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2" r:id="rId3"/>
    <p:sldId id="285" r:id="rId4"/>
    <p:sldId id="286" r:id="rId5"/>
    <p:sldId id="258" r:id="rId6"/>
    <p:sldId id="291" r:id="rId7"/>
    <p:sldId id="296" r:id="rId8"/>
    <p:sldId id="295" r:id="rId9"/>
    <p:sldId id="292" r:id="rId10"/>
    <p:sldId id="287" r:id="rId11"/>
    <p:sldId id="288" r:id="rId12"/>
    <p:sldId id="289" r:id="rId13"/>
    <p:sldId id="263" r:id="rId14"/>
    <p:sldId id="264" r:id="rId15"/>
    <p:sldId id="266" r:id="rId16"/>
    <p:sldId id="268" r:id="rId17"/>
    <p:sldId id="269" r:id="rId18"/>
    <p:sldId id="270" r:id="rId19"/>
    <p:sldId id="272" r:id="rId20"/>
    <p:sldId id="280" r:id="rId21"/>
    <p:sldId id="281" r:id="rId22"/>
    <p:sldId id="275" r:id="rId23"/>
    <p:sldId id="276" r:id="rId24"/>
    <p:sldId id="277" r:id="rId25"/>
    <p:sldId id="278" r:id="rId26"/>
    <p:sldId id="279" r:id="rId27"/>
    <p:sldId id="294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82634-CE26-4F1F-B68F-66A597A7FF60}" v="2916" dt="2018-03-22T15:24:57.196"/>
  </p1510:revLst>
</p1510:revInfo>
</file>

<file path=ppt/tableStyles.xml><?xml version="1.0" encoding="utf-8"?>
<a:tblStyleLst xmlns:a="http://schemas.openxmlformats.org/drawingml/2006/main" def="{068AD588-5177-43C0-BD74-EC5D48573EA6}">
  <a:tblStyle styleId="{068AD588-5177-43C0-BD74-EC5D48573E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49126-5D6D-4531-896A-C27DCEF599C9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E516F21-8623-48AC-A9DA-F2D8967BD480}">
      <dgm:prSet/>
      <dgm:spPr/>
      <dgm:t>
        <a:bodyPr/>
        <a:lstStyle/>
        <a:p>
          <a:r>
            <a:rPr lang="en-US"/>
            <a:t>Functioning HexiMed demo that meets project goals</a:t>
          </a:r>
        </a:p>
      </dgm:t>
    </dgm:pt>
    <dgm:pt modelId="{E5DF6CF4-4816-41DF-BC69-536F0ADEB60B}" type="parTrans" cxnId="{4E2C6082-23DA-4B8D-AE1A-16BD7A17FDB8}">
      <dgm:prSet/>
      <dgm:spPr/>
      <dgm:t>
        <a:bodyPr/>
        <a:lstStyle/>
        <a:p>
          <a:endParaRPr lang="en-US"/>
        </a:p>
      </dgm:t>
    </dgm:pt>
    <dgm:pt modelId="{740E74EF-5DCF-41ED-B0B2-3D7C0C685637}" type="sibTrans" cxnId="{4E2C6082-23DA-4B8D-AE1A-16BD7A17FDB8}">
      <dgm:prSet/>
      <dgm:spPr/>
      <dgm:t>
        <a:bodyPr/>
        <a:lstStyle/>
        <a:p>
          <a:endParaRPr lang="en-US"/>
        </a:p>
      </dgm:t>
    </dgm:pt>
    <dgm:pt modelId="{395CCEC2-B316-4821-B8C3-6D1D22CC8E51}">
      <dgm:prSet/>
      <dgm:spPr/>
      <dgm:t>
        <a:bodyPr/>
        <a:lstStyle/>
        <a:p>
          <a:r>
            <a:rPr lang="en-US"/>
            <a:t>Documentation with test results</a:t>
          </a:r>
        </a:p>
      </dgm:t>
    </dgm:pt>
    <dgm:pt modelId="{6C7E8FD7-C4AF-44B7-8A03-54767DF51FC5}" type="parTrans" cxnId="{9305BF77-AC5E-4BBA-956C-86E5BD2BE844}">
      <dgm:prSet/>
      <dgm:spPr/>
      <dgm:t>
        <a:bodyPr/>
        <a:lstStyle/>
        <a:p>
          <a:endParaRPr lang="en-US"/>
        </a:p>
      </dgm:t>
    </dgm:pt>
    <dgm:pt modelId="{7259E718-FDBC-43DD-9299-DE64EC762C27}" type="sibTrans" cxnId="{9305BF77-AC5E-4BBA-956C-86E5BD2BE844}">
      <dgm:prSet/>
      <dgm:spPr/>
      <dgm:t>
        <a:bodyPr/>
        <a:lstStyle/>
        <a:p>
          <a:endParaRPr lang="en-US"/>
        </a:p>
      </dgm:t>
    </dgm:pt>
    <dgm:pt modelId="{BEA0C5A5-4D37-45C9-9FA1-7D456A6E4D62}">
      <dgm:prSet/>
      <dgm:spPr/>
      <dgm:t>
        <a:bodyPr/>
        <a:lstStyle/>
        <a:p>
          <a:r>
            <a:rPr lang="en-US"/>
            <a:t>User manual</a:t>
          </a:r>
        </a:p>
      </dgm:t>
    </dgm:pt>
    <dgm:pt modelId="{82CEADF4-360B-4B16-A22A-A65C606DC91C}" type="parTrans" cxnId="{49F812CD-0D18-4D36-8BB8-E86EFE469C31}">
      <dgm:prSet/>
      <dgm:spPr/>
      <dgm:t>
        <a:bodyPr/>
        <a:lstStyle/>
        <a:p>
          <a:endParaRPr lang="en-US"/>
        </a:p>
      </dgm:t>
    </dgm:pt>
    <dgm:pt modelId="{8F492B3A-69F9-411B-A531-639BCF58D1FA}" type="sibTrans" cxnId="{49F812CD-0D18-4D36-8BB8-E86EFE469C31}">
      <dgm:prSet/>
      <dgm:spPr/>
      <dgm:t>
        <a:bodyPr/>
        <a:lstStyle/>
        <a:p>
          <a:endParaRPr lang="en-US"/>
        </a:p>
      </dgm:t>
    </dgm:pt>
    <dgm:pt modelId="{04D0E58D-8FDF-4C01-ACF6-EED895A85B53}">
      <dgm:prSet/>
      <dgm:spPr/>
      <dgm:t>
        <a:bodyPr/>
        <a:lstStyle/>
        <a:p>
          <a:r>
            <a:rPr lang="en-US"/>
            <a:t>Publish project description with HexiMed code to Hexiwear projects site</a:t>
          </a:r>
        </a:p>
      </dgm:t>
    </dgm:pt>
    <dgm:pt modelId="{FF3DC5E1-CEF2-49AE-9244-A2BEB31829D4}" type="parTrans" cxnId="{BCC3F2B5-3AAA-4A5C-BAFD-26072F3E11B9}">
      <dgm:prSet/>
      <dgm:spPr/>
      <dgm:t>
        <a:bodyPr/>
        <a:lstStyle/>
        <a:p>
          <a:endParaRPr lang="en-US"/>
        </a:p>
      </dgm:t>
    </dgm:pt>
    <dgm:pt modelId="{E2B3A747-CCF5-4D5C-8EF3-AED352930C3E}" type="sibTrans" cxnId="{BCC3F2B5-3AAA-4A5C-BAFD-26072F3E11B9}">
      <dgm:prSet/>
      <dgm:spPr/>
      <dgm:t>
        <a:bodyPr/>
        <a:lstStyle/>
        <a:p>
          <a:endParaRPr lang="en-US"/>
        </a:p>
      </dgm:t>
    </dgm:pt>
    <dgm:pt modelId="{91E93F48-AA83-4B46-B4A3-F8EFAEB8B5C6}" type="pres">
      <dgm:prSet presAssocID="{12F49126-5D6D-4531-896A-C27DCEF599C9}" presName="vert0" presStyleCnt="0">
        <dgm:presLayoutVars>
          <dgm:dir/>
          <dgm:animOne val="branch"/>
          <dgm:animLvl val="lvl"/>
        </dgm:presLayoutVars>
      </dgm:prSet>
      <dgm:spPr/>
    </dgm:pt>
    <dgm:pt modelId="{8A0DFC19-4C4B-4040-90F2-A900BF2B36CB}" type="pres">
      <dgm:prSet presAssocID="{0E516F21-8623-48AC-A9DA-F2D8967BD480}" presName="thickLine" presStyleLbl="alignNode1" presStyleIdx="0" presStyleCnt="4"/>
      <dgm:spPr/>
    </dgm:pt>
    <dgm:pt modelId="{F2D53198-8976-4C4C-B0A6-6815C38A53AB}" type="pres">
      <dgm:prSet presAssocID="{0E516F21-8623-48AC-A9DA-F2D8967BD480}" presName="horz1" presStyleCnt="0"/>
      <dgm:spPr/>
    </dgm:pt>
    <dgm:pt modelId="{DD86470B-18B9-4AC9-84A3-B7112D8545DA}" type="pres">
      <dgm:prSet presAssocID="{0E516F21-8623-48AC-A9DA-F2D8967BD480}" presName="tx1" presStyleLbl="revTx" presStyleIdx="0" presStyleCnt="4"/>
      <dgm:spPr/>
    </dgm:pt>
    <dgm:pt modelId="{743EF606-937F-4041-BC52-C8AF71D7E6B6}" type="pres">
      <dgm:prSet presAssocID="{0E516F21-8623-48AC-A9DA-F2D8967BD480}" presName="vert1" presStyleCnt="0"/>
      <dgm:spPr/>
    </dgm:pt>
    <dgm:pt modelId="{52F4CBFA-D835-4B74-980B-1C39DED092C9}" type="pres">
      <dgm:prSet presAssocID="{395CCEC2-B316-4821-B8C3-6D1D22CC8E51}" presName="thickLine" presStyleLbl="alignNode1" presStyleIdx="1" presStyleCnt="4"/>
      <dgm:spPr/>
    </dgm:pt>
    <dgm:pt modelId="{EA29E267-BFA6-45E6-B9BE-9CFC7F9F6C51}" type="pres">
      <dgm:prSet presAssocID="{395CCEC2-B316-4821-B8C3-6D1D22CC8E51}" presName="horz1" presStyleCnt="0"/>
      <dgm:spPr/>
    </dgm:pt>
    <dgm:pt modelId="{F21C7B82-B972-4834-82F4-76D0CDE95FCD}" type="pres">
      <dgm:prSet presAssocID="{395CCEC2-B316-4821-B8C3-6D1D22CC8E51}" presName="tx1" presStyleLbl="revTx" presStyleIdx="1" presStyleCnt="4"/>
      <dgm:spPr/>
    </dgm:pt>
    <dgm:pt modelId="{756798F3-A097-4A6E-B45B-E6153A491E98}" type="pres">
      <dgm:prSet presAssocID="{395CCEC2-B316-4821-B8C3-6D1D22CC8E51}" presName="vert1" presStyleCnt="0"/>
      <dgm:spPr/>
    </dgm:pt>
    <dgm:pt modelId="{67EC41F4-EB00-48EC-83AB-8A242919FCB5}" type="pres">
      <dgm:prSet presAssocID="{BEA0C5A5-4D37-45C9-9FA1-7D456A6E4D62}" presName="thickLine" presStyleLbl="alignNode1" presStyleIdx="2" presStyleCnt="4"/>
      <dgm:spPr/>
    </dgm:pt>
    <dgm:pt modelId="{15754829-FDA5-4F41-92F7-EA431FC158BB}" type="pres">
      <dgm:prSet presAssocID="{BEA0C5A5-4D37-45C9-9FA1-7D456A6E4D62}" presName="horz1" presStyleCnt="0"/>
      <dgm:spPr/>
    </dgm:pt>
    <dgm:pt modelId="{74CEB438-90C4-4744-9564-A45C2D7E7D68}" type="pres">
      <dgm:prSet presAssocID="{BEA0C5A5-4D37-45C9-9FA1-7D456A6E4D62}" presName="tx1" presStyleLbl="revTx" presStyleIdx="2" presStyleCnt="4"/>
      <dgm:spPr/>
    </dgm:pt>
    <dgm:pt modelId="{50CB553D-B74A-4A97-88A1-72E7F0642930}" type="pres">
      <dgm:prSet presAssocID="{BEA0C5A5-4D37-45C9-9FA1-7D456A6E4D62}" presName="vert1" presStyleCnt="0"/>
      <dgm:spPr/>
    </dgm:pt>
    <dgm:pt modelId="{D8E4FA93-5682-44D6-A5D6-B23BF928E1A9}" type="pres">
      <dgm:prSet presAssocID="{04D0E58D-8FDF-4C01-ACF6-EED895A85B53}" presName="thickLine" presStyleLbl="alignNode1" presStyleIdx="3" presStyleCnt="4"/>
      <dgm:spPr/>
    </dgm:pt>
    <dgm:pt modelId="{05CD0ACB-04A4-4C38-A4CC-5F61CB6F60D9}" type="pres">
      <dgm:prSet presAssocID="{04D0E58D-8FDF-4C01-ACF6-EED895A85B53}" presName="horz1" presStyleCnt="0"/>
      <dgm:spPr/>
    </dgm:pt>
    <dgm:pt modelId="{A49F027F-30AD-41B4-8266-F053CA1DC6CF}" type="pres">
      <dgm:prSet presAssocID="{04D0E58D-8FDF-4C01-ACF6-EED895A85B53}" presName="tx1" presStyleLbl="revTx" presStyleIdx="3" presStyleCnt="4"/>
      <dgm:spPr/>
    </dgm:pt>
    <dgm:pt modelId="{AD1C4919-9CA6-44B4-B06B-7B97B844F951}" type="pres">
      <dgm:prSet presAssocID="{04D0E58D-8FDF-4C01-ACF6-EED895A85B53}" presName="vert1" presStyleCnt="0"/>
      <dgm:spPr/>
    </dgm:pt>
  </dgm:ptLst>
  <dgm:cxnLst>
    <dgm:cxn modelId="{541FA366-B970-406A-9562-5F99926ABEBC}" type="presOf" srcId="{04D0E58D-8FDF-4C01-ACF6-EED895A85B53}" destId="{A49F027F-30AD-41B4-8266-F053CA1DC6CF}" srcOrd="0" destOrd="0" presId="urn:microsoft.com/office/officeart/2008/layout/LinedList"/>
    <dgm:cxn modelId="{9305BF77-AC5E-4BBA-956C-86E5BD2BE844}" srcId="{12F49126-5D6D-4531-896A-C27DCEF599C9}" destId="{395CCEC2-B316-4821-B8C3-6D1D22CC8E51}" srcOrd="1" destOrd="0" parTransId="{6C7E8FD7-C4AF-44B7-8A03-54767DF51FC5}" sibTransId="{7259E718-FDBC-43DD-9299-DE64EC762C27}"/>
    <dgm:cxn modelId="{4E2C6082-23DA-4B8D-AE1A-16BD7A17FDB8}" srcId="{12F49126-5D6D-4531-896A-C27DCEF599C9}" destId="{0E516F21-8623-48AC-A9DA-F2D8967BD480}" srcOrd="0" destOrd="0" parTransId="{E5DF6CF4-4816-41DF-BC69-536F0ADEB60B}" sibTransId="{740E74EF-5DCF-41ED-B0B2-3D7C0C685637}"/>
    <dgm:cxn modelId="{3226E3A7-9AD7-42A7-9757-BD66E54B2C19}" type="presOf" srcId="{12F49126-5D6D-4531-896A-C27DCEF599C9}" destId="{91E93F48-AA83-4B46-B4A3-F8EFAEB8B5C6}" srcOrd="0" destOrd="0" presId="urn:microsoft.com/office/officeart/2008/layout/LinedList"/>
    <dgm:cxn modelId="{BCC3F2B5-3AAA-4A5C-BAFD-26072F3E11B9}" srcId="{12F49126-5D6D-4531-896A-C27DCEF599C9}" destId="{04D0E58D-8FDF-4C01-ACF6-EED895A85B53}" srcOrd="3" destOrd="0" parTransId="{FF3DC5E1-CEF2-49AE-9244-A2BEB31829D4}" sibTransId="{E2B3A747-CCF5-4D5C-8EF3-AED352930C3E}"/>
    <dgm:cxn modelId="{A6F1B8BF-8EA8-4982-BF0A-82351EB1C2D2}" type="presOf" srcId="{BEA0C5A5-4D37-45C9-9FA1-7D456A6E4D62}" destId="{74CEB438-90C4-4744-9564-A45C2D7E7D68}" srcOrd="0" destOrd="0" presId="urn:microsoft.com/office/officeart/2008/layout/LinedList"/>
    <dgm:cxn modelId="{49F812CD-0D18-4D36-8BB8-E86EFE469C31}" srcId="{12F49126-5D6D-4531-896A-C27DCEF599C9}" destId="{BEA0C5A5-4D37-45C9-9FA1-7D456A6E4D62}" srcOrd="2" destOrd="0" parTransId="{82CEADF4-360B-4B16-A22A-A65C606DC91C}" sibTransId="{8F492B3A-69F9-411B-A531-639BCF58D1FA}"/>
    <dgm:cxn modelId="{A01A31DB-8D7F-4223-845B-0A237B239E41}" type="presOf" srcId="{395CCEC2-B316-4821-B8C3-6D1D22CC8E51}" destId="{F21C7B82-B972-4834-82F4-76D0CDE95FCD}" srcOrd="0" destOrd="0" presId="urn:microsoft.com/office/officeart/2008/layout/LinedList"/>
    <dgm:cxn modelId="{A97C19EC-C504-488F-A7F7-6C9B7B5167E8}" type="presOf" srcId="{0E516F21-8623-48AC-A9DA-F2D8967BD480}" destId="{DD86470B-18B9-4AC9-84A3-B7112D8545DA}" srcOrd="0" destOrd="0" presId="urn:microsoft.com/office/officeart/2008/layout/LinedList"/>
    <dgm:cxn modelId="{1F32DBBB-A37A-4E63-9E54-8C36EB9A9A62}" type="presParOf" srcId="{91E93F48-AA83-4B46-B4A3-F8EFAEB8B5C6}" destId="{8A0DFC19-4C4B-4040-90F2-A900BF2B36CB}" srcOrd="0" destOrd="0" presId="urn:microsoft.com/office/officeart/2008/layout/LinedList"/>
    <dgm:cxn modelId="{65B838F4-A581-4D81-B7E2-98EE67D395D7}" type="presParOf" srcId="{91E93F48-AA83-4B46-B4A3-F8EFAEB8B5C6}" destId="{F2D53198-8976-4C4C-B0A6-6815C38A53AB}" srcOrd="1" destOrd="0" presId="urn:microsoft.com/office/officeart/2008/layout/LinedList"/>
    <dgm:cxn modelId="{F6A6BF6D-229E-4C4A-886B-EE8D0123B3CA}" type="presParOf" srcId="{F2D53198-8976-4C4C-B0A6-6815C38A53AB}" destId="{DD86470B-18B9-4AC9-84A3-B7112D8545DA}" srcOrd="0" destOrd="0" presId="urn:microsoft.com/office/officeart/2008/layout/LinedList"/>
    <dgm:cxn modelId="{18C1FD32-EEC3-46A8-9A50-5EEFFDC5C9CA}" type="presParOf" srcId="{F2D53198-8976-4C4C-B0A6-6815C38A53AB}" destId="{743EF606-937F-4041-BC52-C8AF71D7E6B6}" srcOrd="1" destOrd="0" presId="urn:microsoft.com/office/officeart/2008/layout/LinedList"/>
    <dgm:cxn modelId="{982A4797-A727-4E44-9A87-F9427F603B08}" type="presParOf" srcId="{91E93F48-AA83-4B46-B4A3-F8EFAEB8B5C6}" destId="{52F4CBFA-D835-4B74-980B-1C39DED092C9}" srcOrd="2" destOrd="0" presId="urn:microsoft.com/office/officeart/2008/layout/LinedList"/>
    <dgm:cxn modelId="{AEC14BD9-C843-4FCF-9A1B-D509BE1FA022}" type="presParOf" srcId="{91E93F48-AA83-4B46-B4A3-F8EFAEB8B5C6}" destId="{EA29E267-BFA6-45E6-B9BE-9CFC7F9F6C51}" srcOrd="3" destOrd="0" presId="urn:microsoft.com/office/officeart/2008/layout/LinedList"/>
    <dgm:cxn modelId="{74450B35-AE61-414D-8D7B-2B4C792C2119}" type="presParOf" srcId="{EA29E267-BFA6-45E6-B9BE-9CFC7F9F6C51}" destId="{F21C7B82-B972-4834-82F4-76D0CDE95FCD}" srcOrd="0" destOrd="0" presId="urn:microsoft.com/office/officeart/2008/layout/LinedList"/>
    <dgm:cxn modelId="{7F9B5C6A-7ABE-4C0F-8E47-0FD27B3DC95D}" type="presParOf" srcId="{EA29E267-BFA6-45E6-B9BE-9CFC7F9F6C51}" destId="{756798F3-A097-4A6E-B45B-E6153A491E98}" srcOrd="1" destOrd="0" presId="urn:microsoft.com/office/officeart/2008/layout/LinedList"/>
    <dgm:cxn modelId="{F2B900E5-F8E5-487A-A2F0-6CF5B7A08AEA}" type="presParOf" srcId="{91E93F48-AA83-4B46-B4A3-F8EFAEB8B5C6}" destId="{67EC41F4-EB00-48EC-83AB-8A242919FCB5}" srcOrd="4" destOrd="0" presId="urn:microsoft.com/office/officeart/2008/layout/LinedList"/>
    <dgm:cxn modelId="{3FA52DAB-D2D0-4992-82C3-5AF7918CAAC1}" type="presParOf" srcId="{91E93F48-AA83-4B46-B4A3-F8EFAEB8B5C6}" destId="{15754829-FDA5-4F41-92F7-EA431FC158BB}" srcOrd="5" destOrd="0" presId="urn:microsoft.com/office/officeart/2008/layout/LinedList"/>
    <dgm:cxn modelId="{06B0FDE0-BCC0-4ED8-9866-B66BBAC8134E}" type="presParOf" srcId="{15754829-FDA5-4F41-92F7-EA431FC158BB}" destId="{74CEB438-90C4-4744-9564-A45C2D7E7D68}" srcOrd="0" destOrd="0" presId="urn:microsoft.com/office/officeart/2008/layout/LinedList"/>
    <dgm:cxn modelId="{CCCDEB37-D741-4FAA-BE46-3E02D9DFE5FC}" type="presParOf" srcId="{15754829-FDA5-4F41-92F7-EA431FC158BB}" destId="{50CB553D-B74A-4A97-88A1-72E7F0642930}" srcOrd="1" destOrd="0" presId="urn:microsoft.com/office/officeart/2008/layout/LinedList"/>
    <dgm:cxn modelId="{E773F959-4798-4348-A6AA-4FF49B40AA12}" type="presParOf" srcId="{91E93F48-AA83-4B46-B4A3-F8EFAEB8B5C6}" destId="{D8E4FA93-5682-44D6-A5D6-B23BF928E1A9}" srcOrd="6" destOrd="0" presId="urn:microsoft.com/office/officeart/2008/layout/LinedList"/>
    <dgm:cxn modelId="{D890EB3C-CEE8-412D-B85F-BAC742AECE2F}" type="presParOf" srcId="{91E93F48-AA83-4B46-B4A3-F8EFAEB8B5C6}" destId="{05CD0ACB-04A4-4C38-A4CC-5F61CB6F60D9}" srcOrd="7" destOrd="0" presId="urn:microsoft.com/office/officeart/2008/layout/LinedList"/>
    <dgm:cxn modelId="{7D24A452-0222-499B-9102-F99C4C54F555}" type="presParOf" srcId="{05CD0ACB-04A4-4C38-A4CC-5F61CB6F60D9}" destId="{A49F027F-30AD-41B4-8266-F053CA1DC6CF}" srcOrd="0" destOrd="0" presId="urn:microsoft.com/office/officeart/2008/layout/LinedList"/>
    <dgm:cxn modelId="{B2558661-7E7C-4FC0-AE38-7E8B878CE23A}" type="presParOf" srcId="{05CD0ACB-04A4-4C38-A4CC-5F61CB6F60D9}" destId="{AD1C4919-9CA6-44B4-B06B-7B97B844F9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FC19-4C4B-4040-90F2-A900BF2B36CB}">
      <dsp:nvSpPr>
        <dsp:cNvPr id="0" name=""/>
        <dsp:cNvSpPr/>
      </dsp:nvSpPr>
      <dsp:spPr>
        <a:xfrm>
          <a:off x="0" y="0"/>
          <a:ext cx="4567238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6470B-18B9-4AC9-84A3-B7112D8545DA}">
      <dsp:nvSpPr>
        <dsp:cNvPr id="0" name=""/>
        <dsp:cNvSpPr/>
      </dsp:nvSpPr>
      <dsp:spPr>
        <a:xfrm>
          <a:off x="0" y="0"/>
          <a:ext cx="45672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Functioning HexiMed demo that meets project goals</a:t>
          </a:r>
        </a:p>
      </dsp:txBody>
      <dsp:txXfrm>
        <a:off x="0" y="0"/>
        <a:ext cx="4567238" cy="1393031"/>
      </dsp:txXfrm>
    </dsp:sp>
    <dsp:sp modelId="{52F4CBFA-D835-4B74-980B-1C39DED092C9}">
      <dsp:nvSpPr>
        <dsp:cNvPr id="0" name=""/>
        <dsp:cNvSpPr/>
      </dsp:nvSpPr>
      <dsp:spPr>
        <a:xfrm>
          <a:off x="0" y="1393031"/>
          <a:ext cx="4567238" cy="0"/>
        </a:xfrm>
        <a:prstGeom prst="lin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C7B82-B972-4834-82F4-76D0CDE95FCD}">
      <dsp:nvSpPr>
        <dsp:cNvPr id="0" name=""/>
        <dsp:cNvSpPr/>
      </dsp:nvSpPr>
      <dsp:spPr>
        <a:xfrm>
          <a:off x="0" y="1393031"/>
          <a:ext cx="45672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Documentation with test results</a:t>
          </a:r>
        </a:p>
      </dsp:txBody>
      <dsp:txXfrm>
        <a:off x="0" y="1393031"/>
        <a:ext cx="4567238" cy="1393031"/>
      </dsp:txXfrm>
    </dsp:sp>
    <dsp:sp modelId="{67EC41F4-EB00-48EC-83AB-8A242919FCB5}">
      <dsp:nvSpPr>
        <dsp:cNvPr id="0" name=""/>
        <dsp:cNvSpPr/>
      </dsp:nvSpPr>
      <dsp:spPr>
        <a:xfrm>
          <a:off x="0" y="2786062"/>
          <a:ext cx="4567238" cy="0"/>
        </a:xfrm>
        <a:prstGeom prst="lin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B438-90C4-4744-9564-A45C2D7E7D68}">
      <dsp:nvSpPr>
        <dsp:cNvPr id="0" name=""/>
        <dsp:cNvSpPr/>
      </dsp:nvSpPr>
      <dsp:spPr>
        <a:xfrm>
          <a:off x="0" y="2786062"/>
          <a:ext cx="45672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User manual</a:t>
          </a:r>
        </a:p>
      </dsp:txBody>
      <dsp:txXfrm>
        <a:off x="0" y="2786062"/>
        <a:ext cx="4567238" cy="1393031"/>
      </dsp:txXfrm>
    </dsp:sp>
    <dsp:sp modelId="{D8E4FA93-5682-44D6-A5D6-B23BF928E1A9}">
      <dsp:nvSpPr>
        <dsp:cNvPr id="0" name=""/>
        <dsp:cNvSpPr/>
      </dsp:nvSpPr>
      <dsp:spPr>
        <a:xfrm>
          <a:off x="0" y="4179093"/>
          <a:ext cx="4567238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027F-30AD-41B4-8266-F053CA1DC6CF}">
      <dsp:nvSpPr>
        <dsp:cNvPr id="0" name=""/>
        <dsp:cNvSpPr/>
      </dsp:nvSpPr>
      <dsp:spPr>
        <a:xfrm>
          <a:off x="0" y="4179093"/>
          <a:ext cx="45672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Publish project description with HexiMed code to Hexiwear projects site</a:t>
          </a:r>
        </a:p>
      </dsp:txBody>
      <dsp:txXfrm>
        <a:off x="0" y="4179093"/>
        <a:ext cx="45672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interfaces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two pieces of hardware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you connected a sensor to a pi.  If this section is not relevant to your project then delete this slide.  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boundary conditions and make sure your Sponsor agrees that they are indeed boundary conditions.  Talk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this slide for no more than 1 minute!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platforms does your system run on?  If this section is not relevant to your project then delete this slide.  If relevant,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to this slide for no more than 1 minute!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platforms does your system run on?  If this section is not relevant to your project then delete this slide.  If relevant,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to this slide for no more than 1 minute!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this carefully – OK to ask questions and seek resolution during the IDR. 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DELIVERABLES and/or team meetings ARE *NOT* CHALLENGES!!!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through this at a good pace.  You could spend 30 minutes on this alone – don’t.  </a:t>
            </a: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give an overview.</a:t>
            </a:r>
            <a:endParaRPr sz="1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tasks!  DO NOT enter items like, “order 100 ohm resistors.”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tasks!  DO NOT enter items like, “order 100 ohm resistors.”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73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>
              <a:spcBef>
                <a:spcPts val="700"/>
              </a:spcBef>
              <a:buSzPts val="2000"/>
            </a:pPr>
            <a:r>
              <a:rPr lang="en-US" sz="1200">
                <a:solidFill>
                  <a:srgbClr val="FFFFFF"/>
                </a:solidFill>
                <a:cs typeface="Calibri"/>
              </a:rPr>
              <a:t>Lack of medication adherence is estimated to cause 125,000 deaths</a:t>
            </a:r>
            <a:endParaRPr lang="en-US" sz="1200">
              <a:solidFill>
                <a:srgbClr val="000000"/>
              </a:solidFill>
              <a:cs typeface="Calibri"/>
            </a:endParaRPr>
          </a:p>
          <a:p>
            <a:pPr marL="444500" indent="-342900">
              <a:spcBef>
                <a:spcPts val="700"/>
              </a:spcBef>
              <a:buSzPts val="2000"/>
            </a:pPr>
            <a:r>
              <a:rPr lang="en-US" sz="1200">
                <a:solidFill>
                  <a:srgbClr val="FFFFFF"/>
                </a:solidFill>
                <a:cs typeface="Calibri"/>
              </a:rPr>
              <a:t> Costs between $100 billion and $289 billion a year to tax </a:t>
            </a:r>
            <a:r>
              <a:rPr lang="en-US" sz="1100">
                <a:solidFill>
                  <a:srgbClr val="FFFFFF"/>
                </a:solidFill>
                <a:cs typeface="Calibri"/>
              </a:rPr>
              <a:t>payers</a:t>
            </a:r>
            <a:endParaRPr lang="en-US" sz="1200">
              <a:solidFill>
                <a:srgbClr val="FFFFFF"/>
              </a:solidFill>
              <a:cs typeface="Calibri"/>
            </a:endParaRPr>
          </a:p>
          <a:p>
            <a:pPr marL="444500" indent="-342900">
              <a:spcBef>
                <a:spcPts val="700"/>
              </a:spcBef>
              <a:buSzPts val="2000"/>
            </a:pP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People typically take only half of prescribed doses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93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55600">
              <a:buSzPts val="2000"/>
              <a:buChar char="●"/>
            </a:pPr>
            <a:r>
              <a:rPr lang="en-US" sz="2400">
                <a:solidFill>
                  <a:schemeClr val="bg1"/>
                </a:solidFill>
              </a:rPr>
              <a:t>HexiMed features:</a:t>
            </a:r>
          </a:p>
          <a:p>
            <a:pPr marL="914400" lvl="1" indent="-355600">
              <a:buSzPts val="2000"/>
              <a:buChar char="○"/>
            </a:pPr>
            <a:r>
              <a:rPr lang="en-US" sz="2400">
                <a:solidFill>
                  <a:schemeClr val="bg1"/>
                </a:solidFill>
              </a:rPr>
              <a:t>Sending a visual and sound alarm to alert user when it is time to take medication.</a:t>
            </a:r>
          </a:p>
          <a:p>
            <a:pPr marL="914400" lvl="1" indent="-355600">
              <a:buSzPts val="2000"/>
              <a:buChar char="○"/>
            </a:pPr>
            <a:r>
              <a:rPr lang="en-US" sz="2400">
                <a:solidFill>
                  <a:schemeClr val="bg1"/>
                </a:solidFill>
              </a:rPr>
              <a:t>Attaching NFC Tags to prescription bottles.</a:t>
            </a:r>
          </a:p>
          <a:p>
            <a:pPr marL="914400" lvl="1" indent="-355600">
              <a:buSzPts val="2000"/>
              <a:buChar char="○"/>
            </a:pPr>
            <a:r>
              <a:rPr lang="en-US" sz="2400">
                <a:solidFill>
                  <a:schemeClr val="bg1"/>
                </a:solidFill>
              </a:rPr>
              <a:t>Tracking each time a medication is taken and log the date/time onto an SD Card. </a:t>
            </a:r>
          </a:p>
          <a:p>
            <a:pPr marL="457200" indent="-355600">
              <a:buSzPts val="2000"/>
              <a:buChar char="●"/>
            </a:pPr>
            <a:r>
              <a:rPr lang="en-US" sz="2400">
                <a:solidFill>
                  <a:schemeClr val="bg1"/>
                </a:solidFill>
              </a:rPr>
              <a:t>A demo project that demonstrates the useful capabilities of the Hexiwear system.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43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THIS SLIDE WHEN DONE!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MAJOR deliverables only.  These are the deliverables for your </a:t>
            </a: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class!  E.g.,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“Functional Spec”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to this slide for no more than 1 minute!  Remember: ALL designs must handle errors! 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to think about what they might be!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The user will have 4 primary interfaces within the HexiMed system:</a:t>
            </a:r>
            <a:endParaRPr lang="en-US" sz="12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200"/>
              <a:t>1.1” OLED Hexiwear Screen with capacitive buttons </a:t>
            </a:r>
            <a:endParaRPr lang="en-US" sz="1200"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200"/>
              <a:t>A 7.5x7.5” LED Panel which will display the medication information the user needs to see as well as a visual flashing alarm. </a:t>
            </a:r>
            <a:endParaRPr lang="en-US" sz="1200">
              <a:cs typeface="Calibri"/>
            </a:endParaRPr>
          </a:p>
          <a:p>
            <a:pPr marL="457200" lvl="0" indent="-457200">
              <a:spcBef>
                <a:spcPts val="750"/>
              </a:spcBef>
              <a:spcAft>
                <a:spcPts val="0"/>
              </a:spcAft>
              <a:buAutoNum type="arabicPeriod"/>
            </a:pPr>
            <a:r>
              <a:rPr lang="en-US" sz="1200"/>
              <a:t>A Buzz 2 Click necessary to emit an audible sound alarm.</a:t>
            </a:r>
            <a:endParaRPr lang="en-US" sz="1200"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200"/>
              <a:t>Individual NFC tags that the user will scan to the NFC Click, which will then read if the correct medication is scanned.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interfaces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one piece (or language) of software and another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your design.  If this section is not relevant to your project then delete this slide.  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B37C-A564-4119-8E7A-49160FC8E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F6A1-61C6-4309-82DD-DBB03D4F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C243-FA7B-46EE-B57B-3C0F8C51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948A-12CF-4FF9-9DF3-D53DEFAE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7AD4-F24B-4026-ADDF-6126812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948F-FBDA-4F0D-BDCF-C44A7B5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1E6B-D0DA-45CE-96E2-04773199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940E-524B-440C-8737-4C2353EE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90F6-C823-4379-80CC-0844E42F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4531-A5DB-4E54-B305-74D854F4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A8373-6519-4825-9AA7-FF4FD786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9DD2-5308-4036-8D94-A84FE3120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1783-A741-4174-9343-A1AD58CC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8550-3731-45D1-BE40-20D8FDA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C66A-60E7-465B-9D8D-A0A3A39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57DF-C420-4139-B791-CA8897AE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E07B-8474-44CF-8AE9-F23C9ACA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D57B-962B-4C6D-B19A-67626C6C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EBAB-D88C-4DFC-B52E-A545F810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CCD4-833E-4FD2-9882-B0B6325B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55B9-BA60-4574-AB7F-FA2E662C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BBE6-A7EA-48E8-A759-677EA952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E8CD-1024-4B66-A218-439E914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2351-AA79-41FC-AB8F-C8BD2E9F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6D59-D23D-4DF5-960C-06B9307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8B01-DCB2-4937-ACCA-DD3F8AE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FBC8-966D-4C40-BC42-220B246BF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A76D3-06DC-4E76-A11F-178CC9B8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DEAA-9F85-4C52-896D-6E35826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FC7A-403F-4F26-9A67-F78B711D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EBB3-419F-4210-91F1-EFB85441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C3B9-0FCE-40D1-BD90-FD4A9A14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CE52-747B-422F-A9BF-448473B6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98E02-A38F-4973-8BC6-E7E0486A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02305-3F06-4B3E-9A55-0112E7493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42CF-B7B5-4FA4-96D4-892D1923D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3B7-2A23-4BB9-AB56-1633F28A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A73C1-6D84-4C8A-A410-39F58BC9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6DFCD-284E-49BC-BE34-B32683B9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7839-5959-4B51-98BE-CCAEF03B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21CB-4DF9-452F-A7A0-69E31180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7450-82FD-4094-BC0E-52C1F15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DBAA7-EE0D-4E28-A9D2-48B7DCE5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12523-EF6B-4E40-A625-F249DC39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65756-1AC6-4FF4-966B-DC77CF04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0BEA-F240-43DF-8A4A-E0C9D3D5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E92-C5E6-4BC6-A3C8-B9E6941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A3A3-E70B-4207-B7C3-4D52A3E1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DCCFF-5102-4A85-826A-14E51A3A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F776-F2F0-49A1-BF63-3104BA7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496C-402D-49C9-A743-C5600380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3D32-DA1C-4463-A69D-7BB18FFC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A924-31C4-4F98-B908-AD45D2E3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DED80-2036-4D01-AC3F-7F03DC3B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1A642-D4D9-4819-B99D-58ACB4BA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9E15A-7E90-4C3C-9758-6DC33B4E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1FFAD-9FE8-474A-A861-1B99444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13F4-5C1B-4503-A482-16ADD6F8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5F806-40AF-4F4C-A3CE-04BE4024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E028-4D52-4231-BF95-707FDEC3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A5A1-9F55-43BB-AFB3-ED60BD68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326-0083-4C64-9EED-006EE4A8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0A3B-0AF8-45B3-AE3A-6CC72849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watch&#10;&#10;Description generated with very high confidence">
            <a:extLst>
              <a:ext uri="{FF2B5EF4-FFF2-40B4-BE49-F238E27FC236}">
                <a16:creationId xmlns:a16="http://schemas.microsoft.com/office/drawing/2014/main" id="{15096A47-CED3-4D3F-A305-ED1C28133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08" t="6486" r="28366" b="1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9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9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500"/>
              <a:buFont typeface="Calibri"/>
              <a:buNone/>
            </a:pPr>
            <a:r>
              <a:rPr lang="en-US" sz="4700"/>
              <a:t>                     HexiMed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500"/>
              <a:buFont typeface="Calibri"/>
              <a:buNone/>
            </a:pPr>
            <a:r>
              <a:rPr lang="en-US" sz="4700"/>
              <a:t>Initial Design Review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lang="en-US" sz="1700" b="0" i="0" u="none" strike="noStrike" cap="none">
                <a:latin typeface="Calibri"/>
                <a:ea typeface="Calibri"/>
                <a:cs typeface="Calibri"/>
                <a:sym typeface="Calibri"/>
              </a:rPr>
              <a:t>Sponsor:</a:t>
            </a:r>
            <a:r>
              <a:rPr lang="en-US" sz="1700"/>
              <a:t> Dr. Kevin Kemp</a:t>
            </a:r>
            <a:endParaRPr lang="en-US" sz="17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lang="en-US" sz="1700" b="0" i="0" u="none" strike="noStrike" cap="none">
                <a:latin typeface="Calibri"/>
                <a:ea typeface="Calibri"/>
                <a:cs typeface="Calibri"/>
                <a:sym typeface="Calibri"/>
              </a:rPr>
              <a:t>Faculty Advisor: </a:t>
            </a:r>
            <a:r>
              <a:rPr lang="en-US" sz="1700"/>
              <a:t>Dr. Semih Aslan</a:t>
            </a:r>
            <a:endParaRPr lang="en-US" sz="17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ED4C3F-3BEE-4A2C-B458-4487C293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5" y="1412488"/>
            <a:ext cx="2372666" cy="4363844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lang="en-US" sz="5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153B-4197-49C9-9937-8371D6B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5250" indent="0">
              <a:buClr>
                <a:schemeClr val="dk1"/>
              </a:buClr>
              <a:buSzPts val="2100"/>
              <a:buNone/>
            </a:pPr>
            <a:r>
              <a:rPr lang="en-US" sz="2400" b="1" u="sng"/>
              <a:t>Project Goals:</a:t>
            </a:r>
            <a:endParaRPr lang="en-US" sz="2400" b="1" u="sng">
              <a:cs typeface="Calibri"/>
            </a:endParaRPr>
          </a:p>
          <a:p>
            <a:pPr marL="45720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User Input Sequence</a:t>
            </a:r>
            <a:endParaRPr lang="en-US" sz="2400">
              <a:cs typeface="Calibri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Audio Alarm</a:t>
            </a:r>
            <a:endParaRPr lang="en-US" sz="2400">
              <a:cs typeface="Calibri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Visual Alarm</a:t>
            </a:r>
            <a:endParaRPr lang="en-US" sz="2400">
              <a:cs typeface="Calibri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Medication Pill Tracker</a:t>
            </a:r>
            <a:endParaRPr lang="en-US" sz="2400">
              <a:cs typeface="Calibri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Medication History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E71B7-8804-4FCC-9AB9-00C792A3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703" y="1412489"/>
            <a:ext cx="2398275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5250" indent="0">
              <a:buClr>
                <a:schemeClr val="dk1"/>
              </a:buClr>
              <a:buSzPts val="2100"/>
              <a:buNone/>
            </a:pPr>
            <a:r>
              <a:rPr lang="en-US" sz="2400" b="1" u="sng"/>
              <a:t>Stretch Goals:</a:t>
            </a:r>
            <a:endParaRPr lang="en-US" sz="2400" b="1" u="sng">
              <a:cs typeface="Calibri"/>
            </a:endParaRPr>
          </a:p>
          <a:p>
            <a:pPr marL="45720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Common medication</a:t>
            </a:r>
            <a:r>
              <a:rPr lang="en-US" sz="2400">
                <a:cs typeface="Calibri"/>
              </a:rPr>
              <a:t> database</a:t>
            </a:r>
          </a:p>
          <a:p>
            <a:pPr marL="457200" indent="-361950"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400"/>
              <a:t>Design</a:t>
            </a:r>
            <a:r>
              <a:rPr lang="en-US" sz="2400">
                <a:cs typeface="Calibri"/>
              </a:rPr>
              <a:t> a mount for LED panel and docking station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63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158D01-C470-4D1C-ADC6-395A46763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18" y="2316481"/>
            <a:ext cx="8500764" cy="3037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5EE3A-9783-4987-A56E-E83BD68C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Roles &amp; Responsibilities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12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EAC0E-9565-4A73-8D9C-AA4FE833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57" y="1453277"/>
            <a:ext cx="7890932" cy="4872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FF67B-2941-48E1-A109-DAFB95C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Project-Specific Mileston</a:t>
            </a: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9825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15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17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6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Deliverables</a:t>
            </a:r>
          </a:p>
        </p:txBody>
      </p:sp>
      <p:graphicFrame>
        <p:nvGraphicFramePr>
          <p:cNvPr id="175" name="Shape 144">
            <a:extLst>
              <a:ext uri="{FF2B5EF4-FFF2-40B4-BE49-F238E27FC236}">
                <a16:creationId xmlns:a16="http://schemas.microsoft.com/office/drawing/2014/main" id="{11C0A8BE-1EFE-4235-B590-A7030CAB1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380660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spcAft>
                <a:spcPts val="0"/>
              </a:spcAft>
              <a:buClr>
                <a:schemeClr val="dk1"/>
              </a:buClr>
              <a:buSzPts val="4500"/>
            </a:pPr>
            <a:r>
              <a:rPr lang="en-US" sz="4800" b="1" i="0" u="none" strike="noStrike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Functional Specification Review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7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5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2.3 Error Handling</a:t>
            </a:r>
            <a:endParaRPr lang="en-US" sz="5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Possible issues that may come up during testing:</a:t>
            </a:r>
            <a:endParaRPr lang="en-US" sz="2400">
              <a:cs typeface="Calibri"/>
            </a:endParaRPr>
          </a:p>
          <a:p>
            <a:pPr marL="457200" indent="-361950">
              <a:spcBef>
                <a:spcPts val="600"/>
              </a:spcBef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/>
              <a:t>NFC reader having problems reading tags </a:t>
            </a:r>
            <a:endParaRPr lang="en-US" sz="2400">
              <a:cs typeface="Calibri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/>
              <a:t>Freezing or delayed images</a:t>
            </a:r>
            <a:endParaRPr lang="en-US" sz="2400">
              <a:cs typeface="Calibri"/>
            </a:endParaRPr>
          </a:p>
          <a:p>
            <a:pPr marL="457200" indent="-361950">
              <a:spcBef>
                <a:spcPts val="0"/>
              </a:spcBef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/>
              <a:t>Alarm timing </a:t>
            </a:r>
            <a:endParaRPr lang="en-US" sz="2400">
              <a:cs typeface="Calibri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/>
              <a:t>Display and sound synchronization</a:t>
            </a:r>
            <a:endParaRPr lang="en-US" sz="2400">
              <a:cs typeface="Calibri"/>
            </a:endParaRPr>
          </a:p>
          <a:p>
            <a:pPr marL="457200" indent="-361950">
              <a:spcBef>
                <a:spcPts val="0"/>
              </a:spcBef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>
                <a:cs typeface="Calibri"/>
              </a:rPr>
              <a:t>SD card not detected</a:t>
            </a: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/>
              <a:t>SD card having a reading/writing error or is full</a:t>
            </a:r>
            <a:endParaRPr lang="en-US" sz="2400">
              <a:cs typeface="Calibri"/>
            </a:endParaRPr>
          </a:p>
          <a:p>
            <a:pPr marL="457200" indent="-361950">
              <a:spcBef>
                <a:spcPts val="0"/>
              </a:spcBef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400">
                <a:cs typeface="Calibri"/>
              </a:rPr>
              <a:t>Infinite loops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green traffic light&#10;&#10;Description generated with very high confidence">
            <a:extLst>
              <a:ext uri="{FF2B5EF4-FFF2-40B4-BE49-F238E27FC236}">
                <a16:creationId xmlns:a16="http://schemas.microsoft.com/office/drawing/2014/main" id="{0BBFDCD3-05D4-4963-BC9B-E7A32E2D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" y="1428749"/>
            <a:ext cx="3845052" cy="3845052"/>
          </a:xfrm>
          <a:prstGeom prst="rect">
            <a:avLst/>
          </a:prstGeom>
        </p:spPr>
      </p:pic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794448" y="640263"/>
            <a:ext cx="3915950" cy="13449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2.61 – User Interfaces 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xfrm>
            <a:off x="4794446" y="1903597"/>
            <a:ext cx="3926617" cy="377301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Autofit/>
          </a:bodyPr>
          <a:lstStyle/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/>
              <a:t>The user will have 5 primary interfaces within the HexiMed system: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/>
              <a:t>1.1” OLED Hexiwear Screen </a:t>
            </a:r>
            <a:endParaRPr lang="en-US" sz="2000"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/>
              <a:t>7.5x7.5” LED Panel </a:t>
            </a:r>
            <a:endParaRPr lang="en-US" sz="2000">
              <a:cs typeface="Calibri"/>
            </a:endParaRPr>
          </a:p>
          <a:p>
            <a:pPr marL="457200" lvl="0" indent="-457200">
              <a:spcBef>
                <a:spcPts val="750"/>
              </a:spcBef>
              <a:spcAft>
                <a:spcPts val="0"/>
              </a:spcAft>
              <a:buAutoNum type="arabicPeriod"/>
            </a:pPr>
            <a:r>
              <a:rPr lang="en-US" sz="2000"/>
              <a:t>Audio Alarm  </a:t>
            </a:r>
            <a:endParaRPr lang="en-US" sz="2000"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/>
              <a:t>NFC Tags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/>
              <a:t>Memory Interface </a:t>
            </a:r>
            <a:endParaRPr lang="en-US" sz="2000">
              <a:cs typeface="Calibri"/>
            </a:endParaRPr>
          </a:p>
          <a:p>
            <a:pPr marL="0" lvl="0" indent="0">
              <a:buNone/>
            </a:pP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F60A3-87BB-4414-84D5-15D427D25947}"/>
              </a:ext>
            </a:extLst>
          </p:cNvPr>
          <p:cNvSpPr txBox="1"/>
          <p:nvPr/>
        </p:nvSpPr>
        <p:spPr>
          <a:xfrm>
            <a:off x="363474" y="5018532"/>
            <a:ext cx="70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7.5”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1BCAF-20FA-4676-B04A-03C76274BE5F}"/>
              </a:ext>
            </a:extLst>
          </p:cNvPr>
          <p:cNvSpPr txBox="1"/>
          <p:nvPr/>
        </p:nvSpPr>
        <p:spPr>
          <a:xfrm rot="16200000">
            <a:off x="11315" y="4581652"/>
            <a:ext cx="70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7.5”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2.62 – Software Interfaces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lvl="0" rtl="0">
              <a:spcBef>
                <a:spcPts val="750"/>
              </a:spcBef>
              <a:spcAft>
                <a:spcPts val="0"/>
              </a:spcAft>
              <a:buSzPct val="125000"/>
            </a:pPr>
            <a:endParaRPr lang="en-US"/>
          </a:p>
          <a:p>
            <a:pPr lvl="0" rtl="0">
              <a:spcBef>
                <a:spcPts val="750"/>
              </a:spcBef>
              <a:spcAft>
                <a:spcPts val="0"/>
              </a:spcAft>
              <a:buSzPct val="125000"/>
            </a:pPr>
            <a:r>
              <a:rPr lang="en-US" sz="2400"/>
              <a:t>Arm Mbed OS will be used to program HexiMed. </a:t>
            </a:r>
          </a:p>
          <a:p>
            <a:pPr>
              <a:buSzPct val="125000"/>
            </a:pPr>
            <a:r>
              <a:rPr lang="en-US" sz="2400"/>
              <a:t> HexiMed software will be implemented through a physical connection using the Hexiwear Docking Station.  </a:t>
            </a: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SzPct val="125000"/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2.63 – Hardware Interfaces 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HexiMed will consist of the following hardware components:</a:t>
            </a:r>
            <a:br>
              <a:rPr lang="en-US" sz="2400"/>
            </a:br>
            <a:r>
              <a:rPr lang="en-US" sz="2400"/>
              <a:t>● Hexiwear </a:t>
            </a:r>
            <a:br>
              <a:rPr lang="en-US" sz="2400"/>
            </a:br>
            <a:r>
              <a:rPr lang="en-US" sz="2400"/>
              <a:t>● Hexiwear Docking Station </a:t>
            </a:r>
            <a:br>
              <a:rPr lang="en-US" sz="2400"/>
            </a:br>
            <a:r>
              <a:rPr lang="en-US" sz="2400"/>
              <a:t>● BUZZ 2 Click </a:t>
            </a:r>
            <a:br>
              <a:rPr lang="en-US" sz="2400"/>
            </a:br>
            <a:r>
              <a:rPr lang="en-US" sz="2400"/>
              <a:t>● NFC Click </a:t>
            </a:r>
            <a:br>
              <a:rPr lang="en-US" sz="2400"/>
            </a:br>
            <a:r>
              <a:rPr lang="en-US" sz="2400"/>
              <a:t>● NFC Tags </a:t>
            </a:r>
            <a:br>
              <a:rPr lang="en-US" sz="2400"/>
            </a:br>
            <a:r>
              <a:rPr lang="en-US" sz="2400"/>
              <a:t>● Matrix RGB Click </a:t>
            </a:r>
            <a:br>
              <a:rPr lang="en-US" sz="2400"/>
            </a:br>
            <a:r>
              <a:rPr lang="en-US" sz="2400"/>
              <a:t>● Matrix RGB Panel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2.7 Boundary Conditions &amp; Constraints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Boundary Condition:</a:t>
            </a:r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/>
              <a:t>7.5X7.5 inch LED panel</a:t>
            </a:r>
            <a:endParaRPr lang="en-US" sz="2400">
              <a:cs typeface="Calibri"/>
            </a:endParaRPr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>
                <a:cs typeface="Calibri"/>
              </a:rPr>
              <a:t>5 medications</a:t>
            </a:r>
          </a:p>
          <a:p>
            <a:pPr marL="457200" indent="-36195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>
                <a:cs typeface="Calibri"/>
              </a:rPr>
              <a:t>NFC tags attached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1100"/>
              <a:buNone/>
            </a:pPr>
            <a:endParaRPr lang="en-US" sz="2400">
              <a:cs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Constraint:</a:t>
            </a:r>
            <a:endParaRPr lang="en-US" sz="2400" b="1">
              <a:cs typeface="Calibri"/>
            </a:endParaRPr>
          </a:p>
          <a:p>
            <a:pPr marL="457200" lvl="0" indent="-361950" rtl="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/>
              <a:t>$500 Budget</a:t>
            </a:r>
            <a:endParaRPr lang="en-US" sz="2400">
              <a:cs typeface="Calibri"/>
            </a:endParaRPr>
          </a:p>
          <a:p>
            <a:pPr marL="457200" lvl="0" indent="-361950" rtl="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/>
              <a:t>Use of </a:t>
            </a:r>
            <a:r>
              <a:rPr lang="en-US" sz="2400" err="1"/>
              <a:t>Hexiwear</a:t>
            </a:r>
            <a:endParaRPr lang="en-US" sz="2400" err="1">
              <a:cs typeface="Calibri"/>
            </a:endParaRPr>
          </a:p>
          <a:p>
            <a:pPr marL="457200" lvl="0" indent="-361950" rtl="0">
              <a:spcBef>
                <a:spcPts val="0"/>
              </a:spcBef>
              <a:spcAft>
                <a:spcPts val="600"/>
              </a:spcAft>
              <a:buSzPts val="2100"/>
              <a:buFont typeface="Calibri"/>
              <a:buChar char="●"/>
            </a:pPr>
            <a:r>
              <a:rPr lang="en-US" sz="2400"/>
              <a:t>USB powered docking station with 3 expansion slots</a:t>
            </a:r>
            <a:endParaRPr lang="en-US" sz="240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FCA4573B-8F07-4C78-8F16-8C0B81F8F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3" r="39602"/>
          <a:stretch/>
        </p:blipFill>
        <p:spPr>
          <a:xfrm>
            <a:off x="20" y="10"/>
            <a:ext cx="3479779" cy="6857990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3856B5A6-FF87-428D-B5E7-1ABD70CD3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9799" y="0"/>
            <a:ext cx="56642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E40D5-3129-4EEA-AC46-92596401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55" y="10364"/>
            <a:ext cx="4629150" cy="3422068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Why </a:t>
            </a:r>
            <a:r>
              <a:rPr lang="en-US" sz="5400" b="1" err="1">
                <a:solidFill>
                  <a:schemeClr val="bg1"/>
                </a:solidFill>
              </a:rPr>
              <a:t>HexiMed</a:t>
            </a:r>
            <a:r>
              <a:rPr lang="en-US" sz="5400" b="1">
                <a:solidFill>
                  <a:schemeClr val="bg1"/>
                </a:solidFill>
              </a:rPr>
              <a:t>?</a:t>
            </a:r>
            <a:br>
              <a:rPr lang="en-US" sz="5400" b="1">
                <a:solidFill>
                  <a:schemeClr val="bg1"/>
                </a:solidFill>
                <a:cs typeface="Calibri Light"/>
              </a:rPr>
            </a:br>
            <a:br>
              <a:rPr lang="en-US" sz="5400" b="1">
                <a:solidFill>
                  <a:schemeClr val="bg1"/>
                </a:solidFill>
                <a:cs typeface="Calibri Light"/>
              </a:rPr>
            </a:br>
            <a:br>
              <a:rPr lang="en-US" sz="5400" b="1">
                <a:solidFill>
                  <a:schemeClr val="bg1"/>
                </a:solidFill>
                <a:cs typeface="Calibri Light"/>
              </a:rPr>
            </a:b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ECAB-D8D3-433E-8DA9-2CCF5D3B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305" y="1173999"/>
            <a:ext cx="5142686" cy="5296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1600" indent="0">
              <a:buSzPts val="2000"/>
              <a:buNone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444500" indent="-342900">
              <a:spcBef>
                <a:spcPts val="700"/>
              </a:spcBef>
              <a:buSzPts val="2000"/>
            </a:pPr>
            <a:r>
              <a:rPr lang="en-US" sz="2800">
                <a:solidFill>
                  <a:srgbClr val="FFFFFF"/>
                </a:solidFill>
                <a:cs typeface="Calibri"/>
              </a:rPr>
              <a:t>Lack of medication adherence is estimated to cause 125,000 deaths per year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101600" indent="0">
              <a:spcBef>
                <a:spcPts val="700"/>
              </a:spcBef>
              <a:buSzPts val="2000"/>
              <a:buNone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444500" indent="-342900">
              <a:spcBef>
                <a:spcPts val="700"/>
              </a:spcBef>
              <a:buSzPts val="2000"/>
            </a:pPr>
            <a:r>
              <a:rPr lang="en-US" sz="2800">
                <a:solidFill>
                  <a:srgbClr val="FFFFFF"/>
                </a:solidFill>
                <a:cs typeface="Calibri"/>
              </a:rPr>
              <a:t>Costs between $100-$289 billion a year to tax payers</a:t>
            </a:r>
            <a:endParaRPr lang="en-US" sz="3200">
              <a:solidFill>
                <a:srgbClr val="FFFFFF"/>
              </a:solidFill>
              <a:cs typeface="Calibri"/>
            </a:endParaRPr>
          </a:p>
          <a:p>
            <a:pPr marL="101600" indent="0">
              <a:spcBef>
                <a:spcPts val="700"/>
              </a:spcBef>
              <a:buSzPts val="2000"/>
              <a:buNone/>
            </a:pPr>
            <a:endParaRPr lang="en-US" sz="2800">
              <a:solidFill>
                <a:srgbClr val="FFFFFF"/>
              </a:solidFill>
              <a:ea typeface="+mn-lt"/>
              <a:cs typeface="+mn-lt"/>
            </a:endParaRPr>
          </a:p>
          <a:p>
            <a:pPr marL="444500" indent="-342900">
              <a:spcBef>
                <a:spcPts val="700"/>
              </a:spcBef>
              <a:buSzPts val="2000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People typically take only half of prescribed doses</a:t>
            </a:r>
          </a:p>
          <a:p>
            <a:pPr>
              <a:buNone/>
            </a:pPr>
            <a:br>
              <a:rPr lang="en-US">
                <a:ea typeface="+mn-lt"/>
                <a:cs typeface="+mn-lt"/>
              </a:rPr>
            </a:br>
            <a:endParaRPr lang="en-US"/>
          </a:p>
          <a:p>
            <a:pPr marL="101600" indent="0">
              <a:spcBef>
                <a:spcPts val="700"/>
              </a:spcBef>
              <a:buSzPts val="2000"/>
              <a:buNone/>
            </a:pPr>
            <a:endParaRPr lang="en-US" sz="16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3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3">
            <a:extLst>
              <a:ext uri="{FF2B5EF4-FFF2-40B4-BE49-F238E27FC236}">
                <a16:creationId xmlns:a16="http://schemas.microsoft.com/office/drawing/2014/main" id="{16C40061-00EE-466E-8000-1BD86D0FF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2.8 Performance</a:t>
            </a:r>
            <a:endParaRPr sz="33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9ECD33-CC87-4789-9742-322A4F4ED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51962"/>
              </p:ext>
            </p:extLst>
          </p:nvPr>
        </p:nvGraphicFramePr>
        <p:xfrm>
          <a:off x="628650" y="1557867"/>
          <a:ext cx="7886700" cy="4772444"/>
        </p:xfrm>
        <a:graphic>
          <a:graphicData uri="http://schemas.openxmlformats.org/drawingml/2006/table">
            <a:tbl>
              <a:tblPr firstRow="1" firstCol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16730269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3617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4289445"/>
                    </a:ext>
                  </a:extLst>
                </a:gridCol>
              </a:tblGrid>
              <a:tr h="369755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 Software Performance Parameters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87840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Function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How Tested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89823"/>
                  </a:ext>
                </a:extLst>
              </a:tr>
              <a:tr h="816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Hexiwear OLED Interface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User inputs information (Tag #, Number of Pills in Bottle, Time of Day to be taken, # of Pills per Dose) on Hexiwear device.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Test by inputting information of 50 usage instances.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694352"/>
                  </a:ext>
                </a:extLst>
              </a:tr>
              <a:tr h="816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Stored Data 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 SD card inserted into the docking station will store medication information.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 by checking if data is stored each time after 50 usages.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4172"/>
                  </a:ext>
                </a:extLst>
              </a:tr>
              <a:tr h="9675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 Interface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Display on RGB LED Matrix Panel will load in 5 seconds or less.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 a timer to measure load time of 50 usage instances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79847"/>
                  </a:ext>
                </a:extLst>
              </a:tr>
              <a:tr h="816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Visual Alarm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The LED display will create a visual flashing medication alarm.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Test by implementing alarm and collecting data of 50 usage instances.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1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6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3">
            <a:extLst>
              <a:ext uri="{FF2B5EF4-FFF2-40B4-BE49-F238E27FC236}">
                <a16:creationId xmlns:a16="http://schemas.microsoft.com/office/drawing/2014/main" id="{CBD23EEE-831B-479F-B030-A34006952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2.8 Performance</a:t>
            </a:r>
            <a:endParaRPr sz="33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4E5DCD-C45C-47C7-AC1E-823656B1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7901"/>
              </p:ext>
            </p:extLst>
          </p:nvPr>
        </p:nvGraphicFramePr>
        <p:xfrm>
          <a:off x="583826" y="1377390"/>
          <a:ext cx="7886700" cy="5207000"/>
        </p:xfrm>
        <a:graphic>
          <a:graphicData uri="http://schemas.openxmlformats.org/drawingml/2006/table">
            <a:tbl>
              <a:tblPr firstRow="1" firstCol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1232018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65975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9983032"/>
                    </a:ext>
                  </a:extLst>
                </a:gridCol>
              </a:tblGrid>
              <a:tr h="369755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 Software Performance Parameters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92808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Function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How Tested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51614"/>
                  </a:ext>
                </a:extLst>
              </a:tr>
              <a:tr h="816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Log Data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The NFC sensor will read medication tags scanned within a 2cm-3cm and log medication name and time to SD card.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Test by scanning tags and collecting data of 50 usage instances.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03826"/>
                  </a:ext>
                </a:extLst>
              </a:tr>
              <a:tr h="81654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Sound Alarm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BUZZ 2 Click will create audible medication alarms, signal frequency determines the sound pitch and duty cycle determines sound volume.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 by implementing alarm code and collecting data from 50 usage instances of 100 dB at 4kHz.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540147"/>
                  </a:ext>
                </a:extLst>
              </a:tr>
              <a:tr h="967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Memory Usage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Hexiwear’s Kinetis K64 MCU has a limit of 1MB of flash memory.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Upload code into Hexiwear, observe functionality and performance of system after 50 usages.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49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24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2.10 Service, Support &amp; Maintenance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A user manual will be provided to help with any software maintenance &amp; support issues. </a:t>
            </a:r>
            <a:endParaRPr lang="en-US"/>
          </a:p>
          <a:p>
            <a:pPr>
              <a:buNone/>
            </a:pPr>
            <a:r>
              <a:rPr lang="en-US" b="1">
                <a:latin typeface="Calibri"/>
                <a:cs typeface="Calibri"/>
              </a:rPr>
              <a:t>User Manual:</a:t>
            </a:r>
          </a:p>
          <a:p>
            <a:pPr>
              <a:spcBef>
                <a:spcPts val="700"/>
              </a:spcBef>
            </a:pPr>
            <a:r>
              <a:rPr lang="en-US">
                <a:latin typeface="Calibri"/>
                <a:cs typeface="Calibri"/>
              </a:rPr>
              <a:t>Starting HexiMed</a:t>
            </a:r>
            <a:endParaRPr lang="en-US"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Creating Alarms 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Scanning Medication NFC Tags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Accessing Logged Data on SD Card 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Troubleshooting </a:t>
            </a:r>
            <a:endParaRPr lang="en-US"/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b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2.11 Expandability or Customization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indent="4572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cs typeface="Calibri"/>
              </a:rPr>
              <a:t>Expandability: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61000"/>
              <a:buFont typeface="Arial"/>
              <a:buChar char="•"/>
            </a:pPr>
            <a:r>
              <a:rPr lang="en-US" dirty="0">
                <a:cs typeface="Calibri"/>
              </a:rPr>
              <a:t>Adding LED panels to increase screen size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100"/>
              <a:buFont typeface="Arial"/>
              <a:buChar char="•"/>
            </a:pPr>
            <a:r>
              <a:rPr lang="en-US" dirty="0">
                <a:cs typeface="Calibri"/>
              </a:rPr>
              <a:t>Increasing the amount of prescriptions the system can hold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100"/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rPr lang="en-US" dirty="0">
                <a:cs typeface="Calibri"/>
              </a:rPr>
              <a:t>        </a:t>
            </a:r>
            <a:r>
              <a:rPr lang="en-US" b="1" u="sng" dirty="0">
                <a:cs typeface="Calibri"/>
              </a:rPr>
              <a:t>Customization: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100"/>
            </a:pPr>
            <a:r>
              <a:rPr lang="en-US" dirty="0">
                <a:cs typeface="Calibri"/>
              </a:rPr>
              <a:t>Option to input what time the alarms will be triggered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100"/>
              <a:buNone/>
            </a:pPr>
            <a:endParaRPr lang="en-US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100"/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46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48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Challenges &amp; Concerns</a:t>
            </a:r>
            <a:endParaRPr lang="en-US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42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400"/>
              <a:t>Inputting user information on the 1.1” OLED screen of Hexiwear device 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2400">
                <a:cs typeface="Calibri"/>
              </a:rPr>
              <a:t>SD card functions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2400">
                <a:cs typeface="Calibri"/>
              </a:rPr>
              <a:t>LED Panel or font size too small 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2400">
                <a:cs typeface="Calibri"/>
              </a:rPr>
              <a:t>NFC tag attachment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Calibri"/>
              <a:buChar char="●"/>
            </a:pP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Progress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marR="0" lvl="0" indent="-361950" rtl="0"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2400" b="1"/>
              <a:t>Research Completed for: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Hexiwear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Hexiwear docking station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Click boards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Code integration using Mbed </a:t>
            </a:r>
          </a:p>
          <a:p>
            <a:pPr marL="457200" marR="0" lvl="0" indent="-361950" rtl="0"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2400" b="1"/>
              <a:t>Parts obtained:</a:t>
            </a:r>
            <a:endParaRPr lang="en-US" sz="2400" b="1">
              <a:cs typeface="Calibri"/>
            </a:endParaRP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Hexiwear device and docking station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Matrix RGB Click</a:t>
            </a:r>
          </a:p>
          <a:p>
            <a:pPr marL="914400" marR="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2400"/>
              <a:t>Matrix RGB Panel 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Future Tasks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3636898" y="1927754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Tasks Planned for the Completion of the project:</a:t>
            </a:r>
            <a:endParaRPr lang="en-US" sz="1800">
              <a:cs typeface="Calibri"/>
            </a:endParaRPr>
          </a:p>
          <a:p>
            <a:pPr marL="457200" indent="-361950">
              <a:buSzPts val="2100"/>
              <a:buChar char="●"/>
            </a:pPr>
            <a:r>
              <a:rPr lang="en-US" sz="1800"/>
              <a:t>Program functions for User Input</a:t>
            </a:r>
            <a:endParaRPr lang="en-US" sz="1800">
              <a:cs typeface="Calibri"/>
            </a:endParaRPr>
          </a:p>
          <a:p>
            <a:pPr marL="800100" lvl="1" indent="-361950">
              <a:spcBef>
                <a:spcPts val="700"/>
              </a:spcBef>
              <a:buSzPts val="2100"/>
              <a:buChar char="●"/>
            </a:pPr>
            <a:r>
              <a:rPr lang="en-US"/>
              <a:t> Medication Tracking</a:t>
            </a:r>
            <a:endParaRPr lang="en-US">
              <a:cs typeface="Calibri"/>
            </a:endParaRPr>
          </a:p>
          <a:p>
            <a:pPr marL="800100" lvl="1" indent="-361950">
              <a:spcBef>
                <a:spcPts val="700"/>
              </a:spcBef>
              <a:buSzPts val="2100"/>
              <a:buChar char="●"/>
            </a:pPr>
            <a:r>
              <a:rPr lang="en-US"/>
              <a:t>Medication History</a:t>
            </a:r>
            <a:endParaRPr lang="en-US">
              <a:cs typeface="Calibri"/>
            </a:endParaRPr>
          </a:p>
          <a:p>
            <a:pPr marL="800100" lvl="1" indent="-361950">
              <a:spcBef>
                <a:spcPts val="700"/>
              </a:spcBef>
              <a:buSzPts val="2100"/>
              <a:buChar char="●"/>
            </a:pPr>
            <a:r>
              <a:rPr lang="en-US"/>
              <a:t>Buzz 2 Click</a:t>
            </a:r>
            <a:endParaRPr lang="en-US">
              <a:cs typeface="Calibri"/>
            </a:endParaRPr>
          </a:p>
          <a:p>
            <a:pPr marL="800100" lvl="1" indent="-361950">
              <a:spcBef>
                <a:spcPts val="700"/>
              </a:spcBef>
              <a:buSzPts val="2100"/>
              <a:buChar char="●"/>
            </a:pPr>
            <a:r>
              <a:rPr lang="en-US"/>
              <a:t> NFC Click</a:t>
            </a:r>
            <a:endParaRPr lang="en-US">
              <a:cs typeface="Calibri"/>
            </a:endParaRPr>
          </a:p>
          <a:p>
            <a:pPr marL="800100" lvl="1" indent="-361950">
              <a:spcBef>
                <a:spcPts val="700"/>
              </a:spcBef>
              <a:buSzPts val="2100"/>
              <a:buChar char="●"/>
            </a:pPr>
            <a:r>
              <a:rPr lang="en-US"/>
              <a:t>Matrix RGB Click</a:t>
            </a:r>
            <a:endParaRPr lang="en-US">
              <a:cs typeface="Calibri"/>
            </a:endParaRPr>
          </a:p>
          <a:p>
            <a:pPr marL="438150" lvl="1" indent="0">
              <a:spcBef>
                <a:spcPts val="700"/>
              </a:spcBef>
              <a:buSzPts val="2100"/>
              <a:buNone/>
            </a:pPr>
            <a:endParaRPr lang="en-US">
              <a:cs typeface="Calibri"/>
            </a:endParaRPr>
          </a:p>
          <a:p>
            <a:pPr marL="457200" indent="-361950">
              <a:spcBef>
                <a:spcPts val="0"/>
              </a:spcBef>
              <a:buSzPts val="2100"/>
              <a:buChar char="●"/>
            </a:pPr>
            <a:r>
              <a:rPr lang="en-US" sz="1800">
                <a:cs typeface="Calibri"/>
              </a:rPr>
              <a:t>Individual function testing</a:t>
            </a:r>
          </a:p>
          <a:p>
            <a:pPr marL="95250" indent="0">
              <a:spcBef>
                <a:spcPts val="0"/>
              </a:spcBef>
              <a:buSzPts val="2100"/>
              <a:buNone/>
            </a:pPr>
            <a:endParaRPr lang="en-US" sz="1800">
              <a:cs typeface="Calibri"/>
            </a:endParaRPr>
          </a:p>
          <a:p>
            <a:pPr marL="457200" indent="-361950">
              <a:spcBef>
                <a:spcPts val="0"/>
              </a:spcBef>
              <a:buSzPts val="2100"/>
              <a:buChar char="●"/>
            </a:pPr>
            <a:r>
              <a:rPr lang="en-US" sz="1800"/>
              <a:t>Assemble Docking Station with </a:t>
            </a:r>
            <a:r>
              <a:rPr lang="en-US" sz="1800" err="1"/>
              <a:t>Hexiwear</a:t>
            </a:r>
            <a:r>
              <a:rPr lang="en-US" sz="1800"/>
              <a:t> and all click boards</a:t>
            </a:r>
            <a:endParaRPr lang="en-US" sz="1800">
              <a:cs typeface="Calibri"/>
            </a:endParaRPr>
          </a:p>
          <a:p>
            <a:pPr marL="95250" indent="0">
              <a:spcBef>
                <a:spcPts val="0"/>
              </a:spcBef>
              <a:buSzPts val="2100"/>
              <a:buNone/>
            </a:pPr>
            <a:endParaRPr lang="en-US" sz="1800">
              <a:cs typeface="Calibri"/>
            </a:endParaRPr>
          </a:p>
          <a:p>
            <a:pPr marL="457200" indent="-361950">
              <a:spcBef>
                <a:spcPts val="0"/>
              </a:spcBef>
              <a:buSzPts val="2100"/>
              <a:buChar char="●"/>
            </a:pPr>
            <a:r>
              <a:rPr lang="en-US" sz="1800"/>
              <a:t>Perform tests of the system as a whole</a:t>
            </a:r>
            <a:endParaRPr lang="en-US" sz="1800">
              <a:cs typeface="Calibri"/>
            </a:endParaRPr>
          </a:p>
          <a:p>
            <a:pPr marL="95250" indent="0">
              <a:spcBef>
                <a:spcPts val="0"/>
              </a:spcBef>
              <a:buSzPts val="2100"/>
              <a:buNone/>
            </a:pPr>
            <a:endParaRPr lang="en-US" sz="1800">
              <a:cs typeface="Calibri"/>
            </a:endParaRPr>
          </a:p>
          <a:p>
            <a:pPr marL="457200" marR="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1800"/>
              <a:t>Document successes and failures within testing</a:t>
            </a:r>
            <a:endParaRPr lang="en-US" sz="1800">
              <a:cs typeface="Calibri"/>
            </a:endParaRPr>
          </a:p>
          <a:p>
            <a:pPr marL="0" marR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lang="en-US" sz="1800">
              <a:cs typeface="Calibri"/>
            </a:endParaRPr>
          </a:p>
          <a:p>
            <a:pPr marL="0" marR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lang="en-US"/>
          </a:p>
          <a:p>
            <a:pPr marL="0" marR="0" lvl="0" indent="0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-US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-US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bject, watch&#10;&#10;Description generated with very high confidence">
            <a:extLst>
              <a:ext uri="{FF2B5EF4-FFF2-40B4-BE49-F238E27FC236}">
                <a16:creationId xmlns:a16="http://schemas.microsoft.com/office/drawing/2014/main" id="{9896F5DF-1C79-4E52-AA7F-F0791188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l="9955" r="671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6EA442-784D-40B2-AFED-043687B6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5924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600" b="1">
                <a:solidFill>
                  <a:srgbClr val="FFFFFF"/>
                </a:solidFill>
              </a:rPr>
              <a:t>HexiMed Overview </a:t>
            </a:r>
            <a:br>
              <a:rPr lang="en-US" sz="6000" b="1">
                <a:solidFill>
                  <a:srgbClr val="FFFFFF"/>
                </a:solidFill>
              </a:rPr>
            </a:br>
            <a:endParaRPr lang="en-US" sz="6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3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6C8C0FA1-CC8E-425E-B2DF-338F31098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3994" r="1267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F35EF5-1F9D-436C-8E34-D16C505A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069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9C300-5356-4459-8DED-C79B5F0E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35" y="2745736"/>
            <a:ext cx="27741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4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838C-1575-4897-9A56-55754D33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295" y="1112519"/>
            <a:ext cx="5086585" cy="5181600"/>
          </a:xfrm>
        </p:spPr>
        <p:txBody>
          <a:bodyPr anchor="ctr">
            <a:normAutofit/>
          </a:bodyPr>
          <a:lstStyle/>
          <a:p>
            <a:pPr marL="457200" indent="-355600">
              <a:buSzPts val="2000"/>
              <a:buChar char="●"/>
            </a:pPr>
            <a:r>
              <a:rPr lang="en-US" sz="3200">
                <a:solidFill>
                  <a:schemeClr val="bg1"/>
                </a:solidFill>
              </a:rPr>
              <a:t>HexiMed features: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914400" lvl="1" indent="-355600">
              <a:buSzPts val="2000"/>
              <a:buChar char="○"/>
            </a:pPr>
            <a:r>
              <a:rPr lang="en-US" sz="3200">
                <a:solidFill>
                  <a:schemeClr val="bg1"/>
                </a:solidFill>
              </a:rPr>
              <a:t>Visual and Sound Alarm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914400" lvl="1" indent="-355600">
              <a:buSzPts val="2000"/>
              <a:buChar char="○"/>
            </a:pPr>
            <a:r>
              <a:rPr lang="en-US" sz="3200">
                <a:solidFill>
                  <a:schemeClr val="bg1"/>
                </a:solidFill>
              </a:rPr>
              <a:t>Medication Pill Tracking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914400" lvl="1" indent="-355600">
              <a:buSzPts val="2000"/>
              <a:buChar char="○"/>
            </a:pPr>
            <a:r>
              <a:rPr lang="en-US" sz="3200">
                <a:solidFill>
                  <a:schemeClr val="bg1"/>
                </a:solidFill>
              </a:rPr>
              <a:t>Medication History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58800" lvl="1" indent="0">
              <a:spcBef>
                <a:spcPts val="300"/>
              </a:spcBef>
              <a:buSzPts val="2000"/>
              <a:buNone/>
            </a:pPr>
            <a:endParaRPr lang="en-US" sz="3200">
              <a:solidFill>
                <a:schemeClr val="bg1"/>
              </a:solidFill>
              <a:cs typeface="Calibri"/>
            </a:endParaRPr>
          </a:p>
          <a:p>
            <a:pPr marL="457200" indent="-355600">
              <a:buSzPts val="2000"/>
              <a:buChar char="●"/>
            </a:pPr>
            <a:r>
              <a:rPr lang="en-US" sz="3200">
                <a:solidFill>
                  <a:schemeClr val="bg1"/>
                </a:solidFill>
              </a:rPr>
              <a:t>A demo project that demonstrates the useful capabilities of the Hexiwear system. 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6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76EFB1-01CF-419F-ABF1-2AF02BBFCB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4606047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DEA15-78BD-4750-AA18-B9F28A6D5A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DFFD5-9375-41F2-9D90-15922E9AF7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913" r="11386"/>
          <a:stretch/>
        </p:blipFill>
        <p:spPr>
          <a:xfrm>
            <a:off x="0" y="1524000"/>
            <a:ext cx="4537953" cy="4114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4E104-1EF5-468A-BC97-10C2FF8C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640263"/>
            <a:ext cx="391595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Hexiwear Docking Station 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8CB3E-A9A0-49F1-8138-79469A1F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927" y="2121763"/>
            <a:ext cx="3912974" cy="42395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914400" fontAlgn="base">
              <a:spcBef>
                <a:spcPts val="700"/>
              </a:spcBef>
              <a:buAutoNum type="arabicPeriod"/>
            </a:pPr>
            <a:r>
              <a:rPr lang="en-US" sz="1700" b="1">
                <a:solidFill>
                  <a:schemeClr val="bg1"/>
                </a:solidFill>
                <a:highlight>
                  <a:srgbClr val="808080"/>
                </a:highlight>
              </a:rPr>
              <a:t> mikroBUS™ socket for click boards™ (one of three)</a:t>
            </a:r>
            <a:endParaRPr lang="en-US" sz="1700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pPr marL="342900" indent="-342900" defTabSz="914400" fontAlgn="base">
              <a:spcBef>
                <a:spcPts val="700"/>
              </a:spcBef>
              <a:buAutoNum type="arabicPeriod"/>
            </a:pPr>
            <a:r>
              <a:rPr lang="en-US" sz="1700" b="1">
                <a:solidFill>
                  <a:schemeClr val="bg1"/>
                </a:solidFill>
                <a:highlight>
                  <a:srgbClr val="808080"/>
                </a:highlight>
              </a:rPr>
              <a:t>microSD slot (card not included)</a:t>
            </a:r>
            <a:endParaRPr lang="en-US" sz="1700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LED (one of three)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 b="1">
                <a:solidFill>
                  <a:schemeClr val="bg1"/>
                </a:solidFill>
                <a:highlight>
                  <a:srgbClr val="808080"/>
                </a:highlight>
              </a:rPr>
              <a:t>Hexiwear connector that interfaces to Hexiwear's main MCU (K64x) and Wireless MCU (KW4x)</a:t>
            </a:r>
            <a:endParaRPr lang="en-US" sz="1700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I2S interface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JTAG connector for external programmers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 b="1">
                <a:solidFill>
                  <a:schemeClr val="bg1"/>
                </a:solidFill>
                <a:highlight>
                  <a:srgbClr val="808080"/>
                </a:highlight>
              </a:rPr>
              <a:t>ON/OFF switch</a:t>
            </a:r>
            <a:endParaRPr lang="en-US" sz="1700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Pushbuttons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marL="285750" indent="-342900" defTabSz="914400" fontAlgn="base">
              <a:spcBef>
                <a:spcPts val="700"/>
              </a:spcBef>
              <a:buAutoNum type="arabicPeriod"/>
            </a:pPr>
            <a:r>
              <a:rPr lang="en-US" sz="1700" b="1">
                <a:solidFill>
                  <a:schemeClr val="bg1"/>
                </a:solidFill>
                <a:highlight>
                  <a:srgbClr val="808080"/>
                </a:highlight>
              </a:rPr>
              <a:t>Micro USB port</a:t>
            </a:r>
            <a:endParaRPr lang="en-US" sz="1700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pPr marL="285750" indent="-342900" defTabSz="914400" fontAlgn="base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OpenSDA control interface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marL="0" indent="-228600" defTabSz="914400"/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CB5F2C-119D-4CC7-8E06-400C3A024F68}"/>
              </a:ext>
            </a:extLst>
          </p:cNvPr>
          <p:cNvCxnSpPr>
            <a:cxnSpLocks/>
          </p:cNvCxnSpPr>
          <p:nvPr/>
        </p:nvCxnSpPr>
        <p:spPr>
          <a:xfrm>
            <a:off x="3482628" y="3668887"/>
            <a:ext cx="94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58025" y="95793"/>
            <a:ext cx="68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Top-Level Block Diagram </a:t>
            </a:r>
            <a:endParaRPr b="1"/>
          </a:p>
        </p:txBody>
      </p:sp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58B58015-39EB-43B4-A446-2111BF437817}"/>
              </a:ext>
            </a:extLst>
          </p:cNvPr>
          <p:cNvSpPr/>
          <p:nvPr/>
        </p:nvSpPr>
        <p:spPr>
          <a:xfrm>
            <a:off x="1490129" y="2856086"/>
            <a:ext cx="1761067" cy="143368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Hexiwear Device Kinetis K64 MCU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6E892-A44E-4EBF-B18F-1A218F5EE69F}"/>
              </a:ext>
            </a:extLst>
          </p:cNvPr>
          <p:cNvSpPr/>
          <p:nvPr/>
        </p:nvSpPr>
        <p:spPr>
          <a:xfrm>
            <a:off x="45151" y="3285067"/>
            <a:ext cx="1095026" cy="575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HexiMed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FC3BB-D018-49A6-8D97-D7B82CBAD15C}"/>
              </a:ext>
            </a:extLst>
          </p:cNvPr>
          <p:cNvSpPr/>
          <p:nvPr/>
        </p:nvSpPr>
        <p:spPr>
          <a:xfrm rot="16200000">
            <a:off x="2731908" y="3341508"/>
            <a:ext cx="1569155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Expansion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7EBEA-2902-4B1A-870C-B78A956953CB}"/>
              </a:ext>
            </a:extLst>
          </p:cNvPr>
          <p:cNvSpPr/>
          <p:nvPr/>
        </p:nvSpPr>
        <p:spPr>
          <a:xfrm>
            <a:off x="4425246" y="3476977"/>
            <a:ext cx="2133600" cy="34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3x MikroBUS sockets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63903-FBD2-4B08-A212-C5EC9C9FE19F}"/>
              </a:ext>
            </a:extLst>
          </p:cNvPr>
          <p:cNvSpPr/>
          <p:nvPr/>
        </p:nvSpPr>
        <p:spPr>
          <a:xfrm>
            <a:off x="4938885" y="4363155"/>
            <a:ext cx="1095026" cy="575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Matrix RGB 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D6783-990D-4A8D-B270-C385CC6C4116}"/>
              </a:ext>
            </a:extLst>
          </p:cNvPr>
          <p:cNvSpPr/>
          <p:nvPr/>
        </p:nvSpPr>
        <p:spPr>
          <a:xfrm>
            <a:off x="4938885" y="5255647"/>
            <a:ext cx="1095026" cy="575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Matrix RGB LED Panel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20845-0667-427E-A370-4525580EE24F}"/>
              </a:ext>
            </a:extLst>
          </p:cNvPr>
          <p:cNvSpPr/>
          <p:nvPr/>
        </p:nvSpPr>
        <p:spPr>
          <a:xfrm>
            <a:off x="4938885" y="6186474"/>
            <a:ext cx="1095026" cy="575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HexiMed Interface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F86B1FC-C453-42AA-BB42-D3EFA07C9E16}"/>
              </a:ext>
            </a:extLst>
          </p:cNvPr>
          <p:cNvSpPr/>
          <p:nvPr/>
        </p:nvSpPr>
        <p:spPr>
          <a:xfrm>
            <a:off x="3996267" y="1972221"/>
            <a:ext cx="3414103" cy="3198089"/>
          </a:xfrm>
          <a:prstGeom prst="flowChart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AD331-E99A-4218-A692-E838FCB68C10}"/>
              </a:ext>
            </a:extLst>
          </p:cNvPr>
          <p:cNvSpPr txBox="1"/>
          <p:nvPr/>
        </p:nvSpPr>
        <p:spPr>
          <a:xfrm rot="5400000">
            <a:off x="5778743" y="3461643"/>
            <a:ext cx="3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Hexiwear Docking Station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BEF78-175F-4800-9816-03BDA737B260}"/>
              </a:ext>
            </a:extLst>
          </p:cNvPr>
          <p:cNvSpPr/>
          <p:nvPr/>
        </p:nvSpPr>
        <p:spPr>
          <a:xfrm>
            <a:off x="5486398" y="1142995"/>
            <a:ext cx="1095026" cy="575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NFC Tags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CDA6F0-3FD4-4F26-B632-E91F77A368C4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1140177" y="3572931"/>
            <a:ext cx="34995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65BCB7-F199-47A0-B228-FCD369E9F267}"/>
              </a:ext>
            </a:extLst>
          </p:cNvPr>
          <p:cNvCxnSpPr/>
          <p:nvPr/>
        </p:nvCxnSpPr>
        <p:spPr>
          <a:xfrm flipV="1">
            <a:off x="4938885" y="2793996"/>
            <a:ext cx="0" cy="6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749B69-FCB0-4E7E-9253-80797A46CE81}"/>
              </a:ext>
            </a:extLst>
          </p:cNvPr>
          <p:cNvCxnSpPr/>
          <p:nvPr/>
        </p:nvCxnSpPr>
        <p:spPr>
          <a:xfrm flipV="1">
            <a:off x="6028263" y="2788350"/>
            <a:ext cx="0" cy="6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4ED18A-D343-45B0-90D6-20C90A63C44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486398" y="5831380"/>
            <a:ext cx="0" cy="35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8095A6-E4B1-4329-B4AF-D5DC4E6B1AD3}"/>
              </a:ext>
            </a:extLst>
          </p:cNvPr>
          <p:cNvSpPr/>
          <p:nvPr/>
        </p:nvSpPr>
        <p:spPr>
          <a:xfrm>
            <a:off x="6668916" y="3392311"/>
            <a:ext cx="69991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 Card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6BCA-5D3F-4595-86FB-DB8569A87FCB}"/>
              </a:ext>
            </a:extLst>
          </p:cNvPr>
          <p:cNvSpPr/>
          <p:nvPr/>
        </p:nvSpPr>
        <p:spPr>
          <a:xfrm>
            <a:off x="248356" y="915949"/>
            <a:ext cx="408467" cy="359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1A46D6-3008-4BE2-93E7-037FB010AA8D}"/>
              </a:ext>
            </a:extLst>
          </p:cNvPr>
          <p:cNvSpPr/>
          <p:nvPr/>
        </p:nvSpPr>
        <p:spPr>
          <a:xfrm>
            <a:off x="248356" y="1430861"/>
            <a:ext cx="395111" cy="349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A89A3-830D-4914-BE68-47A4A01DA628}"/>
              </a:ext>
            </a:extLst>
          </p:cNvPr>
          <p:cNvSpPr txBox="1"/>
          <p:nvPr/>
        </p:nvSpPr>
        <p:spPr>
          <a:xfrm>
            <a:off x="758025" y="905735"/>
            <a:ext cx="257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Pre-existing Components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03551-E846-41C1-BB82-4D68E019C6AF}"/>
              </a:ext>
            </a:extLst>
          </p:cNvPr>
          <p:cNvSpPr txBox="1"/>
          <p:nvPr/>
        </p:nvSpPr>
        <p:spPr>
          <a:xfrm>
            <a:off x="693831" y="1388843"/>
            <a:ext cx="28418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Designed by HexiMed Team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617A26-173A-4183-B14F-CACC8996704D}"/>
              </a:ext>
            </a:extLst>
          </p:cNvPr>
          <p:cNvGrpSpPr/>
          <p:nvPr/>
        </p:nvGrpSpPr>
        <p:grpSpPr>
          <a:xfrm>
            <a:off x="45151" y="919277"/>
            <a:ext cx="7685545" cy="5856472"/>
            <a:chOff x="45151" y="919277"/>
            <a:chExt cx="7685545" cy="585647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563DB3F-BF9C-4946-B836-1265C67D76C0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flipH="1">
              <a:off x="5486398" y="3826933"/>
              <a:ext cx="5648" cy="536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5FA90B5-FC55-4BCF-9594-5EF848BED99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486398" y="4938888"/>
              <a:ext cx="0" cy="31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1DB34E-0F8E-46E4-AC3F-B4100BD7F734}"/>
                </a:ext>
              </a:extLst>
            </p:cNvPr>
            <p:cNvGrpSpPr/>
            <p:nvPr/>
          </p:nvGrpSpPr>
          <p:grpSpPr>
            <a:xfrm>
              <a:off x="45151" y="919277"/>
              <a:ext cx="7685545" cy="5856472"/>
              <a:chOff x="45151" y="919277"/>
              <a:chExt cx="7685545" cy="585647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BE9680-9636-4C54-8538-5B09DFD73AF3}"/>
                  </a:ext>
                </a:extLst>
              </p:cNvPr>
              <p:cNvSpPr/>
              <p:nvPr/>
            </p:nvSpPr>
            <p:spPr>
              <a:xfrm>
                <a:off x="4311205" y="2218263"/>
                <a:ext cx="1095026" cy="5757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BUZZ 2 Click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F96E791-B73D-4318-B04B-C4D9C2D714EF}"/>
                  </a:ext>
                </a:extLst>
              </p:cNvPr>
              <p:cNvGrpSpPr/>
              <p:nvPr/>
            </p:nvGrpSpPr>
            <p:grpSpPr>
              <a:xfrm>
                <a:off x="45151" y="919277"/>
                <a:ext cx="7685545" cy="5856472"/>
                <a:chOff x="45151" y="919277"/>
                <a:chExt cx="7685545" cy="585647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BCC3D29-2C71-424B-9C07-E451222D3050}"/>
                    </a:ext>
                  </a:extLst>
                </p:cNvPr>
                <p:cNvSpPr/>
                <p:nvPr/>
              </p:nvSpPr>
              <p:spPr>
                <a:xfrm>
                  <a:off x="5486398" y="2218263"/>
                  <a:ext cx="1095026" cy="5757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bg1"/>
                      </a:solidFill>
                    </a:rPr>
                    <a:t>NFC Click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6C8937A-1BC0-4890-BDA2-4C5094108036}"/>
                    </a:ext>
                  </a:extLst>
                </p:cNvPr>
                <p:cNvCxnSpPr>
                  <a:stCxn id="8" idx="0"/>
                  <a:endCxn id="16" idx="2"/>
                </p:cNvCxnSpPr>
                <p:nvPr/>
              </p:nvCxnSpPr>
              <p:spPr>
                <a:xfrm flipV="1">
                  <a:off x="6033911" y="1718728"/>
                  <a:ext cx="0" cy="4995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B8BAFA-97DF-4B45-8915-F2626D8DE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628" y="3682429"/>
                  <a:ext cx="9426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lowchart: Preparation 39">
                  <a:extLst>
                    <a:ext uri="{FF2B5EF4-FFF2-40B4-BE49-F238E27FC236}">
                      <a16:creationId xmlns:a16="http://schemas.microsoft.com/office/drawing/2014/main" id="{0FDF6B40-3795-4DBE-A5B0-C8C84D89C696}"/>
                    </a:ext>
                  </a:extLst>
                </p:cNvPr>
                <p:cNvSpPr/>
                <p:nvPr/>
              </p:nvSpPr>
              <p:spPr>
                <a:xfrm>
                  <a:off x="1490129" y="2869628"/>
                  <a:ext cx="1761067" cy="1433689"/>
                </a:xfrm>
                <a:prstGeom prst="flowChartPrepa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Hexiwear Device </a:t>
                  </a:r>
                  <a:r>
                    <a:rPr lang="en-US" dirty="0" err="1"/>
                    <a:t>Kinetis</a:t>
                  </a:r>
                  <a:r>
                    <a:rPr lang="en-US" dirty="0"/>
                    <a:t> K64 MCU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7245861-B689-4D3B-895B-C7C0DC3749BB}"/>
                    </a:ext>
                  </a:extLst>
                </p:cNvPr>
                <p:cNvSpPr/>
                <p:nvPr/>
              </p:nvSpPr>
              <p:spPr>
                <a:xfrm>
                  <a:off x="45151" y="3298609"/>
                  <a:ext cx="1095026" cy="575733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HexiMed Code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CACE0BC-C4F5-4C8B-B6E8-8A1454BAA95F}"/>
                    </a:ext>
                  </a:extLst>
                </p:cNvPr>
                <p:cNvSpPr/>
                <p:nvPr/>
              </p:nvSpPr>
              <p:spPr>
                <a:xfrm rot="16200000">
                  <a:off x="2731908" y="3355050"/>
                  <a:ext cx="1569155" cy="474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Expansion Port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6380B5F-8531-4DF8-898A-5E9F5FEA7056}"/>
                    </a:ext>
                  </a:extLst>
                </p:cNvPr>
                <p:cNvSpPr/>
                <p:nvPr/>
              </p:nvSpPr>
              <p:spPr>
                <a:xfrm>
                  <a:off x="4425246" y="3490519"/>
                  <a:ext cx="2133600" cy="349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3x MikroBUS sockets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6B83C02-4B5A-4951-9500-67AB42BD44ED}"/>
                    </a:ext>
                  </a:extLst>
                </p:cNvPr>
                <p:cNvSpPr/>
                <p:nvPr/>
              </p:nvSpPr>
              <p:spPr>
                <a:xfrm>
                  <a:off x="4938885" y="4376697"/>
                  <a:ext cx="1095026" cy="5757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</a:rPr>
                    <a:t>Matrix RGB Click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2BC7512-B640-4DD3-8856-279A32640FAD}"/>
                    </a:ext>
                  </a:extLst>
                </p:cNvPr>
                <p:cNvSpPr/>
                <p:nvPr/>
              </p:nvSpPr>
              <p:spPr>
                <a:xfrm>
                  <a:off x="4938885" y="5269189"/>
                  <a:ext cx="1095026" cy="5757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Matrix RGB LED Panel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D703CFD-1D11-452A-A326-80257044D598}"/>
                    </a:ext>
                  </a:extLst>
                </p:cNvPr>
                <p:cNvSpPr/>
                <p:nvPr/>
              </p:nvSpPr>
              <p:spPr>
                <a:xfrm>
                  <a:off x="4938885" y="6200016"/>
                  <a:ext cx="1095026" cy="575733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HexiMed Interface</a:t>
                  </a:r>
                </a:p>
              </p:txBody>
            </p:sp>
            <p:sp>
              <p:nvSpPr>
                <p:cNvPr id="47" name="Flowchart: Process 46">
                  <a:extLst>
                    <a:ext uri="{FF2B5EF4-FFF2-40B4-BE49-F238E27FC236}">
                      <a16:creationId xmlns:a16="http://schemas.microsoft.com/office/drawing/2014/main" id="{528BEC6E-7799-4346-886D-381CF7911DC2}"/>
                    </a:ext>
                  </a:extLst>
                </p:cNvPr>
                <p:cNvSpPr/>
                <p:nvPr/>
              </p:nvSpPr>
              <p:spPr>
                <a:xfrm>
                  <a:off x="3996267" y="1985763"/>
                  <a:ext cx="3414103" cy="3198089"/>
                </a:xfrm>
                <a:prstGeom prst="flowChartProcess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5086D34-4EFE-4192-B9BD-5AE1B6216048}"/>
                    </a:ext>
                  </a:extLst>
                </p:cNvPr>
                <p:cNvSpPr txBox="1"/>
                <p:nvPr/>
              </p:nvSpPr>
              <p:spPr>
                <a:xfrm rot="5400000">
                  <a:off x="5778743" y="3475185"/>
                  <a:ext cx="3534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External Hexiwear Docking Station 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C943CB3-1AE8-47D9-A34C-74C30E765BD5}"/>
                    </a:ext>
                  </a:extLst>
                </p:cNvPr>
                <p:cNvSpPr/>
                <p:nvPr/>
              </p:nvSpPr>
              <p:spPr>
                <a:xfrm>
                  <a:off x="5486398" y="1156537"/>
                  <a:ext cx="1095026" cy="5757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bg1"/>
                      </a:solidFill>
                    </a:rPr>
                    <a:t>NFC Tags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A3C6A1C-8B7D-4159-A650-6F4178844C3E}"/>
                    </a:ext>
                  </a:extLst>
                </p:cNvPr>
                <p:cNvCxnSpPr>
                  <a:stCxn id="41" idx="3"/>
                  <a:endCxn id="40" idx="1"/>
                </p:cNvCxnSpPr>
                <p:nvPr/>
              </p:nvCxnSpPr>
              <p:spPr>
                <a:xfrm flipV="1">
                  <a:off x="1140177" y="3586473"/>
                  <a:ext cx="349952" cy="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D83259F9-5E84-424F-8B05-C66DF7EC6D2F}"/>
                    </a:ext>
                  </a:extLst>
                </p:cNvPr>
                <p:cNvCxnSpPr/>
                <p:nvPr/>
              </p:nvCxnSpPr>
              <p:spPr>
                <a:xfrm flipV="1">
                  <a:off x="4938885" y="2807538"/>
                  <a:ext cx="0" cy="6829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863DB12-70A3-425E-946D-A91476909518}"/>
                    </a:ext>
                  </a:extLst>
                </p:cNvPr>
                <p:cNvCxnSpPr/>
                <p:nvPr/>
              </p:nvCxnSpPr>
              <p:spPr>
                <a:xfrm flipV="1">
                  <a:off x="6028263" y="2801892"/>
                  <a:ext cx="0" cy="6829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DC8B8760-AC1D-43D7-9C98-1DC2739257E0}"/>
                    </a:ext>
                  </a:extLst>
                </p:cNvPr>
                <p:cNvCxnSpPr>
                  <a:stCxn id="45" idx="2"/>
                  <a:endCxn id="46" idx="0"/>
                </p:cNvCxnSpPr>
                <p:nvPr/>
              </p:nvCxnSpPr>
              <p:spPr>
                <a:xfrm>
                  <a:off x="5486398" y="5844922"/>
                  <a:ext cx="0" cy="355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FDD9721-29EC-4D92-8924-CE9910CA4CB9}"/>
                    </a:ext>
                  </a:extLst>
                </p:cNvPr>
                <p:cNvSpPr/>
                <p:nvPr/>
              </p:nvSpPr>
              <p:spPr>
                <a:xfrm>
                  <a:off x="6668916" y="3405853"/>
                  <a:ext cx="699910" cy="5757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SD Card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A7A6171-8876-4523-A226-C321AD03EB6A}"/>
                    </a:ext>
                  </a:extLst>
                </p:cNvPr>
                <p:cNvSpPr/>
                <p:nvPr/>
              </p:nvSpPr>
              <p:spPr>
                <a:xfrm>
                  <a:off x="248356" y="929491"/>
                  <a:ext cx="408467" cy="3596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8D7BE2D-2BE4-4602-ADD7-730164E9A492}"/>
                    </a:ext>
                  </a:extLst>
                </p:cNvPr>
                <p:cNvSpPr/>
                <p:nvPr/>
              </p:nvSpPr>
              <p:spPr>
                <a:xfrm>
                  <a:off x="248356" y="1444403"/>
                  <a:ext cx="395111" cy="349955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1E883A1-EF0A-4B1C-AC96-833B0B2D707E}"/>
                    </a:ext>
                  </a:extLst>
                </p:cNvPr>
                <p:cNvSpPr txBox="1"/>
                <p:nvPr/>
              </p:nvSpPr>
              <p:spPr>
                <a:xfrm>
                  <a:off x="758025" y="919277"/>
                  <a:ext cx="2572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Pre-existing Components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8B2319-8B1E-482D-8B67-FED253FC8DF9}"/>
                    </a:ext>
                  </a:extLst>
                </p:cNvPr>
                <p:cNvSpPr txBox="1"/>
                <p:nvPr/>
              </p:nvSpPr>
              <p:spPr>
                <a:xfrm>
                  <a:off x="693831" y="1402385"/>
                  <a:ext cx="2841850" cy="36933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/>
                    <a:t>Designed by HexiMed Team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F67F-8123-46FF-9324-15651A18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60" y="125211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</a:rPr>
              <a:t>User Input Sequence</a:t>
            </a:r>
            <a:endParaRPr lang="en-US"/>
          </a:p>
        </p:txBody>
      </p:sp>
      <p:pic>
        <p:nvPicPr>
          <p:cNvPr id="7" name="Content Placeholder 6" descr="A close up of a watch&#10;&#10;Description generated with high confidence">
            <a:extLst>
              <a:ext uri="{FF2B5EF4-FFF2-40B4-BE49-F238E27FC236}">
                <a16:creationId xmlns:a16="http://schemas.microsoft.com/office/drawing/2014/main" id="{078C7931-2627-4C56-B351-0A909D3A0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66" t="16132" r="16534" b="13733"/>
          <a:stretch/>
        </p:blipFill>
        <p:spPr>
          <a:xfrm>
            <a:off x="1193719" y="2783390"/>
            <a:ext cx="1784013" cy="1802999"/>
          </a:xfrm>
        </p:spPr>
      </p:pic>
      <p:pic>
        <p:nvPicPr>
          <p:cNvPr id="12" name="Content Placeholder 6" descr="A close up of a watch&#10;&#10;Description generated with high confidence">
            <a:extLst>
              <a:ext uri="{FF2B5EF4-FFF2-40B4-BE49-F238E27FC236}">
                <a16:creationId xmlns:a16="http://schemas.microsoft.com/office/drawing/2014/main" id="{E7253E5A-37D0-4DF8-9C7D-D43B9A584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6" t="16132" r="16534" b="13733"/>
          <a:stretch/>
        </p:blipFill>
        <p:spPr>
          <a:xfrm>
            <a:off x="2980789" y="2782952"/>
            <a:ext cx="1737360" cy="1799806"/>
          </a:xfrm>
          <a:prstGeom prst="rect">
            <a:avLst/>
          </a:prstGeom>
        </p:spPr>
      </p:pic>
      <p:pic>
        <p:nvPicPr>
          <p:cNvPr id="13" name="Content Placeholder 6" descr="A close up of a watch&#10;&#10;Description generated with high confidence">
            <a:extLst>
              <a:ext uri="{FF2B5EF4-FFF2-40B4-BE49-F238E27FC236}">
                <a16:creationId xmlns:a16="http://schemas.microsoft.com/office/drawing/2014/main" id="{3C703A9F-02C1-41DF-8AD6-B7DD5698E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6" t="16132" r="16534" b="13733"/>
          <a:stretch/>
        </p:blipFill>
        <p:spPr>
          <a:xfrm>
            <a:off x="4711888" y="2782952"/>
            <a:ext cx="1737360" cy="1799806"/>
          </a:xfrm>
          <a:prstGeom prst="rect">
            <a:avLst/>
          </a:prstGeom>
        </p:spPr>
      </p:pic>
      <p:pic>
        <p:nvPicPr>
          <p:cNvPr id="14" name="Content Placeholder 6" descr="A close up of a watch&#10;&#10;Description generated with high confidence">
            <a:extLst>
              <a:ext uri="{FF2B5EF4-FFF2-40B4-BE49-F238E27FC236}">
                <a16:creationId xmlns:a16="http://schemas.microsoft.com/office/drawing/2014/main" id="{596A2AC2-E4ED-4243-AB78-3D7EBA7B0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6" t="16132" r="16534" b="13733"/>
          <a:stretch/>
        </p:blipFill>
        <p:spPr>
          <a:xfrm>
            <a:off x="6404506" y="2782952"/>
            <a:ext cx="1737360" cy="17998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7BC1E3A-8056-4F72-B8BF-78CEBDE596A9}"/>
              </a:ext>
            </a:extLst>
          </p:cNvPr>
          <p:cNvGrpSpPr/>
          <p:nvPr/>
        </p:nvGrpSpPr>
        <p:grpSpPr>
          <a:xfrm>
            <a:off x="1715929" y="3282480"/>
            <a:ext cx="5910331" cy="769442"/>
            <a:chOff x="2306779" y="3282480"/>
            <a:chExt cx="5910331" cy="7694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A21708-3855-4875-ADF2-4FE21604ECE0}"/>
                </a:ext>
              </a:extLst>
            </p:cNvPr>
            <p:cNvSpPr txBox="1"/>
            <p:nvPr/>
          </p:nvSpPr>
          <p:spPr>
            <a:xfrm>
              <a:off x="2306779" y="3312961"/>
              <a:ext cx="728980" cy="6924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NFC Tag Number: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1</a:t>
              </a:r>
            </a:p>
            <a:p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4D484-106A-4B5F-91A0-63B8EEE04EA5}"/>
                </a:ext>
              </a:extLst>
            </p:cNvPr>
            <p:cNvSpPr txBox="1"/>
            <p:nvPr/>
          </p:nvSpPr>
          <p:spPr>
            <a:xfrm>
              <a:off x="5744504" y="3282480"/>
              <a:ext cx="777240" cy="75405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cs typeface="Calibri"/>
                </a:rPr>
                <a:t>Days of Week:</a:t>
              </a:r>
            </a:p>
            <a:p>
              <a:r>
                <a:rPr lang="en-US" sz="1200" b="1">
                  <a:solidFill>
                    <a:schemeClr val="bg1"/>
                  </a:solidFill>
                  <a:cs typeface="Calibri"/>
                </a:rPr>
                <a:t>M</a:t>
              </a:r>
            </a:p>
            <a:p>
              <a:endParaRPr lang="en-US" sz="7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5A2911-E35C-4086-A318-C06ACFA1645B}"/>
                </a:ext>
              </a:extLst>
            </p:cNvPr>
            <p:cNvSpPr txBox="1"/>
            <p:nvPr/>
          </p:nvSpPr>
          <p:spPr>
            <a:xfrm>
              <a:off x="4079824" y="3282481"/>
              <a:ext cx="777240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Alarm Time:</a:t>
              </a:r>
            </a:p>
            <a:p>
              <a:r>
                <a:rPr lang="en-US" sz="1200" b="1">
                  <a:solidFill>
                    <a:schemeClr val="bg1"/>
                  </a:solidFill>
                </a:rPr>
                <a:t>8:00AM</a:t>
              </a:r>
              <a:endParaRPr lang="en-US" sz="700" b="1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F04351-A94A-47E6-95BB-498AB44C0043}"/>
                </a:ext>
              </a:extLst>
            </p:cNvPr>
            <p:cNvSpPr txBox="1"/>
            <p:nvPr/>
          </p:nvSpPr>
          <p:spPr>
            <a:xfrm>
              <a:off x="7500830" y="3282480"/>
              <a:ext cx="716280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# of Pills per Dose:</a:t>
              </a:r>
              <a:endParaRPr lang="en-US" sz="1100" b="1" dirty="0">
                <a:solidFill>
                  <a:schemeClr val="bg1"/>
                </a:solidFill>
                <a:cs typeface="Calibri"/>
              </a:endParaRPr>
            </a:p>
            <a:p>
              <a:r>
                <a:rPr lang="en-US" sz="1100" b="1" dirty="0">
                  <a:solidFill>
                    <a:schemeClr val="bg1"/>
                  </a:solidFill>
                </a:rPr>
                <a:t>1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A close up of a watch&#10;&#10;Description generated with high confidence">
            <a:extLst>
              <a:ext uri="{FF2B5EF4-FFF2-40B4-BE49-F238E27FC236}">
                <a16:creationId xmlns:a16="http://schemas.microsoft.com/office/drawing/2014/main" id="{DBF6715E-11AE-4ECE-8F39-C43500F65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6" t="16132" r="16534" b="13733"/>
          <a:stretch/>
        </p:blipFill>
        <p:spPr>
          <a:xfrm>
            <a:off x="1960880" y="2782952"/>
            <a:ext cx="1737360" cy="1799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35610-59C4-4ACA-8462-10CA0AA6614C}"/>
              </a:ext>
            </a:extLst>
          </p:cNvPr>
          <p:cNvSpPr txBox="1"/>
          <p:nvPr/>
        </p:nvSpPr>
        <p:spPr>
          <a:xfrm>
            <a:off x="2429608" y="3255963"/>
            <a:ext cx="777240" cy="75405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# of Pills in Bottle: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20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0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5AF0EC6-D2D6-43A1-956E-98AF52BD2957}"/>
              </a:ext>
            </a:extLst>
          </p:cNvPr>
          <p:cNvGrpSpPr/>
          <p:nvPr/>
        </p:nvGrpSpPr>
        <p:grpSpPr>
          <a:xfrm>
            <a:off x="388776" y="305756"/>
            <a:ext cx="7650558" cy="5899089"/>
            <a:chOff x="388776" y="305756"/>
            <a:chExt cx="7650558" cy="5899089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8D7EF103-B580-41EB-83B0-46991849F368}"/>
                </a:ext>
              </a:extLst>
            </p:cNvPr>
            <p:cNvSpPr/>
            <p:nvPr/>
          </p:nvSpPr>
          <p:spPr>
            <a:xfrm>
              <a:off x="3504597" y="305756"/>
              <a:ext cx="1507117" cy="778677"/>
            </a:xfrm>
            <a:prstGeom prst="flowChartInputOutp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Calibri"/>
                </a:rPr>
                <a:t>User Input Sequence</a:t>
              </a:r>
              <a:endParaRPr lang="en-US" sz="1400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167C7-916B-4A55-AFFB-0B66F7D7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3793" y="1084433"/>
              <a:ext cx="10495" cy="504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F6E47-3085-449E-94DD-79677D3E893E}"/>
                </a:ext>
              </a:extLst>
            </p:cNvPr>
            <p:cNvSpPr/>
            <p:nvPr/>
          </p:nvSpPr>
          <p:spPr>
            <a:xfrm>
              <a:off x="3495581" y="1589589"/>
              <a:ext cx="1436424" cy="7779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Alerts: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BUZZ 2 Click 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 LED Flash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NFC Tag </a:t>
              </a:r>
              <a:r>
                <a:rPr lang="en-US" sz="1400" dirty="0">
                  <a:solidFill>
                    <a:schemeClr val="bg1"/>
                  </a:solidFill>
                  <a:cs typeface="Calibri"/>
                </a:rPr>
                <a:t>#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8035E7-22A7-4F8C-BFA7-E578E01E3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298" y="2379555"/>
              <a:ext cx="10495" cy="504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15F77CE-6833-4125-B791-0F16B658B7A5}"/>
                </a:ext>
              </a:extLst>
            </p:cNvPr>
            <p:cNvSpPr/>
            <p:nvPr/>
          </p:nvSpPr>
          <p:spPr>
            <a:xfrm>
              <a:off x="3495581" y="2884711"/>
              <a:ext cx="1507117" cy="778677"/>
            </a:xfrm>
            <a:prstGeom prst="flowChartInputOutp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NFC Tag Scanned?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4D3ECC-7B93-4745-A154-8ACB414B15C9}"/>
                </a:ext>
              </a:extLst>
            </p:cNvPr>
            <p:cNvSpPr/>
            <p:nvPr/>
          </p:nvSpPr>
          <p:spPr>
            <a:xfrm>
              <a:off x="388776" y="2883988"/>
              <a:ext cx="1436424" cy="7779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Logged as “Missed </a:t>
              </a:r>
              <a:r>
                <a:rPr lang="en-US" sz="1200" dirty="0" err="1">
                  <a:solidFill>
                    <a:schemeClr val="bg1"/>
                  </a:solidFill>
                  <a:cs typeface="Calibri"/>
                </a:rPr>
                <a:t>Dose”with</a:t>
              </a:r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 Date &amp; Time to SD Card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8CF087-4720-4BBD-B7E1-296F8C389831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flipH="1" flipV="1">
              <a:off x="1825200" y="3272965"/>
              <a:ext cx="1821093" cy="1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038E1-7183-4FAF-AFF3-F561D43F4716}"/>
                </a:ext>
              </a:extLst>
            </p:cNvPr>
            <p:cNvSpPr txBox="1"/>
            <p:nvPr/>
          </p:nvSpPr>
          <p:spPr>
            <a:xfrm>
              <a:off x="2473213" y="3032498"/>
              <a:ext cx="409851" cy="30777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cs typeface="Calibri"/>
                </a:rPr>
                <a:t>No</a:t>
              </a: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AC140696-A174-4262-8BF5-3F9ECA087C7F}"/>
                </a:ext>
              </a:extLst>
            </p:cNvPr>
            <p:cNvSpPr/>
            <p:nvPr/>
          </p:nvSpPr>
          <p:spPr>
            <a:xfrm>
              <a:off x="3423649" y="4130104"/>
              <a:ext cx="1507117" cy="778677"/>
            </a:xfrm>
            <a:prstGeom prst="flowChartInputOutp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Correct NFC Tag Scanned?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072D32-8A0A-4BB7-B5CD-DF5514AC1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803" y="3670827"/>
              <a:ext cx="10495" cy="504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00D639-6CFE-458F-A624-3505B7A7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9531" y="4532758"/>
              <a:ext cx="15635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A6A1C3-D8BE-425C-AB4C-77736EAB3C32}"/>
                </a:ext>
              </a:extLst>
            </p:cNvPr>
            <p:cNvSpPr txBox="1"/>
            <p:nvPr/>
          </p:nvSpPr>
          <p:spPr>
            <a:xfrm>
              <a:off x="5317967" y="4297819"/>
              <a:ext cx="466656" cy="307777"/>
            </a:xfrm>
            <a:prstGeom prst="rect">
              <a:avLst/>
            </a:prstGeom>
            <a:ln w="190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cs typeface="Calibri"/>
                </a:rPr>
                <a:t>Yes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0A3F0F-724F-4190-8883-AD05A5A46452}"/>
                </a:ext>
              </a:extLst>
            </p:cNvPr>
            <p:cNvSpPr/>
            <p:nvPr/>
          </p:nvSpPr>
          <p:spPr>
            <a:xfrm>
              <a:off x="6333060" y="4142116"/>
              <a:ext cx="1436424" cy="7779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Calibri"/>
                </a:rPr>
                <a:t>Logged as “Taken Dose” with Date &amp; Time to SD Card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FF005-F8C4-4A19-A7F3-2DC47F8F9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6712" y="4925366"/>
              <a:ext cx="10495" cy="504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C5C14-A9A6-4F7B-85B5-4A93A1D7FC01}"/>
                </a:ext>
              </a:extLst>
            </p:cNvPr>
            <p:cNvSpPr/>
            <p:nvPr/>
          </p:nvSpPr>
          <p:spPr>
            <a:xfrm>
              <a:off x="3448500" y="5426891"/>
              <a:ext cx="1436424" cy="7779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cs typeface="Calibri"/>
                </a:rPr>
                <a:t>Inform User to Scan Correct NFC Tag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53ACD1-6279-4B1B-9610-10C4D7337C26}"/>
                </a:ext>
              </a:extLst>
            </p:cNvPr>
            <p:cNvSpPr txBox="1"/>
            <p:nvPr/>
          </p:nvSpPr>
          <p:spPr>
            <a:xfrm>
              <a:off x="4096460" y="4992287"/>
              <a:ext cx="409851" cy="30777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cs typeface="Calibri"/>
                </a:rPr>
                <a:t>No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6484285-0D64-4284-8D92-CCF0AA56A002}"/>
                </a:ext>
              </a:extLst>
            </p:cNvPr>
            <p:cNvGrpSpPr/>
            <p:nvPr/>
          </p:nvGrpSpPr>
          <p:grpSpPr>
            <a:xfrm>
              <a:off x="1955667" y="4529369"/>
              <a:ext cx="1610094" cy="1296425"/>
              <a:chOff x="1964267" y="4519443"/>
              <a:chExt cx="1610094" cy="129642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C4E5CC6-05D6-4A98-9CB7-F61F094D03F8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1964267" y="5815868"/>
                <a:ext cx="14842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B98EF4-FE32-443C-965F-BB6EA229124D}"/>
                  </a:ext>
                </a:extLst>
              </p:cNvPr>
              <p:cNvCxnSpPr/>
              <p:nvPr/>
            </p:nvCxnSpPr>
            <p:spPr>
              <a:xfrm flipV="1">
                <a:off x="1964267" y="4532758"/>
                <a:ext cx="0" cy="1283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CDAFEC1-882D-4466-A1ED-08A6E5F1EC09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 flipV="1">
                <a:off x="1964267" y="4519443"/>
                <a:ext cx="1610094" cy="13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FE68614-DF81-4422-B690-DD0437CC5238}"/>
                </a:ext>
              </a:extLst>
            </p:cNvPr>
            <p:cNvGrpSpPr/>
            <p:nvPr/>
          </p:nvGrpSpPr>
          <p:grpSpPr>
            <a:xfrm>
              <a:off x="6063209" y="720163"/>
              <a:ext cx="1976125" cy="728540"/>
              <a:chOff x="3187120" y="549835"/>
              <a:chExt cx="1976125" cy="728540"/>
            </a:xfrm>
          </p:grpSpPr>
          <p:sp>
            <p:nvSpPr>
              <p:cNvPr id="32" name="Flowchart: Data 31">
                <a:extLst>
                  <a:ext uri="{FF2B5EF4-FFF2-40B4-BE49-F238E27FC236}">
                    <a16:creationId xmlns:a16="http://schemas.microsoft.com/office/drawing/2014/main" id="{55A3508C-FEE1-4B09-878D-D5E18A5BA1B4}"/>
                  </a:ext>
                </a:extLst>
              </p:cNvPr>
              <p:cNvSpPr/>
              <p:nvPr/>
            </p:nvSpPr>
            <p:spPr>
              <a:xfrm>
                <a:off x="3187120" y="572205"/>
                <a:ext cx="341391" cy="26329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cs typeface="Calibri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C78C11-D87B-44C2-9A69-3C6E16F853D5}"/>
                  </a:ext>
                </a:extLst>
              </p:cNvPr>
              <p:cNvSpPr/>
              <p:nvPr/>
            </p:nvSpPr>
            <p:spPr>
              <a:xfrm>
                <a:off x="3191068" y="960074"/>
                <a:ext cx="283406" cy="312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4896DA-EBB4-46D2-9943-048767DEBD45}"/>
                  </a:ext>
                </a:extLst>
              </p:cNvPr>
              <p:cNvSpPr txBox="1"/>
              <p:nvPr/>
            </p:nvSpPr>
            <p:spPr>
              <a:xfrm>
                <a:off x="3567546" y="909043"/>
                <a:ext cx="1595699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b="1" dirty="0">
                    <a:cs typeface="Calibri"/>
                  </a:rPr>
                  <a:t>System Logic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FDE53B-D3A1-4992-8011-81F4ABB5261E}"/>
                  </a:ext>
                </a:extLst>
              </p:cNvPr>
              <p:cNvSpPr txBox="1"/>
              <p:nvPr/>
            </p:nvSpPr>
            <p:spPr>
              <a:xfrm>
                <a:off x="3567546" y="549835"/>
                <a:ext cx="1595699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b="1" dirty="0">
                    <a:cs typeface="Calibri"/>
                  </a:rPr>
                  <a:t>User Input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14300" y="175846"/>
            <a:ext cx="3381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Logical Flowchart</a:t>
            </a:r>
          </a:p>
        </p:txBody>
      </p:sp>
    </p:spTree>
    <p:extLst>
      <p:ext uri="{BB962C8B-B14F-4D97-AF65-F5344CB8AC3E}">
        <p14:creationId xmlns:p14="http://schemas.microsoft.com/office/powerpoint/2010/main" val="30176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527" y="2215662"/>
            <a:ext cx="4090208" cy="2918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6" y="2215662"/>
            <a:ext cx="4005668" cy="29187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839" y="580462"/>
            <a:ext cx="8968161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Home Screen          Triggered Alarm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704" y="3835273"/>
            <a:ext cx="265874" cy="3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5" ma:contentTypeDescription="Create a new document." ma:contentTypeScope="" ma:versionID="f4f1cb3faa4f7c9936f76a57b92babee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2991f115c9e9d83df34d576b443d2272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4F1D7-4987-4BA8-BE7F-E2843F6ADE05}"/>
</file>

<file path=customXml/itemProps2.xml><?xml version="1.0" encoding="utf-8"?>
<ds:datastoreItem xmlns:ds="http://schemas.openxmlformats.org/officeDocument/2006/customXml" ds:itemID="{A3154B3D-CF72-48AC-BD2A-9AAFBD17AECC}"/>
</file>

<file path=customXml/itemProps3.xml><?xml version="1.0" encoding="utf-8"?>
<ds:datastoreItem xmlns:ds="http://schemas.openxmlformats.org/officeDocument/2006/customXml" ds:itemID="{FD47925B-719E-4B1A-8919-D01533337E82}"/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1186</Words>
  <Application>Microsoft Office PowerPoint</Application>
  <PresentationFormat>On-screen Show (4:3)</PresentationFormat>
  <Paragraphs>261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                     HexiMed  Initial Design Review</vt:lpstr>
      <vt:lpstr>Why HexiMed?   </vt:lpstr>
      <vt:lpstr>Project Overview</vt:lpstr>
      <vt:lpstr>Hexiwear Docking Station </vt:lpstr>
      <vt:lpstr>Top-Level Block Diagram </vt:lpstr>
      <vt:lpstr>User Input Sequence</vt:lpstr>
      <vt:lpstr>PowerPoint Presentation</vt:lpstr>
      <vt:lpstr>PowerPoint Presentation</vt:lpstr>
      <vt:lpstr>PowerPoint Presentation</vt:lpstr>
      <vt:lpstr>Project Goals</vt:lpstr>
      <vt:lpstr>Roles &amp; Responsibilities</vt:lpstr>
      <vt:lpstr>Project-Specific Milestones</vt:lpstr>
      <vt:lpstr>Project Deliverables</vt:lpstr>
      <vt:lpstr>Functional Specification Review </vt:lpstr>
      <vt:lpstr>2.3 Error Handling</vt:lpstr>
      <vt:lpstr>2.61 – User Interfaces </vt:lpstr>
      <vt:lpstr>2.62 – Software Interfaces </vt:lpstr>
      <vt:lpstr>2.63 – Hardware Interfaces </vt:lpstr>
      <vt:lpstr>2.7 Boundary Conditions &amp; Constraints</vt:lpstr>
      <vt:lpstr>2.8 Performance</vt:lpstr>
      <vt:lpstr>2.8 Performance</vt:lpstr>
      <vt:lpstr>2.10 Service, Support &amp; Maintenance</vt:lpstr>
      <vt:lpstr>2.11 Expandability or Customization</vt:lpstr>
      <vt:lpstr> Challenges &amp; Concerns</vt:lpstr>
      <vt:lpstr>Project Progress</vt:lpstr>
      <vt:lpstr>Future Tasks</vt:lpstr>
      <vt:lpstr>HexiMed Overview 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HexiMed  Initial Design Review</dc:title>
  <dc:creator>Vanessa Yanez</dc:creator>
  <cp:lastModifiedBy>Vanessa Yanez</cp:lastModifiedBy>
  <cp:revision>6</cp:revision>
  <dcterms:modified xsi:type="dcterms:W3CDTF">2018-10-03T13:39:27Z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