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13" r:id="rId3"/>
    <p:sldId id="305" r:id="rId4"/>
    <p:sldId id="308" r:id="rId5"/>
    <p:sldId id="311" r:id="rId6"/>
    <p:sldId id="309" r:id="rId7"/>
    <p:sldId id="310" r:id="rId8"/>
    <p:sldId id="272" r:id="rId9"/>
    <p:sldId id="284" r:id="rId10"/>
    <p:sldId id="285" r:id="rId11"/>
    <p:sldId id="275" r:id="rId12"/>
    <p:sldId id="287" r:id="rId13"/>
    <p:sldId id="301" r:id="rId14"/>
    <p:sldId id="300" r:id="rId15"/>
    <p:sldId id="299" r:id="rId16"/>
    <p:sldId id="280" r:id="rId17"/>
    <p:sldId id="296" r:id="rId18"/>
    <p:sldId id="302" r:id="rId19"/>
    <p:sldId id="304" r:id="rId20"/>
    <p:sldId id="303" r:id="rId21"/>
    <p:sldId id="294" r:id="rId22"/>
    <p:sldId id="290" r:id="rId23"/>
    <p:sldId id="292" r:id="rId24"/>
    <p:sldId id="314" r:id="rId25"/>
    <p:sldId id="315" r:id="rId26"/>
    <p:sldId id="268" r:id="rId27"/>
    <p:sldId id="269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77" d="100"/>
          <a:sy n="77" d="100"/>
        </p:scale>
        <p:origin x="90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major milestones.  </a:t>
            </a:r>
            <a:r>
              <a:rPr lang="en-US" dirty="0" smtClean="0">
                <a:solidFill>
                  <a:srgbClr val="FF0000"/>
                </a:solidFill>
              </a:rPr>
              <a:t>They are milestones SPECIFIC to </a:t>
            </a:r>
            <a:r>
              <a:rPr lang="en-US" b="1" u="sng" dirty="0" smtClean="0">
                <a:solidFill>
                  <a:srgbClr val="FF0000"/>
                </a:solidFill>
              </a:rPr>
              <a:t>YOUR</a:t>
            </a:r>
            <a:r>
              <a:rPr lang="en-US" dirty="0" smtClean="0">
                <a:solidFill>
                  <a:srgbClr val="FF0000"/>
                </a:solidFill>
              </a:rPr>
              <a:t> project</a:t>
            </a:r>
            <a:r>
              <a:rPr lang="en-US" baseline="0" dirty="0" smtClean="0">
                <a:solidFill>
                  <a:srgbClr val="FF0000"/>
                </a:solidFill>
              </a:rPr>
              <a:t> and </a:t>
            </a:r>
            <a:r>
              <a:rPr lang="en-US" b="1" u="sng" baseline="0" dirty="0" smtClean="0">
                <a:solidFill>
                  <a:srgbClr val="FF0000"/>
                </a:solidFill>
              </a:rPr>
              <a:t>NOT</a:t>
            </a:r>
            <a:r>
              <a:rPr lang="en-US" baseline="0" dirty="0" smtClean="0">
                <a:solidFill>
                  <a:srgbClr val="FF0000"/>
                </a:solidFill>
              </a:rPr>
              <a:t> deliverables for the class!!! 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MAJOR deliverables</a:t>
            </a:r>
            <a:r>
              <a:rPr lang="en-US" baseline="0" dirty="0" smtClean="0"/>
              <a:t> only.  These are the deliverables for your </a:t>
            </a:r>
            <a:r>
              <a:rPr lang="en-US" b="1" u="sng" baseline="0" dirty="0" smtClean="0"/>
              <a:t>PROJECT</a:t>
            </a:r>
            <a:r>
              <a:rPr lang="en-US" baseline="0" dirty="0" smtClean="0"/>
              <a:t> and </a:t>
            </a:r>
            <a:r>
              <a:rPr lang="en-US" b="1" u="sng" baseline="0" dirty="0" smtClean="0"/>
              <a:t>NOT</a:t>
            </a:r>
            <a:r>
              <a:rPr lang="en-US" baseline="0" dirty="0" smtClean="0"/>
              <a:t> for the class!  E.g., </a:t>
            </a:r>
            <a:r>
              <a:rPr lang="en-US" b="1" baseline="0" dirty="0" smtClean="0"/>
              <a:t>don’t</a:t>
            </a:r>
            <a:r>
              <a:rPr lang="en-US" baseline="0" dirty="0" smtClean="0"/>
              <a:t> list “Functional Spec”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2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this section is not relevant to your project then delete this slide.  If relevant, </a:t>
            </a:r>
            <a:r>
              <a:rPr lang="en-US" sz="1200" b="1" baseline="0" dirty="0" smtClean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 smtClean="0"/>
              <a:t>Talk to this slide for no more than 1 minute!  Remember: ALL designs must handle errors!  </a:t>
            </a:r>
            <a:r>
              <a:rPr lang="en-US" sz="1200" b="0" baseline="0" dirty="0" smtClean="0"/>
              <a:t>You may have to think about what they might be!</a:t>
            </a:r>
            <a:endParaRPr lang="en-US" sz="1200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this section is not relevant to your project then delete this slide.  If relevant, </a:t>
            </a:r>
            <a:r>
              <a:rPr lang="en-US" sz="1200" b="1" baseline="0" dirty="0" smtClean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7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interfaces between the </a:t>
            </a:r>
            <a:r>
              <a:rPr lang="en-US" b="1" baseline="0" dirty="0" smtClean="0"/>
              <a:t>USER</a:t>
            </a:r>
            <a:r>
              <a:rPr lang="en-US" baseline="0" dirty="0" smtClean="0"/>
              <a:t> and your </a:t>
            </a:r>
            <a:r>
              <a:rPr lang="en-US" b="1" baseline="0" dirty="0" smtClean="0"/>
              <a:t>SYSTEM</a:t>
            </a:r>
            <a:r>
              <a:rPr lang="en-US" baseline="0" dirty="0" smtClean="0"/>
              <a:t>.  </a:t>
            </a:r>
            <a:endParaRPr lang="en-US" sz="1200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interfaces </a:t>
            </a:r>
            <a:r>
              <a:rPr lang="en-US" b="1" baseline="0" dirty="0" smtClean="0"/>
              <a:t>between one piece (or language) of software and another </a:t>
            </a:r>
            <a:r>
              <a:rPr lang="en-US" baseline="0" dirty="0" smtClean="0"/>
              <a:t>due to your design.  If this section is not relevant to your project then delete this slide.  </a:t>
            </a:r>
            <a:endParaRPr lang="en-US" sz="1200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interfaces </a:t>
            </a:r>
            <a:r>
              <a:rPr lang="en-US" b="1" baseline="0" dirty="0" smtClean="0"/>
              <a:t>between two pieces of hardware</a:t>
            </a:r>
            <a:r>
              <a:rPr lang="en-US" baseline="0" dirty="0" smtClean="0"/>
              <a:t>, e.g., you connected a sensor to a pi.  If this section is not relevant to your project then delete this slide.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THIS SLIDE WHEN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interfaces </a:t>
            </a:r>
            <a:r>
              <a:rPr lang="en-US" b="1" baseline="0" dirty="0" smtClean="0"/>
              <a:t>between two mechanical systems </a:t>
            </a:r>
            <a:r>
              <a:rPr lang="en-US" baseline="0" dirty="0" smtClean="0"/>
              <a:t>like a motor and a generator.  If this section is not relevant to your project then delete this slide.  </a:t>
            </a:r>
            <a:r>
              <a:rPr lang="en-US" baseline="0" dirty="0" smtClean="0"/>
              <a:t>FEW projects have mechanical interfaces.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List the boundary conditions and make sure your Sponsor agrees that they are indeed boundary conditions.  Talk </a:t>
            </a:r>
            <a:r>
              <a:rPr lang="en-US" sz="1200" b="1" baseline="0" dirty="0" smtClean="0"/>
              <a:t>to this slide for no more than 1 minute!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baseline="0" dirty="0" smtClean="0"/>
              <a:t>This is where you need to spend the majority of your time.  You’ll need several slides to cover 2.13.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platforms does your system run on?  If this section is not relevant to your project then delete this slide.  If relevant, </a:t>
            </a:r>
            <a:r>
              <a:rPr lang="en-US" sz="1200" b="1" baseline="0" dirty="0" smtClean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platforms does your system run on?  If this section is not relevant to your project then delete this slide.  If relevant, </a:t>
            </a:r>
            <a:r>
              <a:rPr lang="en-US" sz="1200" b="1" baseline="0" dirty="0" smtClean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platforms does your system run on?  If this section is not relevant to your project then delete this slide.  If relevant, </a:t>
            </a:r>
            <a:r>
              <a:rPr lang="en-US" sz="1200" b="1" baseline="0" dirty="0" smtClean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this carefully – OK</a:t>
            </a:r>
            <a:r>
              <a:rPr lang="en-US" baseline="0" dirty="0" smtClean="0"/>
              <a:t> to ask questions and seek resolution during the IDR.  </a:t>
            </a:r>
            <a:r>
              <a:rPr lang="en-US" b="1" baseline="0" dirty="0" smtClean="0"/>
              <a:t>CLASS DELIVERABLES and/or team meetings ARE *NOT* CHALLENGES!!!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0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this at a good pace.  You could spend 30 minutes on this alone – don’t.  </a:t>
            </a:r>
            <a:r>
              <a:rPr lang="en-US" b="1" u="sng" dirty="0" smtClean="0"/>
              <a:t>Just give an overview.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4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tasks!  DO</a:t>
            </a:r>
            <a:r>
              <a:rPr lang="en-US" baseline="0" dirty="0" smtClean="0"/>
              <a:t> NOT enter items like, “order 100 </a:t>
            </a:r>
            <a:r>
              <a:rPr lang="en-US" baseline="0" smtClean="0"/>
              <a:t>ohm resistors.”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the problem and the project in clear terms.  </a:t>
            </a:r>
            <a:r>
              <a:rPr lang="en-US" u="sng" baseline="0" dirty="0" smtClean="0"/>
              <a:t>Use a graphic if at all possible. 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r>
              <a:rPr lang="en-US" baseline="0" dirty="0" smtClean="0"/>
              <a:t> THIS SLIDE WHEN DONE!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your project into the larger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functional overview of how it works.  This applies to software or hardware or mix.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deep technical detail.  </a:t>
            </a:r>
            <a:r>
              <a:rPr lang="en-US" sz="1800" b="1" u="sng" dirty="0" smtClean="0"/>
              <a:t>You may need more than one slide.  </a:t>
            </a:r>
            <a:r>
              <a:rPr lang="en-US" dirty="0" smtClean="0"/>
              <a:t>Highlight in yellow the blocks that the team will be designing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 stretch goals then delete the text box on the right, and expand the one on the left.  </a:t>
            </a:r>
            <a:r>
              <a:rPr lang="en-US" b="1" u="sng" dirty="0" smtClean="0"/>
              <a:t>DO NOT ELABORATE ON THE GOALS, JUST STATE THEM QUICKLY AND MOVE 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BRIEF</a:t>
            </a:r>
            <a:r>
              <a:rPr lang="en-US" dirty="0" smtClean="0"/>
              <a:t> DESCRIPTIONS!!!!!     Go over this </a:t>
            </a:r>
            <a:r>
              <a:rPr lang="en-US" b="1" u="sng" dirty="0" smtClean="0"/>
              <a:t>VERY</a:t>
            </a:r>
            <a:r>
              <a:rPr lang="en-US" dirty="0" smtClean="0"/>
              <a:t> quickly!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E9CFBF-03C4-405F-A4D3-6E3533EF1611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295274"/>
            <a:ext cx="7851648" cy="1685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Name of Project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Initial Design Review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1981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Sponsor: Name &amp; Affiliation</a:t>
            </a:r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Faculty Advisor: Name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000"/>
          <a:stretch/>
        </p:blipFill>
        <p:spPr>
          <a:xfrm>
            <a:off x="1752600" y="2106881"/>
            <a:ext cx="5275385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2514600"/>
            <a:ext cx="1676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Put a relevant / catchy picture or graphic on the front!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 the logo of your sponsoring company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495800"/>
            <a:ext cx="1981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your own slide design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68806"/>
          </a:xfrm>
        </p:spPr>
        <p:txBody>
          <a:bodyPr/>
          <a:lstStyle/>
          <a:p>
            <a:pPr algn="ctr"/>
            <a:r>
              <a:rPr lang="en-US" dirty="0" smtClean="0"/>
              <a:t>Project-Specific </a:t>
            </a:r>
            <a:r>
              <a:rPr lang="en-US" dirty="0" smtClean="0"/>
              <a:t>Milestones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NOT Course Deliverables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90696"/>
              </p:ext>
            </p:extLst>
          </p:nvPr>
        </p:nvGraphicFramePr>
        <p:xfrm>
          <a:off x="457200" y="2392363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  <a:gridCol w="15240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Completion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Person(s)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105400"/>
            <a:ext cx="8001000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Be sure to include goals specific to the project</a:t>
            </a:r>
            <a:r>
              <a:rPr lang="en-US" b="1" dirty="0" smtClean="0"/>
              <a:t>, e.g., </a:t>
            </a:r>
          </a:p>
          <a:p>
            <a:r>
              <a:rPr lang="en-US" b="1" dirty="0" smtClean="0"/>
              <a:t>Parts Ordered; PCB initial layout for review; Initial simulations; Breadboard testing; Code Integrated – and so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02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3584"/>
            <a:ext cx="8001000" cy="23988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Launch system comprised of a high altitude balloon, nichrome wire, and timer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fabricate long-range amplifier and programming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Assemble </a:t>
            </a:r>
            <a:r>
              <a:rPr lang="en-US" dirty="0"/>
              <a:t>glider capable of short term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Electronics and Solar Panels connected for ground test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16" y="4038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are examples, write your own!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0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Specification Review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214688"/>
            <a:ext cx="7772400" cy="15097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2.2 </a:t>
            </a:r>
            <a:r>
              <a:rPr lang="en-US" dirty="0" smtClean="0"/>
              <a:t>Administration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2.3 </a:t>
            </a:r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2.4 Safety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You may need to have a block diagram – of various levels – available throughout the presentation to illustrate elements of the design!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2.61 </a:t>
            </a:r>
            <a:r>
              <a:rPr lang="en-US" dirty="0" smtClean="0"/>
              <a:t>– User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2.62 </a:t>
            </a:r>
            <a:r>
              <a:rPr lang="en-US" dirty="0" smtClean="0"/>
              <a:t>– Software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2.63 </a:t>
            </a:r>
            <a:r>
              <a:rPr lang="en-US" dirty="0" smtClean="0"/>
              <a:t>– Hardware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FF0000"/>
                </a:solidFill>
              </a:rPr>
              <a:t>WARNING!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picture on the first slide is to put your project into context.</a:t>
            </a:r>
          </a:p>
          <a:p>
            <a:endParaRPr lang="en-US" sz="4400" dirty="0" smtClean="0"/>
          </a:p>
          <a:p>
            <a:r>
              <a:rPr lang="en-US" sz="4400" b="1" i="1" dirty="0" smtClean="0"/>
              <a:t>If it’s a relevant picture you’ll need to show it later and at large size &amp; high res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406620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2.64 </a:t>
            </a:r>
            <a:r>
              <a:rPr lang="en-US" dirty="0" smtClean="0"/>
              <a:t>– Mechanical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2.7 </a:t>
            </a:r>
            <a:r>
              <a:rPr lang="en-US" dirty="0" smtClean="0"/>
              <a:t>Boundary </a:t>
            </a:r>
            <a:r>
              <a:rPr lang="en-US" dirty="0" smtClean="0"/>
              <a:t>Conditions &amp;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2.8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448401"/>
          <a:ext cx="8229600" cy="336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786"/>
                <a:gridCol w="3267151"/>
                <a:gridCol w="3887663"/>
              </a:tblGrid>
              <a:tr h="0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Performance Parameters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Tested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37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releases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Arduino software 1.6.6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When there is a new release the user will be notified by email, following the link and install it: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https://www.arduino.cc/en/Main/Software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interface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window loads in four seconds.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timer is used to verify the load time.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 usage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amount of Operate System memory occupied the application is about 18MB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Observations done from the Windows Task Manager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3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reliability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gives very accurate results.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measurements are obtained from several different usage instances during testing with codes.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0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 bars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Verified , Run , Upload   title bars are displayed on the program windows.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Each instance checked for the code is uploaded and verified, and the program is running.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2.9 Software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2.10 Service, Support &amp;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2.11 Expandability or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Challenges &amp;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EXAMPLE: Power System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Each component is powered at a different voltage level and consume different current – best way to implement?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Obtaining light-weight solar panels with sufficient power </a:t>
            </a:r>
            <a:r>
              <a:rPr lang="en-US" dirty="0" smtClean="0"/>
              <a:t>output – budgetary constraints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Implementing solar charging during flight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Predicting environmental </a:t>
            </a:r>
            <a:r>
              <a:rPr lang="en-US" dirty="0"/>
              <a:t>c</a:t>
            </a:r>
            <a:r>
              <a:rPr lang="en-US" dirty="0" smtClean="0"/>
              <a:t>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Vibration, temperature, wind, pressures,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are examples, write your own!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7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b="1" u="sng" dirty="0" smtClean="0"/>
              <a:t>Analysis</a:t>
            </a:r>
            <a:r>
              <a:rPr lang="en-US" sz="2100" dirty="0" smtClean="0"/>
              <a:t> of </a:t>
            </a:r>
            <a:r>
              <a:rPr lang="en-US" sz="2100" dirty="0"/>
              <a:t>e</a:t>
            </a:r>
            <a:r>
              <a:rPr lang="en-US" sz="2100" dirty="0" smtClean="0"/>
              <a:t>lectronic components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Weight, Current consumption, </a:t>
            </a:r>
            <a:r>
              <a:rPr lang="en-US" sz="2100" dirty="0"/>
              <a:t>o</a:t>
            </a:r>
            <a:r>
              <a:rPr lang="en-US" sz="2100" dirty="0" smtClean="0"/>
              <a:t>perating </a:t>
            </a:r>
            <a:r>
              <a:rPr lang="en-US" sz="2100" dirty="0"/>
              <a:t>v</a:t>
            </a:r>
            <a:r>
              <a:rPr lang="en-US" sz="2100" dirty="0" smtClean="0"/>
              <a:t>oltage, </a:t>
            </a:r>
            <a:r>
              <a:rPr lang="en-US" sz="2100" dirty="0"/>
              <a:t>p</a:t>
            </a:r>
            <a:r>
              <a:rPr lang="en-US" sz="2100" dirty="0" smtClean="0"/>
              <a:t>ower </a:t>
            </a:r>
            <a:r>
              <a:rPr lang="en-US" sz="2100" dirty="0"/>
              <a:t>c</a:t>
            </a:r>
            <a:r>
              <a:rPr lang="en-US" sz="2100" dirty="0" smtClean="0"/>
              <a:t>onsumption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 smtClean="0"/>
              <a:t>Research</a:t>
            </a:r>
            <a:r>
              <a:rPr lang="en-US" sz="2100" dirty="0" smtClean="0"/>
              <a:t>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Solar power </a:t>
            </a:r>
            <a:r>
              <a:rPr lang="en-US" sz="2100" dirty="0"/>
              <a:t>c</a:t>
            </a:r>
            <a:r>
              <a:rPr lang="en-US" sz="2100" dirty="0" smtClean="0"/>
              <a:t>apabilities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Solar </a:t>
            </a:r>
            <a:r>
              <a:rPr lang="en-US" sz="2100" dirty="0"/>
              <a:t>p</a:t>
            </a:r>
            <a:r>
              <a:rPr lang="en-US" sz="2100" dirty="0" smtClean="0"/>
              <a:t>ower integration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 smtClean="0"/>
              <a:t>Parts procured: 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Power system – Solar panels, batteries, power analyzer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Control system – </a:t>
            </a:r>
            <a:r>
              <a:rPr lang="en-US" sz="2100" dirty="0"/>
              <a:t>t</a:t>
            </a:r>
            <a:r>
              <a:rPr lang="en-US" sz="2100" dirty="0" smtClean="0"/>
              <a:t>ransmitter, amplifier, antenna, GPS, ESC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Electronic payload – </a:t>
            </a:r>
            <a:r>
              <a:rPr lang="en-US" sz="2100" dirty="0"/>
              <a:t>C</a:t>
            </a:r>
            <a:r>
              <a:rPr lang="en-US" sz="2100" dirty="0" smtClean="0"/>
              <a:t>amera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 smtClean="0"/>
              <a:t>Mechanical system – Motor, propeller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are examples, write your own!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12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Tasks Planned for the Completion of the project: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Assemble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Assemble </a:t>
            </a:r>
            <a:r>
              <a:rPr lang="en-US" dirty="0"/>
              <a:t>the electronic </a:t>
            </a:r>
            <a:r>
              <a:rPr lang="en-US" dirty="0" smtClean="0"/>
              <a:t>components within the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Determine which solar panels will function with our power requirements and order them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Program </a:t>
            </a:r>
            <a:r>
              <a:rPr lang="en-US" dirty="0"/>
              <a:t>RC c</a:t>
            </a:r>
            <a:r>
              <a:rPr lang="en-US" dirty="0" smtClean="0"/>
              <a:t>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test of launch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preliminary tests with solar </a:t>
            </a:r>
            <a:r>
              <a:rPr lang="en-US" dirty="0" smtClean="0"/>
              <a:t>cells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are examples, write your own!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What are you going to design??</a:t>
            </a:r>
          </a:p>
          <a:p>
            <a:endParaRPr lang="en-US" sz="3600" b="1" i="1" dirty="0" smtClean="0">
              <a:solidFill>
                <a:srgbClr val="FF0000"/>
              </a:solidFill>
            </a:endParaRPr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What’s it for?</a:t>
            </a:r>
          </a:p>
          <a:p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b="1" i="1" dirty="0">
                <a:solidFill>
                  <a:srgbClr val="FF0000"/>
                </a:solidFill>
              </a:rPr>
              <a:t>What are you going to deliver?</a:t>
            </a:r>
          </a:p>
          <a:p>
            <a:pPr marL="0" indent="0">
              <a:buNone/>
            </a:pPr>
            <a:endParaRPr lang="en-US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3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Diagrams Example:</a:t>
            </a:r>
            <a:br>
              <a:rPr lang="en-US" dirty="0" smtClean="0"/>
            </a:br>
            <a:r>
              <a:rPr lang="en-US" dirty="0" smtClean="0"/>
              <a:t>Auto Cruise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Delete these </a:t>
            </a:r>
            <a:r>
              <a:rPr lang="en-US" sz="7200" dirty="0" smtClean="0"/>
              <a:t>examples </a:t>
            </a:r>
            <a:r>
              <a:rPr lang="en-US" sz="7200" dirty="0" smtClean="0"/>
              <a:t>when done!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438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1544"/>
            <a:ext cx="8915400" cy="1362456"/>
          </a:xfrm>
        </p:spPr>
        <p:txBody>
          <a:bodyPr/>
          <a:lstStyle/>
          <a:p>
            <a:r>
              <a:rPr lang="en-US" sz="5000" dirty="0" smtClean="0"/>
              <a:t>Cruise Control Top Level System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Cruise controls </a:t>
            </a:r>
            <a:r>
              <a:rPr lang="en-US" dirty="0" smtClean="0"/>
              <a:t>are </a:t>
            </a:r>
            <a:r>
              <a:rPr lang="en-US" dirty="0" smtClean="0"/>
              <a:t>typically </a:t>
            </a:r>
            <a:r>
              <a:rPr lang="en-US" dirty="0" smtClean="0"/>
              <a:t>used in an automobile.  </a:t>
            </a:r>
            <a:r>
              <a:rPr lang="en-US" dirty="0" smtClean="0"/>
              <a:t>The driver sets</a:t>
            </a:r>
            <a:r>
              <a:rPr lang="en-US" dirty="0" smtClean="0"/>
              <a:t> </a:t>
            </a:r>
            <a:r>
              <a:rPr lang="en-US" dirty="0" smtClean="0"/>
              <a:t>a desired speed and the throttle is varied to stay close to that </a:t>
            </a:r>
            <a:r>
              <a:rPr lang="en-US" dirty="0" smtClean="0"/>
              <a:t>speed by a control system.  </a:t>
            </a:r>
            <a:r>
              <a:rPr lang="en-US" dirty="0" smtClean="0"/>
              <a:t>One key parameter is how fast the CC responds.</a:t>
            </a:r>
            <a:endParaRPr lang="en-US" dirty="0"/>
          </a:p>
        </p:txBody>
      </p:sp>
      <p:pic>
        <p:nvPicPr>
          <p:cNvPr id="4" name="Picture 2" descr="Image result for AUTOMOBILE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238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 smtClean="0"/>
              <a:t>Cruise Control                  Functional 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Automobile applications</a:t>
            </a:r>
            <a:endParaRPr lang="en-US" dirty="0"/>
          </a:p>
        </p:txBody>
      </p:sp>
      <p:pic>
        <p:nvPicPr>
          <p:cNvPr id="1030" name="Picture 6" descr="Image result for automobile cruise control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3378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/>
          <a:lstStyle/>
          <a:p>
            <a:r>
              <a:rPr lang="en-US" dirty="0" smtClean="0"/>
              <a:t>Cruise Control                  Detail 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 smtClean="0"/>
              <a:t>Give a few lines of detail regarding main features of the system</a:t>
            </a:r>
            <a:endParaRPr lang="en-US" dirty="0"/>
          </a:p>
        </p:txBody>
      </p:sp>
      <p:pic>
        <p:nvPicPr>
          <p:cNvPr id="3074" name="Picture 2" descr="http://www.cds.caltech.edu/~murray/amwiki/images/a/a9/Cruise_ct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3352800"/>
            <a:ext cx="8229600" cy="24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7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9280"/>
            <a:ext cx="4040188" cy="659352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Goals </a:t>
            </a:r>
            <a:r>
              <a:rPr lang="en-US" dirty="0"/>
              <a:t>of Project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869280"/>
            <a:ext cx="4041775" cy="654843"/>
          </a:xfrm>
        </p:spPr>
        <p:txBody>
          <a:bodyPr/>
          <a:lstStyle/>
          <a:p>
            <a:pPr algn="ctr"/>
            <a:r>
              <a:rPr lang="en-US" dirty="0" smtClean="0"/>
              <a:t>Stretch Goals of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55080"/>
            <a:ext cx="4040188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List the </a:t>
            </a:r>
            <a:r>
              <a:rPr lang="en-US" b="1" u="sng" dirty="0" smtClean="0"/>
              <a:t>major</a:t>
            </a:r>
            <a:r>
              <a:rPr lang="en-US" dirty="0" smtClean="0"/>
              <a:t> goals here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 concise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Don’t list too many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55080"/>
            <a:ext cx="4041775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List the stretch goals here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 concise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Don’t list too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892078"/>
              </p:ext>
            </p:extLst>
          </p:nvPr>
        </p:nvGraphicFramePr>
        <p:xfrm>
          <a:off x="457200" y="263144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Sally Supreme, 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Interface: Definition, Design &amp; Testing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Bubba Ray Dudley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 Design, SPICE Simulation, </a:t>
                      </a:r>
                      <a:r>
                        <a:rPr lang="en-US" dirty="0" err="1" smtClean="0"/>
                        <a:t>Breadboarding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Sammy Spectacular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Microprocessor Code, Alpha &amp; Beta Testing, Version Control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52D1430701B4E9B12EE759DD4D7B3" ma:contentTypeVersion="5" ma:contentTypeDescription="Create a new document." ma:contentTypeScope="" ma:versionID="f4f1cb3faa4f7c9936f76a57b92babee">
  <xsd:schema xmlns:xsd="http://www.w3.org/2001/XMLSchema" xmlns:xs="http://www.w3.org/2001/XMLSchema" xmlns:p="http://schemas.microsoft.com/office/2006/metadata/properties" xmlns:ns2="7ee10915-8a3e-467c-8644-c50fe035cd71" targetNamespace="http://schemas.microsoft.com/office/2006/metadata/properties" ma:root="true" ma:fieldsID="2991f115c9e9d83df34d576b443d2272" ns2:_="">
    <xsd:import namespace="7ee10915-8a3e-467c-8644-c50fe035c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10915-8a3e-467c-8644-c50fe035c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6B02C7-9935-476E-B92B-03BD4F1EF9CD}"/>
</file>

<file path=customXml/itemProps2.xml><?xml version="1.0" encoding="utf-8"?>
<ds:datastoreItem xmlns:ds="http://schemas.openxmlformats.org/officeDocument/2006/customXml" ds:itemID="{CC14EE69-E044-475A-B08C-7E4CA2A2DF12}"/>
</file>

<file path=customXml/itemProps3.xml><?xml version="1.0" encoding="utf-8"?>
<ds:datastoreItem xmlns:ds="http://schemas.openxmlformats.org/officeDocument/2006/customXml" ds:itemID="{88CFBEA9-1FF0-46F0-8144-9319E1CD0414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1166</TotalTime>
  <Words>1345</Words>
  <Application>Microsoft Office PowerPoint</Application>
  <PresentationFormat>On-screen Show (4:3)</PresentationFormat>
  <Paragraphs>175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Name of Project Initial Design Review</vt:lpstr>
      <vt:lpstr>WARNING!</vt:lpstr>
      <vt:lpstr>Project Overview</vt:lpstr>
      <vt:lpstr>Block Diagrams Example: Auto Cruise Control</vt:lpstr>
      <vt:lpstr>Cruise Control Top Level System</vt:lpstr>
      <vt:lpstr>Cruise Control                  Functional Block Diagram</vt:lpstr>
      <vt:lpstr>Cruise Control                  Detail Block Diagram</vt:lpstr>
      <vt:lpstr>Project Goals</vt:lpstr>
      <vt:lpstr>Roles &amp; Responsibilities</vt:lpstr>
      <vt:lpstr>Project-Specific Milestones NOT Course Deliverables</vt:lpstr>
      <vt:lpstr>Project Deliverables</vt:lpstr>
      <vt:lpstr>Functional Specification Review </vt:lpstr>
      <vt:lpstr>2.2 Administration Functions</vt:lpstr>
      <vt:lpstr>2.3 Error Handling</vt:lpstr>
      <vt:lpstr>2.4 Safety &amp; Security</vt:lpstr>
      <vt:lpstr>PowerPoint Presentation</vt:lpstr>
      <vt:lpstr>2.61 – User Interfaces </vt:lpstr>
      <vt:lpstr>2.62 – Software Interfaces </vt:lpstr>
      <vt:lpstr>2.63 – Hardware Interfaces </vt:lpstr>
      <vt:lpstr>2.64 – Mechanical Interfaces </vt:lpstr>
      <vt:lpstr>2.7 Boundary Conditions &amp; Constraints</vt:lpstr>
      <vt:lpstr>2.8 Performance</vt:lpstr>
      <vt:lpstr>2.9 Software Platforms</vt:lpstr>
      <vt:lpstr>2.10 Service, Support &amp; Maintenance</vt:lpstr>
      <vt:lpstr>2.11 Expandability or Customization</vt:lpstr>
      <vt:lpstr> Challenges &amp; Concerns</vt:lpstr>
      <vt:lpstr>Project Progress</vt:lpstr>
      <vt:lpstr>Future 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Compeau, Cecil R</cp:lastModifiedBy>
  <cp:revision>175</cp:revision>
  <dcterms:created xsi:type="dcterms:W3CDTF">2012-10-18T04:42:06Z</dcterms:created>
  <dcterms:modified xsi:type="dcterms:W3CDTF">2018-02-28T13:53:08Z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0x010100FED52D1430701B4E9B12EE759DD4D7B3</vt:lpwstr>
  </property>
</Properties>
</file>