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303" r:id="rId2"/>
    <p:sldId id="338" r:id="rId3"/>
    <p:sldId id="340" r:id="rId4"/>
    <p:sldId id="342" r:id="rId5"/>
    <p:sldId id="341" r:id="rId6"/>
    <p:sldId id="339" r:id="rId7"/>
    <p:sldId id="343" r:id="rId8"/>
    <p:sldId id="344" r:id="rId9"/>
    <p:sldId id="345" r:id="rId10"/>
    <p:sldId id="352" r:id="rId11"/>
    <p:sldId id="346" r:id="rId12"/>
    <p:sldId id="353" r:id="rId13"/>
    <p:sldId id="347" r:id="rId14"/>
    <p:sldId id="354" r:id="rId15"/>
    <p:sldId id="355" r:id="rId16"/>
    <p:sldId id="350" r:id="rId17"/>
    <p:sldId id="351" r:id="rId18"/>
    <p:sldId id="349" r:id="rId19"/>
    <p:sldId id="348" r:id="rId20"/>
  </p:sldIdLst>
  <p:sldSz cx="9144000" cy="5715000" type="screen16x1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390525" indent="66675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781050" indent="13335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171575" indent="200025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563688" indent="265113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27465F"/>
    <a:srgbClr val="007434"/>
    <a:srgbClr val="00C459"/>
    <a:srgbClr val="FFFFCC"/>
    <a:srgbClr val="FF3300"/>
    <a:srgbClr val="2D4E77"/>
    <a:srgbClr val="FFFF66"/>
    <a:srgbClr val="2778D9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88833" autoAdjust="0"/>
  </p:normalViewPr>
  <p:slideViewPr>
    <p:cSldViewPr>
      <p:cViewPr>
        <p:scale>
          <a:sx n="100" d="100"/>
          <a:sy n="100" d="100"/>
        </p:scale>
        <p:origin x="-678" y="-27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552" y="-78"/>
      </p:cViewPr>
      <p:guideLst>
        <p:guide orient="horz" pos="2905"/>
        <p:guide pos="218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575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575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C785822-9965-40C3-AE86-D0357B0498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575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692150"/>
            <a:ext cx="553402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11" y="4380528"/>
            <a:ext cx="5084781" cy="41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575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F6FFC8D-B0F7-4928-8CD8-610C6C8272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05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810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715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636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54966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45960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736953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127946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FEF95-3DAC-4FC8-B262-EA5D4F75E28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pt-BR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542925"/>
            <a:ext cx="5380038" cy="33623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19" y="4171045"/>
            <a:ext cx="5778500" cy="4535399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A C&amp;C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está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há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17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anos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no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mercado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Nossa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matriz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fica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aqui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SP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Temos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filiais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RB e Goiania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parceiro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grandes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</a:p>
          <a:p>
            <a:pPr eaLnBrk="1" hangingPunct="1"/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Microstrategy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BI</a:t>
            </a:r>
          </a:p>
          <a:p>
            <a:pPr eaLnBrk="1" hangingPunct="1"/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IBM,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equipamentos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como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servidores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, storages 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unidades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backup.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Alem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disso,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soluções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como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gestão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manutenção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  <a:p>
            <a:pPr defTabSz="905713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Carpio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é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nosso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fornecedor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Planning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que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também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pode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ser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integrado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a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BI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da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Microstrategy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  <a:p>
            <a:pPr defTabSz="905713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Com a Oracle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trabalhamos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banco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dados,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VMWare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virtualização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servidores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e Microsoft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diversos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softwares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kgBod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"/>
            <a:ext cx="9144000" cy="5715020"/>
          </a:xfrm>
          <a:prstGeom prst="rect">
            <a:avLst/>
          </a:prstGeom>
        </p:spPr>
      </p:pic>
      <p:pic>
        <p:nvPicPr>
          <p:cNvPr id="5" name="Imagem 4" descr="logoCC_si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786" y="3071814"/>
            <a:ext cx="1162050" cy="4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auto">
          <a:xfrm>
            <a:off x="0" y="0"/>
            <a:ext cx="9144000" cy="857236"/>
          </a:xfrm>
          <a:prstGeom prst="rect">
            <a:avLst/>
          </a:prstGeom>
          <a:solidFill>
            <a:srgbClr val="27465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0" name="Picture 4" descr="D:\_Clientes\C&amp;C\Projetos in House\CC Web Site\images\logo_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5228582"/>
            <a:ext cx="857224" cy="330858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 userDrawn="1"/>
        </p:nvSpPr>
        <p:spPr>
          <a:xfrm>
            <a:off x="4214810" y="5286392"/>
            <a:ext cx="50006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A68BF-C0E2-4A1A-8DEB-EE65300B7B22}" type="slidenum">
              <a:rPr lang="pt-BR" b="0" smtClean="0">
                <a:solidFill>
                  <a:schemeClr val="bg1">
                    <a:lumMod val="65000"/>
                  </a:schemeClr>
                </a:solidFill>
              </a:rPr>
              <a:pPr/>
              <a:t>‹nº›</a:t>
            </a:fld>
            <a:endParaRPr lang="pt-BR"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034" name="Picture 2" descr="http://www.compreingressos.com/images/menu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214954"/>
            <a:ext cx="1676400" cy="381001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42856"/>
            <a:ext cx="9144000" cy="642942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0" r:id="rId2"/>
  </p:sldLayoutIdLst>
  <p:hf hdr="0" ftr="0" dt="0"/>
  <p:txStyles>
    <p:titleStyle>
      <a:lvl1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2pPr>
      <a:lvl3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3pPr>
      <a:lvl4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4pPr>
      <a:lvl5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5pPr>
      <a:lvl6pPr marL="390993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781987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172980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563973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17488" indent="-217488" algn="l" defTabSz="849313" rtl="0" eaLnBrk="0" fontAlgn="base" hangingPunct="0">
        <a:spcBef>
          <a:spcPct val="40000"/>
        </a:spcBef>
        <a:spcAft>
          <a:spcPct val="10000"/>
        </a:spcAft>
        <a:buClr>
          <a:srgbClr val="CC0000"/>
        </a:buClr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473075" indent="-149225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1200">
          <a:solidFill>
            <a:schemeClr val="tx1"/>
          </a:solidFill>
          <a:latin typeface="+mn-lt"/>
        </a:defRPr>
      </a:lvl2pPr>
      <a:lvl3pPr marL="798513" indent="-109538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100">
          <a:solidFill>
            <a:schemeClr val="tx1"/>
          </a:solidFill>
          <a:latin typeface="+mn-lt"/>
        </a:defRPr>
      </a:lvl3pPr>
      <a:lvl4pPr marL="1484313" indent="-211138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1400">
          <a:solidFill>
            <a:schemeClr val="tx1"/>
          </a:solidFill>
          <a:latin typeface="+mn-lt"/>
        </a:defRPr>
      </a:lvl4pPr>
      <a:lvl5pPr marL="1909763" indent="-212725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5pPr>
      <a:lvl6pPr marL="2301158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6pPr>
      <a:lvl7pPr marL="2692152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7pPr>
      <a:lvl8pPr marL="3083145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8pPr>
      <a:lvl9pPr marL="3474138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99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987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98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397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966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596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695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7946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429256" y="2428872"/>
            <a:ext cx="37147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89" tIns="42443" rIns="84889" bIns="42443" anchor="ctr"/>
          <a:lstStyle/>
          <a:p>
            <a:pPr algn="ctr" defTabSz="849313" eaLnBrk="0" hangingPunct="0"/>
            <a:r>
              <a:rPr lang="pt-BR" sz="2400" dirty="0" smtClean="0">
                <a:solidFill>
                  <a:srgbClr val="27465F"/>
                </a:solidFill>
              </a:rPr>
              <a:t>Projeto</a:t>
            </a:r>
          </a:p>
          <a:p>
            <a:pPr algn="ctr" defTabSz="849313" eaLnBrk="0" hangingPunct="0"/>
            <a:r>
              <a:rPr lang="pt-BR" sz="2400" dirty="0" smtClean="0">
                <a:solidFill>
                  <a:srgbClr val="27465F"/>
                </a:solidFill>
              </a:rPr>
              <a:t>“</a:t>
            </a:r>
            <a:r>
              <a:rPr lang="pt-BR" sz="2400" dirty="0" err="1" smtClean="0">
                <a:solidFill>
                  <a:srgbClr val="27465F"/>
                </a:solidFill>
              </a:rPr>
              <a:t>MiddleWay</a:t>
            </a:r>
            <a:r>
              <a:rPr lang="pt-BR" sz="2400" dirty="0" smtClean="0">
                <a:solidFill>
                  <a:srgbClr val="27465F"/>
                </a:solidFill>
              </a:rPr>
              <a:t>”</a:t>
            </a:r>
            <a:endParaRPr lang="en-US" sz="2400" dirty="0">
              <a:solidFill>
                <a:srgbClr val="27465F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858148" y="5214954"/>
            <a:ext cx="1171021" cy="263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8198" tIns="39099" rIns="78198" bIns="39099">
            <a:spAutoFit/>
          </a:bodyPr>
          <a:lstStyle/>
          <a:p>
            <a:pPr algn="r" eaLnBrk="0" hangingPunct="0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Agosto/2010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62" name="Picture 2" descr="http://www.compreingressos.com/images/menu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000376"/>
            <a:ext cx="2357454" cy="535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Minha Conta – Meus Pedidos – </a:t>
            </a:r>
          </a:p>
          <a:p>
            <a:r>
              <a:rPr lang="pt-BR" dirty="0" smtClean="0"/>
              <a:t>Detalhe</a:t>
            </a:r>
            <a:endParaRPr lang="pt-BR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928674"/>
            <a:ext cx="4992608" cy="451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463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– Escolha de Assentos – Com numeração definida</a:t>
            </a:r>
            <a:endParaRPr lang="pt-B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4"/>
            <a:ext cx="6286511" cy="413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4623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– Escolha de Assentos – Sem numeração definida</a:t>
            </a:r>
            <a:endParaRPr lang="pt-BR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40"/>
            <a:ext cx="7143768" cy="310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- Conferir</a:t>
            </a:r>
            <a:endParaRPr lang="pt-BR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6"/>
            <a:ext cx="7572396" cy="394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- </a:t>
            </a:r>
            <a:r>
              <a:rPr lang="pt-BR" dirty="0" smtClean="0"/>
              <a:t>Identificação</a:t>
            </a:r>
            <a:endParaRPr lang="pt-B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</a:t>
            </a:r>
            <a:r>
              <a:rPr lang="pt-BR" dirty="0" smtClean="0"/>
              <a:t>– Cadastre-se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071550"/>
            <a:ext cx="4110048" cy="41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236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– Confirmação Final</a:t>
            </a:r>
            <a:endParaRPr lang="pt-BR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01093"/>
            <a:ext cx="6500826" cy="451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4068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– Confirmação Final – Termos e condições</a:t>
            </a:r>
            <a:endParaRPr lang="pt-B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8"/>
            <a:ext cx="2399503" cy="327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500178"/>
            <a:ext cx="2363498" cy="31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928662" y="4929202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Vide arquivos “declaração de privacidade.txt” e “termos de uso.txt”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- Pagamento</a:t>
            </a:r>
            <a:endParaRPr lang="pt-BR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4"/>
            <a:ext cx="649502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 - Pagamento</a:t>
            </a:r>
            <a:endParaRPr lang="pt-BR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302"/>
            <a:ext cx="90963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00188"/>
            <a:ext cx="885825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buNone/>
            </a:pPr>
            <a:r>
              <a:rPr lang="pt-BR" sz="1800" dirty="0" smtClean="0">
                <a:solidFill>
                  <a:srgbClr val="142250"/>
                </a:solidFill>
              </a:rPr>
              <a:t>“</a:t>
            </a:r>
            <a:r>
              <a:rPr lang="pt-BR" sz="1800" dirty="0" err="1" smtClean="0">
                <a:solidFill>
                  <a:srgbClr val="142250"/>
                </a:solidFill>
              </a:rPr>
              <a:t>MiddleWay</a:t>
            </a:r>
            <a:r>
              <a:rPr lang="pt-BR" sz="1800" dirty="0" smtClean="0">
                <a:solidFill>
                  <a:srgbClr val="142250"/>
                </a:solidFill>
              </a:rPr>
              <a:t>”: nome dado para o projeto que visa a construção parcial do aplicativo de venda de ingressos.  </a:t>
            </a:r>
          </a:p>
          <a:p>
            <a:pPr marL="0" algn="just">
              <a:lnSpc>
                <a:spcPct val="200000"/>
              </a:lnSpc>
              <a:buNone/>
            </a:pPr>
            <a:r>
              <a:rPr lang="pt-BR" sz="1800" dirty="0" smtClean="0">
                <a:solidFill>
                  <a:srgbClr val="142250"/>
                </a:solidFill>
              </a:rPr>
              <a:t>Posteriormente, estaremos criando um novo e completo aplicativo que suportará toda a operação da </a:t>
            </a:r>
            <a:r>
              <a:rPr lang="pt-BR" sz="1800" dirty="0" err="1" smtClean="0">
                <a:solidFill>
                  <a:srgbClr val="142250"/>
                </a:solidFill>
              </a:rPr>
              <a:t>CompreIngressos</a:t>
            </a:r>
            <a:r>
              <a:rPr lang="pt-BR" sz="1800" dirty="0" smtClean="0">
                <a:solidFill>
                  <a:srgbClr val="142250"/>
                </a:solidFill>
              </a:rPr>
              <a:t> e consequentemente, substituirá o projeto “</a:t>
            </a:r>
            <a:r>
              <a:rPr lang="pt-BR" sz="1800" dirty="0" err="1" smtClean="0">
                <a:solidFill>
                  <a:srgbClr val="142250"/>
                </a:solidFill>
              </a:rPr>
              <a:t>MiddleWay</a:t>
            </a:r>
            <a:r>
              <a:rPr lang="pt-BR" sz="1800" dirty="0" smtClean="0">
                <a:solidFill>
                  <a:srgbClr val="142250"/>
                </a:solidFill>
              </a:rPr>
              <a:t>”.</a:t>
            </a:r>
          </a:p>
          <a:p>
            <a:pPr marL="0">
              <a:lnSpc>
                <a:spcPct val="150000"/>
              </a:lnSpc>
              <a:buNone/>
            </a:pPr>
            <a:endParaRPr lang="pt-BR" sz="1800" dirty="0" smtClean="0">
              <a:solidFill>
                <a:srgbClr val="14225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Projeto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1438" y="924521"/>
          <a:ext cx="9072562" cy="4790479"/>
        </p:xfrm>
        <a:graphic>
          <a:graphicData uri="http://schemas.openxmlformats.org/presentationml/2006/ole">
            <p:oleObj spid="_x0000_s48130" name="Imagem de bitmap" r:id="rId3" imgW="6314286" imgH="5266667" progId="PBrush">
              <p:embed/>
            </p:oleObj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Atual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Sistema Atual</a:t>
            </a:r>
            <a:endParaRPr lang="pt-BR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42844" y="1000112"/>
            <a:ext cx="8848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pt-BR" sz="1600" b="0" dirty="0"/>
              <a:t>O Sistema TSP foi concebido para atender a um único teatro e por isso, a estrutura de banco de dados do sistema é única, cada teatro tem a sua própria base de dados.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61958" y="4408044"/>
            <a:ext cx="516875" cy="506864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Hilton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576358" y="4408044"/>
            <a:ext cx="516875" cy="506864"/>
          </a:xfrm>
          <a:prstGeom prst="flowChartMagneticDisk">
            <a:avLst/>
          </a:prstGeom>
          <a:solidFill>
            <a:srgbClr val="FFCC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TBC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2490758" y="4408044"/>
            <a:ext cx="516875" cy="506864"/>
          </a:xfrm>
          <a:prstGeom prst="flowChartMagneticDisk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TUCA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328958" y="4408044"/>
            <a:ext cx="516875" cy="506864"/>
          </a:xfrm>
          <a:prstGeom prst="flowChartMagneticDisk">
            <a:avLst/>
          </a:prstGeom>
          <a:solidFill>
            <a:srgbClr val="CC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Etc..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357158" y="4357698"/>
            <a:ext cx="3643338" cy="70961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80958" y="3745888"/>
            <a:ext cx="10481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/>
              <a:t>SQL Server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357554" y="2500310"/>
          <a:ext cx="1978025" cy="987425"/>
        </p:xfrm>
        <a:graphic>
          <a:graphicData uri="http://schemas.openxmlformats.org/presentationml/2006/ole">
            <p:oleObj spid="_x0000_s50187" name="Clip" r:id="rId3" imgW="4562640" imgH="2280240" progId="">
              <p:embed/>
            </p:oleObj>
          </a:graphicData>
        </a:graphic>
      </p:graphicFrame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6715140" y="3571880"/>
            <a:ext cx="60320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ADM Teatro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6000760" y="1785930"/>
            <a:ext cx="11430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CULT - Central de Vendas</a:t>
            </a:r>
          </a:p>
        </p:txBody>
      </p:sp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7358082" y="2714624"/>
          <a:ext cx="895391" cy="897681"/>
        </p:xfrm>
        <a:graphic>
          <a:graphicData uri="http://schemas.openxmlformats.org/presentationml/2006/ole">
            <p:oleObj spid="_x0000_s50188" name="Clip" r:id="rId4" imgW="2027880" imgH="2031480" progId="">
              <p:embed/>
            </p:oleObj>
          </a:graphicData>
        </a:graphic>
      </p:graphicFrame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6572264" y="2714624"/>
            <a:ext cx="8154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Produtor da Peça</a:t>
            </a:r>
          </a:p>
        </p:txBody>
      </p:sp>
      <p:graphicFrame>
        <p:nvGraphicFramePr>
          <p:cNvPr id="58" name="Object 34"/>
          <p:cNvGraphicFramePr>
            <a:graphicFrameLocks noChangeAspect="1"/>
          </p:cNvGraphicFramePr>
          <p:nvPr/>
        </p:nvGraphicFramePr>
        <p:xfrm>
          <a:off x="7358082" y="3786194"/>
          <a:ext cx="1000132" cy="774724"/>
        </p:xfrm>
        <a:graphic>
          <a:graphicData uri="http://schemas.openxmlformats.org/presentationml/2006/ole">
            <p:oleObj spid="_x0000_s50189" name="Clip" r:id="rId5" imgW="2931480" imgH="2269440" progId="">
              <p:embed/>
            </p:oleObj>
          </a:graphicData>
        </a:graphic>
      </p:graphicFrame>
      <p:graphicFrame>
        <p:nvGraphicFramePr>
          <p:cNvPr id="59" name="Object 35"/>
          <p:cNvGraphicFramePr>
            <a:graphicFrameLocks noChangeAspect="1"/>
          </p:cNvGraphicFramePr>
          <p:nvPr/>
        </p:nvGraphicFramePr>
        <p:xfrm>
          <a:off x="7215206" y="1643054"/>
          <a:ext cx="1223024" cy="978579"/>
        </p:xfrm>
        <a:graphic>
          <a:graphicData uri="http://schemas.openxmlformats.org/presentationml/2006/ole">
            <p:oleObj spid="_x0000_s50190" name="Clip" r:id="rId6" imgW="2741760" imgH="2193840" progId="">
              <p:embed/>
            </p:oleObj>
          </a:graphicData>
        </a:graphic>
      </p:graphicFrame>
      <p:graphicFrame>
        <p:nvGraphicFramePr>
          <p:cNvPr id="60" name="Object 43"/>
          <p:cNvGraphicFramePr>
            <a:graphicFrameLocks noChangeAspect="1"/>
          </p:cNvGraphicFramePr>
          <p:nvPr/>
        </p:nvGraphicFramePr>
        <p:xfrm>
          <a:off x="6143636" y="4429136"/>
          <a:ext cx="591966" cy="1150727"/>
        </p:xfrm>
        <a:graphic>
          <a:graphicData uri="http://schemas.openxmlformats.org/presentationml/2006/ole">
            <p:oleObj spid="_x0000_s50191" name="Clip" r:id="rId7" imgW="939600" imgH="1824840" progId="">
              <p:embed/>
            </p:oleObj>
          </a:graphicData>
        </a:graphic>
      </p:graphicFrame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5357818" y="4786326"/>
            <a:ext cx="9286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Bilheteria</a:t>
            </a:r>
          </a:p>
        </p:txBody>
      </p:sp>
      <p:cxnSp>
        <p:nvCxnSpPr>
          <p:cNvPr id="63" name="Conector angulado 62"/>
          <p:cNvCxnSpPr/>
          <p:nvPr/>
        </p:nvCxnSpPr>
        <p:spPr bwMode="auto">
          <a:xfrm flipV="1">
            <a:off x="5143504" y="2214558"/>
            <a:ext cx="2000264" cy="7143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5" name="Conector angulado 64"/>
          <p:cNvCxnSpPr/>
          <p:nvPr/>
        </p:nvCxnSpPr>
        <p:spPr bwMode="auto">
          <a:xfrm>
            <a:off x="5357818" y="3143252"/>
            <a:ext cx="178595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7" name="Conector angulado 66"/>
          <p:cNvCxnSpPr/>
          <p:nvPr/>
        </p:nvCxnSpPr>
        <p:spPr bwMode="auto">
          <a:xfrm>
            <a:off x="5357818" y="3214690"/>
            <a:ext cx="1785950" cy="785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9" name="Conector angulado 68"/>
          <p:cNvCxnSpPr/>
          <p:nvPr/>
        </p:nvCxnSpPr>
        <p:spPr bwMode="auto">
          <a:xfrm rot="16200000" flipH="1">
            <a:off x="4929190" y="3571880"/>
            <a:ext cx="1214446" cy="1071570"/>
          </a:xfrm>
          <a:prstGeom prst="bentConnector3">
            <a:avLst>
              <a:gd name="adj1" fmla="val 99722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Forma 70"/>
          <p:cNvCxnSpPr>
            <a:endCxn id="25" idx="0"/>
          </p:cNvCxnSpPr>
          <p:nvPr/>
        </p:nvCxnSpPr>
        <p:spPr bwMode="auto">
          <a:xfrm rot="10800000" flipV="1">
            <a:off x="2178828" y="3286128"/>
            <a:ext cx="1321607" cy="10715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 Atual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57356" y="1142988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Administrativo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57356" y="1928806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Bilheteria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57356" y="3500442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Gerencial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57356" y="4286260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62556" y="1142988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Cadastros e</a:t>
            </a:r>
          </a:p>
          <a:p>
            <a:r>
              <a:rPr lang="pt-BR" sz="900">
                <a:solidFill>
                  <a:schemeClr val="bg1"/>
                </a:solidFill>
              </a:rPr>
              <a:t>Parâmetros</a:t>
            </a:r>
          </a:p>
        </p:txBody>
      </p:sp>
      <p:cxnSp>
        <p:nvCxnSpPr>
          <p:cNvPr id="10" name="AutoShape 11"/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2943220" y="1402547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62556" y="1928806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Vendas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362556" y="3500442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Relatórios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62556" y="4286260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Relatórios</a:t>
            </a:r>
          </a:p>
        </p:txBody>
      </p:sp>
      <p:cxnSp>
        <p:nvCxnSpPr>
          <p:cNvPr id="14" name="AutoShape 15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2943220" y="2188365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cxnSp>
        <p:nvCxnSpPr>
          <p:cNvPr id="15" name="AutoShape 16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2943220" y="3760001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cxnSp>
        <p:nvCxnSpPr>
          <p:cNvPr id="16" name="AutoShape 17"/>
          <p:cNvCxnSpPr>
            <a:cxnSpLocks noChangeShapeType="1"/>
            <a:stCxn id="8" idx="3"/>
            <a:endCxn id="13" idx="1"/>
          </p:cNvCxnSpPr>
          <p:nvPr/>
        </p:nvCxnSpPr>
        <p:spPr bwMode="auto">
          <a:xfrm>
            <a:off x="2943220" y="4545819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857356" y="2714624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Print Server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362556" y="2714624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1050">
                <a:solidFill>
                  <a:schemeClr val="bg1"/>
                </a:solidFill>
              </a:rPr>
              <a:t>Ingressos e </a:t>
            </a:r>
          </a:p>
          <a:p>
            <a:r>
              <a:rPr lang="pt-BR" sz="1050">
                <a:solidFill>
                  <a:schemeClr val="bg1"/>
                </a:solidFill>
              </a:rPr>
              <a:t>Comprovantes</a:t>
            </a:r>
          </a:p>
          <a:p>
            <a:r>
              <a:rPr lang="pt-BR" sz="1050">
                <a:solidFill>
                  <a:schemeClr val="bg1"/>
                </a:solidFill>
              </a:rPr>
              <a:t>de Venda</a:t>
            </a:r>
          </a:p>
        </p:txBody>
      </p:sp>
      <p:cxnSp>
        <p:nvCxnSpPr>
          <p:cNvPr id="19" name="AutoShape 21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2943220" y="2974183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Proposição –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4" name="Fluxograma: Disco magnético 3"/>
          <p:cNvSpPr/>
          <p:nvPr/>
        </p:nvSpPr>
        <p:spPr bwMode="auto">
          <a:xfrm>
            <a:off x="6715140" y="1142988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1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8" name="Fluxograma: Disco magnético 7"/>
          <p:cNvSpPr/>
          <p:nvPr/>
        </p:nvSpPr>
        <p:spPr bwMode="auto">
          <a:xfrm>
            <a:off x="6715140" y="2143120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2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" name="Fluxograma: Disco magnético 8"/>
          <p:cNvSpPr/>
          <p:nvPr/>
        </p:nvSpPr>
        <p:spPr bwMode="auto">
          <a:xfrm>
            <a:off x="6715140" y="3143252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...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luxograma: Disco magnético 9"/>
          <p:cNvSpPr/>
          <p:nvPr/>
        </p:nvSpPr>
        <p:spPr bwMode="auto">
          <a:xfrm>
            <a:off x="6715140" y="4143384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n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1" name="Chave esquerda 10"/>
          <p:cNvSpPr/>
          <p:nvPr/>
        </p:nvSpPr>
        <p:spPr bwMode="auto">
          <a:xfrm>
            <a:off x="6215074" y="1142988"/>
            <a:ext cx="357190" cy="356777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5143504" y="1142988"/>
            <a:ext cx="1000132" cy="3500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ahoma" pitchFamily="34" charset="0"/>
              </a:rPr>
              <a:t>MIDDLEWAY</a:t>
            </a:r>
            <a:r>
              <a:rPr kumimoji="0" lang="pt-BR" sz="11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ahoma" pitchFamily="34" charset="0"/>
              </a:rPr>
              <a:t> PORTAL</a:t>
            </a:r>
            <a:endParaRPr kumimoji="0" lang="pt-BR" sz="11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4" name="Fluxograma: Disco magnético 13"/>
          <p:cNvSpPr/>
          <p:nvPr/>
        </p:nvSpPr>
        <p:spPr bwMode="auto">
          <a:xfrm>
            <a:off x="5106570" y="5000640"/>
            <a:ext cx="1071570" cy="57150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MW</a:t>
            </a: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 DB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Conector angulado 15"/>
          <p:cNvCxnSpPr>
            <a:stCxn id="13" idx="2"/>
            <a:endCxn id="14" idx="1"/>
          </p:cNvCxnSpPr>
          <p:nvPr/>
        </p:nvCxnSpPr>
        <p:spPr bwMode="auto">
          <a:xfrm rot="5400000">
            <a:off x="5464368" y="4821438"/>
            <a:ext cx="357190" cy="12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14492"/>
            <a:ext cx="27653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eta para a esquerda e para a direita 17"/>
          <p:cNvSpPr/>
          <p:nvPr/>
        </p:nvSpPr>
        <p:spPr bwMode="auto">
          <a:xfrm>
            <a:off x="4214810" y="271462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Seta para a esquerda e para a direita 18"/>
          <p:cNvSpPr/>
          <p:nvPr/>
        </p:nvSpPr>
        <p:spPr bwMode="auto">
          <a:xfrm rot="20579314">
            <a:off x="4214810" y="200024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Seta para a esquerda e para a direita 19"/>
          <p:cNvSpPr/>
          <p:nvPr/>
        </p:nvSpPr>
        <p:spPr bwMode="auto">
          <a:xfrm rot="777130">
            <a:off x="4214810" y="342900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47107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114416"/>
            <a:ext cx="457200" cy="457200"/>
          </a:xfrm>
          <a:prstGeom prst="rect">
            <a:avLst/>
          </a:prstGeom>
          <a:noFill/>
        </p:spPr>
      </p:pic>
      <p:pic>
        <p:nvPicPr>
          <p:cNvPr id="47109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28" y="4500574"/>
            <a:ext cx="457200" cy="457200"/>
          </a:xfrm>
          <a:prstGeom prst="rect">
            <a:avLst/>
          </a:prstGeom>
          <a:noFill/>
        </p:spPr>
      </p:pic>
      <p:pic>
        <p:nvPicPr>
          <p:cNvPr id="23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4470" y="4500574"/>
            <a:ext cx="457200" cy="457200"/>
          </a:xfrm>
          <a:prstGeom prst="rect">
            <a:avLst/>
          </a:prstGeom>
          <a:noFill/>
        </p:spPr>
      </p:pic>
      <p:pic>
        <p:nvPicPr>
          <p:cNvPr id="24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7412" y="4500574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8916" y="4500574"/>
            <a:ext cx="457200" cy="457200"/>
          </a:xfrm>
          <a:prstGeom prst="rect">
            <a:avLst/>
          </a:prstGeom>
          <a:noFill/>
        </p:spPr>
      </p:pic>
      <p:sp>
        <p:nvSpPr>
          <p:cNvPr id="26" name="Seta para a esquerda e para a direita 25"/>
          <p:cNvSpPr/>
          <p:nvPr/>
        </p:nvSpPr>
        <p:spPr bwMode="auto">
          <a:xfrm rot="18056244">
            <a:off x="1906912" y="3942967"/>
            <a:ext cx="714380" cy="330306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2976" y="500064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Atendentes </a:t>
            </a:r>
            <a:r>
              <a:rPr lang="pt-BR" dirty="0" err="1" smtClean="0"/>
              <a:t>Callcenter</a:t>
            </a:r>
            <a:endParaRPr lang="pt-BR" dirty="0"/>
          </a:p>
        </p:txBody>
      </p:sp>
      <p:pic>
        <p:nvPicPr>
          <p:cNvPr id="28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114416"/>
            <a:ext cx="457200" cy="457200"/>
          </a:xfrm>
          <a:prstGeom prst="rect">
            <a:avLst/>
          </a:prstGeom>
          <a:noFill/>
        </p:spPr>
      </p:pic>
      <p:pic>
        <p:nvPicPr>
          <p:cNvPr id="29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1114416"/>
            <a:ext cx="457200" cy="457200"/>
          </a:xfrm>
          <a:prstGeom prst="rect">
            <a:avLst/>
          </a:prstGeom>
          <a:noFill/>
        </p:spPr>
      </p:pic>
      <p:pic>
        <p:nvPicPr>
          <p:cNvPr id="30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114416"/>
            <a:ext cx="457200" cy="457200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982493" y="85723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32" name="Seta para a esquerda e para a direita 31"/>
          <p:cNvSpPr/>
          <p:nvPr/>
        </p:nvSpPr>
        <p:spPr bwMode="auto">
          <a:xfrm rot="13406248">
            <a:off x="1230141" y="1843414"/>
            <a:ext cx="714380" cy="330306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7858148" y="3286128"/>
            <a:ext cx="12858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pt-BR" sz="1050" b="0" dirty="0" smtClean="0"/>
              <a:t>Administração</a:t>
            </a:r>
          </a:p>
          <a:p>
            <a:pPr algn="ctr"/>
            <a:r>
              <a:rPr lang="pt-BR" sz="1050" b="0" dirty="0" err="1" smtClean="0"/>
              <a:t>CompreIngressos</a:t>
            </a:r>
            <a:endParaRPr lang="pt-BR" sz="1050" b="0" dirty="0"/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8215338" y="2643186"/>
          <a:ext cx="815686" cy="631848"/>
        </p:xfrm>
        <a:graphic>
          <a:graphicData uri="http://schemas.openxmlformats.org/presentationml/2006/ole">
            <p:oleObj spid="_x0000_s47110" name="Clip" r:id="rId6" imgW="2931480" imgH="2269440" progId="">
              <p:embed/>
            </p:oleObj>
          </a:graphicData>
        </a:graphic>
      </p:graphicFrame>
      <p:sp>
        <p:nvSpPr>
          <p:cNvPr id="37" name="Chave esquerda 36"/>
          <p:cNvSpPr/>
          <p:nvPr/>
        </p:nvSpPr>
        <p:spPr bwMode="auto">
          <a:xfrm rot="10800000">
            <a:off x="7500958" y="1142988"/>
            <a:ext cx="357190" cy="356777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38" name="Object 43"/>
          <p:cNvGraphicFramePr>
            <a:graphicFrameLocks noChangeAspect="1"/>
          </p:cNvGraphicFramePr>
          <p:nvPr/>
        </p:nvGraphicFramePr>
        <p:xfrm>
          <a:off x="8358214" y="1071550"/>
          <a:ext cx="591966" cy="1150727"/>
        </p:xfrm>
        <a:graphic>
          <a:graphicData uri="http://schemas.openxmlformats.org/presentationml/2006/ole">
            <p:oleObj spid="_x0000_s47111" name="Clip" r:id="rId7" imgW="939600" imgH="1824840" progId="">
              <p:embed/>
            </p:oleObj>
          </a:graphicData>
        </a:graphic>
      </p:graphicFrame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8215306" y="2214558"/>
            <a:ext cx="9286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Bilheteria</a:t>
            </a:r>
          </a:p>
        </p:txBody>
      </p:sp>
      <p:graphicFrame>
        <p:nvGraphicFramePr>
          <p:cNvPr id="40" name="Object 31"/>
          <p:cNvGraphicFramePr>
            <a:graphicFrameLocks noChangeAspect="1"/>
          </p:cNvGraphicFramePr>
          <p:nvPr/>
        </p:nvGraphicFramePr>
        <p:xfrm>
          <a:off x="8248609" y="3857632"/>
          <a:ext cx="895391" cy="897681"/>
        </p:xfrm>
        <a:graphic>
          <a:graphicData uri="http://schemas.openxmlformats.org/presentationml/2006/ole">
            <p:oleObj spid="_x0000_s47112" name="Clip" r:id="rId8" imgW="2027880" imgH="2031480" progId="">
              <p:embed/>
            </p:oleObj>
          </a:graphicData>
        </a:graphic>
      </p:graphicFrame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8001055" y="4802244"/>
            <a:ext cx="12858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Produtor da Peça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2892"/>
            <a:ext cx="6000760" cy="437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928938"/>
            <a:ext cx="2457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928674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Minha Conta – Dados Pessoais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Minha Conta - Senha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657350"/>
            <a:ext cx="5410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928674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Minha Conta – Meus Pedidos</a:t>
            </a:r>
            <a:endParaRPr lang="pt-BR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4"/>
            <a:ext cx="9080253" cy="249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nal_corp_temp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nal_corp_temp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inal_corp_temp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corp_temp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23672</TotalTime>
  <Words>366</Words>
  <Application>Microsoft Office PowerPoint</Application>
  <PresentationFormat>Apresentação na tela (16:10)</PresentationFormat>
  <Paragraphs>82</Paragraphs>
  <Slides>19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Final_corp_temp2</vt:lpstr>
      <vt:lpstr>Imagem de bitmap</vt:lpstr>
      <vt:lpstr>Clip</vt:lpstr>
      <vt:lpstr>Slide 1</vt:lpstr>
      <vt:lpstr>Sobre o Projeto</vt:lpstr>
      <vt:lpstr>Visão Atual</vt:lpstr>
      <vt:lpstr>Estrutura do Sistema Atual</vt:lpstr>
      <vt:lpstr>Módulos do Sistema Atual</vt:lpstr>
      <vt:lpstr>Proposição –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  <vt:lpstr>Funcionalidades do MiddleWay</vt:lpstr>
    </vt:vector>
  </TitlesOfParts>
  <Company>MicroStrategy Brasil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Lógica</dc:title>
  <dc:creator>Reinaldo Sá</dc:creator>
  <cp:lastModifiedBy>Emerson</cp:lastModifiedBy>
  <cp:revision>1971</cp:revision>
  <cp:lastPrinted>2001-03-01T16:47:46Z</cp:lastPrinted>
  <dcterms:created xsi:type="dcterms:W3CDTF">2001-02-27T23:01:07Z</dcterms:created>
  <dcterms:modified xsi:type="dcterms:W3CDTF">2010-08-16T12:20:59Z</dcterms:modified>
</cp:coreProperties>
</file>