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60" r:id="rId5"/>
    <p:sldId id="259" r:id="rId6"/>
    <p:sldId id="258" r:id="rId7"/>
    <p:sldId id="300" r:id="rId8"/>
    <p:sldId id="298" r:id="rId9"/>
    <p:sldId id="299" r:id="rId10"/>
    <p:sldId id="301" r:id="rId11"/>
    <p:sldId id="302" r:id="rId12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1E49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7" autoAdjust="0"/>
    <p:restoredTop sz="94660" autoAdjust="0"/>
  </p:normalViewPr>
  <p:slideViewPr>
    <p:cSldViewPr>
      <p:cViewPr>
        <p:scale>
          <a:sx n="100" d="100"/>
          <a:sy n="100" d="100"/>
        </p:scale>
        <p:origin x="-390" y="-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bkgBod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0"/>
            <a:ext cx="9144000" cy="5715020"/>
          </a:xfrm>
          <a:prstGeom prst="rect">
            <a:avLst/>
          </a:prstGeom>
        </p:spPr>
      </p:pic>
      <p:pic>
        <p:nvPicPr>
          <p:cNvPr id="6" name="Imagem 5" descr="logoCC_sit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786" y="3071814"/>
            <a:ext cx="1162050" cy="48577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785798"/>
          </a:xfrm>
          <a:prstGeom prst="rect">
            <a:avLst/>
          </a:prstGeom>
          <a:solidFill>
            <a:srgbClr val="1E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1436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7158" y="428608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Soluções Inteligentes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43636" y="2569468"/>
            <a:ext cx="3000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Modelo </a:t>
            </a:r>
          </a:p>
          <a:p>
            <a:pPr algn="ctr"/>
            <a:r>
              <a:rPr lang="pt-BR" sz="3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Conceitual</a:t>
            </a:r>
          </a:p>
          <a:p>
            <a:pPr algn="ctr"/>
            <a:r>
              <a:rPr lang="pt-BR" sz="32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Itaucard</a:t>
            </a:r>
            <a:endParaRPr lang="pt-BR" sz="3200" b="1" i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 </a:t>
            </a:r>
            <a:r>
              <a:rPr lang="pt-BR" dirty="0" smtClean="0"/>
              <a:t>Meta Promoção </a:t>
            </a:r>
            <a:r>
              <a:rPr lang="pt-BR" dirty="0" smtClean="0"/>
              <a:t>Itaú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83568" y="1777380"/>
            <a:ext cx="1214446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63888" y="1993404"/>
            <a:ext cx="4608512" cy="1872208"/>
          </a:xfrm>
          <a:prstGeom prst="rect">
            <a:avLst/>
          </a:prstGeom>
          <a:solidFill>
            <a:srgbClr val="FFFF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Fato_Meta_Promocao_Itau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Qtd_Meta_Espetaculo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8" name="Conector angulado 7"/>
          <p:cNvCxnSpPr>
            <a:stCxn id="3" idx="3"/>
            <a:endCxn id="6" idx="1"/>
          </p:cNvCxnSpPr>
          <p:nvPr/>
        </p:nvCxnSpPr>
        <p:spPr>
          <a:xfrm>
            <a:off x="1898014" y="2027413"/>
            <a:ext cx="1665874" cy="9020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7" idx="3"/>
            <a:endCxn id="6" idx="1"/>
          </p:cNvCxnSpPr>
          <p:nvPr/>
        </p:nvCxnSpPr>
        <p:spPr>
          <a:xfrm>
            <a:off x="1898014" y="2891509"/>
            <a:ext cx="1665874" cy="37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83568" y="2641476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Município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683568" y="3505572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Tipo de</a:t>
            </a:r>
          </a:p>
          <a:p>
            <a:pPr algn="ctr"/>
            <a:r>
              <a:rPr lang="pt-BR" sz="1400" dirty="0" smtClean="0"/>
              <a:t>Local</a:t>
            </a:r>
            <a:endParaRPr lang="pt-BR" sz="1400" dirty="0"/>
          </a:p>
        </p:txBody>
      </p:sp>
      <p:cxnSp>
        <p:nvCxnSpPr>
          <p:cNvPr id="31" name="Conector angulado 30"/>
          <p:cNvCxnSpPr>
            <a:stCxn id="29" idx="3"/>
            <a:endCxn id="6" idx="1"/>
          </p:cNvCxnSpPr>
          <p:nvPr/>
        </p:nvCxnSpPr>
        <p:spPr>
          <a:xfrm flipV="1">
            <a:off x="1898014" y="2929508"/>
            <a:ext cx="1665874" cy="8260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 </a:t>
            </a:r>
            <a:r>
              <a:rPr lang="pt-BR" dirty="0" smtClean="0"/>
              <a:t>Evento por Mês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35896" y="1489348"/>
            <a:ext cx="4608512" cy="1872208"/>
          </a:xfrm>
          <a:prstGeom prst="rect">
            <a:avLst/>
          </a:prstGeom>
          <a:solidFill>
            <a:srgbClr val="FFFF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Fato_Evento_Mes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Qt_count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8" name="Conector angulado 7"/>
          <p:cNvCxnSpPr>
            <a:stCxn id="9" idx="3"/>
            <a:endCxn id="6" idx="1"/>
          </p:cNvCxnSpPr>
          <p:nvPr/>
        </p:nvCxnSpPr>
        <p:spPr>
          <a:xfrm>
            <a:off x="1898014" y="2027413"/>
            <a:ext cx="1737882" cy="3980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10" idx="3"/>
            <a:endCxn id="6" idx="1"/>
          </p:cNvCxnSpPr>
          <p:nvPr/>
        </p:nvCxnSpPr>
        <p:spPr>
          <a:xfrm flipV="1">
            <a:off x="1898014" y="2425452"/>
            <a:ext cx="1737882" cy="4660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83568" y="1777380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Mês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683568" y="2641476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Evento</a:t>
            </a:r>
            <a:endParaRPr lang="pt-B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de Alterações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59" y="890912"/>
          <a:ext cx="84296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9"/>
                <a:gridCol w="1357322"/>
                <a:gridCol w="5643601"/>
              </a:tblGrid>
              <a:tr h="26803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Data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Autor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09/03/2011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Emerson Capreti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Documento Inicial</a:t>
                      </a:r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68038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2876" y="928674"/>
            <a:ext cx="8858280" cy="42862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217488" defTabSz="849313">
              <a:lnSpc>
                <a:spcPct val="200000"/>
              </a:lnSpc>
              <a:spcBef>
                <a:spcPct val="40000"/>
              </a:spcBef>
              <a:spcAft>
                <a:spcPct val="10000"/>
              </a:spcAft>
              <a:buClr>
                <a:srgbClr val="CC0000"/>
              </a:buClr>
            </a:pPr>
            <a:r>
              <a:rPr lang="pt-BR" sz="1600" kern="0" dirty="0" smtClean="0">
                <a:solidFill>
                  <a:srgbClr val="142250"/>
                </a:solidFill>
              </a:rPr>
              <a:t>Dimensão -&gt; Indica como podemos agrupar os indicadores</a:t>
            </a:r>
          </a:p>
          <a:p>
            <a:pPr lvl="0" indent="-217488" defTabSz="849313">
              <a:lnSpc>
                <a:spcPct val="200000"/>
              </a:lnSpc>
              <a:spcBef>
                <a:spcPct val="40000"/>
              </a:spcBef>
              <a:spcAft>
                <a:spcPct val="10000"/>
              </a:spcAft>
              <a:buClr>
                <a:srgbClr val="CC0000"/>
              </a:buClr>
            </a:pPr>
            <a:r>
              <a:rPr lang="pt-BR" sz="1600" kern="0" dirty="0" smtClean="0">
                <a:solidFill>
                  <a:srgbClr val="142250"/>
                </a:solidFill>
              </a:rPr>
              <a:t>Visões -&gt; Indica o assunto e o relacionamento entre os indicadores e as dimensões </a:t>
            </a:r>
          </a:p>
          <a:p>
            <a:pPr lvl="0" indent="-217488" defTabSz="849313">
              <a:lnSpc>
                <a:spcPct val="200000"/>
              </a:lnSpc>
              <a:spcBef>
                <a:spcPct val="40000"/>
              </a:spcBef>
              <a:spcAft>
                <a:spcPct val="10000"/>
              </a:spcAft>
              <a:buClr>
                <a:srgbClr val="CC0000"/>
              </a:buClr>
            </a:pPr>
            <a:r>
              <a:rPr lang="pt-BR" sz="1600" b="0" kern="0" dirty="0" smtClean="0">
                <a:solidFill>
                  <a:srgbClr val="142250"/>
                </a:solidFill>
                <a:latin typeface="+mn-lt"/>
                <a:cs typeface="+mn-cs"/>
              </a:rPr>
              <a:t>Métrica -&gt; É o indicador</a:t>
            </a:r>
          </a:p>
          <a:p>
            <a:pPr lvl="0" indent="-217488" defTabSz="849313">
              <a:lnSpc>
                <a:spcPct val="200000"/>
              </a:lnSpc>
              <a:spcBef>
                <a:spcPct val="40000"/>
              </a:spcBef>
              <a:spcAft>
                <a:spcPct val="10000"/>
              </a:spcAft>
              <a:buClr>
                <a:srgbClr val="CC0000"/>
              </a:buClr>
            </a:pPr>
            <a:endParaRPr lang="pt-BR" sz="1600" b="0" kern="0" dirty="0" smtClean="0">
              <a:solidFill>
                <a:srgbClr val="142250"/>
              </a:solidFill>
              <a:latin typeface="+mn-lt"/>
              <a:cs typeface="+mn-cs"/>
            </a:endParaRPr>
          </a:p>
          <a:p>
            <a:pPr lvl="0" indent="-217488" defTabSz="849313">
              <a:lnSpc>
                <a:spcPct val="200000"/>
              </a:lnSpc>
              <a:spcBef>
                <a:spcPct val="40000"/>
              </a:spcBef>
              <a:spcAft>
                <a:spcPct val="10000"/>
              </a:spcAft>
              <a:buClr>
                <a:srgbClr val="CC0000"/>
              </a:buClr>
            </a:pPr>
            <a:r>
              <a:rPr lang="pt-BR" sz="1600" b="0" kern="0" dirty="0" smtClean="0">
                <a:solidFill>
                  <a:srgbClr val="142250"/>
                </a:solidFill>
                <a:latin typeface="+mn-lt"/>
                <a:cs typeface="+mn-cs"/>
              </a:rPr>
              <a:t>Ex.: Vendas por Filial</a:t>
            </a:r>
          </a:p>
          <a:p>
            <a:pPr lvl="0" indent="-217488" defTabSz="849313">
              <a:lnSpc>
                <a:spcPct val="200000"/>
              </a:lnSpc>
              <a:spcBef>
                <a:spcPct val="40000"/>
              </a:spcBef>
              <a:spcAft>
                <a:spcPct val="10000"/>
              </a:spcAft>
              <a:buClr>
                <a:srgbClr val="CC0000"/>
              </a:buClr>
            </a:pPr>
            <a:r>
              <a:rPr lang="pt-BR" sz="1600" b="0" kern="0" dirty="0" smtClean="0">
                <a:solidFill>
                  <a:srgbClr val="142250"/>
                </a:solidFill>
                <a:latin typeface="+mn-lt"/>
                <a:cs typeface="+mn-cs"/>
              </a:rPr>
              <a:t>Filial é uma dimensão (como a métrica será agrupada) e “Vendas por Filial” indica a Visão ou Assunto.</a:t>
            </a:r>
          </a:p>
          <a:p>
            <a:pPr lvl="0" indent="-217488" defTabSz="849313">
              <a:lnSpc>
                <a:spcPct val="200000"/>
              </a:lnSpc>
              <a:spcBef>
                <a:spcPct val="40000"/>
              </a:spcBef>
              <a:spcAft>
                <a:spcPct val="10000"/>
              </a:spcAft>
              <a:buClr>
                <a:srgbClr val="CC0000"/>
              </a:buClr>
            </a:pPr>
            <a:r>
              <a:rPr lang="pt-BR" sz="1600" b="0" kern="0" dirty="0" smtClean="0">
                <a:solidFill>
                  <a:srgbClr val="142250"/>
                </a:solidFill>
                <a:latin typeface="+mn-lt"/>
                <a:cs typeface="+mn-cs"/>
              </a:rPr>
              <a:t>Valor das vendas é o indicador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Dimensão Geografia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357554" y="1507049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País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3357554" y="2197613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Região Geográfica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3357554" y="3650749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Município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357554" y="2888177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Estado</a:t>
            </a:r>
            <a:endParaRPr lang="pt-BR" sz="1400" dirty="0"/>
          </a:p>
        </p:txBody>
      </p:sp>
      <p:cxnSp>
        <p:nvCxnSpPr>
          <p:cNvPr id="15" name="Conector angulado 14"/>
          <p:cNvCxnSpPr>
            <a:stCxn id="3" idx="2"/>
            <a:endCxn id="6" idx="0"/>
          </p:cNvCxnSpPr>
          <p:nvPr/>
        </p:nvCxnSpPr>
        <p:spPr>
          <a:xfrm rot="5400000">
            <a:off x="3869528" y="2102364"/>
            <a:ext cx="19049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6" idx="2"/>
            <a:endCxn id="10" idx="0"/>
          </p:cNvCxnSpPr>
          <p:nvPr/>
        </p:nvCxnSpPr>
        <p:spPr>
          <a:xfrm rot="5400000">
            <a:off x="3869528" y="2792928"/>
            <a:ext cx="19049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ave esquerda 26"/>
          <p:cNvSpPr/>
          <p:nvPr/>
        </p:nvSpPr>
        <p:spPr>
          <a:xfrm>
            <a:off x="4714876" y="1507049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929190" y="1515802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Brasil</a:t>
            </a:r>
          </a:p>
          <a:p>
            <a:r>
              <a:rPr lang="pt-BR" sz="1200" dirty="0" smtClean="0"/>
              <a:t>Fonte: script</a:t>
            </a:r>
          </a:p>
        </p:txBody>
      </p:sp>
      <p:sp>
        <p:nvSpPr>
          <p:cNvPr id="29" name="Chave esquerda 28"/>
          <p:cNvSpPr/>
          <p:nvPr/>
        </p:nvSpPr>
        <p:spPr>
          <a:xfrm>
            <a:off x="4714876" y="2149991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929190" y="2078553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Norte</a:t>
            </a:r>
          </a:p>
          <a:p>
            <a:r>
              <a:rPr lang="pt-BR" sz="1200" dirty="0" smtClean="0"/>
              <a:t>Sul</a:t>
            </a:r>
          </a:p>
          <a:p>
            <a:r>
              <a:rPr lang="pt-BR" sz="1200" dirty="0" smtClean="0"/>
              <a:t>Fonte: script</a:t>
            </a:r>
          </a:p>
        </p:txBody>
      </p:sp>
      <p:sp>
        <p:nvSpPr>
          <p:cNvPr id="31" name="Chave esquerda 30"/>
          <p:cNvSpPr/>
          <p:nvPr/>
        </p:nvSpPr>
        <p:spPr>
          <a:xfrm>
            <a:off x="4714876" y="2864371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929190" y="2792933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São Paulo</a:t>
            </a:r>
          </a:p>
          <a:p>
            <a:r>
              <a:rPr lang="pt-BR" sz="1200" dirty="0" smtClean="0"/>
              <a:t>Rio de Janeiro</a:t>
            </a:r>
          </a:p>
          <a:p>
            <a:r>
              <a:rPr lang="pt-BR" sz="1200" dirty="0" smtClean="0"/>
              <a:t>Fonte: script</a:t>
            </a:r>
          </a:p>
        </p:txBody>
      </p:sp>
      <p:sp>
        <p:nvSpPr>
          <p:cNvPr id="33" name="Chave esquerda 32"/>
          <p:cNvSpPr/>
          <p:nvPr/>
        </p:nvSpPr>
        <p:spPr>
          <a:xfrm>
            <a:off x="4714876" y="3650759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929190" y="3579321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São Paulo</a:t>
            </a:r>
          </a:p>
          <a:p>
            <a:r>
              <a:rPr lang="pt-BR" sz="1200" dirty="0" smtClean="0"/>
              <a:t>Campinas</a:t>
            </a:r>
          </a:p>
          <a:p>
            <a:r>
              <a:rPr lang="pt-BR" sz="1200" dirty="0" smtClean="0"/>
              <a:t>Fonte: </a:t>
            </a:r>
            <a:r>
              <a:rPr lang="pt-BR" sz="1200" dirty="0" err="1" smtClean="0"/>
              <a:t>mw_municipio</a:t>
            </a:r>
            <a:endParaRPr lang="pt-BR" sz="1200" dirty="0" smtClean="0"/>
          </a:p>
        </p:txBody>
      </p:sp>
      <p:cxnSp>
        <p:nvCxnSpPr>
          <p:cNvPr id="45" name="Conector angulado 44"/>
          <p:cNvCxnSpPr>
            <a:stCxn id="10" idx="2"/>
            <a:endCxn id="7" idx="0"/>
          </p:cNvCxnSpPr>
          <p:nvPr/>
        </p:nvCxnSpPr>
        <p:spPr>
          <a:xfrm rot="5400000">
            <a:off x="3833524" y="3519496"/>
            <a:ext cx="26250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Dimensão Tempo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857620" y="928674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Ano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3857620" y="1619238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Semestre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3857620" y="3000376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Mês</a:t>
            </a:r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3857620" y="3714756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Quinzena</a:t>
            </a:r>
          </a:p>
          <a:p>
            <a:pPr algn="ctr"/>
            <a:r>
              <a:rPr lang="pt-BR" sz="1400" dirty="0" smtClean="0"/>
              <a:t>do Mês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857620" y="2309802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Trimestre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6500826" y="3929070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Dia da</a:t>
            </a:r>
          </a:p>
          <a:p>
            <a:pPr algn="ctr"/>
            <a:r>
              <a:rPr lang="pt-BR" sz="1400" dirty="0" smtClean="0"/>
              <a:t>semana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3857620" y="4429136"/>
            <a:ext cx="1214446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Dia</a:t>
            </a:r>
            <a:endParaRPr lang="pt-BR" sz="1400" dirty="0"/>
          </a:p>
        </p:txBody>
      </p:sp>
      <p:cxnSp>
        <p:nvCxnSpPr>
          <p:cNvPr id="15" name="Conector angulado 14"/>
          <p:cNvCxnSpPr>
            <a:stCxn id="3" idx="2"/>
            <a:endCxn id="6" idx="0"/>
          </p:cNvCxnSpPr>
          <p:nvPr/>
        </p:nvCxnSpPr>
        <p:spPr>
          <a:xfrm rot="5400000">
            <a:off x="4369594" y="1523989"/>
            <a:ext cx="19049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6" idx="2"/>
            <a:endCxn id="10" idx="0"/>
          </p:cNvCxnSpPr>
          <p:nvPr/>
        </p:nvCxnSpPr>
        <p:spPr>
          <a:xfrm rot="5400000">
            <a:off x="4369594" y="2214553"/>
            <a:ext cx="19049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10" idx="2"/>
            <a:endCxn id="7" idx="0"/>
          </p:cNvCxnSpPr>
          <p:nvPr/>
        </p:nvCxnSpPr>
        <p:spPr>
          <a:xfrm rot="5400000">
            <a:off x="4369589" y="2905122"/>
            <a:ext cx="1905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7" idx="2"/>
            <a:endCxn id="9" idx="0"/>
          </p:cNvCxnSpPr>
          <p:nvPr/>
        </p:nvCxnSpPr>
        <p:spPr>
          <a:xfrm rot="5400000">
            <a:off x="4357686" y="360759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2" idx="2"/>
            <a:endCxn id="13" idx="3"/>
          </p:cNvCxnSpPr>
          <p:nvPr/>
        </p:nvCxnSpPr>
        <p:spPr>
          <a:xfrm rot="5400000">
            <a:off x="5965042" y="3536161"/>
            <a:ext cx="250033" cy="2035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9" idx="2"/>
            <a:endCxn id="13" idx="0"/>
          </p:cNvCxnSpPr>
          <p:nvPr/>
        </p:nvCxnSpPr>
        <p:spPr>
          <a:xfrm rot="5400000">
            <a:off x="4357686" y="432197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have esquerda 66"/>
          <p:cNvSpPr/>
          <p:nvPr/>
        </p:nvSpPr>
        <p:spPr>
          <a:xfrm>
            <a:off x="7858148" y="3857632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8072462" y="3786194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1-Domingo</a:t>
            </a:r>
          </a:p>
          <a:p>
            <a:r>
              <a:rPr lang="pt-BR" sz="1200" dirty="0" smtClean="0"/>
              <a:t>2-Segunda</a:t>
            </a:r>
          </a:p>
          <a:p>
            <a:r>
              <a:rPr lang="pt-BR" sz="1200" dirty="0" smtClean="0"/>
              <a:t>3-Terça</a:t>
            </a:r>
          </a:p>
          <a:p>
            <a:r>
              <a:rPr lang="pt-BR" sz="1200" dirty="0" smtClean="0"/>
              <a:t>....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Dimensão Produto Itaú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725136" y="1357302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Patrocinador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3428992" y="2643186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Cartão Patrocinado</a:t>
            </a:r>
            <a:endParaRPr lang="pt-BR" sz="1400" dirty="0"/>
          </a:p>
        </p:txBody>
      </p:sp>
      <p:cxnSp>
        <p:nvCxnSpPr>
          <p:cNvPr id="8" name="Conector angulado 7"/>
          <p:cNvCxnSpPr>
            <a:stCxn id="3" idx="2"/>
            <a:endCxn id="6" idx="3"/>
          </p:cNvCxnSpPr>
          <p:nvPr/>
        </p:nvCxnSpPr>
        <p:spPr>
          <a:xfrm rot="5400000">
            <a:off x="4469974" y="2030833"/>
            <a:ext cx="1035851" cy="6889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ave esquerda 8"/>
          <p:cNvSpPr/>
          <p:nvPr/>
        </p:nvSpPr>
        <p:spPr>
          <a:xfrm>
            <a:off x="5577262" y="2500310"/>
            <a:ext cx="214314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791576" y="2530559"/>
            <a:ext cx="223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5547 – Fininvest</a:t>
            </a:r>
          </a:p>
          <a:p>
            <a:r>
              <a:rPr lang="pt-BR" sz="1200" dirty="0" smtClean="0"/>
              <a:t>5548 – </a:t>
            </a:r>
            <a:r>
              <a:rPr lang="pt-BR" sz="1200" dirty="0" err="1" smtClean="0"/>
              <a:t>Hipercard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ETL da </a:t>
            </a:r>
            <a:r>
              <a:rPr lang="pt-BR" sz="1200" dirty="0" err="1" smtClean="0"/>
              <a:t>mw_cartao_patrocinado</a:t>
            </a:r>
            <a:endParaRPr lang="pt-BR" sz="1200" dirty="0"/>
          </a:p>
        </p:txBody>
      </p:sp>
      <p:sp>
        <p:nvSpPr>
          <p:cNvPr id="12" name="Chave esquerda 11"/>
          <p:cNvSpPr/>
          <p:nvPr/>
        </p:nvSpPr>
        <p:spPr>
          <a:xfrm>
            <a:off x="6225334" y="1214426"/>
            <a:ext cx="214314" cy="7858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68210" y="142874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Itaucard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ETL da </a:t>
            </a:r>
            <a:r>
              <a:rPr lang="pt-BR" sz="1200" dirty="0" err="1" smtClean="0"/>
              <a:t>mw_patrocinador</a:t>
            </a:r>
            <a:endParaRPr lang="pt-BR" sz="1200" dirty="0"/>
          </a:p>
        </p:txBody>
      </p:sp>
      <p:sp>
        <p:nvSpPr>
          <p:cNvPr id="14" name="Retângulo 13"/>
          <p:cNvSpPr/>
          <p:nvPr/>
        </p:nvSpPr>
        <p:spPr>
          <a:xfrm>
            <a:off x="1979712" y="1345332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Bandeira</a:t>
            </a:r>
            <a:endParaRPr lang="pt-BR" sz="1400" dirty="0"/>
          </a:p>
        </p:txBody>
      </p:sp>
      <p:sp>
        <p:nvSpPr>
          <p:cNvPr id="15" name="Chave esquerda 14"/>
          <p:cNvSpPr/>
          <p:nvPr/>
        </p:nvSpPr>
        <p:spPr>
          <a:xfrm rot="10800000">
            <a:off x="1619673" y="1201316"/>
            <a:ext cx="288032" cy="7858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79512" y="1201316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VISA</a:t>
            </a:r>
          </a:p>
          <a:p>
            <a:r>
              <a:rPr lang="pt-BR" sz="1200" dirty="0" err="1" smtClean="0"/>
              <a:t>Mastercard</a:t>
            </a:r>
            <a:endParaRPr lang="pt-BR" sz="1200" dirty="0" smtClean="0"/>
          </a:p>
          <a:p>
            <a:r>
              <a:rPr lang="pt-BR" sz="1200" dirty="0" err="1" smtClean="0"/>
              <a:t>Master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ETL da </a:t>
            </a:r>
            <a:r>
              <a:rPr lang="pt-BR" sz="1200" dirty="0" err="1" smtClean="0"/>
              <a:t>mw_bandeira_cartao</a:t>
            </a:r>
            <a:endParaRPr lang="pt-BR" sz="1200" dirty="0"/>
          </a:p>
        </p:txBody>
      </p:sp>
      <p:cxnSp>
        <p:nvCxnSpPr>
          <p:cNvPr id="18" name="Forma 17"/>
          <p:cNvCxnSpPr>
            <a:stCxn id="14" idx="2"/>
            <a:endCxn id="6" idx="1"/>
          </p:cNvCxnSpPr>
          <p:nvPr/>
        </p:nvCxnSpPr>
        <p:spPr>
          <a:xfrm rot="16200000" flipH="1">
            <a:off x="2484053" y="1948279"/>
            <a:ext cx="1047821" cy="842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Dimensão Cliente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428992" y="2643186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Cliente</a:t>
            </a:r>
            <a:endParaRPr lang="pt-BR" sz="1400" dirty="0"/>
          </a:p>
        </p:txBody>
      </p:sp>
      <p:sp>
        <p:nvSpPr>
          <p:cNvPr id="9" name="Chave esquerda 8"/>
          <p:cNvSpPr/>
          <p:nvPr/>
        </p:nvSpPr>
        <p:spPr>
          <a:xfrm>
            <a:off x="4788024" y="2500310"/>
            <a:ext cx="214314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002338" y="2530559"/>
            <a:ext cx="2236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Nome/CPF/Email/Telefone</a:t>
            </a:r>
          </a:p>
          <a:p>
            <a:r>
              <a:rPr lang="pt-BR" sz="1200" dirty="0" smtClean="0"/>
              <a:t>Emerson Capreti</a:t>
            </a:r>
          </a:p>
          <a:p>
            <a:r>
              <a:rPr lang="pt-BR" sz="1200" dirty="0" smtClean="0"/>
              <a:t>Jefferson Ferreira</a:t>
            </a:r>
          </a:p>
          <a:p>
            <a:endParaRPr lang="pt-BR" sz="1200" dirty="0" smtClean="0"/>
          </a:p>
          <a:p>
            <a:r>
              <a:rPr lang="pt-BR" sz="1200" dirty="0" smtClean="0"/>
              <a:t>ETL:</a:t>
            </a:r>
          </a:p>
          <a:p>
            <a:pPr marL="228600" indent="-228600">
              <a:buAutoNum type="arabicParenR"/>
            </a:pPr>
            <a:r>
              <a:rPr lang="pt-BR" sz="1200" dirty="0" err="1" smtClean="0"/>
              <a:t>mw_cliente</a:t>
            </a:r>
            <a:endParaRPr lang="pt-BR" sz="1200" dirty="0" smtClean="0"/>
          </a:p>
          <a:p>
            <a:pPr marL="228600" indent="-228600">
              <a:buAutoNum type="arabicParenR"/>
            </a:pPr>
            <a:r>
              <a:rPr lang="pt-BR" sz="1200" dirty="0" err="1" smtClean="0"/>
              <a:t>Tabcliente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Dimensão Evento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3203848" y="2424872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Local Evento</a:t>
            </a:r>
            <a:endParaRPr lang="pt-BR" sz="1400" dirty="0"/>
          </a:p>
        </p:txBody>
      </p:sp>
      <p:sp>
        <p:nvSpPr>
          <p:cNvPr id="43" name="Chave esquerda 42"/>
          <p:cNvSpPr/>
          <p:nvPr/>
        </p:nvSpPr>
        <p:spPr>
          <a:xfrm>
            <a:off x="4561170" y="2424882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75484" y="2353444"/>
            <a:ext cx="3286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Teatro Vivo</a:t>
            </a:r>
          </a:p>
          <a:p>
            <a:r>
              <a:rPr lang="pt-BR" sz="1200" dirty="0" smtClean="0"/>
              <a:t>Teatro </a:t>
            </a:r>
            <a:r>
              <a:rPr lang="pt-BR" sz="1200" dirty="0" err="1" smtClean="0"/>
              <a:t>Renaissance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 err="1" smtClean="0"/>
              <a:t>mw_local_evento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1619672" y="1273324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Tipo de</a:t>
            </a:r>
          </a:p>
          <a:p>
            <a:pPr algn="ctr"/>
            <a:r>
              <a:rPr lang="pt-BR" sz="1400" dirty="0" smtClean="0"/>
              <a:t>Local</a:t>
            </a:r>
            <a:endParaRPr lang="pt-BR" sz="1400" dirty="0"/>
          </a:p>
        </p:txBody>
      </p:sp>
      <p:sp>
        <p:nvSpPr>
          <p:cNvPr id="51" name="Chave esquerda 50"/>
          <p:cNvSpPr/>
          <p:nvPr/>
        </p:nvSpPr>
        <p:spPr>
          <a:xfrm rot="10800000">
            <a:off x="1331640" y="1201316"/>
            <a:ext cx="216024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0" y="1273324"/>
            <a:ext cx="1403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Teatro</a:t>
            </a:r>
          </a:p>
          <a:p>
            <a:r>
              <a:rPr lang="pt-BR" sz="1200" dirty="0" err="1" smtClean="0"/>
              <a:t>Estadio</a:t>
            </a:r>
            <a:endParaRPr lang="pt-BR" sz="1200" dirty="0" smtClean="0"/>
          </a:p>
          <a:p>
            <a:r>
              <a:rPr lang="pt-BR" sz="1200" dirty="0" smtClean="0"/>
              <a:t>Feiras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 err="1" smtClean="0"/>
              <a:t>mw_tipo_local</a:t>
            </a:r>
            <a:endParaRPr lang="pt-BR" sz="1200" dirty="0"/>
          </a:p>
        </p:txBody>
      </p:sp>
      <p:cxnSp>
        <p:nvCxnSpPr>
          <p:cNvPr id="54" name="Forma 53"/>
          <p:cNvCxnSpPr>
            <a:stCxn id="50" idx="2"/>
            <a:endCxn id="42" idx="1"/>
          </p:cNvCxnSpPr>
          <p:nvPr/>
        </p:nvCxnSpPr>
        <p:spPr>
          <a:xfrm rot="16200000" flipH="1">
            <a:off x="2264614" y="1735670"/>
            <a:ext cx="901515" cy="9769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3203848" y="1272744"/>
            <a:ext cx="1214446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Município</a:t>
            </a:r>
            <a:endParaRPr lang="pt-BR" sz="1400" dirty="0"/>
          </a:p>
        </p:txBody>
      </p:sp>
      <p:sp>
        <p:nvSpPr>
          <p:cNvPr id="35" name="Chave esquerda 34"/>
          <p:cNvSpPr/>
          <p:nvPr/>
        </p:nvSpPr>
        <p:spPr>
          <a:xfrm>
            <a:off x="4561170" y="1272754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775484" y="1201316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São Paulo</a:t>
            </a:r>
          </a:p>
          <a:p>
            <a:r>
              <a:rPr lang="pt-BR" sz="1200" dirty="0" smtClean="0"/>
              <a:t>Campinas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 err="1" smtClean="0"/>
              <a:t>mw_municipio</a:t>
            </a:r>
            <a:endParaRPr lang="pt-BR" sz="1200" dirty="0"/>
          </a:p>
        </p:txBody>
      </p:sp>
      <p:cxnSp>
        <p:nvCxnSpPr>
          <p:cNvPr id="38" name="Conector angulado 37"/>
          <p:cNvCxnSpPr>
            <a:stCxn id="26" idx="2"/>
            <a:endCxn id="42" idx="0"/>
          </p:cNvCxnSpPr>
          <p:nvPr/>
        </p:nvCxnSpPr>
        <p:spPr>
          <a:xfrm rot="5400000">
            <a:off x="3485040" y="2098841"/>
            <a:ext cx="65206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3203848" y="3649008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Evento</a:t>
            </a:r>
            <a:endParaRPr lang="pt-BR" sz="1400" dirty="0"/>
          </a:p>
        </p:txBody>
      </p:sp>
      <p:sp>
        <p:nvSpPr>
          <p:cNvPr id="40" name="Chave esquerda 39"/>
          <p:cNvSpPr/>
          <p:nvPr/>
        </p:nvSpPr>
        <p:spPr>
          <a:xfrm>
            <a:off x="4561170" y="3649018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775484" y="3577580"/>
            <a:ext cx="3286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Os 3 porquinhos</a:t>
            </a:r>
          </a:p>
          <a:p>
            <a:r>
              <a:rPr lang="pt-BR" sz="1200" dirty="0" smtClean="0"/>
              <a:t>João e Maria</a:t>
            </a:r>
          </a:p>
          <a:p>
            <a:endParaRPr lang="pt-BR" sz="1200" dirty="0" smtClean="0"/>
          </a:p>
          <a:p>
            <a:r>
              <a:rPr lang="pt-BR" sz="1200" dirty="0" smtClean="0"/>
              <a:t>Fonte: TSP.</a:t>
            </a:r>
            <a:r>
              <a:rPr lang="pt-BR" sz="1200" dirty="0" err="1" smtClean="0"/>
              <a:t>tabpeca</a:t>
            </a:r>
            <a:endParaRPr lang="pt-BR" sz="1200" dirty="0" smtClean="0"/>
          </a:p>
          <a:p>
            <a:endParaRPr lang="pt-BR" sz="1200" dirty="0"/>
          </a:p>
        </p:txBody>
      </p:sp>
      <p:cxnSp>
        <p:nvCxnSpPr>
          <p:cNvPr id="47" name="Conector angulado 46"/>
          <p:cNvCxnSpPr>
            <a:stCxn id="42" idx="2"/>
            <a:endCxn id="39" idx="0"/>
          </p:cNvCxnSpPr>
          <p:nvPr/>
        </p:nvCxnSpPr>
        <p:spPr>
          <a:xfrm rot="5400000">
            <a:off x="3449036" y="3286973"/>
            <a:ext cx="72407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3203848" y="4793585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Apresentação</a:t>
            </a:r>
            <a:endParaRPr lang="pt-BR" sz="1400" dirty="0"/>
          </a:p>
        </p:txBody>
      </p:sp>
      <p:sp>
        <p:nvSpPr>
          <p:cNvPr id="53" name="Chave esquerda 52"/>
          <p:cNvSpPr/>
          <p:nvPr/>
        </p:nvSpPr>
        <p:spPr>
          <a:xfrm>
            <a:off x="4561170" y="4793595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4775484" y="4722157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07/03/2011 – 20:00</a:t>
            </a:r>
          </a:p>
          <a:p>
            <a:endParaRPr lang="pt-BR" sz="1200" dirty="0" smtClean="0"/>
          </a:p>
          <a:p>
            <a:r>
              <a:rPr lang="pt-BR" sz="1200" dirty="0" smtClean="0"/>
              <a:t>Fonte: TSP.</a:t>
            </a:r>
            <a:r>
              <a:rPr lang="pt-BR" sz="1200" dirty="0" err="1" smtClean="0"/>
              <a:t>tabapresentacao</a:t>
            </a:r>
            <a:endParaRPr lang="pt-BR" sz="1200" dirty="0" smtClean="0"/>
          </a:p>
          <a:p>
            <a:endParaRPr lang="pt-BR" sz="1200" dirty="0"/>
          </a:p>
        </p:txBody>
      </p:sp>
      <p:cxnSp>
        <p:nvCxnSpPr>
          <p:cNvPr id="57" name="Conector angulado 56"/>
          <p:cNvCxnSpPr>
            <a:stCxn id="39" idx="2"/>
            <a:endCxn id="49" idx="0"/>
          </p:cNvCxnSpPr>
          <p:nvPr/>
        </p:nvCxnSpPr>
        <p:spPr>
          <a:xfrm rot="5400000">
            <a:off x="3488816" y="4471329"/>
            <a:ext cx="64451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619672" y="3649588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Canal</a:t>
            </a:r>
          </a:p>
          <a:p>
            <a:pPr algn="ctr"/>
            <a:r>
              <a:rPr lang="pt-BR" sz="1400" dirty="0" smtClean="0"/>
              <a:t>Venda</a:t>
            </a:r>
            <a:endParaRPr lang="pt-BR" sz="1400" dirty="0"/>
          </a:p>
        </p:txBody>
      </p:sp>
      <p:sp>
        <p:nvSpPr>
          <p:cNvPr id="63" name="Chave esquerda 62"/>
          <p:cNvSpPr/>
          <p:nvPr/>
        </p:nvSpPr>
        <p:spPr>
          <a:xfrm rot="10800000">
            <a:off x="1367136" y="3538671"/>
            <a:ext cx="216024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35496" y="3505572"/>
            <a:ext cx="1403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Bilheteria</a:t>
            </a:r>
          </a:p>
          <a:p>
            <a:r>
              <a:rPr lang="pt-BR" sz="1200" dirty="0" smtClean="0"/>
              <a:t>Web</a:t>
            </a:r>
          </a:p>
          <a:p>
            <a:r>
              <a:rPr lang="pt-BR" sz="1200" dirty="0" err="1" smtClean="0"/>
              <a:t>CallCenter</a:t>
            </a:r>
            <a:endParaRPr lang="pt-BR" sz="1200" dirty="0" smtClean="0"/>
          </a:p>
          <a:p>
            <a:r>
              <a:rPr lang="pt-BR" sz="1200" dirty="0" smtClean="0"/>
              <a:t>PDV</a:t>
            </a:r>
          </a:p>
          <a:p>
            <a:r>
              <a:rPr lang="pt-BR" sz="1200" dirty="0" smtClean="0"/>
              <a:t>Bilheteria 3ºs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 err="1" smtClean="0"/>
              <a:t>mw_canal_venda</a:t>
            </a:r>
            <a:endParaRPr lang="pt-BR" sz="1200" dirty="0"/>
          </a:p>
        </p:txBody>
      </p:sp>
      <p:sp>
        <p:nvSpPr>
          <p:cNvPr id="65" name="Retângulo 64"/>
          <p:cNvSpPr/>
          <p:nvPr/>
        </p:nvSpPr>
        <p:spPr>
          <a:xfrm>
            <a:off x="7812360" y="3289548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Tipo de Evento</a:t>
            </a:r>
            <a:endParaRPr lang="pt-BR" sz="1400" dirty="0"/>
          </a:p>
        </p:txBody>
      </p:sp>
      <p:sp>
        <p:nvSpPr>
          <p:cNvPr id="66" name="Chave esquerda 65"/>
          <p:cNvSpPr/>
          <p:nvPr/>
        </p:nvSpPr>
        <p:spPr>
          <a:xfrm rot="16200000">
            <a:off x="8282692" y="2424598"/>
            <a:ext cx="248893" cy="14027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7668344" y="23534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Tipo Evento</a:t>
            </a:r>
          </a:p>
          <a:p>
            <a:endParaRPr lang="pt-BR" sz="1200" dirty="0" smtClean="0"/>
          </a:p>
          <a:p>
            <a:r>
              <a:rPr lang="pt-BR" sz="1200" dirty="0" smtClean="0"/>
              <a:t>Fonte: TSP.</a:t>
            </a:r>
            <a:r>
              <a:rPr lang="pt-BR" sz="1200" dirty="0" err="1" smtClean="0"/>
              <a:t>tabtipPeca</a:t>
            </a:r>
            <a:endParaRPr lang="pt-BR" sz="1200" dirty="0"/>
          </a:p>
        </p:txBody>
      </p:sp>
      <p:cxnSp>
        <p:nvCxnSpPr>
          <p:cNvPr id="69" name="Conector angulado 68"/>
          <p:cNvCxnSpPr>
            <a:stCxn id="65" idx="1"/>
            <a:endCxn id="39" idx="0"/>
          </p:cNvCxnSpPr>
          <p:nvPr/>
        </p:nvCxnSpPr>
        <p:spPr>
          <a:xfrm rot="10800000" flipV="1">
            <a:off x="3811072" y="3539580"/>
            <a:ext cx="4001289" cy="1094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 Vendas Promocionais Itaú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83568" y="841276"/>
            <a:ext cx="1214446" cy="500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1705372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Cartão Patrocinado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683568" y="2569468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Evento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3635896" y="1489348"/>
            <a:ext cx="4608512" cy="3384376"/>
          </a:xfrm>
          <a:prstGeom prst="rect">
            <a:avLst/>
          </a:prstGeom>
          <a:solidFill>
            <a:srgbClr val="FFFF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Fato_Vendas_Promocionais_Itau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Qtd_Ingresso_Promocional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Qtd_Ingresso_Inteira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Qtd_Ingresso_Meia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Valor Total Ingressos Promocionais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Valor Total Ingressos Inteira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Valor Total Ingressos Meia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Telefone do Cliente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BIN (6 </a:t>
            </a:r>
            <a:r>
              <a:rPr lang="pt-BR" dirty="0" err="1" smtClean="0">
                <a:solidFill>
                  <a:schemeClr val="tx1"/>
                </a:solidFill>
              </a:rPr>
              <a:t>digitos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Conector angulado 7"/>
          <p:cNvCxnSpPr>
            <a:stCxn id="3" idx="3"/>
            <a:endCxn id="6" idx="1"/>
          </p:cNvCxnSpPr>
          <p:nvPr/>
        </p:nvCxnSpPr>
        <p:spPr>
          <a:xfrm>
            <a:off x="1898014" y="1091309"/>
            <a:ext cx="1737882" cy="2090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4" idx="3"/>
            <a:endCxn id="6" idx="1"/>
          </p:cNvCxnSpPr>
          <p:nvPr/>
        </p:nvCxnSpPr>
        <p:spPr>
          <a:xfrm>
            <a:off x="1898014" y="1955405"/>
            <a:ext cx="1737882" cy="12261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5" idx="3"/>
            <a:endCxn id="6" idx="1"/>
          </p:cNvCxnSpPr>
          <p:nvPr/>
        </p:nvCxnSpPr>
        <p:spPr>
          <a:xfrm>
            <a:off x="1898014" y="2819501"/>
            <a:ext cx="1737882" cy="3620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83568" y="3433564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Apresentação</a:t>
            </a:r>
            <a:endParaRPr lang="pt-BR" sz="1400" dirty="0"/>
          </a:p>
        </p:txBody>
      </p:sp>
      <p:cxnSp>
        <p:nvCxnSpPr>
          <p:cNvPr id="16" name="Conector angulado 15"/>
          <p:cNvCxnSpPr>
            <a:stCxn id="14" idx="3"/>
            <a:endCxn id="6" idx="1"/>
          </p:cNvCxnSpPr>
          <p:nvPr/>
        </p:nvCxnSpPr>
        <p:spPr>
          <a:xfrm flipV="1">
            <a:off x="1898014" y="3181536"/>
            <a:ext cx="1737882" cy="5020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83568" y="4297660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Canal</a:t>
            </a:r>
          </a:p>
          <a:p>
            <a:pPr algn="ctr"/>
            <a:r>
              <a:rPr lang="pt-BR" sz="1400" dirty="0" smtClean="0"/>
              <a:t>Venda</a:t>
            </a:r>
            <a:endParaRPr lang="pt-BR" sz="1400" dirty="0"/>
          </a:p>
        </p:txBody>
      </p:sp>
      <p:cxnSp>
        <p:nvCxnSpPr>
          <p:cNvPr id="19" name="Forma 18"/>
          <p:cNvCxnSpPr>
            <a:stCxn id="17" idx="3"/>
            <a:endCxn id="6" idx="1"/>
          </p:cNvCxnSpPr>
          <p:nvPr/>
        </p:nvCxnSpPr>
        <p:spPr>
          <a:xfrm flipV="1">
            <a:off x="1898014" y="3181536"/>
            <a:ext cx="1737882" cy="1366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83568" y="5089748"/>
            <a:ext cx="1214446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Cliente</a:t>
            </a:r>
            <a:endParaRPr lang="pt-BR" sz="1400" dirty="0"/>
          </a:p>
        </p:txBody>
      </p:sp>
      <p:cxnSp>
        <p:nvCxnSpPr>
          <p:cNvPr id="23" name="Conector angulado 22"/>
          <p:cNvCxnSpPr>
            <a:stCxn id="21" idx="3"/>
            <a:endCxn id="6" idx="1"/>
          </p:cNvCxnSpPr>
          <p:nvPr/>
        </p:nvCxnSpPr>
        <p:spPr>
          <a:xfrm flipV="1">
            <a:off x="1898014" y="3181536"/>
            <a:ext cx="1737882" cy="21582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Words>281</Words>
  <Application>Microsoft Office PowerPoint</Application>
  <PresentationFormat>Apresentação na tela (16:10)</PresentationFormat>
  <Paragraphs>146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Histórico de Alterações</vt:lpstr>
      <vt:lpstr>Definições</vt:lpstr>
      <vt:lpstr>Dimensão Geografia</vt:lpstr>
      <vt:lpstr>Dimensão Tempo</vt:lpstr>
      <vt:lpstr>Dimensão Produto Itaú</vt:lpstr>
      <vt:lpstr>Dimensão Cliente</vt:lpstr>
      <vt:lpstr>Dimensão Evento</vt:lpstr>
      <vt:lpstr>Fato Vendas Promocionais Itaú</vt:lpstr>
      <vt:lpstr>Fato Meta Promoção Itaú</vt:lpstr>
      <vt:lpstr>Fato Evento por Mês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Emerson</dc:creator>
  <cp:lastModifiedBy>jefferson.ferreira</cp:lastModifiedBy>
  <cp:revision>434</cp:revision>
  <dcterms:created xsi:type="dcterms:W3CDTF">2010-06-17T17:59:28Z</dcterms:created>
  <dcterms:modified xsi:type="dcterms:W3CDTF">2011-03-13T20:05:32Z</dcterms:modified>
</cp:coreProperties>
</file>