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4" autoAdjust="0"/>
    <p:restoredTop sz="94717" autoAdjust="0"/>
  </p:normalViewPr>
  <p:slideViewPr>
    <p:cSldViewPr snapToGrid="0">
      <p:cViewPr varScale="1">
        <p:scale>
          <a:sx n="94" d="100"/>
          <a:sy n="94"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9472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0726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39344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9199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9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35116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69226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29672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155078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60068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45215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3/23/2022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a:t>
            </a:fld>
            <a:endParaRPr lang="en-US" dirty="0"/>
          </a:p>
        </p:txBody>
      </p:sp>
    </p:spTree>
    <p:extLst>
      <p:ext uri="{BB962C8B-B14F-4D97-AF65-F5344CB8AC3E}">
        <p14:creationId xmlns:p14="http://schemas.microsoft.com/office/powerpoint/2010/main" val="205883718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1B50E5D-37DB-42EB-A584-51137D6FF162}"/>
              </a:ext>
            </a:extLst>
          </p:cNvPr>
          <p:cNvSpPr>
            <a:spLocks noGrp="1"/>
          </p:cNvSpPr>
          <p:nvPr>
            <p:ph type="ctrTitle"/>
          </p:nvPr>
        </p:nvSpPr>
        <p:spPr>
          <a:xfrm>
            <a:off x="5568844" y="630971"/>
            <a:ext cx="4871300" cy="1003293"/>
          </a:xfrm>
        </p:spPr>
        <p:txBody>
          <a:bodyPr>
            <a:normAutofit/>
          </a:bodyPr>
          <a:lstStyle/>
          <a:p>
            <a:r>
              <a:rPr lang="en-US" noProof="1"/>
              <a:t>Presentation</a:t>
            </a:r>
            <a:r>
              <a:rPr lang="fr-FR" dirty="0"/>
              <a:t> of </a:t>
            </a:r>
            <a:r>
              <a:rPr lang="fr-FR" dirty="0" err="1"/>
              <a:t>project</a:t>
            </a:r>
            <a:r>
              <a:rPr lang="fr-FR" dirty="0"/>
              <a:t> 7</a:t>
            </a:r>
          </a:p>
        </p:txBody>
      </p:sp>
      <p:sp>
        <p:nvSpPr>
          <p:cNvPr id="3" name="Sous-titre 2">
            <a:extLst>
              <a:ext uri="{FF2B5EF4-FFF2-40B4-BE49-F238E27FC236}">
                <a16:creationId xmlns:a16="http://schemas.microsoft.com/office/drawing/2014/main" id="{5B753900-A153-4735-AC9D-35260F4F8635}"/>
              </a:ext>
            </a:extLst>
          </p:cNvPr>
          <p:cNvSpPr>
            <a:spLocks noGrp="1"/>
          </p:cNvSpPr>
          <p:nvPr>
            <p:ph type="subTitle" idx="1"/>
          </p:nvPr>
        </p:nvSpPr>
        <p:spPr>
          <a:xfrm>
            <a:off x="4980779" y="2032000"/>
            <a:ext cx="6125372" cy="3736975"/>
          </a:xfrm>
        </p:spPr>
        <p:txBody>
          <a:bodyPr>
            <a:normAutofit/>
          </a:bodyPr>
          <a:lstStyle/>
          <a:p>
            <a:pPr marL="457200" indent="-457200">
              <a:buAutoNum type="arabicPeriod"/>
            </a:pPr>
            <a:r>
              <a:rPr lang="en-US" dirty="0"/>
              <a:t>The brute-force analysis</a:t>
            </a:r>
          </a:p>
          <a:p>
            <a:pPr marL="457200" indent="-457200">
              <a:buAutoNum type="arabicPeriod"/>
            </a:pPr>
            <a:r>
              <a:rPr lang="en-US" dirty="0"/>
              <a:t>Optimized solution though process and activity diagram </a:t>
            </a:r>
          </a:p>
          <a:p>
            <a:pPr marL="457200" indent="-457200">
              <a:buAutoNum type="arabicPeriod"/>
            </a:pPr>
            <a:r>
              <a:rPr lang="en-US" dirty="0"/>
              <a:t>Optimized solution analysis </a:t>
            </a:r>
          </a:p>
          <a:p>
            <a:pPr marL="457200" indent="-457200">
              <a:buAutoNum type="arabicPeriod"/>
            </a:pPr>
            <a:r>
              <a:rPr lang="en-US" dirty="0"/>
              <a:t>Optimized solution limitations </a:t>
            </a:r>
          </a:p>
          <a:p>
            <a:pPr marL="457200" indent="-457200">
              <a:buAutoNum type="arabicPeriod"/>
            </a:pPr>
            <a:r>
              <a:rPr lang="en-US" dirty="0"/>
              <a:t>Dataset exploration</a:t>
            </a:r>
          </a:p>
          <a:p>
            <a:endParaRPr lang="en-US" dirty="0"/>
          </a:p>
          <a:p>
            <a:pPr marL="457200" indent="-457200">
              <a:buAutoNum type="arabicPeriod"/>
            </a:pPr>
            <a:endParaRPr lang="en-US" dirty="0"/>
          </a:p>
        </p:txBody>
      </p:sp>
      <p:pic>
        <p:nvPicPr>
          <p:cNvPr id="4" name="Picture 3">
            <a:extLst>
              <a:ext uri="{FF2B5EF4-FFF2-40B4-BE49-F238E27FC236}">
                <a16:creationId xmlns:a16="http://schemas.microsoft.com/office/drawing/2014/main" id="{355C9D70-3EA6-D636-CFD9-B3C7B7A364FB}"/>
              </a:ext>
            </a:extLst>
          </p:cNvPr>
          <p:cNvPicPr>
            <a:picLocks noChangeAspect="1"/>
          </p:cNvPicPr>
          <p:nvPr/>
        </p:nvPicPr>
        <p:blipFill rotWithShape="1">
          <a:blip r:embed="rId2"/>
          <a:srcRect l="20921" r="41470"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98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A5D6C2-2410-4B29-8991-2A0A6DA7FE73}"/>
              </a:ext>
            </a:extLst>
          </p:cNvPr>
          <p:cNvSpPr>
            <a:spLocks noGrp="1"/>
          </p:cNvSpPr>
          <p:nvPr>
            <p:ph idx="1"/>
          </p:nvPr>
        </p:nvSpPr>
        <p:spPr>
          <a:xfrm>
            <a:off x="1079500" y="528320"/>
            <a:ext cx="10026650" cy="5240655"/>
          </a:xfrm>
        </p:spPr>
        <p:txBody>
          <a:bodyPr>
            <a:normAutofit fontScale="92500" lnSpcReduction="10000"/>
          </a:bodyPr>
          <a:lstStyle/>
          <a:p>
            <a:endParaRPr lang="en-US" dirty="0"/>
          </a:p>
          <a:p>
            <a:r>
              <a:rPr lang="en-US" dirty="0"/>
              <a:t>After those five operations, the data is ready. The DP function takes three </a:t>
            </a:r>
            <a:r>
              <a:rPr lang="en-US" dirty="0" err="1"/>
              <a:t>args</a:t>
            </a:r>
            <a:r>
              <a:rPr lang="en-US" dirty="0"/>
              <a:t>. Two lists of equal length </a:t>
            </a:r>
            <a:r>
              <a:rPr lang="en-US" dirty="0">
                <a:latin typeface="Times New Roman" panose="02020603050405020304" pitchFamily="18" charset="0"/>
                <a:cs typeface="Times New Roman" panose="02020603050405020304" pitchFamily="18" charset="0"/>
              </a:rPr>
              <a:t>n</a:t>
            </a:r>
            <a:r>
              <a:rPr lang="en-US" dirty="0"/>
              <a:t> (weights and values) and an integer </a:t>
            </a:r>
            <a:r>
              <a:rPr lang="en-US" dirty="0" err="1">
                <a:latin typeface="Times New Roman" panose="02020603050405020304" pitchFamily="18" charset="0"/>
                <a:cs typeface="Times New Roman" panose="02020603050405020304" pitchFamily="18" charset="0"/>
              </a:rPr>
              <a:t>max_c</a:t>
            </a:r>
            <a:r>
              <a:rPr lang="en-US" dirty="0"/>
              <a:t>. The time and space complexity of the DP  algorithm depend on the size of the lists and on how big </a:t>
            </a:r>
            <a:r>
              <a:rPr lang="en-US" dirty="0" err="1">
                <a:latin typeface="Times New Roman" panose="02020603050405020304" pitchFamily="18" charset="0"/>
                <a:cs typeface="Times New Roman" panose="02020603050405020304" pitchFamily="18" charset="0"/>
              </a:rPr>
              <a:t>max_c</a:t>
            </a:r>
            <a:r>
              <a:rPr lang="en-US" dirty="0"/>
              <a:t> is.  </a:t>
            </a:r>
          </a:p>
          <a:p>
            <a:r>
              <a:rPr lang="en-US" dirty="0"/>
              <a:t>The first operation is building an empty table. We use a nested loop that creates </a:t>
            </a:r>
            <a:r>
              <a:rPr lang="en-US" dirty="0">
                <a:latin typeface="Times New Roman" panose="02020603050405020304" pitchFamily="18" charset="0"/>
                <a:cs typeface="Times New Roman" panose="02020603050405020304" pitchFamily="18" charset="0"/>
              </a:rPr>
              <a:t>n</a:t>
            </a:r>
            <a:r>
              <a:rPr lang="en-US" dirty="0"/>
              <a:t> lists of size </a:t>
            </a:r>
            <a:r>
              <a:rPr lang="en-US" dirty="0" err="1">
                <a:latin typeface="Times New Roman" panose="02020603050405020304" pitchFamily="18" charset="0"/>
                <a:cs typeface="Times New Roman" panose="02020603050405020304" pitchFamily="18" charset="0"/>
              </a:rPr>
              <a:t>max_c</a:t>
            </a:r>
            <a:r>
              <a:rPr lang="en-US" dirty="0"/>
              <a:t>. The time and space complexity are thus </a:t>
            </a:r>
            <a:r>
              <a:rPr lang="en-US" dirty="0">
                <a:latin typeface="Times New Roman" panose="02020603050405020304" pitchFamily="18" charset="0"/>
                <a:cs typeface="Times New Roman" panose="02020603050405020304" pitchFamily="18" charset="0"/>
              </a:rPr>
              <a:t>O(n*</a:t>
            </a:r>
            <a:r>
              <a:rPr lang="en-US" dirty="0" err="1">
                <a:latin typeface="Times New Roman" panose="02020603050405020304" pitchFamily="18" charset="0"/>
                <a:cs typeface="Times New Roman" panose="02020603050405020304" pitchFamily="18" charset="0"/>
              </a:rPr>
              <a:t>max_c</a:t>
            </a:r>
            <a:r>
              <a:rPr lang="en-US" dirty="0"/>
              <a:t>). </a:t>
            </a:r>
          </a:p>
          <a:p>
            <a:r>
              <a:rPr lang="en-US" dirty="0"/>
              <a:t>The second operation is going through the table. We use a nested loop but we do not need additional variables. The time complexity is again </a:t>
            </a:r>
            <a:r>
              <a:rPr lang="en-US" dirty="0">
                <a:latin typeface="Times New Roman" panose="02020603050405020304" pitchFamily="18" charset="0"/>
                <a:cs typeface="Times New Roman" panose="02020603050405020304" pitchFamily="18" charset="0"/>
              </a:rPr>
              <a:t>O(n*</a:t>
            </a:r>
            <a:r>
              <a:rPr lang="en-US" dirty="0" err="1">
                <a:latin typeface="Times New Roman" panose="02020603050405020304" pitchFamily="18" charset="0"/>
                <a:cs typeface="Times New Roman" panose="02020603050405020304" pitchFamily="18" charset="0"/>
              </a:rPr>
              <a:t>max_c</a:t>
            </a:r>
            <a:r>
              <a:rPr lang="en-US" dirty="0">
                <a:latin typeface="Times New Roman" panose="02020603050405020304" pitchFamily="18" charset="0"/>
                <a:cs typeface="Times New Roman" panose="02020603050405020304" pitchFamily="18" charset="0"/>
              </a:rPr>
              <a:t>)</a:t>
            </a:r>
            <a:r>
              <a:rPr lang="en-US" dirty="0"/>
              <a:t>.</a:t>
            </a:r>
          </a:p>
          <a:p>
            <a:r>
              <a:rPr lang="en-US" dirty="0"/>
              <a:t>The third operation is the backtracking. We need a nested loop and a list holding a reference to the chosen items. The time complexity is thus </a:t>
            </a:r>
            <a:r>
              <a:rPr lang="en-US" dirty="0">
                <a:latin typeface="Times New Roman" panose="02020603050405020304" pitchFamily="18" charset="0"/>
                <a:cs typeface="Times New Roman" panose="02020603050405020304" pitchFamily="18" charset="0"/>
              </a:rPr>
              <a:t>O(n*</a:t>
            </a:r>
            <a:r>
              <a:rPr lang="en-US" dirty="0" err="1">
                <a:latin typeface="Times New Roman" panose="02020603050405020304" pitchFamily="18" charset="0"/>
                <a:cs typeface="Times New Roman" panose="02020603050405020304" pitchFamily="18" charset="0"/>
              </a:rPr>
              <a:t>max_c</a:t>
            </a:r>
            <a:r>
              <a:rPr lang="en-US" dirty="0">
                <a:latin typeface="Times New Roman" panose="02020603050405020304" pitchFamily="18" charset="0"/>
                <a:cs typeface="Times New Roman" panose="02020603050405020304" pitchFamily="18" charset="0"/>
              </a:rPr>
              <a:t>)</a:t>
            </a:r>
            <a:r>
              <a:rPr lang="en-US" dirty="0"/>
              <a:t> while the space complexity is </a:t>
            </a:r>
            <a:r>
              <a:rPr lang="en-US" dirty="0">
                <a:latin typeface="Times New Roman" panose="02020603050405020304" pitchFamily="18" charset="0"/>
                <a:cs typeface="Times New Roman" panose="02020603050405020304" pitchFamily="18" charset="0"/>
              </a:rPr>
              <a:t>O(n)</a:t>
            </a:r>
            <a:r>
              <a:rPr lang="en-US" dirty="0"/>
              <a:t>.  </a:t>
            </a:r>
          </a:p>
          <a:p>
            <a:r>
              <a:rPr lang="en-US" dirty="0"/>
              <a:t>If we do the sum, time complexity is </a:t>
            </a:r>
            <a:r>
              <a:rPr lang="en-US" dirty="0">
                <a:latin typeface="Times New Roman" panose="02020603050405020304" pitchFamily="18" charset="0"/>
                <a:cs typeface="Times New Roman" panose="02020603050405020304" pitchFamily="18" charset="0"/>
              </a:rPr>
              <a:t>O(3n*</a:t>
            </a:r>
            <a:r>
              <a:rPr lang="en-US" dirty="0" err="1">
                <a:latin typeface="Times New Roman" panose="02020603050405020304" pitchFamily="18" charset="0"/>
                <a:cs typeface="Times New Roman" panose="02020603050405020304" pitchFamily="18" charset="0"/>
              </a:rPr>
              <a:t>max_c</a:t>
            </a:r>
            <a:r>
              <a:rPr lang="en-US" dirty="0">
                <a:latin typeface="Times New Roman" panose="02020603050405020304" pitchFamily="18" charset="0"/>
                <a:cs typeface="Times New Roman" panose="02020603050405020304" pitchFamily="18" charset="0"/>
              </a:rPr>
              <a:t>) </a:t>
            </a:r>
            <a:r>
              <a:rPr lang="en-US" dirty="0"/>
              <a:t>which is polynomial time. The space complexity is </a:t>
            </a:r>
            <a:r>
              <a:rPr lang="en-US" dirty="0">
                <a:latin typeface="Times New Roman" panose="02020603050405020304" pitchFamily="18" charset="0"/>
                <a:cs typeface="Times New Roman" panose="02020603050405020304" pitchFamily="18" charset="0"/>
              </a:rPr>
              <a:t>O(n*</a:t>
            </a:r>
            <a:r>
              <a:rPr lang="en-US" dirty="0" err="1">
                <a:latin typeface="Times New Roman" panose="02020603050405020304" pitchFamily="18" charset="0"/>
                <a:cs typeface="Times New Roman" panose="02020603050405020304" pitchFamily="18" charset="0"/>
              </a:rPr>
              <a:t>max_c</a:t>
            </a:r>
            <a:r>
              <a:rPr lang="en-US" dirty="0">
                <a:latin typeface="Times New Roman" panose="02020603050405020304" pitchFamily="18" charset="0"/>
                <a:cs typeface="Times New Roman" panose="02020603050405020304" pitchFamily="18" charset="0"/>
              </a:rPr>
              <a:t> + n) </a:t>
            </a:r>
            <a:r>
              <a:rPr lang="en-US" dirty="0"/>
              <a:t>which is also polynomial.</a:t>
            </a:r>
          </a:p>
        </p:txBody>
      </p:sp>
    </p:spTree>
    <p:extLst>
      <p:ext uri="{BB962C8B-B14F-4D97-AF65-F5344CB8AC3E}">
        <p14:creationId xmlns:p14="http://schemas.microsoft.com/office/powerpoint/2010/main" val="169536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B2C8E9-79DB-42E5-8551-C813ED10104A}"/>
              </a:ext>
            </a:extLst>
          </p:cNvPr>
          <p:cNvSpPr>
            <a:spLocks noGrp="1"/>
          </p:cNvSpPr>
          <p:nvPr>
            <p:ph idx="1"/>
          </p:nvPr>
        </p:nvSpPr>
        <p:spPr>
          <a:xfrm>
            <a:off x="1079500" y="579120"/>
            <a:ext cx="10026650" cy="5189855"/>
          </a:xfrm>
        </p:spPr>
        <p:txBody>
          <a:bodyPr/>
          <a:lstStyle/>
          <a:p>
            <a:endParaRPr lang="en-US" dirty="0"/>
          </a:p>
          <a:p>
            <a:r>
              <a:rPr lang="en-US" dirty="0"/>
              <a:t>Before returning the result we do some formatting which involves going through the map created before the execution of the DP function. </a:t>
            </a:r>
          </a:p>
          <a:p>
            <a:r>
              <a:rPr lang="en-US" dirty="0"/>
              <a:t>In the big picture, this won't change the algorithm’s complexity. Thus, if we sum up the complexity of what happens before the DP function with what happens in it, we get the following : time complexity is polynomial (as the input scales up, the linear becomes irrelevant). The same goes for space complexity.</a:t>
            </a:r>
          </a:p>
          <a:p>
            <a:r>
              <a:rPr lang="en-US" dirty="0"/>
              <a:t>This is much better than the brute force approach’s exponential complexity. The difference is sensible even when there are only 20 items to choose from. The brute force algorithm takes approx. 1.3 sec while the DP algorithm needs 0.003 sec. The outputs are the same. </a:t>
            </a:r>
            <a:endParaRPr lang="fr-FR" dirty="0"/>
          </a:p>
          <a:p>
            <a:endParaRPr lang="fr-FR" dirty="0"/>
          </a:p>
        </p:txBody>
      </p:sp>
    </p:spTree>
    <p:extLst>
      <p:ext uri="{BB962C8B-B14F-4D97-AF65-F5344CB8AC3E}">
        <p14:creationId xmlns:p14="http://schemas.microsoft.com/office/powerpoint/2010/main" val="133828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4593C-9518-4B46-A7FA-C0028D6E9FB6}"/>
              </a:ext>
            </a:extLst>
          </p:cNvPr>
          <p:cNvSpPr>
            <a:spLocks noGrp="1"/>
          </p:cNvSpPr>
          <p:nvPr>
            <p:ph type="title"/>
          </p:nvPr>
        </p:nvSpPr>
        <p:spPr/>
        <p:txBody>
          <a:bodyPr/>
          <a:lstStyle/>
          <a:p>
            <a:pPr algn="ctr"/>
            <a:r>
              <a:rPr lang="fr-FR" dirty="0"/>
              <a:t>The </a:t>
            </a:r>
            <a:r>
              <a:rPr lang="fr-FR" dirty="0" err="1"/>
              <a:t>dp</a:t>
            </a:r>
            <a:r>
              <a:rPr lang="fr-FR" dirty="0"/>
              <a:t> </a:t>
            </a:r>
            <a:r>
              <a:rPr lang="fr-FR" dirty="0" err="1"/>
              <a:t>approach</a:t>
            </a:r>
            <a:r>
              <a:rPr lang="fr-FR" dirty="0"/>
              <a:t> limitations</a:t>
            </a:r>
          </a:p>
        </p:txBody>
      </p:sp>
      <p:sp>
        <p:nvSpPr>
          <p:cNvPr id="3" name="Espace réservé du contenu 2">
            <a:extLst>
              <a:ext uri="{FF2B5EF4-FFF2-40B4-BE49-F238E27FC236}">
                <a16:creationId xmlns:a16="http://schemas.microsoft.com/office/drawing/2014/main" id="{5A8CE20A-E57F-4CA9-960D-BEAAD8DF85EB}"/>
              </a:ext>
            </a:extLst>
          </p:cNvPr>
          <p:cNvSpPr>
            <a:spLocks noGrp="1"/>
          </p:cNvSpPr>
          <p:nvPr>
            <p:ph idx="1"/>
          </p:nvPr>
        </p:nvSpPr>
        <p:spPr>
          <a:xfrm>
            <a:off x="1079500" y="1666876"/>
            <a:ext cx="10026650" cy="4439284"/>
          </a:xfrm>
        </p:spPr>
        <p:txBody>
          <a:bodyPr>
            <a:normAutofit lnSpcReduction="10000"/>
          </a:bodyPr>
          <a:lstStyle/>
          <a:p>
            <a:r>
              <a:rPr lang="en-US" dirty="0"/>
              <a:t>There seems to be two main limitations of the dynamic programming solution. </a:t>
            </a:r>
          </a:p>
          <a:p>
            <a:r>
              <a:rPr lang="en-US" dirty="0"/>
              <a:t>First, it needs to convert the weights to integers. For navigating through the table of subproblems, the weights are used to compute indexes. We are forced to convert using </a:t>
            </a:r>
            <a:r>
              <a:rPr lang="en-US" dirty="0" err="1">
                <a:latin typeface="Times New Roman" panose="02020603050405020304" pitchFamily="18" charset="0"/>
                <a:cs typeface="Times New Roman" panose="02020603050405020304" pitchFamily="18" charset="0"/>
              </a:rPr>
              <a:t>math.ceil</a:t>
            </a:r>
            <a:r>
              <a:rPr lang="en-US" dirty="0">
                <a:latin typeface="Times New Roman" panose="02020603050405020304" pitchFamily="18" charset="0"/>
                <a:cs typeface="Times New Roman" panose="02020603050405020304" pitchFamily="18" charset="0"/>
              </a:rPr>
              <a:t>()</a:t>
            </a:r>
            <a:r>
              <a:rPr lang="en-US" dirty="0"/>
              <a:t> to make sure we respect the capacity constraint. The conversion’s side effect is that the result of the algorithm isn't the absolute best. E.g., for the first dataset, instead of choosing the share DBUJ(w=0.07, v=10.73) we could've chosen IYKD(w=1.08, v=13.02). </a:t>
            </a:r>
          </a:p>
          <a:p>
            <a:r>
              <a:rPr lang="en-US" dirty="0"/>
              <a:t>A second limitation is that the capacity constraint (</a:t>
            </a:r>
            <a:r>
              <a:rPr lang="en-US" dirty="0" err="1">
                <a:latin typeface="Times New Roman" panose="02020603050405020304" pitchFamily="18" charset="0"/>
                <a:cs typeface="Times New Roman" panose="02020603050405020304" pitchFamily="18" charset="0"/>
              </a:rPr>
              <a:t>max_c</a:t>
            </a:r>
            <a:r>
              <a:rPr lang="en-US" dirty="0"/>
              <a:t>) cannot be too big, even if the number of items stays low. The problem is that we need to create </a:t>
            </a:r>
            <a:r>
              <a:rPr lang="en-US" dirty="0" err="1">
                <a:latin typeface="Times New Roman" panose="02020603050405020304" pitchFamily="18" charset="0"/>
                <a:cs typeface="Times New Roman" panose="02020603050405020304" pitchFamily="18" charset="0"/>
              </a:rPr>
              <a:t>max_c</a:t>
            </a:r>
            <a:r>
              <a:rPr lang="en-US" dirty="0"/>
              <a:t> columns. Which is odd because if we have 4 items and the max capacity is 10**10, our algorithm would crash although we could solve the problem with a pen and paper. </a:t>
            </a:r>
            <a:endParaRPr lang="fr-FR" dirty="0"/>
          </a:p>
        </p:txBody>
      </p:sp>
    </p:spTree>
    <p:extLst>
      <p:ext uri="{BB962C8B-B14F-4D97-AF65-F5344CB8AC3E}">
        <p14:creationId xmlns:p14="http://schemas.microsoft.com/office/powerpoint/2010/main" val="212922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DFE356-6304-486F-92DF-AD0608BBD4B1}"/>
              </a:ext>
            </a:extLst>
          </p:cNvPr>
          <p:cNvSpPr>
            <a:spLocks noGrp="1"/>
          </p:cNvSpPr>
          <p:nvPr>
            <p:ph type="title"/>
          </p:nvPr>
        </p:nvSpPr>
        <p:spPr/>
        <p:txBody>
          <a:bodyPr/>
          <a:lstStyle/>
          <a:p>
            <a:pPr algn="ctr"/>
            <a:r>
              <a:rPr lang="fr-FR" dirty="0"/>
              <a:t>DATASET EXPLORATION</a:t>
            </a:r>
          </a:p>
        </p:txBody>
      </p:sp>
      <p:sp>
        <p:nvSpPr>
          <p:cNvPr id="3" name="Espace réservé du contenu 2">
            <a:extLst>
              <a:ext uri="{FF2B5EF4-FFF2-40B4-BE49-F238E27FC236}">
                <a16:creationId xmlns:a16="http://schemas.microsoft.com/office/drawing/2014/main" id="{7C458F13-B652-4F26-A9E7-4E11AA96B961}"/>
              </a:ext>
            </a:extLst>
          </p:cNvPr>
          <p:cNvSpPr>
            <a:spLocks noGrp="1"/>
          </p:cNvSpPr>
          <p:nvPr>
            <p:ph idx="1"/>
          </p:nvPr>
        </p:nvSpPr>
        <p:spPr/>
        <p:txBody>
          <a:bodyPr>
            <a:normAutofit/>
          </a:bodyPr>
          <a:lstStyle/>
          <a:p>
            <a:r>
              <a:rPr lang="en-US" dirty="0"/>
              <a:t>Unfortunately, we lack two interesting pieces of information. The first is the algorithm that Sienna chose. The second is the time it took the algorithm to compute the results. All we have is the shares her algorithm chose.</a:t>
            </a:r>
          </a:p>
          <a:p>
            <a:r>
              <a:rPr lang="en-US" dirty="0"/>
              <a:t> </a:t>
            </a:r>
          </a:p>
          <a:p>
            <a:r>
              <a:rPr lang="en-US" dirty="0"/>
              <a:t>For the first dataset, our algorithm choose the shares GRUT(w=498.76, v=38.42) and DBUJ (w=0.07, v=10.73) for a total value of 196.84 euros and a weight of 498.83 euros. Sienna only chose GRUT. Thus, our solution is only 13 cents better. </a:t>
            </a:r>
          </a:p>
          <a:p>
            <a:endParaRPr lang="en-US" dirty="0"/>
          </a:p>
          <a:p>
            <a:endParaRPr lang="en-US" dirty="0"/>
          </a:p>
          <a:p>
            <a:endParaRPr lang="fr-FR" dirty="0"/>
          </a:p>
          <a:p>
            <a:endParaRPr lang="fr-FR" dirty="0"/>
          </a:p>
        </p:txBody>
      </p:sp>
    </p:spTree>
    <p:extLst>
      <p:ext uri="{BB962C8B-B14F-4D97-AF65-F5344CB8AC3E}">
        <p14:creationId xmlns:p14="http://schemas.microsoft.com/office/powerpoint/2010/main" val="222591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BFE6C22-B711-494D-873B-CF8E741CBD17}"/>
              </a:ext>
            </a:extLst>
          </p:cNvPr>
          <p:cNvSpPr>
            <a:spLocks noGrp="1"/>
          </p:cNvSpPr>
          <p:nvPr>
            <p:ph idx="1"/>
          </p:nvPr>
        </p:nvSpPr>
        <p:spPr>
          <a:xfrm>
            <a:off x="1079500" y="386080"/>
            <a:ext cx="10026650" cy="5382895"/>
          </a:xfrm>
        </p:spPr>
        <p:txBody>
          <a:bodyPr>
            <a:normAutofit/>
          </a:bodyPr>
          <a:lstStyle/>
          <a:p>
            <a:r>
              <a:rPr lang="en-US" dirty="0"/>
              <a:t>For the second dataset, our algorithm chose ECAQ(31.66, 39.49), FWBE(18.31, 39.82), ZOFA(25.32, 39.78), PLLK(19.94, 39.91), OPBR(39.0, 38.95), AIEB(27.14, 7.6), ZOEN(33.47, 2.42), JSMQ(29.86, 7.55), JWGF(48.69, 39.93), USJZ(35.49, 34.37), ZKSM(32.55, 23.24), YEIX(22.78, 3.11), OUKR(40.23, 8.29), SMHV(14.66, 12.77), JSMQ(29.86, 7.55), QTFR(5.91, 3.23) for a total weight of 493.87 euros and a total value of 194.91 euros.</a:t>
            </a:r>
          </a:p>
          <a:p>
            <a:r>
              <a:rPr lang="en-US" dirty="0"/>
              <a:t>Sienna chose ECAQ(31.66, 39.49), IXCI(26.32, ), FWBE(18.31, 39.82), ZOFA(25.32, 39.78), PLLK(19.94, 39.91), YFVZ(22.55, 39.1), ANFX(38.55,39.72), PATS(27.70, 39.97), NDKR(33.06, 39.91), ALIY(29.08, 39.93), JWGF(48.69, 39.93), JGTW(35.29, 39.43), FAPS(32.57, 39.54), VCAX(27.42, 38.99), LFXB(14.83, 39.79), DWSK(29.49, 39.35), XQII(13.42, 39.51), ROOM(15.06, 39.23) for a total </a:t>
            </a:r>
            <a:r>
              <a:rPr lang="fr-FR" dirty="0" err="1"/>
              <a:t>weight</a:t>
            </a:r>
            <a:r>
              <a:rPr lang="fr-FR" dirty="0"/>
              <a:t> of 489.24 euros and a total value of 193.78 euros.</a:t>
            </a:r>
          </a:p>
          <a:p>
            <a:r>
              <a:rPr lang="fr-FR" dirty="0" err="1"/>
              <a:t>Thus</a:t>
            </a:r>
            <a:r>
              <a:rPr lang="fr-FR" dirty="0"/>
              <a:t>, </a:t>
            </a:r>
            <a:r>
              <a:rPr lang="fr-FR" dirty="0" err="1"/>
              <a:t>our</a:t>
            </a:r>
            <a:r>
              <a:rPr lang="fr-FR" dirty="0"/>
              <a:t> solution </a:t>
            </a:r>
            <a:r>
              <a:rPr lang="fr-FR" dirty="0" err="1"/>
              <a:t>is</a:t>
            </a:r>
            <a:r>
              <a:rPr lang="fr-FR" dirty="0"/>
              <a:t> 63 cents </a:t>
            </a:r>
            <a:r>
              <a:rPr lang="fr-FR" dirty="0" err="1"/>
              <a:t>better</a:t>
            </a:r>
            <a:r>
              <a:rPr lang="fr-FR" dirty="0"/>
              <a:t>. </a:t>
            </a:r>
          </a:p>
        </p:txBody>
      </p:sp>
    </p:spTree>
    <p:extLst>
      <p:ext uri="{BB962C8B-B14F-4D97-AF65-F5344CB8AC3E}">
        <p14:creationId xmlns:p14="http://schemas.microsoft.com/office/powerpoint/2010/main" val="348498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B01C9C-16E6-41C0-A9FF-1275C1478D4F}"/>
              </a:ext>
            </a:extLst>
          </p:cNvPr>
          <p:cNvSpPr>
            <a:spLocks noGrp="1"/>
          </p:cNvSpPr>
          <p:nvPr>
            <p:ph idx="1"/>
          </p:nvPr>
        </p:nvSpPr>
        <p:spPr>
          <a:xfrm>
            <a:off x="1079500" y="802640"/>
            <a:ext cx="10026650" cy="4966335"/>
          </a:xfrm>
        </p:spPr>
        <p:txBody>
          <a:bodyPr/>
          <a:lstStyle/>
          <a:p>
            <a:r>
              <a:rPr lang="en-US" dirty="0"/>
              <a:t>Now, on the second dataset where the choice are more different, we could make the following comparison. Whose choice present the better ratio of return on investment ? For every euro invested, Sienna’s algorithm returns after two years 0, 396 euros.  Ours  is a bit less efficient :  It returns 0, 394 euros. </a:t>
            </a:r>
          </a:p>
          <a:p>
            <a:r>
              <a:rPr lang="en-US" dirty="0"/>
              <a:t>However, because we only have two datasets, we cannot be sure the observed trends would hold on other datasets. </a:t>
            </a:r>
          </a:p>
        </p:txBody>
      </p:sp>
    </p:spTree>
    <p:extLst>
      <p:ext uri="{BB962C8B-B14F-4D97-AF65-F5344CB8AC3E}">
        <p14:creationId xmlns:p14="http://schemas.microsoft.com/office/powerpoint/2010/main" val="166435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0E22D9-B555-42BD-A30C-88DF3835D4EE}"/>
              </a:ext>
            </a:extLst>
          </p:cNvPr>
          <p:cNvSpPr>
            <a:spLocks noGrp="1"/>
          </p:cNvSpPr>
          <p:nvPr>
            <p:ph type="title"/>
          </p:nvPr>
        </p:nvSpPr>
        <p:spPr>
          <a:xfrm>
            <a:off x="1079500" y="433387"/>
            <a:ext cx="10026650" cy="655637"/>
          </a:xfrm>
        </p:spPr>
        <p:txBody>
          <a:bodyPr/>
          <a:lstStyle/>
          <a:p>
            <a:pPr algn="ctr"/>
            <a:r>
              <a:rPr lang="en-US" dirty="0"/>
              <a:t>The brute force approach </a:t>
            </a:r>
          </a:p>
        </p:txBody>
      </p:sp>
      <p:sp>
        <p:nvSpPr>
          <p:cNvPr id="3" name="Espace réservé du contenu 2">
            <a:extLst>
              <a:ext uri="{FF2B5EF4-FFF2-40B4-BE49-F238E27FC236}">
                <a16:creationId xmlns:a16="http://schemas.microsoft.com/office/drawing/2014/main" id="{7C624769-A24D-431A-B1DC-ABA71C0FC3AF}"/>
              </a:ext>
            </a:extLst>
          </p:cNvPr>
          <p:cNvSpPr>
            <a:spLocks noGrp="1"/>
          </p:cNvSpPr>
          <p:nvPr>
            <p:ph idx="1"/>
          </p:nvPr>
        </p:nvSpPr>
        <p:spPr>
          <a:xfrm>
            <a:off x="1079500" y="1550353"/>
            <a:ext cx="10026650" cy="4874260"/>
          </a:xfrm>
        </p:spPr>
        <p:txBody>
          <a:bodyPr>
            <a:normAutofit fontScale="70000" lnSpcReduction="20000"/>
          </a:bodyPr>
          <a:lstStyle/>
          <a:p>
            <a:r>
              <a:rPr lang="en-US" dirty="0"/>
              <a:t>Note: In our discussion below, space complexity refers to the </a:t>
            </a:r>
            <a:r>
              <a:rPr lang="en-US" i="1" dirty="0"/>
              <a:t>additional</a:t>
            </a:r>
            <a:r>
              <a:rPr lang="en-US" dirty="0"/>
              <a:t> space required by the function to return the output.</a:t>
            </a:r>
          </a:p>
          <a:p>
            <a:endParaRPr lang="en-US" dirty="0"/>
          </a:p>
          <a:p>
            <a:r>
              <a:rPr lang="en-US" dirty="0"/>
              <a:t>The idea behind our brute-force approach is straight-forward.</a:t>
            </a:r>
          </a:p>
          <a:p>
            <a:endParaRPr lang="en-US" dirty="0"/>
          </a:p>
          <a:p>
            <a:r>
              <a:rPr lang="en-US" dirty="0"/>
              <a:t>First, we compute the expected  profit for each share. </a:t>
            </a:r>
          </a:p>
          <a:p>
            <a:r>
              <a:rPr lang="en-US" dirty="0"/>
              <a:t>The time complexity is O(N) : we loop through all the items doing one computation for each. </a:t>
            </a:r>
          </a:p>
          <a:p>
            <a:r>
              <a:rPr lang="en-US" dirty="0"/>
              <a:t>The space complexity is O(N/2) : the function takes two lists (the percentage from the shares yielded after two years</a:t>
            </a:r>
          </a:p>
          <a:p>
            <a:r>
              <a:rPr lang="en-US" dirty="0"/>
              <a:t>and the shares' price) and we need a third one of equal length to store the results. </a:t>
            </a:r>
          </a:p>
          <a:p>
            <a:endParaRPr lang="en-US" dirty="0"/>
          </a:p>
          <a:p>
            <a:r>
              <a:rPr lang="en-US" dirty="0"/>
              <a:t>Second, we computes all the possible combinations of items. If, </a:t>
            </a:r>
            <a:r>
              <a:rPr lang="en-US" dirty="0" err="1"/>
              <a:t>e.g</a:t>
            </a:r>
            <a:r>
              <a:rPr lang="en-US" dirty="0"/>
              <a:t>, there are six items, it will compute </a:t>
            </a:r>
          </a:p>
          <a:p>
            <a:r>
              <a:rPr lang="en-US" dirty="0"/>
              <a:t>all the combinations of one item, two items, three items and so on up to six. The time complexity of a nested</a:t>
            </a:r>
          </a:p>
          <a:p>
            <a:r>
              <a:rPr lang="en-US" dirty="0"/>
              <a:t>for loop is O(N**2). Although the use of a generator is efficient, it's space complexity is O(N). </a:t>
            </a:r>
          </a:p>
          <a:p>
            <a:endParaRPr lang="en-US" dirty="0"/>
          </a:p>
          <a:p>
            <a:endParaRPr lang="en-US" dirty="0"/>
          </a:p>
        </p:txBody>
      </p:sp>
    </p:spTree>
    <p:extLst>
      <p:ext uri="{BB962C8B-B14F-4D97-AF65-F5344CB8AC3E}">
        <p14:creationId xmlns:p14="http://schemas.microsoft.com/office/powerpoint/2010/main" val="2599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E6E6EE0-3250-4CE8-BEBB-23F534E4FD52}"/>
              </a:ext>
            </a:extLst>
          </p:cNvPr>
          <p:cNvSpPr>
            <a:spLocks noGrp="1"/>
          </p:cNvSpPr>
          <p:nvPr>
            <p:ph idx="1"/>
          </p:nvPr>
        </p:nvSpPr>
        <p:spPr/>
        <p:txBody>
          <a:bodyPr>
            <a:normAutofit fontScale="70000" lnSpcReduction="20000"/>
          </a:bodyPr>
          <a:lstStyle/>
          <a:p>
            <a:r>
              <a:rPr lang="en-US" dirty="0"/>
              <a:t>Third, we need to compute the value and weight of each combination. </a:t>
            </a:r>
          </a:p>
          <a:p>
            <a:r>
              <a:rPr lang="en-US" dirty="0"/>
              <a:t>For each combination we need to do two computations inside a for loop. The time complexity is therefore O(N**2).</a:t>
            </a:r>
          </a:p>
          <a:p>
            <a:r>
              <a:rPr lang="en-US" dirty="0"/>
              <a:t>We use two variables to loop through the combinations but as the input grows, it becomes irrelevant.   </a:t>
            </a:r>
          </a:p>
          <a:p>
            <a:endParaRPr lang="en-US" dirty="0"/>
          </a:p>
          <a:p>
            <a:r>
              <a:rPr lang="en-US" dirty="0"/>
              <a:t>Fourth, we use the built-in max function on the list of tuples containing the value and weight of each combination. </a:t>
            </a:r>
          </a:p>
          <a:p>
            <a:r>
              <a:rPr lang="en-US" dirty="0"/>
              <a:t>The time complexity is O(N) and the operation requires no additional space. </a:t>
            </a:r>
          </a:p>
          <a:p>
            <a:endParaRPr lang="en-US" dirty="0"/>
          </a:p>
          <a:p>
            <a:r>
              <a:rPr lang="en-US" dirty="0"/>
              <a:t>If we do the sum, it seems the time complexity is O(N) + O(N**2) + O(N**2) = O(2N**2 + N). That’s exponential time.</a:t>
            </a:r>
          </a:p>
          <a:p>
            <a:r>
              <a:rPr lang="en-US" dirty="0"/>
              <a:t>The space complexity is O(N/2) + O(N). That's  linear space. </a:t>
            </a:r>
          </a:p>
          <a:p>
            <a:endParaRPr lang="fr-FR" dirty="0"/>
          </a:p>
        </p:txBody>
      </p:sp>
    </p:spTree>
    <p:extLst>
      <p:ext uri="{BB962C8B-B14F-4D97-AF65-F5344CB8AC3E}">
        <p14:creationId xmlns:p14="http://schemas.microsoft.com/office/powerpoint/2010/main" val="108171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B6E358-9DDC-402D-8AD1-4045F47C701B}"/>
              </a:ext>
            </a:extLst>
          </p:cNvPr>
          <p:cNvSpPr>
            <a:spLocks noGrp="1"/>
          </p:cNvSpPr>
          <p:nvPr>
            <p:ph type="title"/>
          </p:nvPr>
        </p:nvSpPr>
        <p:spPr>
          <a:xfrm>
            <a:off x="1079500" y="433388"/>
            <a:ext cx="10026650" cy="655637"/>
          </a:xfrm>
        </p:spPr>
        <p:txBody>
          <a:bodyPr/>
          <a:lstStyle/>
          <a:p>
            <a:r>
              <a:rPr lang="fr-FR" dirty="0"/>
              <a:t>THE DYNAMIC PROGRAMMING APPROACH</a:t>
            </a:r>
          </a:p>
        </p:txBody>
      </p:sp>
      <p:sp>
        <p:nvSpPr>
          <p:cNvPr id="3" name="Espace réservé du contenu 2">
            <a:extLst>
              <a:ext uri="{FF2B5EF4-FFF2-40B4-BE49-F238E27FC236}">
                <a16:creationId xmlns:a16="http://schemas.microsoft.com/office/drawing/2014/main" id="{C607BBEF-5656-40D0-9ED1-96620DD6597B}"/>
              </a:ext>
            </a:extLst>
          </p:cNvPr>
          <p:cNvSpPr>
            <a:spLocks noGrp="1"/>
          </p:cNvSpPr>
          <p:nvPr>
            <p:ph idx="1"/>
          </p:nvPr>
        </p:nvSpPr>
        <p:spPr>
          <a:xfrm>
            <a:off x="1082675" y="1261746"/>
            <a:ext cx="10026650" cy="4651374"/>
          </a:xfrm>
        </p:spPr>
        <p:txBody>
          <a:bodyPr>
            <a:normAutofit/>
          </a:bodyPr>
          <a:lstStyle/>
          <a:p>
            <a:r>
              <a:rPr lang="en-US" dirty="0"/>
              <a:t>The general idea behind any dynamic programming (DP) algorithm is to simplify a complicated problem by breaking it down into simpler  sub-problem. We then use the solution to those subproblems to solve the problem. </a:t>
            </a:r>
          </a:p>
          <a:p>
            <a:r>
              <a:rPr lang="en-US" dirty="0"/>
              <a:t>In our case, given a maximum capacity </a:t>
            </a:r>
            <a:r>
              <a:rPr lang="en-US" dirty="0" err="1">
                <a:latin typeface="Times New Roman" panose="02020603050405020304" pitchFamily="18" charset="0"/>
                <a:cs typeface="Times New Roman" panose="02020603050405020304" pitchFamily="18" charset="0"/>
              </a:rPr>
              <a:t>max_c</a:t>
            </a:r>
            <a:r>
              <a:rPr lang="en-US" dirty="0"/>
              <a:t>, we want to know the maximum value </a:t>
            </a:r>
            <a:r>
              <a:rPr lang="en-US" dirty="0" err="1">
                <a:latin typeface="Times New Roman" panose="02020603050405020304" pitchFamily="18" charset="0"/>
                <a:cs typeface="Times New Roman" panose="02020603050405020304" pitchFamily="18" charset="0"/>
              </a:rPr>
              <a:t>max_v</a:t>
            </a:r>
            <a:r>
              <a:rPr lang="en-US" dirty="0"/>
              <a:t> we can get out of a set of </a:t>
            </a:r>
            <a:r>
              <a:rPr lang="en-US" dirty="0">
                <a:latin typeface="Times New Roman" panose="02020603050405020304" pitchFamily="18" charset="0"/>
                <a:cs typeface="Times New Roman" panose="02020603050405020304" pitchFamily="18" charset="0"/>
              </a:rPr>
              <a:t>n</a:t>
            </a:r>
            <a:r>
              <a:rPr lang="en-US" dirty="0"/>
              <a:t> items. </a:t>
            </a:r>
          </a:p>
          <a:p>
            <a:r>
              <a:rPr lang="en-US" dirty="0"/>
              <a:t>The DP algorithm breaks down the set into </a:t>
            </a:r>
            <a:r>
              <a:rPr lang="en-US" dirty="0">
                <a:latin typeface="Times New Roman" panose="02020603050405020304" pitchFamily="18" charset="0"/>
                <a:cs typeface="Times New Roman" panose="02020603050405020304" pitchFamily="18" charset="0"/>
              </a:rPr>
              <a:t>n</a:t>
            </a:r>
            <a:r>
              <a:rPr lang="en-US" dirty="0"/>
              <a:t> subsets. The first subset contains the first item, the second subset contains the first two items and so on up to the full set . Thus, the only difference between the </a:t>
            </a:r>
            <a:r>
              <a:rPr lang="en-US" dirty="0" err="1">
                <a:latin typeface="Times New Roman" panose="02020603050405020304" pitchFamily="18" charset="0"/>
                <a:cs typeface="Times New Roman" panose="02020603050405020304" pitchFamily="18" charset="0"/>
              </a:rPr>
              <a:t>i-th</a:t>
            </a:r>
            <a:r>
              <a:rPr lang="en-US" dirty="0"/>
              <a:t> subset and the </a:t>
            </a:r>
            <a:r>
              <a:rPr lang="en-US" dirty="0">
                <a:latin typeface="Times New Roman" panose="02020603050405020304" pitchFamily="18" charset="0"/>
                <a:cs typeface="Times New Roman" panose="02020603050405020304" pitchFamily="18" charset="0"/>
              </a:rPr>
              <a:t>(i-1)-</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a:t>subset is that the </a:t>
            </a:r>
            <a:r>
              <a:rPr lang="en-US" dirty="0" err="1">
                <a:latin typeface="Times New Roman" panose="02020603050405020304" pitchFamily="18" charset="0"/>
                <a:cs typeface="Times New Roman" panose="02020603050405020304" pitchFamily="18" charset="0"/>
              </a:rPr>
              <a:t>i-th</a:t>
            </a:r>
            <a:r>
              <a:rPr lang="en-US" dirty="0"/>
              <a:t> subset contains the </a:t>
            </a:r>
            <a:r>
              <a:rPr lang="en-US" dirty="0" err="1">
                <a:latin typeface="Times New Roman" panose="02020603050405020304" pitchFamily="18" charset="0"/>
                <a:cs typeface="Times New Roman" panose="02020603050405020304" pitchFamily="18" charset="0"/>
              </a:rPr>
              <a:t>i-th</a:t>
            </a:r>
            <a:r>
              <a:rPr lang="en-US" dirty="0"/>
              <a:t> item. </a:t>
            </a:r>
            <a:endParaRPr lang="fr-FR" dirty="0"/>
          </a:p>
        </p:txBody>
      </p:sp>
    </p:spTree>
    <p:extLst>
      <p:ext uri="{BB962C8B-B14F-4D97-AF65-F5344CB8AC3E}">
        <p14:creationId xmlns:p14="http://schemas.microsoft.com/office/powerpoint/2010/main" val="234916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5D3F10A-725A-463A-8868-ED05316147F4}"/>
              </a:ext>
            </a:extLst>
          </p:cNvPr>
          <p:cNvSpPr>
            <a:spLocks noGrp="1"/>
          </p:cNvSpPr>
          <p:nvPr>
            <p:ph idx="1"/>
          </p:nvPr>
        </p:nvSpPr>
        <p:spPr>
          <a:xfrm>
            <a:off x="1082675" y="304800"/>
            <a:ext cx="10026650" cy="5588000"/>
          </a:xfrm>
        </p:spPr>
        <p:txBody>
          <a:bodyPr>
            <a:normAutofit/>
          </a:bodyPr>
          <a:lstStyle/>
          <a:p>
            <a:endParaRPr lang="en-US" dirty="0"/>
          </a:p>
          <a:p>
            <a:r>
              <a:rPr lang="en-US" dirty="0"/>
              <a:t>For each of these subsets the algorithm answers to </a:t>
            </a:r>
            <a:r>
              <a:rPr lang="en-US" dirty="0">
                <a:latin typeface="Times New Roman" panose="02020603050405020304" pitchFamily="18" charset="0"/>
                <a:cs typeface="Times New Roman" panose="02020603050405020304" pitchFamily="18" charset="0"/>
              </a:rPr>
              <a:t>max_c </a:t>
            </a:r>
            <a:r>
              <a:rPr lang="en-US" dirty="0">
                <a:cs typeface="Times New Roman" panose="02020603050405020304" pitchFamily="18" charset="0"/>
              </a:rPr>
              <a:t>questions : if max_c was 1, what’s the </a:t>
            </a:r>
            <a:r>
              <a:rPr lang="en-US" dirty="0" err="1">
                <a:latin typeface="Times New Roman" panose="02020603050405020304" pitchFamily="18" charset="0"/>
                <a:cs typeface="Times New Roman" panose="02020603050405020304" pitchFamily="18" charset="0"/>
              </a:rPr>
              <a:t>max_v</a:t>
            </a: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we could extract out of the subset ? if max_c was 2, what’s the </a:t>
            </a:r>
            <a:r>
              <a:rPr lang="en-US" dirty="0" err="1">
                <a:latin typeface="Times New Roman" panose="02020603050405020304" pitchFamily="18" charset="0"/>
                <a:cs typeface="Times New Roman" panose="02020603050405020304" pitchFamily="18" charset="0"/>
              </a:rPr>
              <a:t>max_v</a:t>
            </a: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we could </a:t>
            </a:r>
            <a:r>
              <a:rPr lang="en-ZA" dirty="0">
                <a:cs typeface="Times New Roman" panose="02020603050405020304" pitchFamily="18" charset="0"/>
              </a:rPr>
              <a:t>extract out of the subset ? And so on up to the actual </a:t>
            </a:r>
            <a:r>
              <a:rPr lang="en-ZA" dirty="0" err="1">
                <a:latin typeface="Times New Roman" panose="02020603050405020304" pitchFamily="18" charset="0"/>
                <a:cs typeface="Times New Roman" panose="02020603050405020304" pitchFamily="18" charset="0"/>
              </a:rPr>
              <a:t>max_c</a:t>
            </a:r>
            <a:r>
              <a:rPr lang="en-ZA" dirty="0">
                <a:latin typeface="Times New Roman" panose="02020603050405020304" pitchFamily="18" charset="0"/>
                <a:cs typeface="Times New Roman" panose="02020603050405020304" pitchFamily="18" charset="0"/>
              </a:rPr>
              <a:t>. </a:t>
            </a:r>
          </a:p>
          <a:p>
            <a:r>
              <a:rPr lang="en-ZA" dirty="0">
                <a:cs typeface="Times New Roman" panose="02020603050405020304" pitchFamily="18" charset="0"/>
              </a:rPr>
              <a:t>If we do the math, the number of questions the algorithm needs to answer for the full set  is equal to </a:t>
            </a:r>
            <a:r>
              <a:rPr lang="en-ZA" dirty="0" err="1">
                <a:latin typeface="Times New Roman" panose="02020603050405020304" pitchFamily="18" charset="0"/>
                <a:cs typeface="Times New Roman" panose="02020603050405020304" pitchFamily="18" charset="0"/>
              </a:rPr>
              <a:t>max_c</a:t>
            </a:r>
            <a:r>
              <a:rPr lang="en-ZA" dirty="0">
                <a:latin typeface="Times New Roman" panose="02020603050405020304" pitchFamily="18" charset="0"/>
                <a:cs typeface="Times New Roman" panose="02020603050405020304" pitchFamily="18" charset="0"/>
              </a:rPr>
              <a:t> * n</a:t>
            </a:r>
            <a:r>
              <a:rPr lang="en-ZA" dirty="0">
                <a:cs typeface="Times New Roman" panose="02020603050405020304" pitchFamily="18" charset="0"/>
              </a:rPr>
              <a:t>. If, e.g., there are 20 items and the max capacity is 10, 30 questions need to be answered. </a:t>
            </a:r>
          </a:p>
          <a:p>
            <a:r>
              <a:rPr lang="en-ZA" dirty="0">
                <a:cs typeface="Times New Roman" panose="02020603050405020304" pitchFamily="18" charset="0"/>
              </a:rPr>
              <a:t>This might seem as a lot of work. However, for the same number of items, the brute force approach needs to generate 1048575 combinations and evaluate the value of each of those combinations.   </a:t>
            </a:r>
          </a:p>
          <a:p>
            <a:r>
              <a:rPr lang="en-ZA" dirty="0"/>
              <a:t>Furthermore, the brute force approach evaluate each combination independently while the DP solution answers to question in a more efficient manner. How ?  </a:t>
            </a:r>
          </a:p>
          <a:p>
            <a:endParaRPr lang="fr-FR" dirty="0"/>
          </a:p>
        </p:txBody>
      </p:sp>
    </p:spTree>
    <p:extLst>
      <p:ext uri="{BB962C8B-B14F-4D97-AF65-F5344CB8AC3E}">
        <p14:creationId xmlns:p14="http://schemas.microsoft.com/office/powerpoint/2010/main" val="409505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4CF1E8-F86D-4DCB-918C-B1814A789891}"/>
              </a:ext>
            </a:extLst>
          </p:cNvPr>
          <p:cNvSpPr>
            <a:spLocks noGrp="1"/>
          </p:cNvSpPr>
          <p:nvPr>
            <p:ph idx="1"/>
          </p:nvPr>
        </p:nvSpPr>
        <p:spPr>
          <a:xfrm>
            <a:off x="1079500" y="589280"/>
            <a:ext cx="10026650" cy="5179695"/>
          </a:xfrm>
        </p:spPr>
        <p:txBody>
          <a:bodyPr>
            <a:normAutofit fontScale="92500" lnSpcReduction="20000"/>
          </a:bodyPr>
          <a:lstStyle/>
          <a:p>
            <a:r>
              <a:rPr lang="en-US" dirty="0"/>
              <a:t>By leveraging the below two facts. </a:t>
            </a:r>
          </a:p>
          <a:p>
            <a:r>
              <a:rPr lang="en-US" dirty="0"/>
              <a:t>- If the weight of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a:t>
            </a:r>
            <a:r>
              <a:rPr lang="en-US" dirty="0"/>
              <a:t>subset is greater than </a:t>
            </a:r>
            <a:r>
              <a:rPr lang="en-US" dirty="0">
                <a:latin typeface="Times New Roman" panose="02020603050405020304" pitchFamily="18" charset="0"/>
                <a:cs typeface="Times New Roman" panose="02020603050405020304" pitchFamily="18" charset="0"/>
              </a:rPr>
              <a:t>max_c</a:t>
            </a:r>
            <a:r>
              <a:rPr lang="en-US" dirty="0"/>
              <a:t> , we can retrieve the answer from a previous question. Why ? Because if the </a:t>
            </a:r>
            <a:r>
              <a:rPr lang="en-US" dirty="0" err="1">
                <a:latin typeface="Times New Roman" panose="02020603050405020304" pitchFamily="18" charset="0"/>
                <a:cs typeface="Times New Roman" panose="02020603050405020304" pitchFamily="18" charset="0"/>
              </a:rPr>
              <a:t>i-th</a:t>
            </a:r>
            <a:r>
              <a:rPr lang="en-US" dirty="0"/>
              <a:t> subset is heavier than </a:t>
            </a:r>
            <a:r>
              <a:rPr lang="en-US" dirty="0">
                <a:latin typeface="Times New Roman" panose="02020603050405020304" pitchFamily="18" charset="0"/>
                <a:cs typeface="Times New Roman" panose="02020603050405020304" pitchFamily="18" charset="0"/>
              </a:rPr>
              <a:t>max_c</a:t>
            </a:r>
            <a:r>
              <a:rPr lang="en-US" dirty="0"/>
              <a:t>, it means the </a:t>
            </a:r>
            <a:r>
              <a:rPr lang="en-US" dirty="0" err="1">
                <a:latin typeface="Times New Roman" panose="02020603050405020304" pitchFamily="18" charset="0"/>
                <a:cs typeface="Times New Roman" panose="02020603050405020304" pitchFamily="18" charset="0"/>
              </a:rPr>
              <a:t>i-th</a:t>
            </a:r>
            <a:r>
              <a:rPr lang="en-US" dirty="0"/>
              <a:t> item cannot be added to the bag. Thus, the value we can get out of the </a:t>
            </a:r>
            <a:r>
              <a:rPr lang="en-US" dirty="0" err="1">
                <a:latin typeface="Times New Roman" panose="02020603050405020304" pitchFamily="18" charset="0"/>
                <a:cs typeface="Times New Roman" panose="02020603050405020304" pitchFamily="18" charset="0"/>
              </a:rPr>
              <a:t>i-th</a:t>
            </a:r>
            <a:r>
              <a:rPr lang="en-US" dirty="0"/>
              <a:t> subset  is the same as the value we can get out of the   (</a:t>
            </a:r>
            <a:r>
              <a:rPr lang="en-US" dirty="0">
                <a:latin typeface="Times New Roman" panose="02020603050405020304" pitchFamily="18" charset="0"/>
                <a:cs typeface="Times New Roman" panose="02020603050405020304" pitchFamily="18" charset="0"/>
              </a:rPr>
              <a:t>i-1)-</a:t>
            </a:r>
            <a:r>
              <a:rPr lang="en-US" dirty="0" err="1">
                <a:latin typeface="Times New Roman" panose="02020603050405020304" pitchFamily="18" charset="0"/>
                <a:cs typeface="Times New Roman" panose="02020603050405020304" pitchFamily="18" charset="0"/>
              </a:rPr>
              <a:t>th</a:t>
            </a:r>
            <a:r>
              <a:rPr lang="en-US" dirty="0"/>
              <a:t> subset (remember the difference between two subsequent subsets is made by one item).  </a:t>
            </a:r>
          </a:p>
          <a:p>
            <a:r>
              <a:rPr lang="en-US" dirty="0"/>
              <a:t>- if the  </a:t>
            </a:r>
            <a:r>
              <a:rPr lang="en-US" dirty="0" err="1">
                <a:latin typeface="Times New Roman" panose="02020603050405020304" pitchFamily="18" charset="0"/>
                <a:cs typeface="Times New Roman" panose="02020603050405020304" pitchFamily="18" charset="0"/>
              </a:rPr>
              <a:t>i-th</a:t>
            </a:r>
            <a:r>
              <a:rPr lang="en-US" dirty="0"/>
              <a:t> subset is as heavy or lighter than </a:t>
            </a:r>
            <a:r>
              <a:rPr lang="en-US" dirty="0">
                <a:latin typeface="Times New Roman" panose="02020603050405020304" pitchFamily="18" charset="0"/>
                <a:cs typeface="Times New Roman" panose="02020603050405020304" pitchFamily="18" charset="0"/>
              </a:rPr>
              <a:t>max_c</a:t>
            </a:r>
            <a:r>
              <a:rPr lang="en-US" dirty="0"/>
              <a:t>, we have two options. We either take the </a:t>
            </a:r>
            <a:r>
              <a:rPr lang="en-US" dirty="0" err="1">
                <a:latin typeface="Times New Roman" panose="02020603050405020304" pitchFamily="18" charset="0"/>
                <a:cs typeface="Times New Roman" panose="02020603050405020304" pitchFamily="18" charset="0"/>
              </a:rPr>
              <a:t>i-th</a:t>
            </a:r>
            <a:r>
              <a:rPr lang="en-US" dirty="0"/>
              <a:t> item or we do not take it. </a:t>
            </a:r>
          </a:p>
          <a:p>
            <a:r>
              <a:rPr lang="en-US" dirty="0"/>
              <a:t>If we take it (option 1), the value we can get is the sum of the value of the </a:t>
            </a:r>
            <a:r>
              <a:rPr lang="en-US" dirty="0" err="1">
                <a:latin typeface="Times New Roman" panose="02020603050405020304" pitchFamily="18" charset="0"/>
                <a:cs typeface="Times New Roman" panose="02020603050405020304" pitchFamily="18" charset="0"/>
              </a:rPr>
              <a:t>i-th</a:t>
            </a:r>
            <a:r>
              <a:rPr lang="en-US" dirty="0"/>
              <a:t> item and the value we can extract out of the subset </a:t>
            </a:r>
            <a:r>
              <a:rPr lang="en-US" dirty="0">
                <a:latin typeface="Times New Roman" panose="02020603050405020304" pitchFamily="18" charset="0"/>
                <a:cs typeface="Times New Roman" panose="02020603050405020304" pitchFamily="18" charset="0"/>
              </a:rPr>
              <a:t>(i-1)</a:t>
            </a:r>
            <a:r>
              <a:rPr lang="en-US" dirty="0"/>
              <a:t> if capacity was </a:t>
            </a:r>
            <a:r>
              <a:rPr lang="en-US" dirty="0">
                <a:latin typeface="Times New Roman" panose="02020603050405020304" pitchFamily="18" charset="0"/>
                <a:cs typeface="Times New Roman" panose="02020603050405020304" pitchFamily="18" charset="0"/>
              </a:rPr>
              <a:t>max_c - weight of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item</a:t>
            </a:r>
            <a:r>
              <a:rPr lang="en-US" dirty="0"/>
              <a:t>.   </a:t>
            </a:r>
          </a:p>
          <a:p>
            <a:r>
              <a:rPr lang="en-US" dirty="0"/>
              <a:t>If we leave the item out of the bag (option 2), the value we can get out of it is the value we can get out of the previous subset given the same capacity. </a:t>
            </a:r>
          </a:p>
          <a:p>
            <a:r>
              <a:rPr lang="fr-FR" dirty="0"/>
              <a:t>By lever</a:t>
            </a:r>
            <a:r>
              <a:rPr lang="en-US" dirty="0"/>
              <a:t>aging those two facts, the algorithm avoids unnecessary computations and instead retrieves values whenever possible.</a:t>
            </a:r>
          </a:p>
        </p:txBody>
      </p:sp>
    </p:spTree>
    <p:extLst>
      <p:ext uri="{BB962C8B-B14F-4D97-AF65-F5344CB8AC3E}">
        <p14:creationId xmlns:p14="http://schemas.microsoft.com/office/powerpoint/2010/main" val="100676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0165DC8-E433-4326-B4FD-364DF14DC2B1}"/>
              </a:ext>
            </a:extLst>
          </p:cNvPr>
          <p:cNvSpPr>
            <a:spLocks noGrp="1"/>
          </p:cNvSpPr>
          <p:nvPr>
            <p:ph idx="1"/>
          </p:nvPr>
        </p:nvSpPr>
        <p:spPr>
          <a:xfrm>
            <a:off x="1079500" y="822960"/>
            <a:ext cx="10026650" cy="4946015"/>
          </a:xfrm>
        </p:spPr>
        <p:txBody>
          <a:bodyPr>
            <a:normAutofit lnSpcReduction="10000"/>
          </a:bodyPr>
          <a:lstStyle/>
          <a:p>
            <a:r>
              <a:rPr lang="en-US" dirty="0"/>
              <a:t>The last answer given by the algorithm is also the solution to the problem. How come ? Because the last subset is identical to the full set. </a:t>
            </a:r>
          </a:p>
          <a:p>
            <a:r>
              <a:rPr lang="en-US" dirty="0"/>
              <a:t>At this point, we know the maximum value we can extract out of the set of items. However, we do not know the items we need to choose to attain that value. In order to discover the items we need in our bag, we go through our previous answers in reverse order. That’s called backtracking. </a:t>
            </a:r>
          </a:p>
          <a:p>
            <a:endParaRPr lang="en-US" dirty="0"/>
          </a:p>
          <a:p>
            <a:r>
              <a:rPr lang="en-US" dirty="0"/>
              <a:t>For implementing the DP algorithm we create an empty table. There are </a:t>
            </a:r>
            <a:r>
              <a:rPr lang="en-US" dirty="0">
                <a:latin typeface="Times New Roman" panose="02020603050405020304" pitchFamily="18" charset="0"/>
                <a:cs typeface="Times New Roman" panose="02020603050405020304" pitchFamily="18" charset="0"/>
              </a:rPr>
              <a:t>max_c</a:t>
            </a:r>
            <a:r>
              <a:rPr lang="en-US" dirty="0"/>
              <a:t> rows and </a:t>
            </a:r>
            <a:r>
              <a:rPr lang="en-US" dirty="0">
                <a:latin typeface="Times New Roman" panose="02020603050405020304" pitchFamily="18" charset="0"/>
                <a:cs typeface="Times New Roman" panose="02020603050405020304" pitchFamily="18" charset="0"/>
              </a:rPr>
              <a:t>n</a:t>
            </a:r>
            <a:r>
              <a:rPr lang="en-US" dirty="0"/>
              <a:t> columns. Then, we complete the table sequentially, one row after the other. </a:t>
            </a:r>
          </a:p>
          <a:p>
            <a:r>
              <a:rPr lang="en-US" dirty="0"/>
              <a:t>Completing the case at row 3, column 4 amounts to answering the question “If max capacity was 3, what's the maximum value we can extract out of the subset containing the first 4 items of the set ?"</a:t>
            </a:r>
          </a:p>
          <a:p>
            <a:endParaRPr lang="en-US" dirty="0"/>
          </a:p>
          <a:p>
            <a:endParaRPr lang="fr-FR" dirty="0"/>
          </a:p>
        </p:txBody>
      </p:sp>
    </p:spTree>
    <p:extLst>
      <p:ext uri="{BB962C8B-B14F-4D97-AF65-F5344CB8AC3E}">
        <p14:creationId xmlns:p14="http://schemas.microsoft.com/office/powerpoint/2010/main" val="330793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16">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Straight Connector 18">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1" name="Rectangle 2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5DF80DC-D236-4CF7-B2A4-2C3340169195}"/>
              </a:ext>
            </a:extLst>
          </p:cNvPr>
          <p:cNvSpPr>
            <a:spLocks noGrp="1"/>
          </p:cNvSpPr>
          <p:nvPr>
            <p:ph type="title"/>
          </p:nvPr>
        </p:nvSpPr>
        <p:spPr>
          <a:xfrm>
            <a:off x="1606062" y="1991360"/>
            <a:ext cx="3404576" cy="671523"/>
          </a:xfrm>
        </p:spPr>
        <p:txBody>
          <a:bodyPr vert="horz" lIns="0" tIns="0" rIns="0" bIns="0" rtlCol="0" anchor="b" anchorCtr="0">
            <a:normAutofit/>
          </a:bodyPr>
          <a:lstStyle/>
          <a:p>
            <a:pPr algn="ctr">
              <a:lnSpc>
                <a:spcPct val="90000"/>
              </a:lnSpc>
            </a:pPr>
            <a:r>
              <a:rPr lang="en-US" sz="2600" dirty="0"/>
              <a:t>THE DIAGRAM</a:t>
            </a:r>
          </a:p>
        </p:txBody>
      </p:sp>
      <p:grpSp>
        <p:nvGrpSpPr>
          <p:cNvPr id="23" name="Group 22">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4" name="Rectangle 23">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5" name="Freeform: Shape 34">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Freeform: Shape 35">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Group 27">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29" name="Group 28">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33" name="Freeform: Shape 32">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Connector 33">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31" name="Freeform: Shape 30">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2" name="Straight Connector 31">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14" name="Image 13">
            <a:extLst>
              <a:ext uri="{FF2B5EF4-FFF2-40B4-BE49-F238E27FC236}">
                <a16:creationId xmlns:a16="http://schemas.microsoft.com/office/drawing/2014/main" id="{3F6BE9AB-24FB-4F02-96EA-679FF9A35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048" y="203200"/>
            <a:ext cx="5618756" cy="6350000"/>
          </a:xfrm>
          <a:prstGeom prst="rect">
            <a:avLst/>
          </a:prstGeom>
        </p:spPr>
      </p:pic>
    </p:spTree>
    <p:extLst>
      <p:ext uri="{BB962C8B-B14F-4D97-AF65-F5344CB8AC3E}">
        <p14:creationId xmlns:p14="http://schemas.microsoft.com/office/powerpoint/2010/main" val="161102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9D620-FD29-4BAB-8795-5081F4093965}"/>
              </a:ext>
            </a:extLst>
          </p:cNvPr>
          <p:cNvSpPr>
            <a:spLocks noGrp="1"/>
          </p:cNvSpPr>
          <p:nvPr>
            <p:ph type="title"/>
          </p:nvPr>
        </p:nvSpPr>
        <p:spPr/>
        <p:txBody>
          <a:bodyPr/>
          <a:lstStyle/>
          <a:p>
            <a:pPr algn="ctr"/>
            <a:r>
              <a:rPr lang="fr-FR" dirty="0"/>
              <a:t>TIME AND SPACE COMPLEXITY ANALYSIS</a:t>
            </a:r>
          </a:p>
        </p:txBody>
      </p:sp>
      <p:sp>
        <p:nvSpPr>
          <p:cNvPr id="3" name="Espace réservé du contenu 2">
            <a:extLst>
              <a:ext uri="{FF2B5EF4-FFF2-40B4-BE49-F238E27FC236}">
                <a16:creationId xmlns:a16="http://schemas.microsoft.com/office/drawing/2014/main" id="{A5CBEE61-1E0E-4360-A92C-C24845895EF3}"/>
              </a:ext>
            </a:extLst>
          </p:cNvPr>
          <p:cNvSpPr>
            <a:spLocks noGrp="1"/>
          </p:cNvSpPr>
          <p:nvPr>
            <p:ph idx="1"/>
          </p:nvPr>
        </p:nvSpPr>
        <p:spPr>
          <a:xfrm>
            <a:off x="1079500" y="1666876"/>
            <a:ext cx="10026650" cy="4467860"/>
          </a:xfrm>
        </p:spPr>
        <p:txBody>
          <a:bodyPr>
            <a:normAutofit fontScale="70000" lnSpcReduction="20000"/>
          </a:bodyPr>
          <a:lstStyle/>
          <a:p>
            <a:endParaRPr lang="en-US" dirty="0"/>
          </a:p>
          <a:p>
            <a:r>
              <a:rPr lang="en-US" dirty="0"/>
              <a:t>Now, let's analyze the algorithm's complexity. Before coming to the solution on it's own, we need to prepare the data. Five operations are needed. </a:t>
            </a:r>
          </a:p>
          <a:p>
            <a:r>
              <a:rPr lang="en-US" dirty="0"/>
              <a:t>The first is reading the excel stylesheet containing the shares: time complexity O(N) and no additional variable is needed.</a:t>
            </a:r>
          </a:p>
          <a:p>
            <a:r>
              <a:rPr lang="en-US" dirty="0"/>
              <a:t>The second is going through the data and creating three lists: time complexity O(N) and three additional variables are needed O(3N). </a:t>
            </a:r>
          </a:p>
          <a:p>
            <a:r>
              <a:rPr lang="en-US" dirty="0"/>
              <a:t>The third is creating a dictionary mapping the share's weight to it's name: time complexity O(N) and one additional variable is needed O(N).</a:t>
            </a:r>
          </a:p>
          <a:p>
            <a:r>
              <a:rPr lang="en-US" dirty="0"/>
              <a:t>The fourth is cleaning the three lists. We need to loop through each of them. time complexity O(N) and no additional variable is needed.</a:t>
            </a:r>
          </a:p>
          <a:p>
            <a:r>
              <a:rPr lang="en-US" dirty="0"/>
              <a:t>The fifth is computing the profits in absolute value from the percentages of the shares: time complexity O(N) and space complexity is O(N/2).</a:t>
            </a:r>
          </a:p>
          <a:p>
            <a:r>
              <a:rPr lang="en-US" dirty="0"/>
              <a:t>If we do the sum, time complexity is O(4N) which is linear time. The space complexity is O(4N + N/2) which is also linear. </a:t>
            </a:r>
            <a:endParaRPr lang="fr-FR" dirty="0"/>
          </a:p>
        </p:txBody>
      </p:sp>
    </p:spTree>
    <p:extLst>
      <p:ext uri="{BB962C8B-B14F-4D97-AF65-F5344CB8AC3E}">
        <p14:creationId xmlns:p14="http://schemas.microsoft.com/office/powerpoint/2010/main" val="148201034"/>
      </p:ext>
    </p:extLst>
  </p:cSld>
  <p:clrMapOvr>
    <a:masterClrMapping/>
  </p:clrMapOvr>
</p:sld>
</file>

<file path=ppt/theme/theme1.xml><?xml version="1.0" encoding="utf-8"?>
<a:theme xmlns:a="http://schemas.openxmlformats.org/drawingml/2006/main" name="LeafVTI">
  <a:themeElements>
    <a:clrScheme name="AnalogousFromRegularSeed_2SEEDS">
      <a:dk1>
        <a:srgbClr val="000000"/>
      </a:dk1>
      <a:lt1>
        <a:srgbClr val="FFFFFF"/>
      </a:lt1>
      <a:dk2>
        <a:srgbClr val="311C24"/>
      </a:dk2>
      <a:lt2>
        <a:srgbClr val="F3F0F1"/>
      </a:lt2>
      <a:accent1>
        <a:srgbClr val="14B4A3"/>
      </a:accent1>
      <a:accent2>
        <a:srgbClr val="20B668"/>
      </a:accent2>
      <a:accent3>
        <a:srgbClr val="29ACE7"/>
      </a:accent3>
      <a:accent4>
        <a:srgbClr val="D5174C"/>
      </a:accent4>
      <a:accent5>
        <a:srgbClr val="E74429"/>
      </a:accent5>
      <a:accent6>
        <a:srgbClr val="D58117"/>
      </a:accent6>
      <a:hlink>
        <a:srgbClr val="C0424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0</TotalTime>
  <Words>2290</Words>
  <Application>Microsoft Office PowerPoint</Application>
  <PresentationFormat>Grand écran</PresentationFormat>
  <Paragraphs>83</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Avenir Next LT Pro Light</vt:lpstr>
      <vt:lpstr>Rockwell Nova Light</vt:lpstr>
      <vt:lpstr>Times New Roman</vt:lpstr>
      <vt:lpstr>Wingdings</vt:lpstr>
      <vt:lpstr>LeafVTI</vt:lpstr>
      <vt:lpstr>Presentation of project 7</vt:lpstr>
      <vt:lpstr>The brute force approach </vt:lpstr>
      <vt:lpstr>Présentation PowerPoint</vt:lpstr>
      <vt:lpstr>THE DYNAMIC PROGRAMMING APPROACH</vt:lpstr>
      <vt:lpstr>Présentation PowerPoint</vt:lpstr>
      <vt:lpstr>Présentation PowerPoint</vt:lpstr>
      <vt:lpstr>Présentation PowerPoint</vt:lpstr>
      <vt:lpstr>THE DIAGRAM</vt:lpstr>
      <vt:lpstr>TIME AND SPACE COMPLEXITY ANALYSIS</vt:lpstr>
      <vt:lpstr>Présentation PowerPoint</vt:lpstr>
      <vt:lpstr>Présentation PowerPoint</vt:lpstr>
      <vt:lpstr>The dp approach limitations</vt:lpstr>
      <vt:lpstr>DATASET EXPLORATION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p7</dc:title>
  <dc:creator>Gide</dc:creator>
  <cp:lastModifiedBy>Gide</cp:lastModifiedBy>
  <cp:revision>2</cp:revision>
  <dcterms:created xsi:type="dcterms:W3CDTF">2022-03-22T16:03:02Z</dcterms:created>
  <dcterms:modified xsi:type="dcterms:W3CDTF">2022-03-23T14:54:27Z</dcterms:modified>
</cp:coreProperties>
</file>