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56" r:id="rId5"/>
    <p:sldId id="257" r:id="rId6"/>
    <p:sldId id="260" r:id="rId7"/>
    <p:sldId id="258" r:id="rId8"/>
    <p:sldId id="261" r:id="rId9"/>
    <p:sldId id="286" r:id="rId10"/>
    <p:sldId id="283" r:id="rId11"/>
    <p:sldId id="264" r:id="rId12"/>
    <p:sldId id="266" r:id="rId13"/>
    <p:sldId id="287" r:id="rId14"/>
    <p:sldId id="288" r:id="rId15"/>
    <p:sldId id="289" r:id="rId16"/>
    <p:sldId id="290" r:id="rId17"/>
    <p:sldId id="291" r:id="rId18"/>
    <p:sldId id="292"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09B708-61F0-4CE2-B983-6925B5B00CEB}" v="121" dt="2023-01-15T17:29:34.1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6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Downloads\DDDM%20Assignment.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HP\Downloads\DDDM%20Assignment.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P\Downloads\DDDM%20Assignmen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P\Downloads\DDDM%20Assignmen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P\Downloads\DDDM%20Assignmen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HP\Downloads\DDDM%20Assignmen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HP\Downloads\DDDM%20Assignmen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HP\Downloads\DDDM%20Assignmen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HP\Downloads\DDDM%20Assignmen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HP\Downloads\DDDM%20Assignment.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barChart>
        <c:barDir val="col"/>
        <c:grouping val="clustered"/>
        <c:varyColors val="0"/>
        <c:ser>
          <c:idx val="0"/>
          <c:order val="0"/>
          <c:spPr>
            <a:solidFill>
              <a:schemeClr val="accent6"/>
            </a:solidFill>
            <a:ln>
              <a:noFill/>
            </a:ln>
            <a:effectLst/>
          </c:spPr>
          <c:invertIfNegative val="0"/>
          <c:cat>
            <c:strRef>
              <c:f>'Reason for Low CSAT'!$B$81:$B$85</c:f>
              <c:strCache>
                <c:ptCount val="5"/>
                <c:pt idx="0">
                  <c:v>Strongly Disagree</c:v>
                </c:pt>
                <c:pt idx="1">
                  <c:v>Disagree</c:v>
                </c:pt>
                <c:pt idx="2">
                  <c:v>Neutral</c:v>
                </c:pt>
                <c:pt idx="3">
                  <c:v>Agree</c:v>
                </c:pt>
                <c:pt idx="4">
                  <c:v>Strongly Agree</c:v>
                </c:pt>
              </c:strCache>
            </c:strRef>
          </c:cat>
          <c:val>
            <c:numRef>
              <c:f>'Reason for Low CSAT'!$C$81:$C$85</c:f>
              <c:numCache>
                <c:formatCode>General</c:formatCode>
                <c:ptCount val="5"/>
                <c:pt idx="0">
                  <c:v>1</c:v>
                </c:pt>
                <c:pt idx="1">
                  <c:v>3</c:v>
                </c:pt>
                <c:pt idx="2">
                  <c:v>32</c:v>
                </c:pt>
                <c:pt idx="3">
                  <c:v>27</c:v>
                </c:pt>
                <c:pt idx="4">
                  <c:v>12</c:v>
                </c:pt>
              </c:numCache>
            </c:numRef>
          </c:val>
          <c:extLst>
            <c:ext xmlns:c16="http://schemas.microsoft.com/office/drawing/2014/chart" uri="{C3380CC4-5D6E-409C-BE32-E72D297353CC}">
              <c16:uniqueId val="{00000000-D688-494E-A93F-6A425EF62324}"/>
            </c:ext>
          </c:extLst>
        </c:ser>
        <c:dLbls>
          <c:showLegendKey val="0"/>
          <c:showVal val="0"/>
          <c:showCatName val="0"/>
          <c:showSerName val="0"/>
          <c:showPercent val="0"/>
          <c:showBubbleSize val="0"/>
        </c:dLbls>
        <c:gapWidth val="219"/>
        <c:overlap val="-27"/>
        <c:axId val="463473583"/>
        <c:axId val="463473999"/>
      </c:barChart>
      <c:catAx>
        <c:axId val="4634735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3473999"/>
        <c:crosses val="autoZero"/>
        <c:auto val="1"/>
        <c:lblAlgn val="ctr"/>
        <c:lblOffset val="100"/>
        <c:noMultiLvlLbl val="0"/>
      </c:catAx>
      <c:valAx>
        <c:axId val="4634739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463473583"/>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bg1"/>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barChart>
        <c:barDir val="col"/>
        <c:grouping val="clustered"/>
        <c:varyColors val="0"/>
        <c:ser>
          <c:idx val="0"/>
          <c:order val="0"/>
          <c:spPr>
            <a:solidFill>
              <a:schemeClr val="accent6"/>
            </a:solidFill>
            <a:ln>
              <a:noFill/>
            </a:ln>
            <a:effectLst/>
          </c:spPr>
          <c:invertIfNegative val="0"/>
          <c:cat>
            <c:strRef>
              <c:f>'Spending Pattern'!$B$80:$B$84</c:f>
              <c:strCache>
                <c:ptCount val="5"/>
                <c:pt idx="0">
                  <c:v>Strongly Disagree</c:v>
                </c:pt>
                <c:pt idx="1">
                  <c:v>Disagree</c:v>
                </c:pt>
                <c:pt idx="2">
                  <c:v>Neutral</c:v>
                </c:pt>
                <c:pt idx="3">
                  <c:v>Agree</c:v>
                </c:pt>
                <c:pt idx="4">
                  <c:v>Strongly Agree</c:v>
                </c:pt>
              </c:strCache>
            </c:strRef>
          </c:cat>
          <c:val>
            <c:numRef>
              <c:f>'Spending Pattern'!$I$80:$I$84</c:f>
              <c:numCache>
                <c:formatCode>General</c:formatCode>
                <c:ptCount val="5"/>
                <c:pt idx="0">
                  <c:v>3</c:v>
                </c:pt>
                <c:pt idx="1">
                  <c:v>7</c:v>
                </c:pt>
                <c:pt idx="2">
                  <c:v>17</c:v>
                </c:pt>
                <c:pt idx="3">
                  <c:v>33</c:v>
                </c:pt>
                <c:pt idx="4">
                  <c:v>15</c:v>
                </c:pt>
              </c:numCache>
            </c:numRef>
          </c:val>
          <c:extLst>
            <c:ext xmlns:c16="http://schemas.microsoft.com/office/drawing/2014/chart" uri="{C3380CC4-5D6E-409C-BE32-E72D297353CC}">
              <c16:uniqueId val="{00000000-1BA0-4874-AB80-EEFEDC03C68F}"/>
            </c:ext>
          </c:extLst>
        </c:ser>
        <c:dLbls>
          <c:showLegendKey val="0"/>
          <c:showVal val="0"/>
          <c:showCatName val="0"/>
          <c:showSerName val="0"/>
          <c:showPercent val="0"/>
          <c:showBubbleSize val="0"/>
        </c:dLbls>
        <c:gapWidth val="219"/>
        <c:overlap val="-27"/>
        <c:axId val="1581446000"/>
        <c:axId val="1581451824"/>
      </c:barChart>
      <c:catAx>
        <c:axId val="1581446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581451824"/>
        <c:crosses val="autoZero"/>
        <c:auto val="1"/>
        <c:lblAlgn val="ctr"/>
        <c:lblOffset val="100"/>
        <c:noMultiLvlLbl val="0"/>
      </c:catAx>
      <c:valAx>
        <c:axId val="1581451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58144600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bg1"/>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barChart>
        <c:barDir val="col"/>
        <c:grouping val="clustered"/>
        <c:varyColors val="0"/>
        <c:ser>
          <c:idx val="0"/>
          <c:order val="0"/>
          <c:spPr>
            <a:solidFill>
              <a:schemeClr val="accent6"/>
            </a:solidFill>
            <a:ln>
              <a:noFill/>
            </a:ln>
            <a:effectLst/>
          </c:spPr>
          <c:invertIfNegative val="0"/>
          <c:cat>
            <c:strRef>
              <c:f>'Reason for Low CSAT'!$B$81:$B$85</c:f>
              <c:strCache>
                <c:ptCount val="5"/>
                <c:pt idx="0">
                  <c:v>Strongly Disagree</c:v>
                </c:pt>
                <c:pt idx="1">
                  <c:v>Disagree</c:v>
                </c:pt>
                <c:pt idx="2">
                  <c:v>Neutral</c:v>
                </c:pt>
                <c:pt idx="3">
                  <c:v>Agree</c:v>
                </c:pt>
                <c:pt idx="4">
                  <c:v>Strongly Agree</c:v>
                </c:pt>
              </c:strCache>
            </c:strRef>
          </c:cat>
          <c:val>
            <c:numRef>
              <c:f>'Reason for Low CSAT'!$D$81:$D$85</c:f>
              <c:numCache>
                <c:formatCode>General</c:formatCode>
                <c:ptCount val="5"/>
                <c:pt idx="0">
                  <c:v>1</c:v>
                </c:pt>
                <c:pt idx="1">
                  <c:v>9</c:v>
                </c:pt>
                <c:pt idx="2">
                  <c:v>20</c:v>
                </c:pt>
                <c:pt idx="3">
                  <c:v>34</c:v>
                </c:pt>
                <c:pt idx="4">
                  <c:v>11</c:v>
                </c:pt>
              </c:numCache>
            </c:numRef>
          </c:val>
          <c:extLst>
            <c:ext xmlns:c16="http://schemas.microsoft.com/office/drawing/2014/chart" uri="{C3380CC4-5D6E-409C-BE32-E72D297353CC}">
              <c16:uniqueId val="{00000000-AC5E-40F4-8888-39F04D32B387}"/>
            </c:ext>
          </c:extLst>
        </c:ser>
        <c:dLbls>
          <c:showLegendKey val="0"/>
          <c:showVal val="0"/>
          <c:showCatName val="0"/>
          <c:showSerName val="0"/>
          <c:showPercent val="0"/>
          <c:showBubbleSize val="0"/>
        </c:dLbls>
        <c:gapWidth val="219"/>
        <c:overlap val="-27"/>
        <c:axId val="363172575"/>
        <c:axId val="363173407"/>
      </c:barChart>
      <c:catAx>
        <c:axId val="3631725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363173407"/>
        <c:crosses val="autoZero"/>
        <c:auto val="1"/>
        <c:lblAlgn val="ctr"/>
        <c:lblOffset val="100"/>
        <c:noMultiLvlLbl val="0"/>
      </c:catAx>
      <c:valAx>
        <c:axId val="3631734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crossAx val="363172575"/>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200" b="0" i="0" u="none" strike="noStrike" kern="1200" baseline="0">
                <a:solidFill>
                  <a:schemeClr val="bg1"/>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barChart>
        <c:barDir val="col"/>
        <c:grouping val="clustered"/>
        <c:varyColors val="0"/>
        <c:ser>
          <c:idx val="0"/>
          <c:order val="0"/>
          <c:spPr>
            <a:solidFill>
              <a:schemeClr val="accent6"/>
            </a:solidFill>
            <a:ln>
              <a:noFill/>
            </a:ln>
            <a:effectLst/>
          </c:spPr>
          <c:invertIfNegative val="0"/>
          <c:cat>
            <c:strRef>
              <c:f>'Reason for Low CSAT'!$B$81:$B$85</c:f>
              <c:strCache>
                <c:ptCount val="5"/>
                <c:pt idx="0">
                  <c:v>Strongly Disagree</c:v>
                </c:pt>
                <c:pt idx="1">
                  <c:v>Disagree</c:v>
                </c:pt>
                <c:pt idx="2">
                  <c:v>Neutral</c:v>
                </c:pt>
                <c:pt idx="3">
                  <c:v>Agree</c:v>
                </c:pt>
                <c:pt idx="4">
                  <c:v>Strongly Agree</c:v>
                </c:pt>
              </c:strCache>
            </c:strRef>
          </c:cat>
          <c:val>
            <c:numRef>
              <c:f>'Reason for Low CSAT'!$E$81:$E$85</c:f>
              <c:numCache>
                <c:formatCode>General</c:formatCode>
                <c:ptCount val="5"/>
                <c:pt idx="0">
                  <c:v>0</c:v>
                </c:pt>
                <c:pt idx="1">
                  <c:v>4</c:v>
                </c:pt>
                <c:pt idx="2">
                  <c:v>30</c:v>
                </c:pt>
                <c:pt idx="3">
                  <c:v>34</c:v>
                </c:pt>
                <c:pt idx="4">
                  <c:v>7</c:v>
                </c:pt>
              </c:numCache>
            </c:numRef>
          </c:val>
          <c:extLst>
            <c:ext xmlns:c16="http://schemas.microsoft.com/office/drawing/2014/chart" uri="{C3380CC4-5D6E-409C-BE32-E72D297353CC}">
              <c16:uniqueId val="{00000000-2C86-4920-B02C-66CF1611236C}"/>
            </c:ext>
          </c:extLst>
        </c:ser>
        <c:dLbls>
          <c:showLegendKey val="0"/>
          <c:showVal val="0"/>
          <c:showCatName val="0"/>
          <c:showSerName val="0"/>
          <c:showPercent val="0"/>
          <c:showBubbleSize val="0"/>
        </c:dLbls>
        <c:gapWidth val="219"/>
        <c:overlap val="-27"/>
        <c:axId val="238988223"/>
        <c:axId val="238991967"/>
      </c:barChart>
      <c:catAx>
        <c:axId val="2389882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8991967"/>
        <c:crosses val="autoZero"/>
        <c:auto val="1"/>
        <c:lblAlgn val="ctr"/>
        <c:lblOffset val="100"/>
        <c:noMultiLvlLbl val="0"/>
      </c:catAx>
      <c:valAx>
        <c:axId val="2389919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crossAx val="238988223"/>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200" b="0" i="0" u="none" strike="noStrike" kern="1200" baseline="0">
                <a:solidFill>
                  <a:schemeClr val="bg1"/>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barChart>
        <c:barDir val="col"/>
        <c:grouping val="clustered"/>
        <c:varyColors val="0"/>
        <c:ser>
          <c:idx val="0"/>
          <c:order val="0"/>
          <c:spPr>
            <a:solidFill>
              <a:schemeClr val="accent6"/>
            </a:solidFill>
            <a:ln>
              <a:noFill/>
            </a:ln>
            <a:effectLst/>
          </c:spPr>
          <c:invertIfNegative val="0"/>
          <c:cat>
            <c:strRef>
              <c:f>'Spending Pattern'!$B$80:$B$84</c:f>
              <c:strCache>
                <c:ptCount val="5"/>
                <c:pt idx="0">
                  <c:v>Strongly Disagree</c:v>
                </c:pt>
                <c:pt idx="1">
                  <c:v>Disagree</c:v>
                </c:pt>
                <c:pt idx="2">
                  <c:v>Neutral</c:v>
                </c:pt>
                <c:pt idx="3">
                  <c:v>Agree</c:v>
                </c:pt>
                <c:pt idx="4">
                  <c:v>Strongly Agree</c:v>
                </c:pt>
              </c:strCache>
            </c:strRef>
          </c:cat>
          <c:val>
            <c:numRef>
              <c:f>'Spending Pattern'!$C$80:$C$84</c:f>
              <c:numCache>
                <c:formatCode>General</c:formatCode>
                <c:ptCount val="5"/>
                <c:pt idx="0">
                  <c:v>2</c:v>
                </c:pt>
                <c:pt idx="1">
                  <c:v>8</c:v>
                </c:pt>
                <c:pt idx="2">
                  <c:v>22</c:v>
                </c:pt>
                <c:pt idx="3">
                  <c:v>26</c:v>
                </c:pt>
                <c:pt idx="4">
                  <c:v>17</c:v>
                </c:pt>
              </c:numCache>
            </c:numRef>
          </c:val>
          <c:extLst>
            <c:ext xmlns:c16="http://schemas.microsoft.com/office/drawing/2014/chart" uri="{C3380CC4-5D6E-409C-BE32-E72D297353CC}">
              <c16:uniqueId val="{00000000-C758-4E40-8681-60CBAA22B98B}"/>
            </c:ext>
          </c:extLst>
        </c:ser>
        <c:dLbls>
          <c:showLegendKey val="0"/>
          <c:showVal val="0"/>
          <c:showCatName val="0"/>
          <c:showSerName val="0"/>
          <c:showPercent val="0"/>
          <c:showBubbleSize val="0"/>
        </c:dLbls>
        <c:gapWidth val="219"/>
        <c:overlap val="-27"/>
        <c:axId val="1403773936"/>
        <c:axId val="1403776848"/>
      </c:barChart>
      <c:catAx>
        <c:axId val="1403773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3776848"/>
        <c:crosses val="autoZero"/>
        <c:auto val="1"/>
        <c:lblAlgn val="ctr"/>
        <c:lblOffset val="100"/>
        <c:noMultiLvlLbl val="0"/>
      </c:catAx>
      <c:valAx>
        <c:axId val="14037768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bg1"/>
                </a:solidFill>
                <a:latin typeface="+mn-lt"/>
                <a:ea typeface="+mn-ea"/>
                <a:cs typeface="+mn-cs"/>
              </a:defRPr>
            </a:pPr>
            <a:endParaRPr lang="en-US"/>
          </a:p>
        </c:txPr>
        <c:crossAx val="140377393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00" b="0" i="0" u="none" strike="noStrike" kern="1200" baseline="0">
                <a:solidFill>
                  <a:schemeClr val="bg1"/>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barChart>
        <c:barDir val="col"/>
        <c:grouping val="clustered"/>
        <c:varyColors val="0"/>
        <c:ser>
          <c:idx val="0"/>
          <c:order val="0"/>
          <c:spPr>
            <a:solidFill>
              <a:schemeClr val="accent6"/>
            </a:solidFill>
            <a:ln>
              <a:noFill/>
            </a:ln>
            <a:effectLst/>
          </c:spPr>
          <c:invertIfNegative val="0"/>
          <c:cat>
            <c:strRef>
              <c:f>'Spending Pattern'!$B$80:$B$84</c:f>
              <c:strCache>
                <c:ptCount val="5"/>
                <c:pt idx="0">
                  <c:v>Strongly Disagree</c:v>
                </c:pt>
                <c:pt idx="1">
                  <c:v>Disagree</c:v>
                </c:pt>
                <c:pt idx="2">
                  <c:v>Neutral</c:v>
                </c:pt>
                <c:pt idx="3">
                  <c:v>Agree</c:v>
                </c:pt>
                <c:pt idx="4">
                  <c:v>Strongly Agree</c:v>
                </c:pt>
              </c:strCache>
            </c:strRef>
          </c:cat>
          <c:val>
            <c:numRef>
              <c:f>'Spending Pattern'!$D$80:$D$84</c:f>
              <c:numCache>
                <c:formatCode>General</c:formatCode>
                <c:ptCount val="5"/>
                <c:pt idx="0">
                  <c:v>1</c:v>
                </c:pt>
                <c:pt idx="1">
                  <c:v>6</c:v>
                </c:pt>
                <c:pt idx="2">
                  <c:v>20</c:v>
                </c:pt>
                <c:pt idx="3">
                  <c:v>33</c:v>
                </c:pt>
                <c:pt idx="4">
                  <c:v>15</c:v>
                </c:pt>
              </c:numCache>
            </c:numRef>
          </c:val>
          <c:extLst>
            <c:ext xmlns:c16="http://schemas.microsoft.com/office/drawing/2014/chart" uri="{C3380CC4-5D6E-409C-BE32-E72D297353CC}">
              <c16:uniqueId val="{00000000-A966-44DA-AD0A-5670B065AD9F}"/>
            </c:ext>
          </c:extLst>
        </c:ser>
        <c:dLbls>
          <c:showLegendKey val="0"/>
          <c:showVal val="0"/>
          <c:showCatName val="0"/>
          <c:showSerName val="0"/>
          <c:showPercent val="0"/>
          <c:showBubbleSize val="0"/>
        </c:dLbls>
        <c:gapWidth val="219"/>
        <c:overlap val="-27"/>
        <c:axId val="1573506112"/>
        <c:axId val="1573514432"/>
      </c:barChart>
      <c:catAx>
        <c:axId val="1573506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3514432"/>
        <c:crosses val="autoZero"/>
        <c:auto val="1"/>
        <c:lblAlgn val="ctr"/>
        <c:lblOffset val="100"/>
        <c:noMultiLvlLbl val="0"/>
      </c:catAx>
      <c:valAx>
        <c:axId val="15735144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bg1"/>
                </a:solidFill>
                <a:latin typeface="+mn-lt"/>
                <a:ea typeface="+mn-ea"/>
                <a:cs typeface="+mn-cs"/>
              </a:defRPr>
            </a:pPr>
            <a:endParaRPr lang="en-US"/>
          </a:p>
        </c:txPr>
        <c:crossAx val="157350611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00" b="0" i="0" u="none" strike="noStrike" kern="1200" baseline="0">
                <a:solidFill>
                  <a:schemeClr val="bg1"/>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0.23242577984898874"/>
          <c:y val="0.264499210416409"/>
          <c:w val="0.73784636655665892"/>
          <c:h val="0.40031870139041997"/>
        </c:manualLayout>
      </c:layout>
      <c:barChart>
        <c:barDir val="col"/>
        <c:grouping val="clustered"/>
        <c:varyColors val="0"/>
        <c:ser>
          <c:idx val="0"/>
          <c:order val="0"/>
          <c:spPr>
            <a:solidFill>
              <a:schemeClr val="accent6"/>
            </a:solidFill>
            <a:ln>
              <a:noFill/>
            </a:ln>
            <a:effectLst/>
          </c:spPr>
          <c:invertIfNegative val="0"/>
          <c:cat>
            <c:strRef>
              <c:f>'Spending Pattern'!$B$80:$B$84</c:f>
              <c:strCache>
                <c:ptCount val="5"/>
                <c:pt idx="0">
                  <c:v>Strongly Disagree</c:v>
                </c:pt>
                <c:pt idx="1">
                  <c:v>Disagree</c:v>
                </c:pt>
                <c:pt idx="2">
                  <c:v>Neutral</c:v>
                </c:pt>
                <c:pt idx="3">
                  <c:v>Agree</c:v>
                </c:pt>
                <c:pt idx="4">
                  <c:v>Strongly Agree</c:v>
                </c:pt>
              </c:strCache>
            </c:strRef>
          </c:cat>
          <c:val>
            <c:numRef>
              <c:f>'Spending Pattern'!$E$80:$E$84</c:f>
              <c:numCache>
                <c:formatCode>General</c:formatCode>
                <c:ptCount val="5"/>
                <c:pt idx="0">
                  <c:v>1</c:v>
                </c:pt>
                <c:pt idx="1">
                  <c:v>7</c:v>
                </c:pt>
                <c:pt idx="2">
                  <c:v>20</c:v>
                </c:pt>
                <c:pt idx="3">
                  <c:v>32</c:v>
                </c:pt>
                <c:pt idx="4">
                  <c:v>15</c:v>
                </c:pt>
              </c:numCache>
            </c:numRef>
          </c:val>
          <c:extLst>
            <c:ext xmlns:c16="http://schemas.microsoft.com/office/drawing/2014/chart" uri="{C3380CC4-5D6E-409C-BE32-E72D297353CC}">
              <c16:uniqueId val="{00000000-9D9C-415D-AF09-4B6949ABB198}"/>
            </c:ext>
          </c:extLst>
        </c:ser>
        <c:dLbls>
          <c:showLegendKey val="0"/>
          <c:showVal val="0"/>
          <c:showCatName val="0"/>
          <c:showSerName val="0"/>
          <c:showPercent val="0"/>
          <c:showBubbleSize val="0"/>
        </c:dLbls>
        <c:gapWidth val="219"/>
        <c:overlap val="-27"/>
        <c:axId val="1581493840"/>
        <c:axId val="1581480112"/>
      </c:barChart>
      <c:catAx>
        <c:axId val="1581493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1480112"/>
        <c:crosses val="autoZero"/>
        <c:auto val="1"/>
        <c:lblAlgn val="ctr"/>
        <c:lblOffset val="100"/>
        <c:noMultiLvlLbl val="0"/>
      </c:catAx>
      <c:valAx>
        <c:axId val="15814801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bg1"/>
                </a:solidFill>
                <a:latin typeface="+mn-lt"/>
                <a:ea typeface="+mn-ea"/>
                <a:cs typeface="+mn-cs"/>
              </a:defRPr>
            </a:pPr>
            <a:endParaRPr lang="en-US"/>
          </a:p>
        </c:txPr>
        <c:crossAx val="158149384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00" b="0" i="0" u="none" strike="noStrike" kern="1200" baseline="0">
                <a:solidFill>
                  <a:schemeClr val="bg1"/>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barChart>
        <c:barDir val="col"/>
        <c:grouping val="clustered"/>
        <c:varyColors val="0"/>
        <c:ser>
          <c:idx val="0"/>
          <c:order val="0"/>
          <c:spPr>
            <a:solidFill>
              <a:schemeClr val="accent6"/>
            </a:solidFill>
            <a:ln>
              <a:noFill/>
            </a:ln>
            <a:effectLst/>
          </c:spPr>
          <c:invertIfNegative val="0"/>
          <c:cat>
            <c:strRef>
              <c:f>'Spending Pattern'!$B$80:$B$84</c:f>
              <c:strCache>
                <c:ptCount val="5"/>
                <c:pt idx="0">
                  <c:v>Strongly Disagree</c:v>
                </c:pt>
                <c:pt idx="1">
                  <c:v>Disagree</c:v>
                </c:pt>
                <c:pt idx="2">
                  <c:v>Neutral</c:v>
                </c:pt>
                <c:pt idx="3">
                  <c:v>Agree</c:v>
                </c:pt>
                <c:pt idx="4">
                  <c:v>Strongly Agree</c:v>
                </c:pt>
              </c:strCache>
            </c:strRef>
          </c:cat>
          <c:val>
            <c:numRef>
              <c:f>'Spending Pattern'!$F$80:$F$84</c:f>
              <c:numCache>
                <c:formatCode>General</c:formatCode>
                <c:ptCount val="5"/>
                <c:pt idx="0">
                  <c:v>1</c:v>
                </c:pt>
                <c:pt idx="1">
                  <c:v>5</c:v>
                </c:pt>
                <c:pt idx="2">
                  <c:v>15</c:v>
                </c:pt>
                <c:pt idx="3">
                  <c:v>37</c:v>
                </c:pt>
                <c:pt idx="4">
                  <c:v>17</c:v>
                </c:pt>
              </c:numCache>
            </c:numRef>
          </c:val>
          <c:extLst>
            <c:ext xmlns:c16="http://schemas.microsoft.com/office/drawing/2014/chart" uri="{C3380CC4-5D6E-409C-BE32-E72D297353CC}">
              <c16:uniqueId val="{00000000-8221-4EEE-971F-E665F6E2CF40}"/>
            </c:ext>
          </c:extLst>
        </c:ser>
        <c:dLbls>
          <c:showLegendKey val="0"/>
          <c:showVal val="0"/>
          <c:showCatName val="0"/>
          <c:showSerName val="0"/>
          <c:showPercent val="0"/>
          <c:showBubbleSize val="0"/>
        </c:dLbls>
        <c:gapWidth val="219"/>
        <c:overlap val="-27"/>
        <c:axId val="1581446000"/>
        <c:axId val="1581451824"/>
      </c:barChart>
      <c:catAx>
        <c:axId val="1581446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1451824"/>
        <c:crosses val="autoZero"/>
        <c:auto val="1"/>
        <c:lblAlgn val="ctr"/>
        <c:lblOffset val="100"/>
        <c:noMultiLvlLbl val="0"/>
      </c:catAx>
      <c:valAx>
        <c:axId val="1581451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bg1"/>
                </a:solidFill>
                <a:latin typeface="+mn-lt"/>
                <a:ea typeface="+mn-ea"/>
                <a:cs typeface="+mn-cs"/>
              </a:defRPr>
            </a:pPr>
            <a:endParaRPr lang="en-US"/>
          </a:p>
        </c:txPr>
        <c:crossAx val="158144600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00" b="0" i="0" u="none" strike="noStrike" kern="1200" baseline="0">
                <a:solidFill>
                  <a:schemeClr val="bg1"/>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barChart>
        <c:barDir val="col"/>
        <c:grouping val="clustered"/>
        <c:varyColors val="0"/>
        <c:ser>
          <c:idx val="0"/>
          <c:order val="0"/>
          <c:spPr>
            <a:solidFill>
              <a:schemeClr val="accent6"/>
            </a:solidFill>
            <a:ln>
              <a:noFill/>
            </a:ln>
            <a:effectLst/>
          </c:spPr>
          <c:invertIfNegative val="0"/>
          <c:cat>
            <c:strRef>
              <c:f>'Spending Pattern'!$B$80:$B$84</c:f>
              <c:strCache>
                <c:ptCount val="5"/>
                <c:pt idx="0">
                  <c:v>Strongly Disagree</c:v>
                </c:pt>
                <c:pt idx="1">
                  <c:v>Disagree</c:v>
                </c:pt>
                <c:pt idx="2">
                  <c:v>Neutral</c:v>
                </c:pt>
                <c:pt idx="3">
                  <c:v>Agree</c:v>
                </c:pt>
                <c:pt idx="4">
                  <c:v>Strongly Agree</c:v>
                </c:pt>
              </c:strCache>
            </c:strRef>
          </c:cat>
          <c:val>
            <c:numRef>
              <c:f>'Spending Pattern'!$G$80:$G$84</c:f>
              <c:numCache>
                <c:formatCode>General</c:formatCode>
                <c:ptCount val="5"/>
                <c:pt idx="0">
                  <c:v>3</c:v>
                </c:pt>
                <c:pt idx="1">
                  <c:v>6</c:v>
                </c:pt>
                <c:pt idx="2">
                  <c:v>10</c:v>
                </c:pt>
                <c:pt idx="3">
                  <c:v>35</c:v>
                </c:pt>
                <c:pt idx="4">
                  <c:v>21</c:v>
                </c:pt>
              </c:numCache>
            </c:numRef>
          </c:val>
          <c:extLst>
            <c:ext xmlns:c16="http://schemas.microsoft.com/office/drawing/2014/chart" uri="{C3380CC4-5D6E-409C-BE32-E72D297353CC}">
              <c16:uniqueId val="{00000000-9FA2-4022-A40E-2285D4E2626B}"/>
            </c:ext>
          </c:extLst>
        </c:ser>
        <c:dLbls>
          <c:showLegendKey val="0"/>
          <c:showVal val="0"/>
          <c:showCatName val="0"/>
          <c:showSerName val="0"/>
          <c:showPercent val="0"/>
          <c:showBubbleSize val="0"/>
        </c:dLbls>
        <c:gapWidth val="219"/>
        <c:overlap val="-27"/>
        <c:axId val="1581446000"/>
        <c:axId val="1581451824"/>
      </c:barChart>
      <c:catAx>
        <c:axId val="1581446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1451824"/>
        <c:crosses val="autoZero"/>
        <c:auto val="1"/>
        <c:lblAlgn val="ctr"/>
        <c:lblOffset val="100"/>
        <c:noMultiLvlLbl val="0"/>
      </c:catAx>
      <c:valAx>
        <c:axId val="1581451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bg1"/>
                </a:solidFill>
                <a:latin typeface="+mn-lt"/>
                <a:ea typeface="+mn-ea"/>
                <a:cs typeface="+mn-cs"/>
              </a:defRPr>
            </a:pPr>
            <a:endParaRPr lang="en-US"/>
          </a:p>
        </c:txPr>
        <c:crossAx val="158144600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00" b="0" i="0" u="none" strike="noStrike" kern="1200" baseline="0">
                <a:solidFill>
                  <a:schemeClr val="bg1"/>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barChart>
        <c:barDir val="col"/>
        <c:grouping val="clustered"/>
        <c:varyColors val="0"/>
        <c:ser>
          <c:idx val="0"/>
          <c:order val="0"/>
          <c:spPr>
            <a:solidFill>
              <a:schemeClr val="accent6"/>
            </a:solidFill>
            <a:ln>
              <a:noFill/>
            </a:ln>
            <a:effectLst/>
          </c:spPr>
          <c:invertIfNegative val="0"/>
          <c:cat>
            <c:strRef>
              <c:f>'Spending Pattern'!$B$80:$B$84</c:f>
              <c:strCache>
                <c:ptCount val="5"/>
                <c:pt idx="0">
                  <c:v>Strongly Disagree</c:v>
                </c:pt>
                <c:pt idx="1">
                  <c:v>Disagree</c:v>
                </c:pt>
                <c:pt idx="2">
                  <c:v>Neutral</c:v>
                </c:pt>
                <c:pt idx="3">
                  <c:v>Agree</c:v>
                </c:pt>
                <c:pt idx="4">
                  <c:v>Strongly Agree</c:v>
                </c:pt>
              </c:strCache>
            </c:strRef>
          </c:cat>
          <c:val>
            <c:numRef>
              <c:f>'Spending Pattern'!$H$80:$H$84</c:f>
              <c:numCache>
                <c:formatCode>General</c:formatCode>
                <c:ptCount val="5"/>
                <c:pt idx="0">
                  <c:v>2</c:v>
                </c:pt>
                <c:pt idx="1">
                  <c:v>7</c:v>
                </c:pt>
                <c:pt idx="2">
                  <c:v>20</c:v>
                </c:pt>
                <c:pt idx="3">
                  <c:v>35</c:v>
                </c:pt>
                <c:pt idx="4">
                  <c:v>11</c:v>
                </c:pt>
              </c:numCache>
            </c:numRef>
          </c:val>
          <c:extLst>
            <c:ext xmlns:c16="http://schemas.microsoft.com/office/drawing/2014/chart" uri="{C3380CC4-5D6E-409C-BE32-E72D297353CC}">
              <c16:uniqueId val="{00000000-6EAB-4477-985E-839FEB2C9A9B}"/>
            </c:ext>
          </c:extLst>
        </c:ser>
        <c:dLbls>
          <c:showLegendKey val="0"/>
          <c:showVal val="0"/>
          <c:showCatName val="0"/>
          <c:showSerName val="0"/>
          <c:showPercent val="0"/>
          <c:showBubbleSize val="0"/>
        </c:dLbls>
        <c:gapWidth val="219"/>
        <c:overlap val="-27"/>
        <c:axId val="1581446000"/>
        <c:axId val="1581451824"/>
      </c:barChart>
      <c:catAx>
        <c:axId val="1581446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1451824"/>
        <c:crosses val="autoZero"/>
        <c:auto val="1"/>
        <c:lblAlgn val="ctr"/>
        <c:lblOffset val="100"/>
        <c:noMultiLvlLbl val="0"/>
      </c:catAx>
      <c:valAx>
        <c:axId val="1581451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bg1"/>
                </a:solidFill>
                <a:latin typeface="+mn-lt"/>
                <a:ea typeface="+mn-ea"/>
                <a:cs typeface="+mn-cs"/>
              </a:defRPr>
            </a:pPr>
            <a:endParaRPr lang="en-US"/>
          </a:p>
        </c:txPr>
        <c:crossAx val="158144600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00" b="0" i="0" u="none" strike="noStrike" kern="1200" baseline="0">
                <a:solidFill>
                  <a:schemeClr val="bg1"/>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9">
  <a:schemeClr val="accent6"/>
</cs:colorStyle>
</file>

<file path=ppt/charts/colors10.xml><?xml version="1.0" encoding="utf-8"?>
<cs:colorStyle xmlns:cs="http://schemas.microsoft.com/office/drawing/2012/chartStyle" xmlns:a="http://schemas.openxmlformats.org/drawingml/2006/main" meth="withinLinear" id="19">
  <a:schemeClr val="accent6"/>
</cs:colorStyle>
</file>

<file path=ppt/charts/colors2.xml><?xml version="1.0" encoding="utf-8"?>
<cs:colorStyle xmlns:cs="http://schemas.microsoft.com/office/drawing/2012/chartStyle" xmlns:a="http://schemas.openxmlformats.org/drawingml/2006/main" meth="withinLinear" id="19">
  <a:schemeClr val="accent6"/>
</cs:colorStyle>
</file>

<file path=ppt/charts/colors3.xml><?xml version="1.0" encoding="utf-8"?>
<cs:colorStyle xmlns:cs="http://schemas.microsoft.com/office/drawing/2012/chartStyle" xmlns:a="http://schemas.openxmlformats.org/drawingml/2006/main" meth="withinLinear" id="19">
  <a:schemeClr val="accent6"/>
</cs:colorStyle>
</file>

<file path=ppt/charts/colors4.xml><?xml version="1.0" encoding="utf-8"?>
<cs:colorStyle xmlns:cs="http://schemas.microsoft.com/office/drawing/2012/chartStyle" xmlns:a="http://schemas.openxmlformats.org/drawingml/2006/main" meth="withinLinearReversed" id="26">
  <a:schemeClr val="accent6"/>
</cs:colorStyle>
</file>

<file path=ppt/charts/colors5.xml><?xml version="1.0" encoding="utf-8"?>
<cs:colorStyle xmlns:cs="http://schemas.microsoft.com/office/drawing/2012/chartStyle" xmlns:a="http://schemas.openxmlformats.org/drawingml/2006/main" meth="withinLinear" id="19">
  <a:schemeClr val="accent6"/>
</cs:colorStyle>
</file>

<file path=ppt/charts/colors6.xml><?xml version="1.0" encoding="utf-8"?>
<cs:colorStyle xmlns:cs="http://schemas.microsoft.com/office/drawing/2012/chartStyle" xmlns:a="http://schemas.openxmlformats.org/drawingml/2006/main" meth="withinLinear" id="19">
  <a:schemeClr val="accent6"/>
</cs:colorStyle>
</file>

<file path=ppt/charts/colors7.xml><?xml version="1.0" encoding="utf-8"?>
<cs:colorStyle xmlns:cs="http://schemas.microsoft.com/office/drawing/2012/chartStyle" xmlns:a="http://schemas.openxmlformats.org/drawingml/2006/main" meth="withinLinearReversed" id="26">
  <a:schemeClr val="accent6"/>
</cs:colorStyle>
</file>

<file path=ppt/charts/colors8.xml><?xml version="1.0" encoding="utf-8"?>
<cs:colorStyle xmlns:cs="http://schemas.microsoft.com/office/drawing/2012/chartStyle" xmlns:a="http://schemas.openxmlformats.org/drawingml/2006/main" meth="withinLinear" id="19">
  <a:schemeClr val="accent6"/>
</cs:colorStyle>
</file>

<file path=ppt/charts/colors9.xml><?xml version="1.0" encoding="utf-8"?>
<cs:colorStyle xmlns:cs="http://schemas.microsoft.com/office/drawing/2012/chartStyle" xmlns:a="http://schemas.openxmlformats.org/drawingml/2006/main" meth="withinLinear" id="19">
  <a:schemeClr val="accent6"/>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1/2/2024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1/2/2024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9.xml"/><Relationship Id="rId5" Type="http://schemas.openxmlformats.org/officeDocument/2006/relationships/chart" Target="../charts/chart5.xml"/><Relationship Id="rId4" Type="http://schemas.openxmlformats.org/officeDocument/2006/relationships/chart" Target="../charts/chart4.xml"/></Relationships>
</file>

<file path=ppt/slides/_rels/slide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1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chart" Target="../charts/chart8.xml"/></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3.xml"/><Relationship Id="rId5" Type="http://schemas.openxmlformats.org/officeDocument/2006/relationships/chart" Target="../charts/chart10.xml"/><Relationship Id="rId4" Type="http://schemas.openxmlformats.org/officeDocument/2006/relationships/chart" Target="../charts/chart9.xml"/></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1956816" y="1545336"/>
            <a:ext cx="9528048" cy="1243584"/>
          </a:xfrm>
        </p:spPr>
        <p:txBody>
          <a:bodyPr/>
          <a:lstStyle/>
          <a:p>
            <a:pPr algn="ctr"/>
            <a:r>
              <a:rPr lang="en-US" sz="3600" dirty="0">
                <a:solidFill>
                  <a:schemeClr val="bg1"/>
                </a:solidFill>
                <a:latin typeface="Times New Roman" panose="02020603050405020304" pitchFamily="18" charset="0"/>
                <a:cs typeface="Times New Roman" panose="02020603050405020304" pitchFamily="18" charset="0"/>
              </a:rPr>
              <a:t>Analysis of CSAT and NPS</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7013448" y="3838303"/>
            <a:ext cx="4471416" cy="2679192"/>
          </a:xfrm>
        </p:spPr>
        <p:txBody>
          <a:bodyPr/>
          <a:lstStyle/>
          <a:p>
            <a:pPr marL="0" indent="0">
              <a:buNone/>
            </a:pPr>
            <a:r>
              <a:rPr lang="en-US" b="1" dirty="0">
                <a:latin typeface="Times New Roman" panose="02020603050405020304" pitchFamily="18" charset="0"/>
                <a:cs typeface="Times New Roman" panose="02020603050405020304" pitchFamily="18" charset="0"/>
              </a:rPr>
              <a:t>PRESENTED BY:</a:t>
            </a:r>
          </a:p>
          <a:p>
            <a:pPr marL="0" indent="0">
              <a:buNone/>
            </a:pPr>
            <a:r>
              <a:rPr lang="en-US" b="1" dirty="0">
                <a:latin typeface="Times New Roman" panose="02020603050405020304" pitchFamily="18" charset="0"/>
                <a:cs typeface="Times New Roman" panose="02020603050405020304" pitchFamily="18" charset="0"/>
              </a:rPr>
              <a:t>Clive Ronald - 2211310</a:t>
            </a:r>
          </a:p>
          <a:p>
            <a:pPr marL="0" indent="0">
              <a:buNone/>
            </a:pPr>
            <a:r>
              <a:rPr lang="en-US" b="1" dirty="0" err="1">
                <a:latin typeface="Times New Roman" panose="02020603050405020304" pitchFamily="18" charset="0"/>
                <a:cs typeface="Times New Roman" panose="02020603050405020304" pitchFamily="18" charset="0"/>
              </a:rPr>
              <a:t>Utpal</a:t>
            </a:r>
            <a:r>
              <a:rPr lang="en-US" b="1" dirty="0">
                <a:latin typeface="Times New Roman" panose="02020603050405020304" pitchFamily="18" charset="0"/>
                <a:cs typeface="Times New Roman" panose="02020603050405020304" pitchFamily="18" charset="0"/>
              </a:rPr>
              <a:t> Kant - 2211354</a:t>
            </a:r>
          </a:p>
          <a:p>
            <a:pPr marL="0" indent="0">
              <a:buNone/>
            </a:pPr>
            <a:r>
              <a:rPr lang="en-US" b="1" dirty="0" err="1">
                <a:latin typeface="Times New Roman" panose="02020603050405020304" pitchFamily="18" charset="0"/>
                <a:cs typeface="Times New Roman" panose="02020603050405020304" pitchFamily="18" charset="0"/>
              </a:rPr>
              <a:t>Rishika</a:t>
            </a:r>
            <a:r>
              <a:rPr lang="en-US" b="1" dirty="0">
                <a:latin typeface="Times New Roman" panose="02020603050405020304" pitchFamily="18" charset="0"/>
                <a:cs typeface="Times New Roman" panose="02020603050405020304" pitchFamily="18" charset="0"/>
              </a:rPr>
              <a:t> Agrawal - 2211340 </a:t>
            </a:r>
          </a:p>
          <a:p>
            <a:pPr marL="0" indent="0">
              <a:buNone/>
            </a:pPr>
            <a:r>
              <a:rPr lang="en-US" b="1" dirty="0">
                <a:latin typeface="Times New Roman" panose="02020603050405020304" pitchFamily="18" charset="0"/>
                <a:cs typeface="Times New Roman" panose="02020603050405020304" pitchFamily="18" charset="0"/>
              </a:rPr>
              <a:t>Joseph Xavier - 2211319</a:t>
            </a:r>
          </a:p>
          <a:p>
            <a:pPr marL="0" indent="0">
              <a:buNone/>
            </a:pPr>
            <a:r>
              <a:rPr lang="en-US" b="1" dirty="0">
                <a:latin typeface="Times New Roman" panose="02020603050405020304" pitchFamily="18" charset="0"/>
                <a:cs typeface="Times New Roman" panose="02020603050405020304" pitchFamily="18" charset="0"/>
              </a:rPr>
              <a:t>Pallavi Raj - 2211333</a:t>
            </a:r>
          </a:p>
          <a:p>
            <a:pPr marL="0" indent="0">
              <a:buNone/>
            </a:pPr>
            <a:endParaRPr lang="en-US" b="1" dirty="0"/>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2386584" y="542925"/>
            <a:ext cx="7132320" cy="535531"/>
          </a:xfrm>
        </p:spPr>
        <p:txBody>
          <a:bodyPr/>
          <a:lstStyle/>
          <a:p>
            <a:pPr algn="ctr"/>
            <a:r>
              <a:rPr lang="en-US" dirty="0"/>
              <a:t> </a:t>
            </a:r>
            <a:r>
              <a:rPr lang="en-US" u="sng" dirty="0">
                <a:latin typeface="Times New Roman" panose="02020603050405020304" pitchFamily="18" charset="0"/>
                <a:cs typeface="Times New Roman" panose="02020603050405020304" pitchFamily="18" charset="0"/>
              </a:rPr>
              <a:t>Hypothesis Testing 1</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10</a:t>
            </a:fld>
            <a:endParaRPr lang="en-US" dirty="0"/>
          </a:p>
        </p:txBody>
      </p:sp>
      <p:pic>
        <p:nvPicPr>
          <p:cNvPr id="9" name="Picture Placeholder 30" descr="Magnifying glass">
            <a:extLst>
              <a:ext uri="{FF2B5EF4-FFF2-40B4-BE49-F238E27FC236}">
                <a16:creationId xmlns:a16="http://schemas.microsoft.com/office/drawing/2014/main" id="{8711A5BF-D5FF-15A4-D6BF-CCC377E6C8BD}"/>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a:fillRect/>
          </a:stretch>
        </p:blipFill>
        <p:spPr>
          <a:xfrm>
            <a:off x="10755218" y="103324"/>
            <a:ext cx="1259505" cy="1259505"/>
          </a:xfrm>
          <a:prstGeom prst="ellipse">
            <a:avLst/>
          </a:prstGeom>
        </p:spPr>
      </p:pic>
      <p:sp>
        <p:nvSpPr>
          <p:cNvPr id="6" name="TextBox 5"/>
          <p:cNvSpPr txBox="1"/>
          <p:nvPr/>
        </p:nvSpPr>
        <p:spPr>
          <a:xfrm>
            <a:off x="435429" y="1369333"/>
            <a:ext cx="11223171" cy="1200329"/>
          </a:xfrm>
          <a:prstGeom prst="rect">
            <a:avLst/>
          </a:prstGeom>
          <a:noFill/>
        </p:spPr>
        <p:txBody>
          <a:bodyPr wrap="square" rtlCol="0">
            <a:spAutoFit/>
          </a:bodyPr>
          <a:lstStyle/>
          <a:p>
            <a:r>
              <a:rPr lang="en-US" dirty="0">
                <a:solidFill>
                  <a:schemeClr val="bg1"/>
                </a:solidFill>
              </a:rPr>
              <a:t>In Excel sheet, For the first hypothesis, we have considered the general age to which the users belong to. For this purpose, we have categorized the users into distinct categories according to their age group. We want to test whether more users (more than 50%) belong to the 16-25 years of age category, since this part of the demography is more tech savvy. </a:t>
            </a:r>
            <a:endParaRPr lang="en-IN" dirty="0">
              <a:solidFill>
                <a:schemeClr val="bg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3411338012"/>
              </p:ext>
            </p:extLst>
          </p:nvPr>
        </p:nvGraphicFramePr>
        <p:xfrm>
          <a:off x="529953" y="2670048"/>
          <a:ext cx="4025900" cy="3429007"/>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3356756664"/>
                    </a:ext>
                  </a:extLst>
                </a:gridCol>
                <a:gridCol w="2197100">
                  <a:extLst>
                    <a:ext uri="{9D8B030D-6E8A-4147-A177-3AD203B41FA5}">
                      <a16:colId xmlns:a16="http://schemas.microsoft.com/office/drawing/2014/main" val="4019299747"/>
                    </a:ext>
                  </a:extLst>
                </a:gridCol>
                <a:gridCol w="609600">
                  <a:extLst>
                    <a:ext uri="{9D8B030D-6E8A-4147-A177-3AD203B41FA5}">
                      <a16:colId xmlns:a16="http://schemas.microsoft.com/office/drawing/2014/main" val="3310179041"/>
                    </a:ext>
                  </a:extLst>
                </a:gridCol>
                <a:gridCol w="609600">
                  <a:extLst>
                    <a:ext uri="{9D8B030D-6E8A-4147-A177-3AD203B41FA5}">
                      <a16:colId xmlns:a16="http://schemas.microsoft.com/office/drawing/2014/main" val="2123804583"/>
                    </a:ext>
                  </a:extLst>
                </a:gridCol>
              </a:tblGrid>
              <a:tr h="35391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total number of favourable responses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65481274"/>
                  </a:ext>
                </a:extLst>
              </a:tr>
              <a:tr h="180888">
                <a:tc>
                  <a:txBody>
                    <a:bodyPr/>
                    <a:lstStyle/>
                    <a:p>
                      <a:pPr algn="l" fontAlgn="b"/>
                      <a:r>
                        <a:rPr lang="en-IN" sz="1100" u="none" strike="noStrike">
                          <a:effectLst/>
                        </a:rPr>
                        <a:t>16-25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76982969"/>
                  </a:ext>
                </a:extLst>
              </a:tr>
              <a:tr h="180888">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45927066"/>
                  </a:ext>
                </a:extLst>
              </a:tr>
              <a:tr h="180888">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1904088"/>
                  </a:ext>
                </a:extLst>
              </a:tr>
              <a:tr h="180888">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n (sample)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41118886"/>
                  </a:ext>
                </a:extLst>
              </a:tr>
              <a:tr h="180888">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99735376"/>
                  </a:ext>
                </a:extLst>
              </a:tr>
              <a:tr h="180888">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p^</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0.68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58411652"/>
                  </a:ext>
                </a:extLst>
              </a:tr>
              <a:tr h="180888">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q^</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0.32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53980199"/>
                  </a:ext>
                </a:extLst>
              </a:tr>
              <a:tr h="180888">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03266388"/>
                  </a:ext>
                </a:extLst>
              </a:tr>
              <a:tr h="180888">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22727200"/>
                  </a:ext>
                </a:extLst>
              </a:tr>
              <a:tr h="180888">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H0: p&lt;=.50</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4851269"/>
                  </a:ext>
                </a:extLst>
              </a:tr>
              <a:tr h="180888">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H1: p&gt;.50</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09514102"/>
                  </a:ext>
                </a:extLst>
              </a:tr>
              <a:tr h="180888">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66277797"/>
                  </a:ext>
                </a:extLst>
              </a:tr>
              <a:tr h="180888">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Standard Error</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0.053864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22168109"/>
                  </a:ext>
                </a:extLst>
              </a:tr>
              <a:tr h="180888">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65057112"/>
                  </a:ext>
                </a:extLst>
              </a:tr>
              <a:tr h="180888">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Z calculated value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3.341748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61532302"/>
                  </a:ext>
                </a:extLst>
              </a:tr>
              <a:tr h="180888">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7475572"/>
                  </a:ext>
                </a:extLst>
              </a:tr>
              <a:tr h="180888">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critical value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1.644854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58939924"/>
                  </a:ext>
                </a:extLst>
              </a:tr>
            </a:tbl>
          </a:graphicData>
        </a:graphic>
      </p:graphicFrame>
      <p:sp>
        <p:nvSpPr>
          <p:cNvPr id="11" name="TextBox 10"/>
          <p:cNvSpPr txBox="1"/>
          <p:nvPr/>
        </p:nvSpPr>
        <p:spPr>
          <a:xfrm>
            <a:off x="4886506" y="5103539"/>
            <a:ext cx="6035041" cy="738664"/>
          </a:xfrm>
          <a:prstGeom prst="rect">
            <a:avLst/>
          </a:prstGeom>
          <a:noFill/>
        </p:spPr>
        <p:txBody>
          <a:bodyPr wrap="square" rtlCol="0">
            <a:spAutoFit/>
          </a:bodyPr>
          <a:lstStyle/>
          <a:p>
            <a:r>
              <a:rPr lang="en-US" sz="1400" dirty="0">
                <a:solidFill>
                  <a:schemeClr val="bg1"/>
                </a:solidFill>
              </a:rPr>
              <a:t>Given the z calculated value is greater than critical value, the null hypothesis is rejected. Hence we can conclude that more than 50% of payments app users belong to the 16-25 age category.</a:t>
            </a:r>
            <a:endParaRPr lang="en-IN" sz="1400" dirty="0">
              <a:solidFill>
                <a:schemeClr val="bg1"/>
              </a:solidFill>
            </a:endParaRPr>
          </a:p>
        </p:txBody>
      </p:sp>
      <p:sp>
        <p:nvSpPr>
          <p:cNvPr id="15" name="TextBox 14"/>
          <p:cNvSpPr txBox="1"/>
          <p:nvPr/>
        </p:nvSpPr>
        <p:spPr>
          <a:xfrm>
            <a:off x="4787538" y="3220837"/>
            <a:ext cx="6966857" cy="738664"/>
          </a:xfrm>
          <a:prstGeom prst="rect">
            <a:avLst/>
          </a:prstGeom>
          <a:noFill/>
        </p:spPr>
        <p:txBody>
          <a:bodyPr wrap="square" rtlCol="0">
            <a:spAutoFit/>
          </a:bodyPr>
          <a:lstStyle/>
          <a:p>
            <a:r>
              <a:rPr lang="en-US" sz="1400" dirty="0">
                <a:solidFill>
                  <a:schemeClr val="bg1"/>
                </a:solidFill>
              </a:rPr>
              <a:t>Therefore, our null hypothesis or H0: p&lt;=.50; and the alternative hypothesis is H1: p&gt; .50. Therefore this is a right tailed test and we would be applying a z-test for the same and taken significance level to be 5%.</a:t>
            </a:r>
            <a:endParaRPr lang="en-IN" sz="1400" dirty="0">
              <a:solidFill>
                <a:schemeClr val="bg1"/>
              </a:solidFill>
            </a:endParaRPr>
          </a:p>
        </p:txBody>
      </p:sp>
    </p:spTree>
    <p:extLst>
      <p:ext uri="{BB962C8B-B14F-4D97-AF65-F5344CB8AC3E}">
        <p14:creationId xmlns:p14="http://schemas.microsoft.com/office/powerpoint/2010/main" val="3624408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2386584" y="542925"/>
            <a:ext cx="7132320" cy="535531"/>
          </a:xfrm>
        </p:spPr>
        <p:txBody>
          <a:bodyPr/>
          <a:lstStyle/>
          <a:p>
            <a:pPr algn="ctr"/>
            <a:r>
              <a:rPr lang="en-US" dirty="0"/>
              <a:t> </a:t>
            </a:r>
            <a:r>
              <a:rPr lang="en-US" u="sng" dirty="0">
                <a:latin typeface="Times New Roman" panose="02020603050405020304" pitchFamily="18" charset="0"/>
                <a:cs typeface="Times New Roman" panose="02020603050405020304" pitchFamily="18" charset="0"/>
              </a:rPr>
              <a:t>Hypothesis Testing 2</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11</a:t>
            </a:fld>
            <a:endParaRPr lang="en-US" dirty="0"/>
          </a:p>
        </p:txBody>
      </p:sp>
      <p:pic>
        <p:nvPicPr>
          <p:cNvPr id="9" name="Picture Placeholder 30" descr="Magnifying glass">
            <a:extLst>
              <a:ext uri="{FF2B5EF4-FFF2-40B4-BE49-F238E27FC236}">
                <a16:creationId xmlns:a16="http://schemas.microsoft.com/office/drawing/2014/main" id="{8711A5BF-D5FF-15A4-D6BF-CCC377E6C8BD}"/>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a:fillRect/>
          </a:stretch>
        </p:blipFill>
        <p:spPr>
          <a:xfrm>
            <a:off x="10755218" y="103324"/>
            <a:ext cx="1259505" cy="1259505"/>
          </a:xfrm>
          <a:prstGeom prst="ellipse">
            <a:avLst/>
          </a:prstGeom>
        </p:spPr>
      </p:pic>
      <p:sp>
        <p:nvSpPr>
          <p:cNvPr id="3" name="TextBox 2"/>
          <p:cNvSpPr txBox="1"/>
          <p:nvPr/>
        </p:nvSpPr>
        <p:spPr>
          <a:xfrm>
            <a:off x="300446" y="1447958"/>
            <a:ext cx="11591108" cy="923330"/>
          </a:xfrm>
          <a:prstGeom prst="rect">
            <a:avLst/>
          </a:prstGeom>
          <a:noFill/>
        </p:spPr>
        <p:txBody>
          <a:bodyPr wrap="square" rtlCol="0">
            <a:spAutoFit/>
          </a:bodyPr>
          <a:lstStyle/>
          <a:p>
            <a:r>
              <a:rPr lang="en-US" dirty="0">
                <a:solidFill>
                  <a:schemeClr val="bg1"/>
                </a:solidFill>
              </a:rPr>
              <a:t>In Excel sheet, for the 2</a:t>
            </a:r>
            <a:r>
              <a:rPr lang="en-US" baseline="30000" dirty="0">
                <a:solidFill>
                  <a:schemeClr val="bg1"/>
                </a:solidFill>
              </a:rPr>
              <a:t>nd</a:t>
            </a:r>
            <a:r>
              <a:rPr lang="en-US" dirty="0">
                <a:solidFill>
                  <a:schemeClr val="bg1"/>
                </a:solidFill>
              </a:rPr>
              <a:t> Hypothesis Testing we have considered the occupation of the users. For this purpose, we have categorized the users into distinct categories. Given our findings in the earlier hypothesis, we want to test whether more users (more than 40%) are students, since this part of the demography is more tech savvy.</a:t>
            </a:r>
            <a:endParaRPr lang="en-IN" dirty="0">
              <a:solidFill>
                <a:schemeClr val="bg1"/>
              </a:solidFill>
            </a:endParaRPr>
          </a:p>
        </p:txBody>
      </p:sp>
      <p:sp>
        <p:nvSpPr>
          <p:cNvPr id="7" name="TextBox 6"/>
          <p:cNvSpPr txBox="1"/>
          <p:nvPr/>
        </p:nvSpPr>
        <p:spPr>
          <a:xfrm>
            <a:off x="4693920" y="4812110"/>
            <a:ext cx="6305006" cy="738664"/>
          </a:xfrm>
          <a:prstGeom prst="rect">
            <a:avLst/>
          </a:prstGeom>
          <a:noFill/>
        </p:spPr>
        <p:txBody>
          <a:bodyPr wrap="square" rtlCol="0">
            <a:spAutoFit/>
          </a:bodyPr>
          <a:lstStyle/>
          <a:p>
            <a:r>
              <a:rPr lang="en-US" sz="1400" dirty="0">
                <a:solidFill>
                  <a:schemeClr val="bg1"/>
                </a:solidFill>
              </a:rPr>
              <a:t>Given the z calculated value is greater than critical value, the null hypothesis is should be rejected. This tells us that 40% of the users belong to the students category.</a:t>
            </a:r>
            <a:endParaRPr lang="en-IN" sz="1400" dirty="0">
              <a:solidFill>
                <a:schemeClr val="bg1"/>
              </a:solidFill>
            </a:endParaRPr>
          </a:p>
        </p:txBody>
      </p:sp>
      <p:sp>
        <p:nvSpPr>
          <p:cNvPr id="10" name="TextBox 9"/>
          <p:cNvSpPr txBox="1"/>
          <p:nvPr/>
        </p:nvSpPr>
        <p:spPr>
          <a:xfrm>
            <a:off x="4693920" y="2896471"/>
            <a:ext cx="7167154" cy="738664"/>
          </a:xfrm>
          <a:prstGeom prst="rect">
            <a:avLst/>
          </a:prstGeom>
          <a:noFill/>
        </p:spPr>
        <p:txBody>
          <a:bodyPr wrap="square" rtlCol="0">
            <a:spAutoFit/>
          </a:bodyPr>
          <a:lstStyle/>
          <a:p>
            <a:r>
              <a:rPr lang="en-US" sz="1400" dirty="0">
                <a:solidFill>
                  <a:schemeClr val="bg1"/>
                </a:solidFill>
              </a:rPr>
              <a:t>Therefore, our null hypothesis or H0: p&lt;=.40; and the alternative hypothesis is H1: p&gt; .40. Therefore this is a right tailed test and we would be applying a z-test for the same and taken significance level to be 5%.</a:t>
            </a:r>
            <a:endParaRPr lang="en-IN" sz="1400" dirty="0">
              <a:solidFill>
                <a:schemeClr val="bg1"/>
              </a:solidFill>
            </a:endParaRPr>
          </a:p>
        </p:txBody>
      </p:sp>
      <p:sp>
        <p:nvSpPr>
          <p:cNvPr id="11" name="TextBox 10">
            <a:extLst>
              <a:ext uri="{FF2B5EF4-FFF2-40B4-BE49-F238E27FC236}">
                <a16:creationId xmlns:a16="http://schemas.microsoft.com/office/drawing/2014/main" id="{A7EA36BD-6210-DBC5-FD14-A1DADF3145F6}"/>
              </a:ext>
            </a:extLst>
          </p:cNvPr>
          <p:cNvSpPr txBox="1"/>
          <p:nvPr/>
        </p:nvSpPr>
        <p:spPr>
          <a:xfrm>
            <a:off x="955766" y="3265803"/>
            <a:ext cx="1705138" cy="923330"/>
          </a:xfrm>
          <a:prstGeom prst="rect">
            <a:avLst/>
          </a:prstGeom>
          <a:noFill/>
        </p:spPr>
        <p:txBody>
          <a:bodyPr wrap="square" rtlCol="0">
            <a:spAutoFit/>
          </a:bodyPr>
          <a:lstStyle/>
          <a:p>
            <a:endParaRPr lang="en-IN" dirty="0"/>
          </a:p>
        </p:txBody>
      </p:sp>
      <p:graphicFrame>
        <p:nvGraphicFramePr>
          <p:cNvPr id="15" name="Table 14">
            <a:extLst>
              <a:ext uri="{FF2B5EF4-FFF2-40B4-BE49-F238E27FC236}">
                <a16:creationId xmlns:a16="http://schemas.microsoft.com/office/drawing/2014/main" id="{BEF305A9-6E3C-AB65-CE8C-CABB7A1E6A38}"/>
              </a:ext>
            </a:extLst>
          </p:cNvPr>
          <p:cNvGraphicFramePr>
            <a:graphicFrameLocks noGrp="1"/>
          </p:cNvGraphicFramePr>
          <p:nvPr>
            <p:extLst>
              <p:ext uri="{D42A27DB-BD31-4B8C-83A1-F6EECF244321}">
                <p14:modId xmlns:p14="http://schemas.microsoft.com/office/powerpoint/2010/main" val="3715014388"/>
              </p:ext>
            </p:extLst>
          </p:nvPr>
        </p:nvGraphicFramePr>
        <p:xfrm>
          <a:off x="409303" y="2636935"/>
          <a:ext cx="4018679" cy="3321050"/>
        </p:xfrm>
        <a:graphic>
          <a:graphicData uri="http://schemas.openxmlformats.org/drawingml/2006/table">
            <a:tbl>
              <a:tblPr>
                <a:tableStyleId>{5C22544A-7EE6-4342-B048-85BDC9FD1C3A}</a:tableStyleId>
              </a:tblPr>
              <a:tblGrid>
                <a:gridCol w="3161361">
                  <a:extLst>
                    <a:ext uri="{9D8B030D-6E8A-4147-A177-3AD203B41FA5}">
                      <a16:colId xmlns:a16="http://schemas.microsoft.com/office/drawing/2014/main" val="3125366435"/>
                    </a:ext>
                  </a:extLst>
                </a:gridCol>
                <a:gridCol w="857318">
                  <a:extLst>
                    <a:ext uri="{9D8B030D-6E8A-4147-A177-3AD203B41FA5}">
                      <a16:colId xmlns:a16="http://schemas.microsoft.com/office/drawing/2014/main" val="1936156835"/>
                    </a:ext>
                  </a:extLst>
                </a:gridCol>
              </a:tblGrid>
              <a:tr h="190500">
                <a:tc>
                  <a:txBody>
                    <a:bodyPr/>
                    <a:lstStyle/>
                    <a:p>
                      <a:pPr algn="l" fontAlgn="b"/>
                      <a:r>
                        <a:rPr lang="en-US" sz="1100" u="none" strike="noStrike">
                          <a:effectLst/>
                        </a:rPr>
                        <a:t>total number of favourable responses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26038238"/>
                  </a:ext>
                </a:extLst>
              </a:tr>
              <a:tr h="184150">
                <a:tc>
                  <a:txBody>
                    <a:bodyPr/>
                    <a:lstStyle/>
                    <a:p>
                      <a:pPr algn="r" fontAlgn="b"/>
                      <a:r>
                        <a:rPr lang="en-IN" sz="1100" u="none" strike="noStrike">
                          <a:effectLst/>
                        </a:rPr>
                        <a:t>40</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995563570"/>
                  </a:ext>
                </a:extLst>
              </a:tr>
              <a:tr h="184150">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80546008"/>
                  </a:ext>
                </a:extLst>
              </a:tr>
              <a:tr h="184150">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88349221"/>
                  </a:ext>
                </a:extLst>
              </a:tr>
              <a:tr h="184150">
                <a:tc>
                  <a:txBody>
                    <a:bodyPr/>
                    <a:lstStyle/>
                    <a:p>
                      <a:pPr algn="l" fontAlgn="b"/>
                      <a:r>
                        <a:rPr lang="en-IN" sz="1100" u="none" strike="noStrike">
                          <a:effectLst/>
                        </a:rPr>
                        <a:t>n (sample)</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75</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27998842"/>
                  </a:ext>
                </a:extLst>
              </a:tr>
              <a:tr h="184150">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638643322"/>
                  </a:ext>
                </a:extLst>
              </a:tr>
              <a:tr h="184150">
                <a:tc>
                  <a:txBody>
                    <a:bodyPr/>
                    <a:lstStyle/>
                    <a:p>
                      <a:pPr algn="l" fontAlgn="b"/>
                      <a:r>
                        <a:rPr lang="en-IN" sz="1100" u="none" strike="noStrike">
                          <a:effectLst/>
                        </a:rPr>
                        <a:t>p^</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0.533333</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22398602"/>
                  </a:ext>
                </a:extLst>
              </a:tr>
              <a:tr h="184150">
                <a:tc>
                  <a:txBody>
                    <a:bodyPr/>
                    <a:lstStyle/>
                    <a:p>
                      <a:pPr algn="l" fontAlgn="b"/>
                      <a:r>
                        <a:rPr lang="en-IN" sz="1100" u="none" strike="noStrike">
                          <a:effectLst/>
                        </a:rPr>
                        <a:t>q^</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0.466667</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44538090"/>
                  </a:ext>
                </a:extLst>
              </a:tr>
              <a:tr h="184150">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57239948"/>
                  </a:ext>
                </a:extLst>
              </a:tr>
              <a:tr h="184150">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68650290"/>
                  </a:ext>
                </a:extLst>
              </a:tr>
              <a:tr h="184150">
                <a:tc>
                  <a:txBody>
                    <a:bodyPr/>
                    <a:lstStyle/>
                    <a:p>
                      <a:pPr algn="l" fontAlgn="b"/>
                      <a:r>
                        <a:rPr lang="en-IN" sz="1100" u="none" strike="noStrike">
                          <a:effectLst/>
                        </a:rPr>
                        <a:t>H0: p&lt;=.40</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0.4</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95824696"/>
                  </a:ext>
                </a:extLst>
              </a:tr>
              <a:tr h="184150">
                <a:tc>
                  <a:txBody>
                    <a:bodyPr/>
                    <a:lstStyle/>
                    <a:p>
                      <a:pPr algn="l" fontAlgn="b"/>
                      <a:r>
                        <a:rPr lang="en-IN" sz="1100" u="none" strike="noStrike">
                          <a:effectLst/>
                        </a:rPr>
                        <a:t>H1: p&gt;.40</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0.4</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4247403"/>
                  </a:ext>
                </a:extLst>
              </a:tr>
              <a:tr h="184150">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917719981"/>
                  </a:ext>
                </a:extLst>
              </a:tr>
              <a:tr h="184150">
                <a:tc>
                  <a:txBody>
                    <a:bodyPr/>
                    <a:lstStyle/>
                    <a:p>
                      <a:pPr algn="l" fontAlgn="b"/>
                      <a:r>
                        <a:rPr lang="en-IN" sz="1100" u="none" strike="noStrike">
                          <a:effectLst/>
                        </a:rPr>
                        <a:t>Standard Error</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0.057607</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98648213"/>
                  </a:ext>
                </a:extLst>
              </a:tr>
              <a:tr h="184150">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77248932"/>
                  </a:ext>
                </a:extLst>
              </a:tr>
              <a:tr h="184150">
                <a:tc>
                  <a:txBody>
                    <a:bodyPr/>
                    <a:lstStyle/>
                    <a:p>
                      <a:pPr algn="l" fontAlgn="b"/>
                      <a:r>
                        <a:rPr lang="en-IN" sz="1100" u="none" strike="noStrike">
                          <a:effectLst/>
                        </a:rPr>
                        <a:t>Z calculated value</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2.31455</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83589879"/>
                  </a:ext>
                </a:extLst>
              </a:tr>
              <a:tr h="184150">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93985305"/>
                  </a:ext>
                </a:extLst>
              </a:tr>
              <a:tr h="184150">
                <a:tc>
                  <a:txBody>
                    <a:bodyPr/>
                    <a:lstStyle/>
                    <a:p>
                      <a:pPr algn="l" fontAlgn="b"/>
                      <a:r>
                        <a:rPr lang="en-IN" sz="1100" u="none" strike="noStrike">
                          <a:effectLst/>
                        </a:rPr>
                        <a:t>critical value</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1.644854</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28773538"/>
                  </a:ext>
                </a:extLst>
              </a:tr>
            </a:tbl>
          </a:graphicData>
        </a:graphic>
      </p:graphicFrame>
    </p:spTree>
    <p:extLst>
      <p:ext uri="{BB962C8B-B14F-4D97-AF65-F5344CB8AC3E}">
        <p14:creationId xmlns:p14="http://schemas.microsoft.com/office/powerpoint/2010/main" val="1281483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2386584" y="542925"/>
            <a:ext cx="7132320" cy="535531"/>
          </a:xfrm>
        </p:spPr>
        <p:txBody>
          <a:bodyPr/>
          <a:lstStyle/>
          <a:p>
            <a:pPr algn="ctr"/>
            <a:r>
              <a:rPr lang="en-US" dirty="0"/>
              <a:t> </a:t>
            </a:r>
            <a:r>
              <a:rPr lang="en-US" u="sng" dirty="0">
                <a:latin typeface="Times New Roman" panose="02020603050405020304" pitchFamily="18" charset="0"/>
                <a:cs typeface="Times New Roman" panose="02020603050405020304" pitchFamily="18" charset="0"/>
              </a:rPr>
              <a:t>Hypothesis Testing 3</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12</a:t>
            </a:fld>
            <a:endParaRPr lang="en-US" dirty="0"/>
          </a:p>
        </p:txBody>
      </p:sp>
      <p:pic>
        <p:nvPicPr>
          <p:cNvPr id="9" name="Picture Placeholder 30" descr="Magnifying glass">
            <a:extLst>
              <a:ext uri="{FF2B5EF4-FFF2-40B4-BE49-F238E27FC236}">
                <a16:creationId xmlns:a16="http://schemas.microsoft.com/office/drawing/2014/main" id="{8711A5BF-D5FF-15A4-D6BF-CCC377E6C8BD}"/>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a:fillRect/>
          </a:stretch>
        </p:blipFill>
        <p:spPr>
          <a:xfrm>
            <a:off x="10755218" y="103324"/>
            <a:ext cx="1259505" cy="1259505"/>
          </a:xfrm>
          <a:prstGeom prst="ellipse">
            <a:avLst/>
          </a:prstGeom>
        </p:spPr>
      </p:pic>
      <p:sp>
        <p:nvSpPr>
          <p:cNvPr id="3" name="TextBox 2"/>
          <p:cNvSpPr txBox="1"/>
          <p:nvPr/>
        </p:nvSpPr>
        <p:spPr>
          <a:xfrm>
            <a:off x="300446" y="1350053"/>
            <a:ext cx="11591108" cy="923330"/>
          </a:xfrm>
          <a:prstGeom prst="rect">
            <a:avLst/>
          </a:prstGeom>
          <a:noFill/>
        </p:spPr>
        <p:txBody>
          <a:bodyPr wrap="square" rtlCol="0">
            <a:spAutoFit/>
          </a:bodyPr>
          <a:lstStyle/>
          <a:p>
            <a:r>
              <a:rPr lang="en-US" dirty="0">
                <a:solidFill>
                  <a:schemeClr val="bg1"/>
                </a:solidFill>
              </a:rPr>
              <a:t>In excel sheet, for the 3</a:t>
            </a:r>
            <a:r>
              <a:rPr lang="en-US" baseline="30000" dirty="0">
                <a:solidFill>
                  <a:schemeClr val="bg1"/>
                </a:solidFill>
              </a:rPr>
              <a:t>rd</a:t>
            </a:r>
            <a:r>
              <a:rPr lang="en-US" dirty="0">
                <a:solidFill>
                  <a:schemeClr val="bg1"/>
                </a:solidFill>
              </a:rPr>
              <a:t> Hypothesis, we have considered the distribution of users in metros and tier 2 cities. For this purpose, we have collected information about the residence of each of the responses. We want to test whether more users (more than 60%) stay in metros and tier 2 cities.</a:t>
            </a:r>
            <a:endParaRPr lang="en-IN" dirty="0">
              <a:solidFill>
                <a:schemeClr val="bg1"/>
              </a:solidFill>
            </a:endParaRPr>
          </a:p>
        </p:txBody>
      </p:sp>
      <p:sp>
        <p:nvSpPr>
          <p:cNvPr id="7" name="TextBox 6"/>
          <p:cNvSpPr txBox="1"/>
          <p:nvPr/>
        </p:nvSpPr>
        <p:spPr>
          <a:xfrm>
            <a:off x="4917730" y="4672271"/>
            <a:ext cx="6305006" cy="738664"/>
          </a:xfrm>
          <a:prstGeom prst="rect">
            <a:avLst/>
          </a:prstGeom>
          <a:noFill/>
        </p:spPr>
        <p:txBody>
          <a:bodyPr wrap="square" rtlCol="0">
            <a:spAutoFit/>
          </a:bodyPr>
          <a:lstStyle/>
          <a:p>
            <a:r>
              <a:rPr lang="en-US" sz="1400" dirty="0">
                <a:solidFill>
                  <a:schemeClr val="bg1"/>
                </a:solidFill>
              </a:rPr>
              <a:t>Given the z calculated value is greater than critical value, the null hypothesis is rejected. Hence we can conclude that more than 50% of payments app users belong to the Metros and tier - 2 cities.</a:t>
            </a:r>
            <a:endParaRPr lang="en-IN" sz="1400" dirty="0">
              <a:solidFill>
                <a:schemeClr val="bg1"/>
              </a:solidFill>
            </a:endParaRPr>
          </a:p>
        </p:txBody>
      </p:sp>
      <p:sp>
        <p:nvSpPr>
          <p:cNvPr id="10" name="TextBox 9"/>
          <p:cNvSpPr txBox="1"/>
          <p:nvPr/>
        </p:nvSpPr>
        <p:spPr>
          <a:xfrm>
            <a:off x="4917730" y="3205024"/>
            <a:ext cx="7167154" cy="738664"/>
          </a:xfrm>
          <a:prstGeom prst="rect">
            <a:avLst/>
          </a:prstGeom>
          <a:noFill/>
        </p:spPr>
        <p:txBody>
          <a:bodyPr wrap="square" rtlCol="0">
            <a:spAutoFit/>
          </a:bodyPr>
          <a:lstStyle/>
          <a:p>
            <a:r>
              <a:rPr lang="en-US" sz="1400" dirty="0">
                <a:solidFill>
                  <a:schemeClr val="bg1"/>
                </a:solidFill>
              </a:rPr>
              <a:t>Therefore, our null hypothesis or H0: p&lt;=.60; and the alternative hypothesis is H1: p&gt; .60. Therefore this is a right tailed test and we would be applying a z-test for the same and taken significance level to be 5%.</a:t>
            </a:r>
            <a:endParaRPr lang="en-IN" sz="1400" dirty="0">
              <a:solidFill>
                <a:schemeClr val="bg1"/>
              </a:solidFill>
            </a:endParaRPr>
          </a:p>
        </p:txBody>
      </p:sp>
      <p:graphicFrame>
        <p:nvGraphicFramePr>
          <p:cNvPr id="4" name="Table 3">
            <a:extLst>
              <a:ext uri="{FF2B5EF4-FFF2-40B4-BE49-F238E27FC236}">
                <a16:creationId xmlns:a16="http://schemas.microsoft.com/office/drawing/2014/main" id="{1CE4460A-267D-8AC2-8820-568B65CFA6E6}"/>
              </a:ext>
            </a:extLst>
          </p:cNvPr>
          <p:cNvGraphicFramePr>
            <a:graphicFrameLocks noGrp="1"/>
          </p:cNvGraphicFramePr>
          <p:nvPr>
            <p:extLst>
              <p:ext uri="{D42A27DB-BD31-4B8C-83A1-F6EECF244321}">
                <p14:modId xmlns:p14="http://schemas.microsoft.com/office/powerpoint/2010/main" val="1928032467"/>
              </p:ext>
            </p:extLst>
          </p:nvPr>
        </p:nvGraphicFramePr>
        <p:xfrm>
          <a:off x="561594" y="2325185"/>
          <a:ext cx="3626358" cy="3788410"/>
        </p:xfrm>
        <a:graphic>
          <a:graphicData uri="http://schemas.openxmlformats.org/drawingml/2006/table">
            <a:tbl>
              <a:tblPr>
                <a:tableStyleId>{5C22544A-7EE6-4342-B048-85BDC9FD1C3A}</a:tableStyleId>
              </a:tblPr>
              <a:tblGrid>
                <a:gridCol w="2852735">
                  <a:extLst>
                    <a:ext uri="{9D8B030D-6E8A-4147-A177-3AD203B41FA5}">
                      <a16:colId xmlns:a16="http://schemas.microsoft.com/office/drawing/2014/main" val="3574441812"/>
                    </a:ext>
                  </a:extLst>
                </a:gridCol>
                <a:gridCol w="773623">
                  <a:extLst>
                    <a:ext uri="{9D8B030D-6E8A-4147-A177-3AD203B41FA5}">
                      <a16:colId xmlns:a16="http://schemas.microsoft.com/office/drawing/2014/main" val="1297892178"/>
                    </a:ext>
                  </a:extLst>
                </a:gridCol>
              </a:tblGrid>
              <a:tr h="571500">
                <a:tc>
                  <a:txBody>
                    <a:bodyPr/>
                    <a:lstStyle/>
                    <a:p>
                      <a:pPr algn="l" fontAlgn="ctr"/>
                      <a:r>
                        <a:rPr lang="en-US" sz="1200" u="none" strike="noStrike" dirty="0">
                          <a:effectLst/>
                        </a:rPr>
                        <a:t>total number of favorable responses</a:t>
                      </a:r>
                      <a:endParaRPr lang="en-US" sz="12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67702101"/>
                  </a:ext>
                </a:extLst>
              </a:tr>
              <a:tr h="184150">
                <a:tc>
                  <a:txBody>
                    <a:bodyPr/>
                    <a:lstStyle/>
                    <a:p>
                      <a:pPr algn="r" fontAlgn="b"/>
                      <a:r>
                        <a:rPr lang="en-IN" sz="1200" u="none" strike="noStrike" dirty="0">
                          <a:effectLst/>
                        </a:rPr>
                        <a:t>61</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81327520"/>
                  </a:ext>
                </a:extLst>
              </a:tr>
              <a:tr h="184150">
                <a:tc>
                  <a:txBody>
                    <a:bodyPr/>
                    <a:lstStyle/>
                    <a:p>
                      <a:pPr algn="l" fontAlgn="b"/>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97088772"/>
                  </a:ext>
                </a:extLst>
              </a:tr>
              <a:tr h="184150">
                <a:tc>
                  <a:txBody>
                    <a:bodyPr/>
                    <a:lstStyle/>
                    <a:p>
                      <a:pPr algn="l" fontAlgn="b"/>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05358114"/>
                  </a:ext>
                </a:extLst>
              </a:tr>
              <a:tr h="184150">
                <a:tc>
                  <a:txBody>
                    <a:bodyPr/>
                    <a:lstStyle/>
                    <a:p>
                      <a:pPr algn="l" fontAlgn="b"/>
                      <a:r>
                        <a:rPr lang="en-IN" sz="1200" u="none" strike="noStrike" dirty="0">
                          <a:effectLst/>
                        </a:rPr>
                        <a:t>n (sample)</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75</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2223799"/>
                  </a:ext>
                </a:extLst>
              </a:tr>
              <a:tr h="184150">
                <a:tc>
                  <a:txBody>
                    <a:bodyPr/>
                    <a:lstStyle/>
                    <a:p>
                      <a:pPr algn="l" fontAlgn="b"/>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02216860"/>
                  </a:ext>
                </a:extLst>
              </a:tr>
              <a:tr h="184150">
                <a:tc>
                  <a:txBody>
                    <a:bodyPr/>
                    <a:lstStyle/>
                    <a:p>
                      <a:pPr algn="l" fontAlgn="b"/>
                      <a:r>
                        <a:rPr lang="en-IN" sz="1200" u="none" strike="noStrike" dirty="0">
                          <a:effectLst/>
                        </a:rPr>
                        <a:t>p^</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0.813333</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77886036"/>
                  </a:ext>
                </a:extLst>
              </a:tr>
              <a:tr h="184150">
                <a:tc>
                  <a:txBody>
                    <a:bodyPr/>
                    <a:lstStyle/>
                    <a:p>
                      <a:pPr algn="l" fontAlgn="b"/>
                      <a:r>
                        <a:rPr lang="en-IN" sz="1200" u="none" strike="noStrike" dirty="0">
                          <a:effectLst/>
                        </a:rPr>
                        <a:t>q^</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0.186667</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52900691"/>
                  </a:ext>
                </a:extLst>
              </a:tr>
              <a:tr h="184150">
                <a:tc>
                  <a:txBody>
                    <a:bodyPr/>
                    <a:lstStyle/>
                    <a:p>
                      <a:pPr algn="l" fontAlgn="b"/>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42376314"/>
                  </a:ext>
                </a:extLst>
              </a:tr>
              <a:tr h="184150">
                <a:tc>
                  <a:txBody>
                    <a:bodyPr/>
                    <a:lstStyle/>
                    <a:p>
                      <a:pPr algn="l" fontAlgn="b"/>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41345185"/>
                  </a:ext>
                </a:extLst>
              </a:tr>
              <a:tr h="184150">
                <a:tc>
                  <a:txBody>
                    <a:bodyPr/>
                    <a:lstStyle/>
                    <a:p>
                      <a:pPr algn="l" fontAlgn="b"/>
                      <a:r>
                        <a:rPr lang="en-IN" sz="1200" u="none" strike="noStrike" dirty="0">
                          <a:effectLst/>
                        </a:rPr>
                        <a:t>H0: p&lt;=.60</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0.6</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59178419"/>
                  </a:ext>
                </a:extLst>
              </a:tr>
              <a:tr h="184150">
                <a:tc>
                  <a:txBody>
                    <a:bodyPr/>
                    <a:lstStyle/>
                    <a:p>
                      <a:pPr algn="l" fontAlgn="b"/>
                      <a:r>
                        <a:rPr lang="en-IN" sz="1200" u="none" strike="noStrike" dirty="0">
                          <a:effectLst/>
                        </a:rPr>
                        <a:t>H1: p&gt;.60</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0.6</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80987791"/>
                  </a:ext>
                </a:extLst>
              </a:tr>
              <a:tr h="184150">
                <a:tc>
                  <a:txBody>
                    <a:bodyPr/>
                    <a:lstStyle/>
                    <a:p>
                      <a:pPr algn="l" fontAlgn="b"/>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45878861"/>
                  </a:ext>
                </a:extLst>
              </a:tr>
              <a:tr h="184150">
                <a:tc>
                  <a:txBody>
                    <a:bodyPr/>
                    <a:lstStyle/>
                    <a:p>
                      <a:pPr algn="l" fontAlgn="b"/>
                      <a:r>
                        <a:rPr lang="en-IN" sz="1200" u="none" strike="noStrike" dirty="0">
                          <a:effectLst/>
                        </a:rPr>
                        <a:t>Standard Error</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0.044992</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72781619"/>
                  </a:ext>
                </a:extLst>
              </a:tr>
              <a:tr h="184150">
                <a:tc>
                  <a:txBody>
                    <a:bodyPr/>
                    <a:lstStyle/>
                    <a:p>
                      <a:pPr algn="l" fontAlgn="b"/>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845346223"/>
                  </a:ext>
                </a:extLst>
              </a:tr>
              <a:tr h="184150">
                <a:tc>
                  <a:txBody>
                    <a:bodyPr/>
                    <a:lstStyle/>
                    <a:p>
                      <a:pPr algn="l" fontAlgn="b"/>
                      <a:r>
                        <a:rPr lang="en-IN" sz="1200" u="none" strike="noStrike" dirty="0">
                          <a:effectLst/>
                        </a:rPr>
                        <a:t>Z calculated value</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4.741565</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986950364"/>
                  </a:ext>
                </a:extLst>
              </a:tr>
              <a:tr h="184150">
                <a:tc>
                  <a:txBody>
                    <a:bodyPr/>
                    <a:lstStyle/>
                    <a:p>
                      <a:pPr algn="l" fontAlgn="b"/>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22494768"/>
                  </a:ext>
                </a:extLst>
              </a:tr>
              <a:tr h="184150">
                <a:tc>
                  <a:txBody>
                    <a:bodyPr/>
                    <a:lstStyle/>
                    <a:p>
                      <a:pPr algn="l" fontAlgn="b"/>
                      <a:r>
                        <a:rPr lang="en-IN" sz="1200" u="none" strike="noStrike" dirty="0">
                          <a:effectLst/>
                        </a:rPr>
                        <a:t>critical value</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dirty="0">
                          <a:effectLst/>
                        </a:rPr>
                        <a:t>1.644854</a:t>
                      </a:r>
                      <a:endParaRPr lang="en-IN"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05675079"/>
                  </a:ext>
                </a:extLst>
              </a:tr>
            </a:tbl>
          </a:graphicData>
        </a:graphic>
      </p:graphicFrame>
      <p:sp>
        <p:nvSpPr>
          <p:cNvPr id="8" name="TextBox 7">
            <a:extLst>
              <a:ext uri="{FF2B5EF4-FFF2-40B4-BE49-F238E27FC236}">
                <a16:creationId xmlns:a16="http://schemas.microsoft.com/office/drawing/2014/main" id="{B0106D11-F69B-BA44-CD1F-C921A2846310}"/>
              </a:ext>
            </a:extLst>
          </p:cNvPr>
          <p:cNvSpPr txBox="1"/>
          <p:nvPr/>
        </p:nvSpPr>
        <p:spPr>
          <a:xfrm flipH="1">
            <a:off x="5000026" y="2397431"/>
            <a:ext cx="3300984" cy="523220"/>
          </a:xfrm>
          <a:prstGeom prst="rect">
            <a:avLst/>
          </a:prstGeom>
          <a:noFill/>
        </p:spPr>
        <p:txBody>
          <a:bodyPr wrap="square" rtlCol="0">
            <a:spAutoFit/>
          </a:bodyPr>
          <a:lstStyle/>
          <a:p>
            <a:r>
              <a:rPr lang="en-US" sz="1400" dirty="0">
                <a:solidFill>
                  <a:schemeClr val="bg1"/>
                </a:solidFill>
              </a:rPr>
              <a:t>Here, Metro cities =34</a:t>
            </a:r>
          </a:p>
          <a:p>
            <a:r>
              <a:rPr lang="en-US" sz="1400" dirty="0">
                <a:solidFill>
                  <a:schemeClr val="bg1"/>
                </a:solidFill>
              </a:rPr>
              <a:t>          Tier 2 cities =27</a:t>
            </a:r>
            <a:endParaRPr lang="en-IN" sz="1400" dirty="0">
              <a:solidFill>
                <a:schemeClr val="bg1"/>
              </a:solidFill>
            </a:endParaRPr>
          </a:p>
        </p:txBody>
      </p:sp>
    </p:spTree>
    <p:extLst>
      <p:ext uri="{BB962C8B-B14F-4D97-AF65-F5344CB8AC3E}">
        <p14:creationId xmlns:p14="http://schemas.microsoft.com/office/powerpoint/2010/main" val="4039643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2386584" y="542925"/>
            <a:ext cx="7132320" cy="535531"/>
          </a:xfrm>
        </p:spPr>
        <p:txBody>
          <a:bodyPr/>
          <a:lstStyle/>
          <a:p>
            <a:pPr algn="ctr"/>
            <a:r>
              <a:rPr lang="en-US" dirty="0"/>
              <a:t> </a:t>
            </a:r>
            <a:r>
              <a:rPr lang="en-US" u="sng" dirty="0">
                <a:latin typeface="Times New Roman" panose="02020603050405020304" pitchFamily="18" charset="0"/>
                <a:cs typeface="Times New Roman" panose="02020603050405020304" pitchFamily="18" charset="0"/>
              </a:rPr>
              <a:t>Hypothesis Testing 4</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13</a:t>
            </a:fld>
            <a:endParaRPr lang="en-US" dirty="0"/>
          </a:p>
        </p:txBody>
      </p:sp>
      <p:pic>
        <p:nvPicPr>
          <p:cNvPr id="9" name="Picture Placeholder 30" descr="Magnifying glass">
            <a:extLst>
              <a:ext uri="{FF2B5EF4-FFF2-40B4-BE49-F238E27FC236}">
                <a16:creationId xmlns:a16="http://schemas.microsoft.com/office/drawing/2014/main" id="{8711A5BF-D5FF-15A4-D6BF-CCC377E6C8BD}"/>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a:fillRect/>
          </a:stretch>
        </p:blipFill>
        <p:spPr>
          <a:xfrm>
            <a:off x="10755218" y="103324"/>
            <a:ext cx="1259505" cy="1259505"/>
          </a:xfrm>
          <a:prstGeom prst="ellipse">
            <a:avLst/>
          </a:prstGeom>
        </p:spPr>
      </p:pic>
      <p:sp>
        <p:nvSpPr>
          <p:cNvPr id="3" name="TextBox 2"/>
          <p:cNvSpPr txBox="1"/>
          <p:nvPr/>
        </p:nvSpPr>
        <p:spPr>
          <a:xfrm>
            <a:off x="300446" y="1372758"/>
            <a:ext cx="11591108" cy="923330"/>
          </a:xfrm>
          <a:prstGeom prst="rect">
            <a:avLst/>
          </a:prstGeom>
          <a:noFill/>
        </p:spPr>
        <p:txBody>
          <a:bodyPr wrap="square" rtlCol="0">
            <a:spAutoFit/>
          </a:bodyPr>
          <a:lstStyle/>
          <a:p>
            <a:r>
              <a:rPr lang="en-US" dirty="0">
                <a:solidFill>
                  <a:schemeClr val="bg1"/>
                </a:solidFill>
              </a:rPr>
              <a:t>In excel sheet, for the 4</a:t>
            </a:r>
            <a:r>
              <a:rPr lang="en-US" baseline="30000" dirty="0">
                <a:solidFill>
                  <a:schemeClr val="bg1"/>
                </a:solidFill>
              </a:rPr>
              <a:t>th</a:t>
            </a:r>
            <a:r>
              <a:rPr lang="en-US" dirty="0">
                <a:solidFill>
                  <a:schemeClr val="bg1"/>
                </a:solidFill>
              </a:rPr>
              <a:t> Hypothesis, we have considered the income distribution of users. For this purpose, we have collected information about the incomes of each of the respondents. We want to test whether 30% of the users have a household income of more than 10.1 lakhs.</a:t>
            </a:r>
            <a:endParaRPr lang="en-IN" dirty="0">
              <a:solidFill>
                <a:schemeClr val="bg1"/>
              </a:solidFill>
            </a:endParaRPr>
          </a:p>
        </p:txBody>
      </p:sp>
      <p:sp>
        <p:nvSpPr>
          <p:cNvPr id="7" name="TextBox 6"/>
          <p:cNvSpPr txBox="1"/>
          <p:nvPr/>
        </p:nvSpPr>
        <p:spPr>
          <a:xfrm>
            <a:off x="4615543" y="4774445"/>
            <a:ext cx="6305006" cy="738664"/>
          </a:xfrm>
          <a:prstGeom prst="rect">
            <a:avLst/>
          </a:prstGeom>
          <a:noFill/>
        </p:spPr>
        <p:txBody>
          <a:bodyPr wrap="square" rtlCol="0">
            <a:spAutoFit/>
          </a:bodyPr>
          <a:lstStyle/>
          <a:p>
            <a:r>
              <a:rPr lang="en-US" sz="1400" dirty="0">
                <a:solidFill>
                  <a:schemeClr val="bg1"/>
                </a:solidFill>
              </a:rPr>
              <a:t>Given the z calculated value is lesser than critical value, the null hypothesis is should be accepted. Hence we can conclude that more of the users belong to an income group of less than 10.1 lakhs.</a:t>
            </a:r>
            <a:endParaRPr lang="en-IN" sz="1400" dirty="0">
              <a:solidFill>
                <a:schemeClr val="bg1"/>
              </a:solidFill>
            </a:endParaRPr>
          </a:p>
        </p:txBody>
      </p:sp>
      <p:sp>
        <p:nvSpPr>
          <p:cNvPr id="10" name="TextBox 9"/>
          <p:cNvSpPr txBox="1"/>
          <p:nvPr/>
        </p:nvSpPr>
        <p:spPr>
          <a:xfrm>
            <a:off x="4615543" y="3514354"/>
            <a:ext cx="7167154" cy="738664"/>
          </a:xfrm>
          <a:prstGeom prst="rect">
            <a:avLst/>
          </a:prstGeom>
          <a:noFill/>
        </p:spPr>
        <p:txBody>
          <a:bodyPr wrap="square" rtlCol="0">
            <a:spAutoFit/>
          </a:bodyPr>
          <a:lstStyle/>
          <a:p>
            <a:r>
              <a:rPr lang="en-US" sz="1400" dirty="0">
                <a:solidFill>
                  <a:schemeClr val="bg1"/>
                </a:solidFill>
              </a:rPr>
              <a:t>Therefore, our null hypothesis or H0: p&lt;=.30; and the alternative hypothesis is H1: p&gt; .30. Therefore this is a right tailed test and we would be applying a z-test for the same and taken significance level to be 5%.</a:t>
            </a:r>
            <a:endParaRPr lang="en-IN" sz="1400" dirty="0">
              <a:solidFill>
                <a:schemeClr val="bg1"/>
              </a:solidFill>
            </a:endParaRPr>
          </a:p>
        </p:txBody>
      </p:sp>
      <p:graphicFrame>
        <p:nvGraphicFramePr>
          <p:cNvPr id="6" name="Table 5">
            <a:extLst>
              <a:ext uri="{FF2B5EF4-FFF2-40B4-BE49-F238E27FC236}">
                <a16:creationId xmlns:a16="http://schemas.microsoft.com/office/drawing/2014/main" id="{402CF873-A475-5CCB-7259-E14637C68A84}"/>
              </a:ext>
            </a:extLst>
          </p:cNvPr>
          <p:cNvGraphicFramePr>
            <a:graphicFrameLocks noGrp="1"/>
          </p:cNvGraphicFramePr>
          <p:nvPr>
            <p:extLst>
              <p:ext uri="{D42A27DB-BD31-4B8C-83A1-F6EECF244321}">
                <p14:modId xmlns:p14="http://schemas.microsoft.com/office/powerpoint/2010/main" val="1093982015"/>
              </p:ext>
            </p:extLst>
          </p:nvPr>
        </p:nvGraphicFramePr>
        <p:xfrm>
          <a:off x="473456" y="2481707"/>
          <a:ext cx="3732784" cy="3542622"/>
        </p:xfrm>
        <a:graphic>
          <a:graphicData uri="http://schemas.openxmlformats.org/drawingml/2006/table">
            <a:tbl>
              <a:tblPr>
                <a:tableStyleId>{5C22544A-7EE6-4342-B048-85BDC9FD1C3A}</a:tableStyleId>
              </a:tblPr>
              <a:tblGrid>
                <a:gridCol w="2973573">
                  <a:extLst>
                    <a:ext uri="{9D8B030D-6E8A-4147-A177-3AD203B41FA5}">
                      <a16:colId xmlns:a16="http://schemas.microsoft.com/office/drawing/2014/main" val="4047858915"/>
                    </a:ext>
                  </a:extLst>
                </a:gridCol>
                <a:gridCol w="759211">
                  <a:extLst>
                    <a:ext uri="{9D8B030D-6E8A-4147-A177-3AD203B41FA5}">
                      <a16:colId xmlns:a16="http://schemas.microsoft.com/office/drawing/2014/main" val="1748783998"/>
                    </a:ext>
                  </a:extLst>
                </a:gridCol>
              </a:tblGrid>
              <a:tr h="203210">
                <a:tc>
                  <a:txBody>
                    <a:bodyPr/>
                    <a:lstStyle/>
                    <a:p>
                      <a:pPr algn="l" fontAlgn="ctr"/>
                      <a:r>
                        <a:rPr lang="en-US" sz="1100" u="none" strike="noStrike">
                          <a:effectLst/>
                        </a:rPr>
                        <a:t>total number of favourable responses</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38656665"/>
                  </a:ext>
                </a:extLst>
              </a:tr>
              <a:tr h="196436">
                <a:tc>
                  <a:txBody>
                    <a:bodyPr/>
                    <a:lstStyle/>
                    <a:p>
                      <a:pPr algn="r" fontAlgn="b"/>
                      <a:r>
                        <a:rPr lang="en-IN" sz="1100" u="none" strike="noStrike">
                          <a:effectLst/>
                        </a:rPr>
                        <a:t>23</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69690462"/>
                  </a:ext>
                </a:extLst>
              </a:tr>
              <a:tr h="196436">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83561040"/>
                  </a:ext>
                </a:extLst>
              </a:tr>
              <a:tr h="196436">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12253303"/>
                  </a:ext>
                </a:extLst>
              </a:tr>
              <a:tr h="196436">
                <a:tc>
                  <a:txBody>
                    <a:bodyPr/>
                    <a:lstStyle/>
                    <a:p>
                      <a:pPr algn="l" fontAlgn="b"/>
                      <a:r>
                        <a:rPr lang="en-IN" sz="1100" u="none" strike="noStrike">
                          <a:effectLst/>
                        </a:rPr>
                        <a:t>n (sample)</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75</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68366772"/>
                  </a:ext>
                </a:extLst>
              </a:tr>
              <a:tr h="196436">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616024547"/>
                  </a:ext>
                </a:extLst>
              </a:tr>
              <a:tr h="196436">
                <a:tc>
                  <a:txBody>
                    <a:bodyPr/>
                    <a:lstStyle/>
                    <a:p>
                      <a:pPr algn="l" fontAlgn="b"/>
                      <a:r>
                        <a:rPr lang="en-IN" sz="1100" u="none" strike="noStrike">
                          <a:effectLst/>
                        </a:rPr>
                        <a:t>p^</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0.306667</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35615073"/>
                  </a:ext>
                </a:extLst>
              </a:tr>
              <a:tr h="196436">
                <a:tc>
                  <a:txBody>
                    <a:bodyPr/>
                    <a:lstStyle/>
                    <a:p>
                      <a:pPr algn="l" fontAlgn="b"/>
                      <a:r>
                        <a:rPr lang="en-IN" sz="1100" u="none" strike="noStrike">
                          <a:effectLst/>
                        </a:rPr>
                        <a:t>q^</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0.693333</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04913134"/>
                  </a:ext>
                </a:extLst>
              </a:tr>
              <a:tr h="196436">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17437097"/>
                  </a:ext>
                </a:extLst>
              </a:tr>
              <a:tr h="196436">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50770678"/>
                  </a:ext>
                </a:extLst>
              </a:tr>
              <a:tr h="196436">
                <a:tc>
                  <a:txBody>
                    <a:bodyPr/>
                    <a:lstStyle/>
                    <a:p>
                      <a:pPr algn="l" fontAlgn="b"/>
                      <a:r>
                        <a:rPr lang="en-IN" sz="1100" u="none" strike="noStrike">
                          <a:effectLst/>
                        </a:rPr>
                        <a:t>H0: p&lt;=.30</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0.3</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55359930"/>
                  </a:ext>
                </a:extLst>
              </a:tr>
              <a:tr h="196436">
                <a:tc>
                  <a:txBody>
                    <a:bodyPr/>
                    <a:lstStyle/>
                    <a:p>
                      <a:pPr algn="l" fontAlgn="b"/>
                      <a:r>
                        <a:rPr lang="en-IN" sz="1100" u="none" strike="noStrike">
                          <a:effectLst/>
                        </a:rPr>
                        <a:t>H1: p&gt;.30</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0.3</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22462718"/>
                  </a:ext>
                </a:extLst>
              </a:tr>
              <a:tr h="196436">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73850331"/>
                  </a:ext>
                </a:extLst>
              </a:tr>
              <a:tr h="196436">
                <a:tc>
                  <a:txBody>
                    <a:bodyPr/>
                    <a:lstStyle/>
                    <a:p>
                      <a:pPr algn="l" fontAlgn="b"/>
                      <a:r>
                        <a:rPr lang="en-IN" sz="1100" u="none" strike="noStrike">
                          <a:effectLst/>
                        </a:rPr>
                        <a:t>Standard Error</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0.053244</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46667339"/>
                  </a:ext>
                </a:extLst>
              </a:tr>
              <a:tr h="196436">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602061536"/>
                  </a:ext>
                </a:extLst>
              </a:tr>
              <a:tr h="196436">
                <a:tc>
                  <a:txBody>
                    <a:bodyPr/>
                    <a:lstStyle/>
                    <a:p>
                      <a:pPr algn="l" fontAlgn="b"/>
                      <a:r>
                        <a:rPr lang="en-IN" sz="1100" u="none" strike="noStrike">
                          <a:effectLst/>
                        </a:rPr>
                        <a:t>Z calculated value</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0.125209</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12961305"/>
                  </a:ext>
                </a:extLst>
              </a:tr>
              <a:tr h="196436">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05201980"/>
                  </a:ext>
                </a:extLst>
              </a:tr>
              <a:tr h="196436">
                <a:tc>
                  <a:txBody>
                    <a:bodyPr/>
                    <a:lstStyle/>
                    <a:p>
                      <a:pPr algn="l" fontAlgn="b"/>
                      <a:r>
                        <a:rPr lang="en-IN" sz="1100" u="none" strike="noStrike">
                          <a:effectLst/>
                        </a:rPr>
                        <a:t>critical value</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1.644854</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10133473"/>
                  </a:ext>
                </a:extLst>
              </a:tr>
            </a:tbl>
          </a:graphicData>
        </a:graphic>
      </p:graphicFrame>
      <p:sp>
        <p:nvSpPr>
          <p:cNvPr id="11" name="TextBox 10">
            <a:extLst>
              <a:ext uri="{FF2B5EF4-FFF2-40B4-BE49-F238E27FC236}">
                <a16:creationId xmlns:a16="http://schemas.microsoft.com/office/drawing/2014/main" id="{CB585C87-79E0-4E8B-3108-430879A24110}"/>
              </a:ext>
            </a:extLst>
          </p:cNvPr>
          <p:cNvSpPr txBox="1"/>
          <p:nvPr/>
        </p:nvSpPr>
        <p:spPr>
          <a:xfrm flipH="1">
            <a:off x="4615543" y="2535889"/>
            <a:ext cx="3595769" cy="738664"/>
          </a:xfrm>
          <a:prstGeom prst="rect">
            <a:avLst/>
          </a:prstGeom>
          <a:noFill/>
        </p:spPr>
        <p:txBody>
          <a:bodyPr wrap="square" rtlCol="0">
            <a:spAutoFit/>
          </a:bodyPr>
          <a:lstStyle/>
          <a:p>
            <a:r>
              <a:rPr lang="en-US" sz="1400" dirty="0">
                <a:solidFill>
                  <a:schemeClr val="bg1"/>
                </a:solidFill>
              </a:rPr>
              <a:t>10.1 – 15 Lakhs = 9</a:t>
            </a:r>
          </a:p>
          <a:p>
            <a:r>
              <a:rPr lang="en-US" sz="1400" dirty="0">
                <a:solidFill>
                  <a:schemeClr val="bg1"/>
                </a:solidFill>
              </a:rPr>
              <a:t>Greater than 20 lakhs = 9</a:t>
            </a:r>
          </a:p>
          <a:p>
            <a:r>
              <a:rPr lang="en-US" sz="1400" dirty="0">
                <a:solidFill>
                  <a:schemeClr val="bg1"/>
                </a:solidFill>
              </a:rPr>
              <a:t>15.1 – 20 Lakhs = 5</a:t>
            </a:r>
            <a:endParaRPr lang="en-IN" sz="1400" dirty="0">
              <a:solidFill>
                <a:schemeClr val="bg1"/>
              </a:solidFill>
            </a:endParaRPr>
          </a:p>
        </p:txBody>
      </p:sp>
    </p:spTree>
    <p:extLst>
      <p:ext uri="{BB962C8B-B14F-4D97-AF65-F5344CB8AC3E}">
        <p14:creationId xmlns:p14="http://schemas.microsoft.com/office/powerpoint/2010/main" val="2123623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2386584" y="542925"/>
            <a:ext cx="7132320" cy="535531"/>
          </a:xfrm>
        </p:spPr>
        <p:txBody>
          <a:bodyPr/>
          <a:lstStyle/>
          <a:p>
            <a:pPr algn="ctr"/>
            <a:r>
              <a:rPr lang="en-US" dirty="0"/>
              <a:t> </a:t>
            </a:r>
            <a:r>
              <a:rPr lang="en-US" u="sng" dirty="0">
                <a:latin typeface="Times New Roman" panose="02020603050405020304" pitchFamily="18" charset="0"/>
                <a:cs typeface="Times New Roman" panose="02020603050405020304" pitchFamily="18" charset="0"/>
              </a:rPr>
              <a:t>Hypothesis Testing 5</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14</a:t>
            </a:fld>
            <a:endParaRPr lang="en-US" dirty="0"/>
          </a:p>
        </p:txBody>
      </p:sp>
      <p:pic>
        <p:nvPicPr>
          <p:cNvPr id="9" name="Picture Placeholder 30" descr="Magnifying glass">
            <a:extLst>
              <a:ext uri="{FF2B5EF4-FFF2-40B4-BE49-F238E27FC236}">
                <a16:creationId xmlns:a16="http://schemas.microsoft.com/office/drawing/2014/main" id="{8711A5BF-D5FF-15A4-D6BF-CCC377E6C8BD}"/>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a:fillRect/>
          </a:stretch>
        </p:blipFill>
        <p:spPr>
          <a:xfrm>
            <a:off x="10755218" y="103324"/>
            <a:ext cx="1259505" cy="1259505"/>
          </a:xfrm>
          <a:prstGeom prst="ellipse">
            <a:avLst/>
          </a:prstGeom>
        </p:spPr>
      </p:pic>
      <p:sp>
        <p:nvSpPr>
          <p:cNvPr id="3" name="TextBox 2"/>
          <p:cNvSpPr txBox="1"/>
          <p:nvPr/>
        </p:nvSpPr>
        <p:spPr>
          <a:xfrm>
            <a:off x="300446" y="1350053"/>
            <a:ext cx="11591108" cy="923330"/>
          </a:xfrm>
          <a:prstGeom prst="rect">
            <a:avLst/>
          </a:prstGeom>
          <a:noFill/>
        </p:spPr>
        <p:txBody>
          <a:bodyPr wrap="square" rtlCol="0">
            <a:spAutoFit/>
          </a:bodyPr>
          <a:lstStyle/>
          <a:p>
            <a:r>
              <a:rPr lang="en-US" dirty="0">
                <a:solidFill>
                  <a:schemeClr val="bg1"/>
                </a:solidFill>
              </a:rPr>
              <a:t>In excel sheet, for the 5</a:t>
            </a:r>
            <a:r>
              <a:rPr lang="en-US" baseline="30000" dirty="0">
                <a:solidFill>
                  <a:schemeClr val="bg1"/>
                </a:solidFill>
              </a:rPr>
              <a:t>th</a:t>
            </a:r>
            <a:r>
              <a:rPr lang="en-US" dirty="0">
                <a:solidFill>
                  <a:schemeClr val="bg1"/>
                </a:solidFill>
              </a:rPr>
              <a:t> Hypothesis, For the fifth hypothesis, we have considered the internet connection of the users. For this purpose, we have collected information about the internet connections of each of the respondents. We want to test whether more users (more than 50%) always have a good internet connection.</a:t>
            </a:r>
            <a:endParaRPr lang="en-IN" dirty="0">
              <a:solidFill>
                <a:schemeClr val="bg1"/>
              </a:solidFill>
            </a:endParaRPr>
          </a:p>
        </p:txBody>
      </p:sp>
      <p:sp>
        <p:nvSpPr>
          <p:cNvPr id="7" name="TextBox 6"/>
          <p:cNvSpPr txBox="1"/>
          <p:nvPr/>
        </p:nvSpPr>
        <p:spPr>
          <a:xfrm>
            <a:off x="4491446" y="4619701"/>
            <a:ext cx="6305006" cy="738664"/>
          </a:xfrm>
          <a:prstGeom prst="rect">
            <a:avLst/>
          </a:prstGeom>
          <a:noFill/>
        </p:spPr>
        <p:txBody>
          <a:bodyPr wrap="square" rtlCol="0">
            <a:spAutoFit/>
          </a:bodyPr>
          <a:lstStyle/>
          <a:p>
            <a:r>
              <a:rPr lang="en-US" sz="1400" dirty="0">
                <a:solidFill>
                  <a:schemeClr val="bg1"/>
                </a:solidFill>
              </a:rPr>
              <a:t>Given the z calculated value is greater than critical value, the null hypothesis is rejected. Hence we can conclude that 40% of the users always have a good internet connection at their residence.</a:t>
            </a:r>
            <a:endParaRPr lang="en-IN" sz="1400" dirty="0">
              <a:solidFill>
                <a:schemeClr val="bg1"/>
              </a:solidFill>
            </a:endParaRPr>
          </a:p>
        </p:txBody>
      </p:sp>
      <p:sp>
        <p:nvSpPr>
          <p:cNvPr id="10" name="TextBox 9"/>
          <p:cNvSpPr txBox="1"/>
          <p:nvPr/>
        </p:nvSpPr>
        <p:spPr>
          <a:xfrm>
            <a:off x="4491446" y="2924328"/>
            <a:ext cx="7167154" cy="738664"/>
          </a:xfrm>
          <a:prstGeom prst="rect">
            <a:avLst/>
          </a:prstGeom>
          <a:noFill/>
        </p:spPr>
        <p:txBody>
          <a:bodyPr wrap="square" rtlCol="0">
            <a:spAutoFit/>
          </a:bodyPr>
          <a:lstStyle/>
          <a:p>
            <a:r>
              <a:rPr lang="en-US" sz="1400" dirty="0">
                <a:solidFill>
                  <a:schemeClr val="bg1"/>
                </a:solidFill>
              </a:rPr>
              <a:t>Therefore, our null hypothesis or H0: p&lt;=.30; and the alternative hypothesis is H1: p&gt; .30. Therefore this is a right tailed test and we would be applying a z-test for the same and taken significance level to be 5%.</a:t>
            </a:r>
            <a:endParaRPr lang="en-IN" sz="1400" dirty="0">
              <a:solidFill>
                <a:schemeClr val="bg1"/>
              </a:solidFill>
            </a:endParaRPr>
          </a:p>
        </p:txBody>
      </p:sp>
      <p:graphicFrame>
        <p:nvGraphicFramePr>
          <p:cNvPr id="4" name="Table 3">
            <a:extLst>
              <a:ext uri="{FF2B5EF4-FFF2-40B4-BE49-F238E27FC236}">
                <a16:creationId xmlns:a16="http://schemas.microsoft.com/office/drawing/2014/main" id="{0ADB2476-8394-82F6-D438-C7F8F40E985D}"/>
              </a:ext>
            </a:extLst>
          </p:cNvPr>
          <p:cNvGraphicFramePr>
            <a:graphicFrameLocks noGrp="1"/>
          </p:cNvGraphicFramePr>
          <p:nvPr>
            <p:extLst>
              <p:ext uri="{D42A27DB-BD31-4B8C-83A1-F6EECF244321}">
                <p14:modId xmlns:p14="http://schemas.microsoft.com/office/powerpoint/2010/main" val="3357980686"/>
              </p:ext>
            </p:extLst>
          </p:nvPr>
        </p:nvGraphicFramePr>
        <p:xfrm>
          <a:off x="409303" y="2520496"/>
          <a:ext cx="3732929" cy="3471765"/>
        </p:xfrm>
        <a:graphic>
          <a:graphicData uri="http://schemas.openxmlformats.org/drawingml/2006/table">
            <a:tbl>
              <a:tblPr>
                <a:tableStyleId>{5C22544A-7EE6-4342-B048-85BDC9FD1C3A}</a:tableStyleId>
              </a:tblPr>
              <a:tblGrid>
                <a:gridCol w="2973689">
                  <a:extLst>
                    <a:ext uri="{9D8B030D-6E8A-4147-A177-3AD203B41FA5}">
                      <a16:colId xmlns:a16="http://schemas.microsoft.com/office/drawing/2014/main" val="1394332651"/>
                    </a:ext>
                  </a:extLst>
                </a:gridCol>
                <a:gridCol w="759240">
                  <a:extLst>
                    <a:ext uri="{9D8B030D-6E8A-4147-A177-3AD203B41FA5}">
                      <a16:colId xmlns:a16="http://schemas.microsoft.com/office/drawing/2014/main" val="1544969382"/>
                    </a:ext>
                  </a:extLst>
                </a:gridCol>
              </a:tblGrid>
              <a:tr h="199146">
                <a:tc>
                  <a:txBody>
                    <a:bodyPr/>
                    <a:lstStyle/>
                    <a:p>
                      <a:pPr algn="l" fontAlgn="ctr"/>
                      <a:r>
                        <a:rPr lang="en-US" sz="1100" u="none" strike="noStrike">
                          <a:effectLst/>
                        </a:rPr>
                        <a:t>total number of favourable responses</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91091044"/>
                  </a:ext>
                </a:extLst>
              </a:tr>
              <a:tr h="192507">
                <a:tc>
                  <a:txBody>
                    <a:bodyPr/>
                    <a:lstStyle/>
                    <a:p>
                      <a:pPr algn="r" fontAlgn="b"/>
                      <a:r>
                        <a:rPr lang="en-IN" sz="1100" u="none" strike="noStrike">
                          <a:effectLst/>
                        </a:rPr>
                        <a:t>23</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34279923"/>
                  </a:ext>
                </a:extLst>
              </a:tr>
              <a:tr h="192507">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30424511"/>
                  </a:ext>
                </a:extLst>
              </a:tr>
              <a:tr h="192507">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21260624"/>
                  </a:ext>
                </a:extLst>
              </a:tr>
              <a:tr h="192507">
                <a:tc>
                  <a:txBody>
                    <a:bodyPr/>
                    <a:lstStyle/>
                    <a:p>
                      <a:pPr algn="l" fontAlgn="b"/>
                      <a:r>
                        <a:rPr lang="en-IN" sz="1100" u="none" strike="noStrike">
                          <a:effectLst/>
                        </a:rPr>
                        <a:t>n (sample)</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75</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90933720"/>
                  </a:ext>
                </a:extLst>
              </a:tr>
              <a:tr h="192507">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48244154"/>
                  </a:ext>
                </a:extLst>
              </a:tr>
              <a:tr h="192507">
                <a:tc>
                  <a:txBody>
                    <a:bodyPr/>
                    <a:lstStyle/>
                    <a:p>
                      <a:pPr algn="l" fontAlgn="b"/>
                      <a:r>
                        <a:rPr lang="en-IN" sz="1100" u="none" strike="noStrike">
                          <a:effectLst/>
                        </a:rPr>
                        <a:t>p^</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0.306667</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32139164"/>
                  </a:ext>
                </a:extLst>
              </a:tr>
              <a:tr h="192507">
                <a:tc>
                  <a:txBody>
                    <a:bodyPr/>
                    <a:lstStyle/>
                    <a:p>
                      <a:pPr algn="l" fontAlgn="b"/>
                      <a:r>
                        <a:rPr lang="en-IN" sz="1100" u="none" strike="noStrike">
                          <a:effectLst/>
                        </a:rPr>
                        <a:t>q^</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0.693333</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04334823"/>
                  </a:ext>
                </a:extLst>
              </a:tr>
              <a:tr h="192507">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18386825"/>
                  </a:ext>
                </a:extLst>
              </a:tr>
              <a:tr h="192507">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804031423"/>
                  </a:ext>
                </a:extLst>
              </a:tr>
              <a:tr h="192507">
                <a:tc>
                  <a:txBody>
                    <a:bodyPr/>
                    <a:lstStyle/>
                    <a:p>
                      <a:pPr algn="l" fontAlgn="b"/>
                      <a:r>
                        <a:rPr lang="en-IN" sz="1100" u="none" strike="noStrike">
                          <a:effectLst/>
                        </a:rPr>
                        <a:t>H0: p&lt;=.30</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0.3</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70873244"/>
                  </a:ext>
                </a:extLst>
              </a:tr>
              <a:tr h="192507">
                <a:tc>
                  <a:txBody>
                    <a:bodyPr/>
                    <a:lstStyle/>
                    <a:p>
                      <a:pPr algn="l" fontAlgn="b"/>
                      <a:r>
                        <a:rPr lang="en-IN" sz="1100" u="none" strike="noStrike">
                          <a:effectLst/>
                        </a:rPr>
                        <a:t>H1: p&gt;.30</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0.3</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31867837"/>
                  </a:ext>
                </a:extLst>
              </a:tr>
              <a:tr h="192507">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69040991"/>
                  </a:ext>
                </a:extLst>
              </a:tr>
              <a:tr h="192507">
                <a:tc>
                  <a:txBody>
                    <a:bodyPr/>
                    <a:lstStyle/>
                    <a:p>
                      <a:pPr algn="l" fontAlgn="b"/>
                      <a:r>
                        <a:rPr lang="en-IN" sz="1100" u="none" strike="noStrike">
                          <a:effectLst/>
                        </a:rPr>
                        <a:t>Standard Error</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0.053244</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23127592"/>
                  </a:ext>
                </a:extLst>
              </a:tr>
              <a:tr h="192507">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12652272"/>
                  </a:ext>
                </a:extLst>
              </a:tr>
              <a:tr h="192507">
                <a:tc>
                  <a:txBody>
                    <a:bodyPr/>
                    <a:lstStyle/>
                    <a:p>
                      <a:pPr algn="l" fontAlgn="b"/>
                      <a:r>
                        <a:rPr lang="en-IN" sz="1100" u="none" strike="noStrike">
                          <a:effectLst/>
                        </a:rPr>
                        <a:t>Z calculated value</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0.125209</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91255155"/>
                  </a:ext>
                </a:extLst>
              </a:tr>
              <a:tr h="192507">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922072166"/>
                  </a:ext>
                </a:extLst>
              </a:tr>
              <a:tr h="192507">
                <a:tc>
                  <a:txBody>
                    <a:bodyPr/>
                    <a:lstStyle/>
                    <a:p>
                      <a:pPr algn="l" fontAlgn="b"/>
                      <a:r>
                        <a:rPr lang="en-IN" sz="1100" u="none" strike="noStrike">
                          <a:effectLst/>
                        </a:rPr>
                        <a:t>critical value</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1.644854</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27731227"/>
                  </a:ext>
                </a:extLst>
              </a:tr>
            </a:tbl>
          </a:graphicData>
        </a:graphic>
      </p:graphicFrame>
    </p:spTree>
    <p:extLst>
      <p:ext uri="{BB962C8B-B14F-4D97-AF65-F5344CB8AC3E}">
        <p14:creationId xmlns:p14="http://schemas.microsoft.com/office/powerpoint/2010/main" val="3301832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90931"/>
          </a:xfrm>
        </p:spPr>
        <p:txBody>
          <a:bodyPr/>
          <a:lstStyle/>
          <a:p>
            <a:pPr algn="ctr"/>
            <a:r>
              <a:rPr lang="en-US" sz="3600" u="sng" dirty="0"/>
              <a:t>OBSERVATION </a:t>
            </a:r>
            <a:endParaRPr lang="en-IN" sz="3600" u="sng"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15</a:t>
            </a:fld>
            <a:endParaRPr lang="en-US" noProof="0" dirty="0"/>
          </a:p>
        </p:txBody>
      </p:sp>
      <p:sp>
        <p:nvSpPr>
          <p:cNvPr id="4" name="TextBox 3"/>
          <p:cNvSpPr txBox="1"/>
          <p:nvPr/>
        </p:nvSpPr>
        <p:spPr>
          <a:xfrm>
            <a:off x="1140823" y="2133600"/>
            <a:ext cx="9265920" cy="3277820"/>
          </a:xfrm>
          <a:prstGeom prst="rect">
            <a:avLst/>
          </a:prstGeom>
          <a:noFill/>
        </p:spPr>
        <p:txBody>
          <a:bodyPr wrap="square" rtlCol="0">
            <a:spAutoFit/>
          </a:bodyPr>
          <a:lstStyle/>
          <a:p>
            <a:pPr marL="342900" indent="-342900">
              <a:lnSpc>
                <a:spcPct val="150000"/>
              </a:lnSpc>
              <a:buFont typeface="+mj-lt"/>
              <a:buAutoNum type="arabicPeriod"/>
            </a:pPr>
            <a:r>
              <a:rPr lang="en-US" dirty="0">
                <a:solidFill>
                  <a:schemeClr val="bg1"/>
                </a:solidFill>
              </a:rPr>
              <a:t>We can infer that the user between age group of 16-25 has more than 50% usage.</a:t>
            </a:r>
          </a:p>
          <a:p>
            <a:pPr marL="342900" indent="-342900">
              <a:lnSpc>
                <a:spcPct val="150000"/>
              </a:lnSpc>
              <a:buFont typeface="+mj-lt"/>
              <a:buAutoNum type="arabicPeriod"/>
            </a:pPr>
            <a:r>
              <a:rPr lang="en-US" dirty="0">
                <a:solidFill>
                  <a:schemeClr val="bg1"/>
                </a:solidFill>
              </a:rPr>
              <a:t>We can infer that the 40% of the users belong to the student category.</a:t>
            </a:r>
          </a:p>
          <a:p>
            <a:pPr marL="342900" indent="-342900">
              <a:lnSpc>
                <a:spcPct val="150000"/>
              </a:lnSpc>
              <a:buFont typeface="+mj-lt"/>
              <a:buAutoNum type="arabicPeriod"/>
            </a:pPr>
            <a:r>
              <a:rPr lang="en-US" dirty="0">
                <a:solidFill>
                  <a:schemeClr val="bg1"/>
                </a:solidFill>
              </a:rPr>
              <a:t>We can infer that more than 50% of payments app users belong to the Metros and tier-2 city.</a:t>
            </a:r>
          </a:p>
          <a:p>
            <a:pPr marL="342900" indent="-342900">
              <a:lnSpc>
                <a:spcPct val="150000"/>
              </a:lnSpc>
              <a:buFont typeface="+mj-lt"/>
              <a:buAutoNum type="arabicPeriod"/>
            </a:pPr>
            <a:r>
              <a:rPr lang="en-US" dirty="0">
                <a:solidFill>
                  <a:schemeClr val="bg1"/>
                </a:solidFill>
              </a:rPr>
              <a:t>We can infer that more of the user belong to an income group of less than 10.1 lakhs.</a:t>
            </a:r>
          </a:p>
          <a:p>
            <a:pPr marL="342900" indent="-342900">
              <a:lnSpc>
                <a:spcPct val="150000"/>
              </a:lnSpc>
              <a:buFont typeface="+mj-lt"/>
              <a:buAutoNum type="arabicPeriod"/>
            </a:pPr>
            <a:r>
              <a:rPr lang="en-US" dirty="0">
                <a:solidFill>
                  <a:schemeClr val="bg1"/>
                </a:solidFill>
              </a:rPr>
              <a:t>We can infer that 40% of the user always have a good internet connection at their residence.</a:t>
            </a:r>
          </a:p>
          <a:p>
            <a:pPr marL="342900" indent="-342900">
              <a:buFont typeface="+mj-lt"/>
              <a:buAutoNum type="arabicPeriod"/>
            </a:pPr>
            <a:endParaRPr lang="en-IN" dirty="0">
              <a:solidFill>
                <a:schemeClr val="bg1"/>
              </a:solidFill>
            </a:endParaRPr>
          </a:p>
        </p:txBody>
      </p:sp>
    </p:spTree>
    <p:extLst>
      <p:ext uri="{BB962C8B-B14F-4D97-AF65-F5344CB8AC3E}">
        <p14:creationId xmlns:p14="http://schemas.microsoft.com/office/powerpoint/2010/main" val="1602340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2106277" y="252549"/>
            <a:ext cx="7956804" cy="859055"/>
          </a:xfrm>
        </p:spPr>
        <p:txBody>
          <a:bodyPr>
            <a:normAutofit/>
          </a:bodyPr>
          <a:lstStyle/>
          <a:p>
            <a:pPr algn="ctr"/>
            <a:r>
              <a:rPr lang="en-US" sz="3200" u="sng" dirty="0">
                <a:latin typeface="Times New Roman" panose="02020603050405020304" pitchFamily="18" charset="0"/>
                <a:cs typeface="Times New Roman" panose="02020603050405020304" pitchFamily="18" charset="0"/>
              </a:rPr>
              <a:t>Introduction of Mobile Wallet Payment</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777240" y="1334543"/>
            <a:ext cx="10405872" cy="5047969"/>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Mobile wallets are digital payment services that allow users to store credit card, debit card, and other payment information in an app on their mobile device.</a:t>
            </a:r>
          </a:p>
          <a:p>
            <a:pPr marL="285750" indent="-285750">
              <a:buFont typeface="Arial" panose="020B0604020202020204" pitchFamily="34" charset="0"/>
              <a:buChar char="•"/>
            </a:pPr>
            <a:r>
              <a:rPr lang="en-US" sz="1400" dirty="0"/>
              <a:t>This allows users to make purchases in-store, online and in-app without having to enter their payment information each time.</a:t>
            </a:r>
          </a:p>
          <a:p>
            <a:pPr marL="285750" indent="-285750">
              <a:buFont typeface="Arial" panose="020B0604020202020204" pitchFamily="34" charset="0"/>
              <a:buChar char="•"/>
            </a:pPr>
            <a:r>
              <a:rPr lang="en-US" sz="1400" dirty="0"/>
              <a:t>Mobile wallets provide a convenient and secure way to pay for goods and services.</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pic>
        <p:nvPicPr>
          <p:cNvPr id="1026" name="Picture 2">
            <a:extLst>
              <a:ext uri="{FF2B5EF4-FFF2-40B4-BE49-F238E27FC236}">
                <a16:creationId xmlns:a16="http://schemas.microsoft.com/office/drawing/2014/main" id="{CE8BC6E5-4C3A-460D-8CC7-A8B07079A3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888" y="1334543"/>
            <a:ext cx="9552432"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720090" y="-21095"/>
            <a:ext cx="10735310" cy="859055"/>
          </a:xfrm>
        </p:spPr>
        <p:txBody>
          <a:bodyPr>
            <a:normAutofit/>
          </a:bodyPr>
          <a:lstStyle/>
          <a:p>
            <a:pPr algn="ctr"/>
            <a:r>
              <a:rPr lang="en-US" sz="3200" u="sng" dirty="0"/>
              <a:t>Primary Data Analysis</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48056" y="1042416"/>
            <a:ext cx="11301984" cy="5637784"/>
          </a:xfrm>
        </p:spPr>
        <p:txBody>
          <a:bodyPr/>
          <a:lstStyle/>
          <a:p>
            <a:r>
              <a:rPr lang="en-US" sz="1800" dirty="0">
                <a:solidFill>
                  <a:schemeClr val="bg1"/>
                </a:solidFill>
                <a:cs typeface="Times New Roman" panose="02020603050405020304" pitchFamily="18" charset="0"/>
              </a:rPr>
              <a:t>A survey was conducted among 75 people for a deeper understanding about customer mindset and its impact on spending pattern for mobile wallet payment and the following results were recorded. </a:t>
            </a:r>
          </a:p>
          <a:p>
            <a:r>
              <a:rPr lang="en-US" sz="1800" dirty="0">
                <a:solidFill>
                  <a:schemeClr val="bg1"/>
                </a:solidFill>
                <a:cs typeface="Times New Roman" panose="02020603050405020304" pitchFamily="18" charset="0"/>
              </a:rPr>
              <a:t>We calculated CSAT score by considered GPAY as the basis of are analysis because it has receive most number of positive respond.</a:t>
            </a:r>
          </a:p>
          <a:p>
            <a:endParaRPr lang="en-US" sz="1600" dirty="0">
              <a:solidFill>
                <a:schemeClr val="bg1"/>
              </a:solidFill>
              <a:cs typeface="Times New Roman" panose="02020603050405020304" pitchFamily="18" charset="0"/>
            </a:endParaRPr>
          </a:p>
          <a:p>
            <a:endParaRPr lang="en-US" sz="1600" dirty="0">
              <a:solidFill>
                <a:schemeClr val="bg1"/>
              </a:solidFill>
              <a:latin typeface="Times New Roman" panose="02020603050405020304" pitchFamily="18" charset="0"/>
              <a:cs typeface="Times New Roman" panose="02020603050405020304" pitchFamily="18" charset="0"/>
            </a:endParaRPr>
          </a:p>
          <a:p>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graphicFrame>
        <p:nvGraphicFramePr>
          <p:cNvPr id="3" name="Table 2">
            <a:extLst>
              <a:ext uri="{FF2B5EF4-FFF2-40B4-BE49-F238E27FC236}">
                <a16:creationId xmlns:a16="http://schemas.microsoft.com/office/drawing/2014/main" id="{C92C1989-9B53-0BD0-BFB4-965CADDD5B5D}"/>
              </a:ext>
            </a:extLst>
          </p:cNvPr>
          <p:cNvGraphicFramePr>
            <a:graphicFrameLocks noGrp="1"/>
          </p:cNvGraphicFramePr>
          <p:nvPr>
            <p:extLst>
              <p:ext uri="{D42A27DB-BD31-4B8C-83A1-F6EECF244321}">
                <p14:modId xmlns:p14="http://schemas.microsoft.com/office/powerpoint/2010/main" val="991590776"/>
              </p:ext>
            </p:extLst>
          </p:nvPr>
        </p:nvGraphicFramePr>
        <p:xfrm>
          <a:off x="582040" y="2718201"/>
          <a:ext cx="8095616" cy="2606040"/>
        </p:xfrm>
        <a:graphic>
          <a:graphicData uri="http://schemas.openxmlformats.org/drawingml/2006/table">
            <a:tbl>
              <a:tblPr>
                <a:tableStyleId>{5C22544A-7EE6-4342-B048-85BDC9FD1C3A}</a:tableStyleId>
              </a:tblPr>
              <a:tblGrid>
                <a:gridCol w="4047808">
                  <a:extLst>
                    <a:ext uri="{9D8B030D-6E8A-4147-A177-3AD203B41FA5}">
                      <a16:colId xmlns:a16="http://schemas.microsoft.com/office/drawing/2014/main" val="3457483654"/>
                    </a:ext>
                  </a:extLst>
                </a:gridCol>
                <a:gridCol w="4047808">
                  <a:extLst>
                    <a:ext uri="{9D8B030D-6E8A-4147-A177-3AD203B41FA5}">
                      <a16:colId xmlns:a16="http://schemas.microsoft.com/office/drawing/2014/main" val="2451131600"/>
                    </a:ext>
                  </a:extLst>
                </a:gridCol>
              </a:tblGrid>
              <a:tr h="1042416">
                <a:tc>
                  <a:txBody>
                    <a:bodyPr/>
                    <a:lstStyle/>
                    <a:p>
                      <a:pPr algn="l" fontAlgn="ctr"/>
                      <a:r>
                        <a:rPr lang="en-IN" sz="1600" u="none" strike="noStrike" dirty="0">
                          <a:effectLst/>
                        </a:rPr>
                        <a:t>CSAT</a:t>
                      </a:r>
                      <a:endParaRPr lang="en-IN"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ctr"/>
                      <a:r>
                        <a:rPr lang="en-US" sz="1600" u="none" strike="noStrike" dirty="0">
                          <a:effectLst/>
                        </a:rPr>
                        <a:t>(count of satisfactory responses derived by consumers /</a:t>
                      </a:r>
                      <a:br>
                        <a:rPr lang="en-US" sz="1600" u="none" strike="noStrike" dirty="0">
                          <a:effectLst/>
                        </a:rPr>
                      </a:br>
                      <a:r>
                        <a:rPr lang="en-US" sz="1600" u="none" strike="noStrike" dirty="0">
                          <a:effectLst/>
                        </a:rPr>
                        <a:t>Total responses) </a:t>
                      </a:r>
                      <a:endParaRPr lang="en-US" sz="16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989862731"/>
                  </a:ext>
                </a:extLst>
              </a:tr>
              <a:tr h="260604">
                <a:tc>
                  <a:txBody>
                    <a:bodyPr/>
                    <a:lstStyle/>
                    <a:p>
                      <a:pPr algn="l" fontAlgn="b"/>
                      <a:r>
                        <a:rPr lang="en-IN" sz="1600" u="none" strike="noStrike" dirty="0">
                          <a:effectLst/>
                        </a:rPr>
                        <a:t>Count of 4's</a:t>
                      </a:r>
                      <a:endParaRPr lang="en-IN"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dirty="0">
                          <a:effectLst/>
                        </a:rPr>
                        <a:t>14</a:t>
                      </a:r>
                      <a:endParaRPr lang="en-IN"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32922223"/>
                  </a:ext>
                </a:extLst>
              </a:tr>
              <a:tr h="260604">
                <a:tc>
                  <a:txBody>
                    <a:bodyPr/>
                    <a:lstStyle/>
                    <a:p>
                      <a:pPr algn="l" fontAlgn="b"/>
                      <a:r>
                        <a:rPr lang="en-IN" sz="1600" u="none" strike="noStrike" dirty="0">
                          <a:effectLst/>
                        </a:rPr>
                        <a:t>Count of 5's</a:t>
                      </a:r>
                      <a:endParaRPr lang="en-IN"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31</a:t>
                      </a:r>
                      <a:endParaRPr lang="en-IN"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46631908"/>
                  </a:ext>
                </a:extLst>
              </a:tr>
              <a:tr h="260604">
                <a:tc>
                  <a:txBody>
                    <a:bodyPr/>
                    <a:lstStyle/>
                    <a:p>
                      <a:pPr algn="l" fontAlgn="b"/>
                      <a:endParaRPr lang="en-IN"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25574381"/>
                  </a:ext>
                </a:extLst>
              </a:tr>
              <a:tr h="260604">
                <a:tc>
                  <a:txBody>
                    <a:bodyPr/>
                    <a:lstStyle/>
                    <a:p>
                      <a:pPr algn="l" fontAlgn="b"/>
                      <a:r>
                        <a:rPr lang="en-IN" sz="1600" u="none" strike="noStrike" dirty="0">
                          <a:effectLst/>
                        </a:rPr>
                        <a:t>Total Satisfactory Responses</a:t>
                      </a:r>
                      <a:endParaRPr lang="en-IN"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45</a:t>
                      </a:r>
                      <a:endParaRPr lang="en-IN"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99944622"/>
                  </a:ext>
                </a:extLst>
              </a:tr>
              <a:tr h="260604">
                <a:tc>
                  <a:txBody>
                    <a:bodyPr/>
                    <a:lstStyle/>
                    <a:p>
                      <a:pPr algn="l" fontAlgn="b"/>
                      <a:endParaRPr lang="en-IN"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81725801"/>
                  </a:ext>
                </a:extLst>
              </a:tr>
              <a:tr h="260604">
                <a:tc>
                  <a:txBody>
                    <a:bodyPr/>
                    <a:lstStyle/>
                    <a:p>
                      <a:pPr algn="l" fontAlgn="b"/>
                      <a:r>
                        <a:rPr lang="en-IN" sz="1600" u="none" strike="noStrike" dirty="0">
                          <a:effectLst/>
                        </a:rPr>
                        <a:t>CSAT Score</a:t>
                      </a:r>
                      <a:endParaRPr lang="en-IN"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dirty="0">
                          <a:effectLst/>
                        </a:rPr>
                        <a:t>60.00%</a:t>
                      </a:r>
                      <a:endParaRPr lang="en-IN"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61487181"/>
                  </a:ext>
                </a:extLst>
              </a:tr>
            </a:tbl>
          </a:graphicData>
        </a:graphic>
      </p:graphicFrame>
      <p:sp>
        <p:nvSpPr>
          <p:cNvPr id="7" name="TextBox 6">
            <a:extLst>
              <a:ext uri="{FF2B5EF4-FFF2-40B4-BE49-F238E27FC236}">
                <a16:creationId xmlns:a16="http://schemas.microsoft.com/office/drawing/2014/main" id="{4B1C1672-48D9-4F61-D3B2-6A2182B45D94}"/>
              </a:ext>
            </a:extLst>
          </p:cNvPr>
          <p:cNvSpPr txBox="1"/>
          <p:nvPr/>
        </p:nvSpPr>
        <p:spPr>
          <a:xfrm>
            <a:off x="441960" y="5650992"/>
            <a:ext cx="10342372" cy="738664"/>
          </a:xfrm>
          <a:prstGeom prst="rect">
            <a:avLst/>
          </a:prstGeom>
          <a:noFill/>
        </p:spPr>
        <p:txBody>
          <a:bodyPr wrap="square">
            <a:spAutoFit/>
          </a:bodyPr>
          <a:lstStyle/>
          <a:p>
            <a:r>
              <a:rPr lang="en-US" sz="1400" b="0" i="0" u="none" strike="noStrike" dirty="0">
                <a:solidFill>
                  <a:schemeClr val="bg1"/>
                </a:solidFill>
                <a:effectLst/>
              </a:rPr>
              <a:t>The CSAT score is lower than the industry benchmark (we have aligned it to computer software identified in the </a:t>
            </a:r>
            <a:r>
              <a:rPr lang="en-US" sz="1400" dirty="0">
                <a:solidFill>
                  <a:schemeClr val="bg1"/>
                </a:solidFill>
              </a:rPr>
              <a:t>website</a:t>
            </a:r>
            <a:r>
              <a:rPr lang="en-US" sz="1400" b="0" i="0" u="none" strike="noStrike" dirty="0">
                <a:solidFill>
                  <a:schemeClr val="bg1"/>
                </a:solidFill>
                <a:effectLst/>
              </a:rPr>
              <a:t>, given that is the closest to payment apps) which is 76%. This means that there is a lot of improvement in terms of customer satisfaction which can be done by Gpay.</a:t>
            </a:r>
            <a:endParaRPr lang="en-IN" sz="1400" dirty="0">
              <a:solidFill>
                <a:schemeClr val="bg1"/>
              </a:solidFill>
            </a:endParaRP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291225"/>
            <a:ext cx="11214100" cy="535531"/>
          </a:xfrm>
        </p:spPr>
        <p:txBody>
          <a:bodyPr/>
          <a:lstStyle/>
          <a:p>
            <a:pPr algn="ctr"/>
            <a:r>
              <a:rPr lang="en-US" u="sng" dirty="0">
                <a:latin typeface="Times New Roman" panose="02020603050405020304" pitchFamily="18" charset="0"/>
                <a:cs typeface="Times New Roman" panose="02020603050405020304" pitchFamily="18" charset="0"/>
              </a:rPr>
              <a:t>Factor Influencing CSAT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078456"/>
            <a:ext cx="11323828" cy="5236619"/>
          </a:xfrm>
        </p:spPr>
        <p:txBody>
          <a:bodyPr/>
          <a:lstStyle/>
          <a:p>
            <a:pPr marL="0" indent="0">
              <a:buNone/>
            </a:pPr>
            <a:r>
              <a:rPr lang="en-US" sz="1800" dirty="0"/>
              <a:t>In excel sheet, we have also tried to pin point a major reason which has affected the low CSAT Score, the first being Security &amp; Trust Issues. The other reason being lifestyle compatibility (But we are only representing the 1st reason).</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graphicFrame>
        <p:nvGraphicFramePr>
          <p:cNvPr id="3" name="Chart 2">
            <a:extLst>
              <a:ext uri="{FF2B5EF4-FFF2-40B4-BE49-F238E27FC236}">
                <a16:creationId xmlns:a16="http://schemas.microsoft.com/office/drawing/2014/main" id="{8A791748-149D-5DBF-D486-FCD5C2BDBE4D}"/>
              </a:ext>
            </a:extLst>
          </p:cNvPr>
          <p:cNvGraphicFramePr>
            <a:graphicFrameLocks/>
          </p:cNvGraphicFramePr>
          <p:nvPr>
            <p:extLst>
              <p:ext uri="{D42A27DB-BD31-4B8C-83A1-F6EECF244321}">
                <p14:modId xmlns:p14="http://schemas.microsoft.com/office/powerpoint/2010/main" val="2235101334"/>
              </p:ext>
            </p:extLst>
          </p:nvPr>
        </p:nvGraphicFramePr>
        <p:xfrm>
          <a:off x="423672" y="2020888"/>
          <a:ext cx="4537932" cy="29845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999B3465-99D4-B84E-F42B-A9EED05A7166}"/>
              </a:ext>
            </a:extLst>
          </p:cNvPr>
          <p:cNvSpPr txBox="1"/>
          <p:nvPr/>
        </p:nvSpPr>
        <p:spPr>
          <a:xfrm>
            <a:off x="636492" y="5220687"/>
            <a:ext cx="4325112" cy="954107"/>
          </a:xfrm>
          <a:prstGeom prst="rect">
            <a:avLst/>
          </a:prstGeom>
          <a:noFill/>
        </p:spPr>
        <p:txBody>
          <a:bodyPr wrap="square" rtlCol="0">
            <a:spAutoFit/>
          </a:bodyPr>
          <a:lstStyle/>
          <a:p>
            <a:r>
              <a:rPr lang="en-IN" sz="1400" dirty="0">
                <a:solidFill>
                  <a:schemeClr val="bg1"/>
                </a:solidFill>
              </a:rPr>
              <a:t>In this graph ,Most people have neutral opinion about making payments through mobile wallet and second highest percentage agree about payment through mobile wallet.</a:t>
            </a:r>
          </a:p>
        </p:txBody>
      </p:sp>
      <p:graphicFrame>
        <p:nvGraphicFramePr>
          <p:cNvPr id="5" name="Chart 4">
            <a:extLst>
              <a:ext uri="{FF2B5EF4-FFF2-40B4-BE49-F238E27FC236}">
                <a16:creationId xmlns:a16="http://schemas.microsoft.com/office/drawing/2014/main" id="{EEFE9BDC-6522-0751-305F-8E44B5D1D30F}"/>
              </a:ext>
            </a:extLst>
          </p:cNvPr>
          <p:cNvGraphicFramePr>
            <a:graphicFrameLocks/>
          </p:cNvGraphicFramePr>
          <p:nvPr>
            <p:extLst>
              <p:ext uri="{D42A27DB-BD31-4B8C-83A1-F6EECF244321}">
                <p14:modId xmlns:p14="http://schemas.microsoft.com/office/powerpoint/2010/main" val="2697069222"/>
              </p:ext>
            </p:extLst>
          </p:nvPr>
        </p:nvGraphicFramePr>
        <p:xfrm>
          <a:off x="5833268" y="2020889"/>
          <a:ext cx="5200491" cy="2984500"/>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0877207B-6B72-17CE-E421-077A6B415974}"/>
              </a:ext>
            </a:extLst>
          </p:cNvPr>
          <p:cNvSpPr txBox="1"/>
          <p:nvPr/>
        </p:nvSpPr>
        <p:spPr>
          <a:xfrm>
            <a:off x="6051708" y="5284706"/>
            <a:ext cx="5317331" cy="738664"/>
          </a:xfrm>
          <a:prstGeom prst="rect">
            <a:avLst/>
          </a:prstGeom>
          <a:noFill/>
        </p:spPr>
        <p:txBody>
          <a:bodyPr wrap="square" rtlCol="0">
            <a:spAutoFit/>
          </a:bodyPr>
          <a:lstStyle/>
          <a:p>
            <a:r>
              <a:rPr lang="en-IN" sz="1400" dirty="0">
                <a:solidFill>
                  <a:schemeClr val="bg1"/>
                </a:solidFill>
              </a:rPr>
              <a:t>At the same time in this graph people are more agree upon using mobile wallet have great potential in future as  compare to traditional payments.</a:t>
            </a: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a:t>
            </a:r>
            <a:r>
              <a:rPr lang="en-US" dirty="0"/>
              <a:t>.…</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a:xfrm>
            <a:off x="6612572" y="3255265"/>
            <a:ext cx="5183188" cy="2020824"/>
          </a:xfrm>
        </p:spPr>
        <p:txBody>
          <a:bodyPr>
            <a:normAutofit/>
          </a:bodyPr>
          <a:lstStyle/>
          <a:p>
            <a:pPr marL="0" indent="0">
              <a:buNone/>
            </a:pPr>
            <a:r>
              <a:rPr lang="en-US" sz="1400" dirty="0"/>
              <a:t>In this graph, out of 75 people 34 are agree with mobile wallet transaction because they feel mobile transactions is more secure than the traditional .</a:t>
            </a:r>
          </a:p>
        </p:txBody>
      </p:sp>
      <p:graphicFrame>
        <p:nvGraphicFramePr>
          <p:cNvPr id="9" name="Chart 8">
            <a:extLst>
              <a:ext uri="{FF2B5EF4-FFF2-40B4-BE49-F238E27FC236}">
                <a16:creationId xmlns:a16="http://schemas.microsoft.com/office/drawing/2014/main" id="{5B0E5345-D5AE-7F0D-B243-AE88328D7BF2}"/>
              </a:ext>
            </a:extLst>
          </p:cNvPr>
          <p:cNvGraphicFramePr>
            <a:graphicFrameLocks/>
          </p:cNvGraphicFramePr>
          <p:nvPr>
            <p:extLst>
              <p:ext uri="{D42A27DB-BD31-4B8C-83A1-F6EECF244321}">
                <p14:modId xmlns:p14="http://schemas.microsoft.com/office/powerpoint/2010/main" val="3956372375"/>
              </p:ext>
            </p:extLst>
          </p:nvPr>
        </p:nvGraphicFramePr>
        <p:xfrm>
          <a:off x="533400" y="1636777"/>
          <a:ext cx="5938520" cy="37480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70CBE-88EE-5861-BE11-19B65A2256E5}"/>
              </a:ext>
            </a:extLst>
          </p:cNvPr>
          <p:cNvSpPr>
            <a:spLocks noGrp="1"/>
          </p:cNvSpPr>
          <p:nvPr>
            <p:ph type="title"/>
          </p:nvPr>
        </p:nvSpPr>
        <p:spPr>
          <a:xfrm>
            <a:off x="2595118" y="381923"/>
            <a:ext cx="7141464" cy="535531"/>
          </a:xfrm>
        </p:spPr>
        <p:txBody>
          <a:bodyPr/>
          <a:lstStyle/>
          <a:p>
            <a:pPr algn="ctr"/>
            <a:r>
              <a:rPr lang="en-US" u="sng" dirty="0">
                <a:latin typeface="Times New Roman" panose="02020603050405020304" pitchFamily="18" charset="0"/>
                <a:cs typeface="Times New Roman" panose="02020603050405020304" pitchFamily="18" charset="0"/>
              </a:rPr>
              <a:t>Analyzing The Spending Pattern</a:t>
            </a:r>
            <a:endParaRPr lang="en-IN" u="sng"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8883981-B2E4-0104-1B77-81DF61A07CAC}"/>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6" name="Content Placeholder 5">
            <a:extLst>
              <a:ext uri="{FF2B5EF4-FFF2-40B4-BE49-F238E27FC236}">
                <a16:creationId xmlns:a16="http://schemas.microsoft.com/office/drawing/2014/main" id="{FE69E935-ADFD-5588-AFBB-31472092A1EE}"/>
              </a:ext>
            </a:extLst>
          </p:cNvPr>
          <p:cNvSpPr>
            <a:spLocks noGrp="1"/>
          </p:cNvSpPr>
          <p:nvPr>
            <p:ph sz="half" idx="2"/>
          </p:nvPr>
        </p:nvSpPr>
        <p:spPr>
          <a:xfrm>
            <a:off x="444500" y="1298089"/>
            <a:ext cx="11442700" cy="4872926"/>
          </a:xfrm>
        </p:spPr>
        <p:txBody>
          <a:bodyPr/>
          <a:lstStyle/>
          <a:p>
            <a:pPr marL="0" indent="0">
              <a:buNone/>
            </a:pPr>
            <a:r>
              <a:rPr lang="en-US" dirty="0">
                <a:solidFill>
                  <a:schemeClr val="bg1"/>
                </a:solidFill>
              </a:rPr>
              <a:t>we have analyzed the attitude toward spending in mobile wallet. Based on the data analysis, we can say that the spending of the customers have increased due to usage of online payments app. This can be identified by observing the number of "agree" and "strongly agree" responses which have been collected.</a:t>
            </a:r>
            <a:endParaRPr lang="en-IN" dirty="0">
              <a:solidFill>
                <a:schemeClr val="bg1"/>
              </a:solidFill>
            </a:endParaRPr>
          </a:p>
          <a:p>
            <a:pPr marL="0" indent="0">
              <a:buNone/>
            </a:pPr>
            <a:endParaRPr lang="en-IN" dirty="0"/>
          </a:p>
        </p:txBody>
      </p:sp>
      <p:pic>
        <p:nvPicPr>
          <p:cNvPr id="8" name="Picture Placeholder 32" descr="Head with Gears">
            <a:extLst>
              <a:ext uri="{FF2B5EF4-FFF2-40B4-BE49-F238E27FC236}">
                <a16:creationId xmlns:a16="http://schemas.microsoft.com/office/drawing/2014/main" id="{AB6820F7-D834-B144-6F5F-7F08CE3B4E71}"/>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t="63" b="63"/>
          <a:stretch>
            <a:fillRect/>
          </a:stretch>
        </p:blipFill>
        <p:spPr>
          <a:xfrm>
            <a:off x="10825647" y="38584"/>
            <a:ext cx="1259505" cy="1259505"/>
          </a:xfrm>
          <a:prstGeom prst="ellipse">
            <a:avLst/>
          </a:prstGeom>
        </p:spPr>
      </p:pic>
      <p:graphicFrame>
        <p:nvGraphicFramePr>
          <p:cNvPr id="9" name="Chart 8">
            <a:extLst>
              <a:ext uri="{FF2B5EF4-FFF2-40B4-BE49-F238E27FC236}">
                <a16:creationId xmlns:a16="http://schemas.microsoft.com/office/drawing/2014/main" id="{A957A71E-1BD6-BA95-9325-C986C4D4F27B}"/>
              </a:ext>
            </a:extLst>
          </p:cNvPr>
          <p:cNvGraphicFramePr>
            <a:graphicFrameLocks/>
          </p:cNvGraphicFramePr>
          <p:nvPr>
            <p:extLst>
              <p:ext uri="{D42A27DB-BD31-4B8C-83A1-F6EECF244321}">
                <p14:modId xmlns:p14="http://schemas.microsoft.com/office/powerpoint/2010/main" val="350402849"/>
              </p:ext>
            </p:extLst>
          </p:nvPr>
        </p:nvGraphicFramePr>
        <p:xfrm>
          <a:off x="700357" y="2317393"/>
          <a:ext cx="4145961" cy="2834318"/>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a:extLst>
              <a:ext uri="{FF2B5EF4-FFF2-40B4-BE49-F238E27FC236}">
                <a16:creationId xmlns:a16="http://schemas.microsoft.com/office/drawing/2014/main" id="{6D8143AB-0C98-2D61-24F8-179513B5712B}"/>
              </a:ext>
            </a:extLst>
          </p:cNvPr>
          <p:cNvSpPr txBox="1"/>
          <p:nvPr/>
        </p:nvSpPr>
        <p:spPr>
          <a:xfrm>
            <a:off x="862584" y="5249506"/>
            <a:ext cx="4764024" cy="954107"/>
          </a:xfrm>
          <a:prstGeom prst="rect">
            <a:avLst/>
          </a:prstGeom>
          <a:noFill/>
        </p:spPr>
        <p:txBody>
          <a:bodyPr wrap="square" rtlCol="0">
            <a:spAutoFit/>
          </a:bodyPr>
          <a:lstStyle/>
          <a:p>
            <a:r>
              <a:rPr lang="en-US" sz="1400" dirty="0">
                <a:solidFill>
                  <a:schemeClr val="bg1"/>
                </a:solidFill>
              </a:rPr>
              <a:t>Attitude toward spending in Mobile wallet</a:t>
            </a:r>
          </a:p>
          <a:p>
            <a:r>
              <a:rPr lang="en-US" sz="1400" dirty="0">
                <a:solidFill>
                  <a:schemeClr val="bg1"/>
                </a:solidFill>
              </a:rPr>
              <a:t>[I don't need others help in paying through mobile wallet and I spend more] as per the count of agree and strong agree is 43.</a:t>
            </a:r>
            <a:endParaRPr lang="en-IN" sz="1400" dirty="0">
              <a:solidFill>
                <a:schemeClr val="bg1"/>
              </a:solidFill>
            </a:endParaRPr>
          </a:p>
        </p:txBody>
      </p:sp>
      <p:graphicFrame>
        <p:nvGraphicFramePr>
          <p:cNvPr id="11" name="Chart 10">
            <a:extLst>
              <a:ext uri="{FF2B5EF4-FFF2-40B4-BE49-F238E27FC236}">
                <a16:creationId xmlns:a16="http://schemas.microsoft.com/office/drawing/2014/main" id="{2D1624BB-4AF7-9AC5-957F-9ABDF31E3795}"/>
              </a:ext>
            </a:extLst>
          </p:cNvPr>
          <p:cNvGraphicFramePr>
            <a:graphicFrameLocks/>
          </p:cNvGraphicFramePr>
          <p:nvPr>
            <p:extLst>
              <p:ext uri="{D42A27DB-BD31-4B8C-83A1-F6EECF244321}">
                <p14:modId xmlns:p14="http://schemas.microsoft.com/office/powerpoint/2010/main" val="678072128"/>
              </p:ext>
            </p:extLst>
          </p:nvPr>
        </p:nvGraphicFramePr>
        <p:xfrm>
          <a:off x="6420507" y="2365956"/>
          <a:ext cx="3892504" cy="2789445"/>
        </p:xfrm>
        <a:graphic>
          <a:graphicData uri="http://schemas.openxmlformats.org/drawingml/2006/chart">
            <c:chart xmlns:c="http://schemas.openxmlformats.org/drawingml/2006/chart" xmlns:r="http://schemas.openxmlformats.org/officeDocument/2006/relationships" r:id="rId5"/>
          </a:graphicData>
        </a:graphic>
      </p:graphicFrame>
      <p:sp>
        <p:nvSpPr>
          <p:cNvPr id="12" name="TextBox 11">
            <a:extLst>
              <a:ext uri="{FF2B5EF4-FFF2-40B4-BE49-F238E27FC236}">
                <a16:creationId xmlns:a16="http://schemas.microsoft.com/office/drawing/2014/main" id="{6250500A-F26E-8F13-CC4F-7B925599EDC0}"/>
              </a:ext>
            </a:extLst>
          </p:cNvPr>
          <p:cNvSpPr txBox="1"/>
          <p:nvPr/>
        </p:nvSpPr>
        <p:spPr>
          <a:xfrm flipH="1">
            <a:off x="6512476" y="5216908"/>
            <a:ext cx="4488855" cy="954107"/>
          </a:xfrm>
          <a:prstGeom prst="rect">
            <a:avLst/>
          </a:prstGeom>
          <a:noFill/>
        </p:spPr>
        <p:txBody>
          <a:bodyPr wrap="square" rtlCol="0">
            <a:spAutoFit/>
          </a:bodyPr>
          <a:lstStyle/>
          <a:p>
            <a:r>
              <a:rPr lang="en-US" sz="1400" dirty="0">
                <a:solidFill>
                  <a:schemeClr val="bg1"/>
                </a:solidFill>
              </a:rPr>
              <a:t>Attitude toward spending in Mobile wallet</a:t>
            </a:r>
          </a:p>
          <a:p>
            <a:r>
              <a:rPr lang="en-US" sz="1400" dirty="0">
                <a:solidFill>
                  <a:schemeClr val="bg1"/>
                </a:solidFill>
              </a:rPr>
              <a:t>[I believe step by step navigation of mobile wallet apps are easy to understand and I purchase quite often] as per the count of agree and strong agree is 48.</a:t>
            </a:r>
            <a:endParaRPr lang="en-IN" sz="1400" dirty="0">
              <a:solidFill>
                <a:schemeClr val="bg1"/>
              </a:solidFill>
            </a:endParaRPr>
          </a:p>
        </p:txBody>
      </p:sp>
    </p:spTree>
    <p:extLst>
      <p:ext uri="{BB962C8B-B14F-4D97-AF65-F5344CB8AC3E}">
        <p14:creationId xmlns:p14="http://schemas.microsoft.com/office/powerpoint/2010/main" val="1282412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9595612" cy="535531"/>
          </a:xfrm>
        </p:spPr>
        <p:txBody>
          <a:bodyPr/>
          <a:lstStyle/>
          <a:p>
            <a:r>
              <a:rPr lang="en-US" dirty="0">
                <a:latin typeface="Times New Roman" panose="02020603050405020304" pitchFamily="18" charset="0"/>
                <a:cs typeface="Times New Roman" panose="02020603050405020304" pitchFamily="18" charset="0"/>
              </a:rPr>
              <a:t>Cont.</a:t>
            </a:r>
            <a:r>
              <a:rPr lang="en-US" dirty="0"/>
              <a:t>.</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7</a:t>
            </a:fld>
            <a:endParaRPr lang="en-US" dirty="0"/>
          </a:p>
        </p:txBody>
      </p:sp>
      <p:graphicFrame>
        <p:nvGraphicFramePr>
          <p:cNvPr id="12" name="Chart 11">
            <a:extLst>
              <a:ext uri="{FF2B5EF4-FFF2-40B4-BE49-F238E27FC236}">
                <a16:creationId xmlns:a16="http://schemas.microsoft.com/office/drawing/2014/main" id="{C2CD65D4-BDED-9A25-E4A0-D1335500292E}"/>
              </a:ext>
            </a:extLst>
          </p:cNvPr>
          <p:cNvGraphicFramePr>
            <a:graphicFrameLocks/>
          </p:cNvGraphicFramePr>
          <p:nvPr>
            <p:extLst>
              <p:ext uri="{D42A27DB-BD31-4B8C-83A1-F6EECF244321}">
                <p14:modId xmlns:p14="http://schemas.microsoft.com/office/powerpoint/2010/main" val="3584221084"/>
              </p:ext>
            </p:extLst>
          </p:nvPr>
        </p:nvGraphicFramePr>
        <p:xfrm>
          <a:off x="413004" y="1500914"/>
          <a:ext cx="3844879" cy="278944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a:extLst>
              <a:ext uri="{FF2B5EF4-FFF2-40B4-BE49-F238E27FC236}">
                <a16:creationId xmlns:a16="http://schemas.microsoft.com/office/drawing/2014/main" id="{4D34D217-BDA9-6891-E98C-484276AB4B62}"/>
              </a:ext>
            </a:extLst>
          </p:cNvPr>
          <p:cNvGraphicFramePr>
            <a:graphicFrameLocks/>
          </p:cNvGraphicFramePr>
          <p:nvPr>
            <p:extLst>
              <p:ext uri="{D42A27DB-BD31-4B8C-83A1-F6EECF244321}">
                <p14:modId xmlns:p14="http://schemas.microsoft.com/office/powerpoint/2010/main" val="3048260537"/>
              </p:ext>
            </p:extLst>
          </p:nvPr>
        </p:nvGraphicFramePr>
        <p:xfrm>
          <a:off x="4318341" y="1500915"/>
          <a:ext cx="3806779" cy="278944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a:extLst>
              <a:ext uri="{FF2B5EF4-FFF2-40B4-BE49-F238E27FC236}">
                <a16:creationId xmlns:a16="http://schemas.microsoft.com/office/drawing/2014/main" id="{25F99D87-F018-4601-BA56-E064A14D107D}"/>
              </a:ext>
            </a:extLst>
          </p:cNvPr>
          <p:cNvGraphicFramePr>
            <a:graphicFrameLocks/>
          </p:cNvGraphicFramePr>
          <p:nvPr>
            <p:extLst>
              <p:ext uri="{D42A27DB-BD31-4B8C-83A1-F6EECF244321}">
                <p14:modId xmlns:p14="http://schemas.microsoft.com/office/powerpoint/2010/main" val="446172794"/>
              </p:ext>
            </p:extLst>
          </p:nvPr>
        </p:nvGraphicFramePr>
        <p:xfrm>
          <a:off x="8045196" y="1500914"/>
          <a:ext cx="3733800" cy="2789445"/>
        </p:xfrm>
        <a:graphic>
          <a:graphicData uri="http://schemas.openxmlformats.org/drawingml/2006/chart">
            <c:chart xmlns:c="http://schemas.openxmlformats.org/drawingml/2006/chart" xmlns:r="http://schemas.openxmlformats.org/officeDocument/2006/relationships" r:id="rId4"/>
          </a:graphicData>
        </a:graphic>
      </p:graphicFrame>
      <p:sp>
        <p:nvSpPr>
          <p:cNvPr id="15" name="TextBox 14">
            <a:extLst>
              <a:ext uri="{FF2B5EF4-FFF2-40B4-BE49-F238E27FC236}">
                <a16:creationId xmlns:a16="http://schemas.microsoft.com/office/drawing/2014/main" id="{C8188660-E9C6-A244-194A-88BD2F8E83FC}"/>
              </a:ext>
            </a:extLst>
          </p:cNvPr>
          <p:cNvSpPr txBox="1"/>
          <p:nvPr/>
        </p:nvSpPr>
        <p:spPr>
          <a:xfrm flipH="1">
            <a:off x="480146" y="4465403"/>
            <a:ext cx="3653028" cy="1384995"/>
          </a:xfrm>
          <a:prstGeom prst="rect">
            <a:avLst/>
          </a:prstGeom>
          <a:noFill/>
        </p:spPr>
        <p:txBody>
          <a:bodyPr wrap="square" rtlCol="0">
            <a:spAutoFit/>
          </a:bodyPr>
          <a:lstStyle/>
          <a:p>
            <a:r>
              <a:rPr lang="en-US" sz="1400" dirty="0">
                <a:solidFill>
                  <a:schemeClr val="bg1"/>
                </a:solidFill>
              </a:rPr>
              <a:t>Attitude toward spending in Mobile wallet</a:t>
            </a:r>
          </a:p>
          <a:p>
            <a:r>
              <a:rPr lang="en-US" sz="1400" dirty="0">
                <a:solidFill>
                  <a:schemeClr val="bg1"/>
                </a:solidFill>
              </a:rPr>
              <a:t>[My shopping frequency has increased as payments done through mobile wallets require minimum effort to purchase anything] count of agree and strong agree is 47.</a:t>
            </a:r>
            <a:endParaRPr lang="en-IN" sz="1400" dirty="0">
              <a:solidFill>
                <a:schemeClr val="bg1"/>
              </a:solidFill>
            </a:endParaRPr>
          </a:p>
        </p:txBody>
      </p:sp>
      <p:sp>
        <p:nvSpPr>
          <p:cNvPr id="16" name="TextBox 15">
            <a:extLst>
              <a:ext uri="{FF2B5EF4-FFF2-40B4-BE49-F238E27FC236}">
                <a16:creationId xmlns:a16="http://schemas.microsoft.com/office/drawing/2014/main" id="{1A365A90-7700-47C2-114E-8E6A3EF6DBBC}"/>
              </a:ext>
            </a:extLst>
          </p:cNvPr>
          <p:cNvSpPr txBox="1"/>
          <p:nvPr/>
        </p:nvSpPr>
        <p:spPr>
          <a:xfrm flipH="1">
            <a:off x="4480559" y="4467653"/>
            <a:ext cx="3482342" cy="1169551"/>
          </a:xfrm>
          <a:prstGeom prst="rect">
            <a:avLst/>
          </a:prstGeom>
          <a:noFill/>
        </p:spPr>
        <p:txBody>
          <a:bodyPr wrap="square" rtlCol="0">
            <a:spAutoFit/>
          </a:bodyPr>
          <a:lstStyle/>
          <a:p>
            <a:r>
              <a:rPr lang="en-US" sz="1400" dirty="0">
                <a:solidFill>
                  <a:schemeClr val="bg1"/>
                </a:solidFill>
              </a:rPr>
              <a:t>Attitude toward spending in Mobile wallet</a:t>
            </a:r>
          </a:p>
          <a:p>
            <a:r>
              <a:rPr lang="en-US" sz="1400" dirty="0">
                <a:solidFill>
                  <a:schemeClr val="bg1"/>
                </a:solidFill>
              </a:rPr>
              <a:t>[I transfer money more than earlier as it is easy to transfer money through mobile wallet] count of agree and strong agree is 54.</a:t>
            </a:r>
            <a:endParaRPr lang="en-IN" sz="1400" dirty="0">
              <a:solidFill>
                <a:schemeClr val="bg1"/>
              </a:solidFill>
            </a:endParaRPr>
          </a:p>
        </p:txBody>
      </p:sp>
      <p:sp>
        <p:nvSpPr>
          <p:cNvPr id="17" name="TextBox 16">
            <a:extLst>
              <a:ext uri="{FF2B5EF4-FFF2-40B4-BE49-F238E27FC236}">
                <a16:creationId xmlns:a16="http://schemas.microsoft.com/office/drawing/2014/main" id="{D35FE696-457B-333B-22DF-CC39CF597123}"/>
              </a:ext>
            </a:extLst>
          </p:cNvPr>
          <p:cNvSpPr txBox="1"/>
          <p:nvPr/>
        </p:nvSpPr>
        <p:spPr>
          <a:xfrm flipH="1">
            <a:off x="8214362" y="4465403"/>
            <a:ext cx="3255264" cy="1384995"/>
          </a:xfrm>
          <a:prstGeom prst="rect">
            <a:avLst/>
          </a:prstGeom>
          <a:noFill/>
        </p:spPr>
        <p:txBody>
          <a:bodyPr wrap="square" rtlCol="0">
            <a:spAutoFit/>
          </a:bodyPr>
          <a:lstStyle/>
          <a:p>
            <a:r>
              <a:rPr lang="en-US" sz="1400" dirty="0">
                <a:solidFill>
                  <a:schemeClr val="bg1"/>
                </a:solidFill>
              </a:rPr>
              <a:t>Attitude toward spending in Mobile wallet</a:t>
            </a:r>
          </a:p>
          <a:p>
            <a:r>
              <a:rPr lang="en-US" sz="1400" dirty="0">
                <a:solidFill>
                  <a:schemeClr val="bg1"/>
                </a:solidFill>
              </a:rPr>
              <a:t>[I transfer money more than earlier as it is easy to transfer money through mobile wallet] as per the count of agree and strong agree is 56.</a:t>
            </a:r>
            <a:endParaRPr lang="en-IN" sz="1400" dirty="0">
              <a:solidFill>
                <a:schemeClr val="bg1"/>
              </a:solidFill>
            </a:endParaRPr>
          </a:p>
        </p:txBody>
      </p:sp>
      <p:pic>
        <p:nvPicPr>
          <p:cNvPr id="18" name="Picture Placeholder 32" descr="Head with Gears">
            <a:extLst>
              <a:ext uri="{FF2B5EF4-FFF2-40B4-BE49-F238E27FC236}">
                <a16:creationId xmlns:a16="http://schemas.microsoft.com/office/drawing/2014/main" id="{F059516F-3A3C-2DA1-0B64-7208AE93BE41}"/>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rcRect t="63" b="63"/>
          <a:stretch>
            <a:fillRect/>
          </a:stretch>
        </p:blipFill>
        <p:spPr>
          <a:xfrm>
            <a:off x="10886775" y="0"/>
            <a:ext cx="1259505" cy="1259505"/>
          </a:xfrm>
          <a:prstGeom prst="ellipse">
            <a:avLst/>
          </a:prstGeom>
        </p:spPr>
      </p:pic>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8</a:t>
            </a:fld>
            <a:endParaRPr lang="en-US" dirty="0"/>
          </a:p>
        </p:txBody>
      </p:sp>
      <p:pic>
        <p:nvPicPr>
          <p:cNvPr id="9" name="Picture Placeholder 32" descr="Head with Gears">
            <a:extLst>
              <a:ext uri="{FF2B5EF4-FFF2-40B4-BE49-F238E27FC236}">
                <a16:creationId xmlns:a16="http://schemas.microsoft.com/office/drawing/2014/main" id="{66A19D61-2C13-650E-C548-A0DCE7F769E5}"/>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t="63" b="63"/>
          <a:stretch>
            <a:fillRect/>
          </a:stretch>
        </p:blipFill>
        <p:spPr>
          <a:xfrm>
            <a:off x="10886775" y="0"/>
            <a:ext cx="1259505" cy="1259505"/>
          </a:xfrm>
          <a:prstGeom prst="ellipse">
            <a:avLst/>
          </a:prstGeom>
        </p:spPr>
      </p:pic>
      <p:graphicFrame>
        <p:nvGraphicFramePr>
          <p:cNvPr id="10" name="Chart 9">
            <a:extLst>
              <a:ext uri="{FF2B5EF4-FFF2-40B4-BE49-F238E27FC236}">
                <a16:creationId xmlns:a16="http://schemas.microsoft.com/office/drawing/2014/main" id="{42E0200F-0DE7-48E8-9164-4DCF230F59F5}"/>
              </a:ext>
            </a:extLst>
          </p:cNvPr>
          <p:cNvGraphicFramePr>
            <a:graphicFrameLocks/>
          </p:cNvGraphicFramePr>
          <p:nvPr>
            <p:extLst>
              <p:ext uri="{D42A27DB-BD31-4B8C-83A1-F6EECF244321}">
                <p14:modId xmlns:p14="http://schemas.microsoft.com/office/powerpoint/2010/main" val="3444095221"/>
              </p:ext>
            </p:extLst>
          </p:nvPr>
        </p:nvGraphicFramePr>
        <p:xfrm>
          <a:off x="1019556" y="1621381"/>
          <a:ext cx="4402836" cy="280181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a:extLst>
              <a:ext uri="{FF2B5EF4-FFF2-40B4-BE49-F238E27FC236}">
                <a16:creationId xmlns:a16="http://schemas.microsoft.com/office/drawing/2014/main" id="{51B0C511-7AC4-43C9-BB8D-F9A43303E96E}"/>
              </a:ext>
            </a:extLst>
          </p:cNvPr>
          <p:cNvGraphicFramePr>
            <a:graphicFrameLocks/>
          </p:cNvGraphicFramePr>
          <p:nvPr>
            <p:extLst>
              <p:ext uri="{D42A27DB-BD31-4B8C-83A1-F6EECF244321}">
                <p14:modId xmlns:p14="http://schemas.microsoft.com/office/powerpoint/2010/main" val="456244520"/>
              </p:ext>
            </p:extLst>
          </p:nvPr>
        </p:nvGraphicFramePr>
        <p:xfrm>
          <a:off x="6277356" y="1595737"/>
          <a:ext cx="4485132" cy="2801815"/>
        </p:xfrm>
        <a:graphic>
          <a:graphicData uri="http://schemas.openxmlformats.org/drawingml/2006/chart">
            <c:chart xmlns:c="http://schemas.openxmlformats.org/drawingml/2006/chart" xmlns:r="http://schemas.openxmlformats.org/officeDocument/2006/relationships" r:id="rId5"/>
          </a:graphicData>
        </a:graphic>
      </p:graphicFrame>
      <p:sp>
        <p:nvSpPr>
          <p:cNvPr id="12" name="TextBox 11">
            <a:extLst>
              <a:ext uri="{FF2B5EF4-FFF2-40B4-BE49-F238E27FC236}">
                <a16:creationId xmlns:a16="http://schemas.microsoft.com/office/drawing/2014/main" id="{B8C9BEF3-C07F-5B7C-E7AF-024257D7C2E3}"/>
              </a:ext>
            </a:extLst>
          </p:cNvPr>
          <p:cNvSpPr txBox="1"/>
          <p:nvPr/>
        </p:nvSpPr>
        <p:spPr>
          <a:xfrm flipH="1">
            <a:off x="1097280" y="5084064"/>
            <a:ext cx="4215385" cy="954107"/>
          </a:xfrm>
          <a:prstGeom prst="rect">
            <a:avLst/>
          </a:prstGeom>
          <a:noFill/>
        </p:spPr>
        <p:txBody>
          <a:bodyPr wrap="square" rtlCol="0">
            <a:spAutoFit/>
          </a:bodyPr>
          <a:lstStyle/>
          <a:p>
            <a:r>
              <a:rPr lang="en-US" sz="1400" dirty="0">
                <a:solidFill>
                  <a:schemeClr val="bg1"/>
                </a:solidFill>
              </a:rPr>
              <a:t>Attitude toward spending in Mobile wallet</a:t>
            </a:r>
          </a:p>
          <a:p>
            <a:r>
              <a:rPr lang="en-US" sz="1400" dirty="0">
                <a:solidFill>
                  <a:schemeClr val="bg1"/>
                </a:solidFill>
              </a:rPr>
              <a:t>[I tend to spend more in mobile wallet as it is kept confidential from others] and count of agree and strong agree is 46.</a:t>
            </a:r>
            <a:endParaRPr lang="en-IN" sz="1400" dirty="0">
              <a:solidFill>
                <a:schemeClr val="bg1"/>
              </a:solidFill>
            </a:endParaRPr>
          </a:p>
        </p:txBody>
      </p:sp>
      <p:sp>
        <p:nvSpPr>
          <p:cNvPr id="14" name="TextBox 13">
            <a:extLst>
              <a:ext uri="{FF2B5EF4-FFF2-40B4-BE49-F238E27FC236}">
                <a16:creationId xmlns:a16="http://schemas.microsoft.com/office/drawing/2014/main" id="{DFFE1185-6D97-9B6C-4EEC-CF66CD697037}"/>
              </a:ext>
            </a:extLst>
          </p:cNvPr>
          <p:cNvSpPr txBox="1"/>
          <p:nvPr/>
        </p:nvSpPr>
        <p:spPr>
          <a:xfrm flipH="1">
            <a:off x="6382512" y="5024701"/>
            <a:ext cx="4379976" cy="954107"/>
          </a:xfrm>
          <a:prstGeom prst="rect">
            <a:avLst/>
          </a:prstGeom>
          <a:noFill/>
        </p:spPr>
        <p:txBody>
          <a:bodyPr wrap="square" rtlCol="0">
            <a:spAutoFit/>
          </a:bodyPr>
          <a:lstStyle/>
          <a:p>
            <a:r>
              <a:rPr lang="en-US" sz="1400" dirty="0">
                <a:solidFill>
                  <a:schemeClr val="bg1"/>
                </a:solidFill>
              </a:rPr>
              <a:t>Attitude toward spending in Mobile wallet</a:t>
            </a:r>
          </a:p>
          <a:p>
            <a:r>
              <a:rPr lang="en-US" sz="1400" dirty="0">
                <a:solidFill>
                  <a:schemeClr val="bg1"/>
                </a:solidFill>
              </a:rPr>
              <a:t>[My expenditure has gone up due to mobile payment as it extremely convenient]. The count of agree and strong agree is 48.</a:t>
            </a:r>
            <a:endParaRPr lang="en-IN" sz="1400" dirty="0">
              <a:solidFill>
                <a:schemeClr val="bg1"/>
              </a:solidFill>
            </a:endParaRPr>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2386584" y="542925"/>
            <a:ext cx="7132320" cy="535531"/>
          </a:xfrm>
        </p:spPr>
        <p:txBody>
          <a:bodyPr/>
          <a:lstStyle/>
          <a:p>
            <a:pPr algn="ctr"/>
            <a:r>
              <a:rPr lang="en-US" dirty="0"/>
              <a:t> </a:t>
            </a:r>
            <a:r>
              <a:rPr lang="en-US" u="sng" dirty="0">
                <a:latin typeface="Times New Roman" panose="02020603050405020304" pitchFamily="18" charset="0"/>
                <a:cs typeface="Times New Roman" panose="02020603050405020304" pitchFamily="18" charset="0"/>
              </a:rPr>
              <a:t>Calculation of NPS</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9</a:t>
            </a:fld>
            <a:endParaRPr lang="en-US" dirty="0"/>
          </a:p>
        </p:txBody>
      </p:sp>
      <p:pic>
        <p:nvPicPr>
          <p:cNvPr id="9" name="Picture Placeholder 30" descr="Magnifying glass">
            <a:extLst>
              <a:ext uri="{FF2B5EF4-FFF2-40B4-BE49-F238E27FC236}">
                <a16:creationId xmlns:a16="http://schemas.microsoft.com/office/drawing/2014/main" id="{8711A5BF-D5FF-15A4-D6BF-CCC377E6C8BD}"/>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a:fillRect/>
          </a:stretch>
        </p:blipFill>
        <p:spPr>
          <a:xfrm>
            <a:off x="10755218" y="103324"/>
            <a:ext cx="1259505" cy="1259505"/>
          </a:xfrm>
          <a:prstGeom prst="ellipse">
            <a:avLst/>
          </a:prstGeom>
        </p:spPr>
      </p:pic>
      <p:sp>
        <p:nvSpPr>
          <p:cNvPr id="10" name="TextBox 9">
            <a:extLst>
              <a:ext uri="{FF2B5EF4-FFF2-40B4-BE49-F238E27FC236}">
                <a16:creationId xmlns:a16="http://schemas.microsoft.com/office/drawing/2014/main" id="{8F9E52D7-4199-0C9C-3211-38B05CD5AF87}"/>
              </a:ext>
            </a:extLst>
          </p:cNvPr>
          <p:cNvSpPr txBox="1"/>
          <p:nvPr/>
        </p:nvSpPr>
        <p:spPr>
          <a:xfrm flipH="1">
            <a:off x="420624" y="1600200"/>
            <a:ext cx="11338560" cy="1477328"/>
          </a:xfrm>
          <a:prstGeom prst="rect">
            <a:avLst/>
          </a:prstGeom>
          <a:noFill/>
        </p:spPr>
        <p:txBody>
          <a:bodyPr wrap="square" rtlCol="0">
            <a:spAutoFit/>
          </a:bodyPr>
          <a:lstStyle/>
          <a:p>
            <a:pPr marL="0" algn="l" rtl="0" eaLnBrk="1" fontAlgn="b" latinLnBrk="0" hangingPunct="1">
              <a:spcBef>
                <a:spcPts val="0"/>
              </a:spcBef>
              <a:spcAft>
                <a:spcPts val="0"/>
              </a:spcAft>
            </a:pPr>
            <a:r>
              <a:rPr lang="en-US" dirty="0">
                <a:solidFill>
                  <a:schemeClr val="bg1"/>
                </a:solidFill>
                <a:latin typeface="Arial" panose="020B0604020202020204" pitchFamily="34" charset="0"/>
              </a:rPr>
              <a:t>C</a:t>
            </a:r>
            <a:r>
              <a:rPr lang="en-US" b="0" i="0" u="none" strike="noStrike" kern="1200" dirty="0">
                <a:solidFill>
                  <a:schemeClr val="bg1"/>
                </a:solidFill>
                <a:effectLst/>
                <a:latin typeface="Arial" panose="020B0604020202020204" pitchFamily="34" charset="0"/>
              </a:rPr>
              <a:t>alculation of NPS has been done based on the data collected for the base app i.e. Gpay (for keeping it consistent with the CSAT score).</a:t>
            </a:r>
            <a:endParaRPr lang="en-IN" b="0" i="0" u="none" strike="noStrike" dirty="0">
              <a:solidFill>
                <a:schemeClr val="bg1"/>
              </a:solidFill>
              <a:effectLst/>
              <a:latin typeface="Arial" panose="020B0604020202020204" pitchFamily="34" charset="0"/>
            </a:endParaRPr>
          </a:p>
          <a:p>
            <a:pPr marL="0" algn="l" rtl="0" eaLnBrk="1" fontAlgn="b" latinLnBrk="0" hangingPunct="1">
              <a:spcBef>
                <a:spcPts val="0"/>
              </a:spcBef>
              <a:spcAft>
                <a:spcPts val="0"/>
              </a:spcAft>
            </a:pPr>
            <a:r>
              <a:rPr lang="en-US" b="0" i="0" u="none" strike="noStrike" kern="1200" dirty="0">
                <a:solidFill>
                  <a:schemeClr val="bg1"/>
                </a:solidFill>
                <a:effectLst/>
                <a:latin typeface="Arial" panose="020B0604020202020204" pitchFamily="34" charset="0"/>
              </a:rPr>
              <a:t>The NPS is 10.67 which means more number of people are likely to promote the brand / app to other potential customers. </a:t>
            </a:r>
            <a:endParaRPr lang="en-IN" b="0" i="0" u="none" strike="noStrike" dirty="0">
              <a:solidFill>
                <a:schemeClr val="bg1"/>
              </a:solidFill>
              <a:effectLst/>
              <a:latin typeface="Arial" panose="020B0604020202020204" pitchFamily="34" charset="0"/>
            </a:endParaRPr>
          </a:p>
          <a:p>
            <a:endParaRPr lang="en-IN" dirty="0"/>
          </a:p>
        </p:txBody>
      </p:sp>
      <p:graphicFrame>
        <p:nvGraphicFramePr>
          <p:cNvPr id="12" name="Table 11">
            <a:extLst>
              <a:ext uri="{FF2B5EF4-FFF2-40B4-BE49-F238E27FC236}">
                <a16:creationId xmlns:a16="http://schemas.microsoft.com/office/drawing/2014/main" id="{DA0D6A75-CC3B-AB57-FC30-50E8F3B9B4E0}"/>
              </a:ext>
            </a:extLst>
          </p:cNvPr>
          <p:cNvGraphicFramePr>
            <a:graphicFrameLocks noGrp="1"/>
          </p:cNvGraphicFramePr>
          <p:nvPr>
            <p:extLst>
              <p:ext uri="{D42A27DB-BD31-4B8C-83A1-F6EECF244321}">
                <p14:modId xmlns:p14="http://schemas.microsoft.com/office/powerpoint/2010/main" val="2437624741"/>
              </p:ext>
            </p:extLst>
          </p:nvPr>
        </p:nvGraphicFramePr>
        <p:xfrm>
          <a:off x="539242" y="3073528"/>
          <a:ext cx="5047743" cy="2988947"/>
        </p:xfrm>
        <a:graphic>
          <a:graphicData uri="http://schemas.openxmlformats.org/drawingml/2006/table">
            <a:tbl>
              <a:tblPr>
                <a:tableStyleId>{5C22544A-7EE6-4342-B048-85BDC9FD1C3A}</a:tableStyleId>
              </a:tblPr>
              <a:tblGrid>
                <a:gridCol w="2370487">
                  <a:extLst>
                    <a:ext uri="{9D8B030D-6E8A-4147-A177-3AD203B41FA5}">
                      <a16:colId xmlns:a16="http://schemas.microsoft.com/office/drawing/2014/main" val="1428060157"/>
                    </a:ext>
                  </a:extLst>
                </a:gridCol>
                <a:gridCol w="1338628">
                  <a:extLst>
                    <a:ext uri="{9D8B030D-6E8A-4147-A177-3AD203B41FA5}">
                      <a16:colId xmlns:a16="http://schemas.microsoft.com/office/drawing/2014/main" val="3349138427"/>
                    </a:ext>
                  </a:extLst>
                </a:gridCol>
                <a:gridCol w="1338628">
                  <a:extLst>
                    <a:ext uri="{9D8B030D-6E8A-4147-A177-3AD203B41FA5}">
                      <a16:colId xmlns:a16="http://schemas.microsoft.com/office/drawing/2014/main" val="2177671904"/>
                    </a:ext>
                  </a:extLst>
                </a:gridCol>
              </a:tblGrid>
              <a:tr h="229919">
                <a:tc>
                  <a:txBody>
                    <a:bodyPr/>
                    <a:lstStyle/>
                    <a:p>
                      <a:pPr algn="l" fontAlgn="b"/>
                      <a:r>
                        <a:rPr lang="en-IN" sz="1400" u="none" strike="noStrike" dirty="0">
                          <a:effectLst/>
                        </a:rPr>
                        <a:t>No. of Promoters</a:t>
                      </a:r>
                      <a:endParaRPr lang="en-IN"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34</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0.453333</a:t>
                      </a:r>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16650656"/>
                  </a:ext>
                </a:extLst>
              </a:tr>
              <a:tr h="229919">
                <a:tc>
                  <a:txBody>
                    <a:bodyPr/>
                    <a:lstStyle/>
                    <a:p>
                      <a:pPr algn="l" fontAlgn="b"/>
                      <a:r>
                        <a:rPr lang="en-IN" sz="1400" u="none" strike="noStrike" dirty="0">
                          <a:effectLst/>
                        </a:rPr>
                        <a:t>count of 10</a:t>
                      </a:r>
                      <a:endParaRPr lang="en-IN"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25</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0834290"/>
                  </a:ext>
                </a:extLst>
              </a:tr>
              <a:tr h="229919">
                <a:tc>
                  <a:txBody>
                    <a:bodyPr/>
                    <a:lstStyle/>
                    <a:p>
                      <a:pPr algn="l" fontAlgn="b"/>
                      <a:r>
                        <a:rPr lang="en-IN" sz="1400" u="none" strike="noStrike" dirty="0">
                          <a:effectLst/>
                        </a:rPr>
                        <a:t>count of 9</a:t>
                      </a:r>
                      <a:endParaRPr lang="en-IN"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9</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18181307"/>
                  </a:ext>
                </a:extLst>
              </a:tr>
              <a:tr h="229919">
                <a:tc>
                  <a:txBody>
                    <a:bodyPr/>
                    <a:lstStyle/>
                    <a:p>
                      <a:pPr algn="l" fontAlgn="b"/>
                      <a:endParaRPr lang="en-IN"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48567148"/>
                  </a:ext>
                </a:extLst>
              </a:tr>
              <a:tr h="229919">
                <a:tc>
                  <a:txBody>
                    <a:bodyPr/>
                    <a:lstStyle/>
                    <a:p>
                      <a:pPr algn="l" fontAlgn="b"/>
                      <a:r>
                        <a:rPr lang="en-IN" sz="1400" u="none" strike="noStrike" dirty="0">
                          <a:effectLst/>
                        </a:rPr>
                        <a:t>No. of detractors</a:t>
                      </a:r>
                      <a:endParaRPr lang="en-IN"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26</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0.346667</a:t>
                      </a:r>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61371607"/>
                  </a:ext>
                </a:extLst>
              </a:tr>
              <a:tr h="229919">
                <a:tc>
                  <a:txBody>
                    <a:bodyPr/>
                    <a:lstStyle/>
                    <a:p>
                      <a:pPr algn="l" fontAlgn="b"/>
                      <a:r>
                        <a:rPr lang="en-IN" sz="1400" u="none" strike="noStrike" dirty="0">
                          <a:effectLst/>
                        </a:rPr>
                        <a:t>count of 1</a:t>
                      </a:r>
                      <a:endParaRPr lang="en-IN"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7</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76193900"/>
                  </a:ext>
                </a:extLst>
              </a:tr>
              <a:tr h="229919">
                <a:tc>
                  <a:txBody>
                    <a:bodyPr/>
                    <a:lstStyle/>
                    <a:p>
                      <a:pPr algn="l" fontAlgn="b"/>
                      <a:r>
                        <a:rPr lang="en-IN" sz="1400" u="none" strike="noStrike" dirty="0">
                          <a:effectLst/>
                        </a:rPr>
                        <a:t>count of 2</a:t>
                      </a:r>
                      <a:endParaRPr lang="en-IN"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7</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95585605"/>
                  </a:ext>
                </a:extLst>
              </a:tr>
              <a:tr h="229919">
                <a:tc>
                  <a:txBody>
                    <a:bodyPr/>
                    <a:lstStyle/>
                    <a:p>
                      <a:pPr algn="l" fontAlgn="b"/>
                      <a:r>
                        <a:rPr lang="en-IN" sz="1400" u="none" strike="noStrike" dirty="0">
                          <a:effectLst/>
                        </a:rPr>
                        <a:t>count of 3</a:t>
                      </a:r>
                      <a:endParaRPr lang="en-IN"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807493649"/>
                  </a:ext>
                </a:extLst>
              </a:tr>
              <a:tr h="229919">
                <a:tc>
                  <a:txBody>
                    <a:bodyPr/>
                    <a:lstStyle/>
                    <a:p>
                      <a:pPr algn="l" fontAlgn="b"/>
                      <a:r>
                        <a:rPr lang="en-IN" sz="1400" u="none" strike="noStrike" dirty="0">
                          <a:effectLst/>
                        </a:rPr>
                        <a:t>count of 4</a:t>
                      </a:r>
                      <a:endParaRPr lang="en-IN"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6</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555482"/>
                  </a:ext>
                </a:extLst>
              </a:tr>
              <a:tr h="229919">
                <a:tc>
                  <a:txBody>
                    <a:bodyPr/>
                    <a:lstStyle/>
                    <a:p>
                      <a:pPr algn="l" fontAlgn="b"/>
                      <a:r>
                        <a:rPr lang="en-IN" sz="1400" u="none" strike="noStrike" dirty="0">
                          <a:effectLst/>
                        </a:rPr>
                        <a:t>count of 5</a:t>
                      </a:r>
                      <a:endParaRPr lang="en-IN"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3</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06670514"/>
                  </a:ext>
                </a:extLst>
              </a:tr>
              <a:tr h="229919">
                <a:tc>
                  <a:txBody>
                    <a:bodyPr/>
                    <a:lstStyle/>
                    <a:p>
                      <a:pPr algn="l" fontAlgn="b"/>
                      <a:r>
                        <a:rPr lang="en-IN" sz="1400" u="none" strike="noStrike" dirty="0">
                          <a:effectLst/>
                        </a:rPr>
                        <a:t>count of 6</a:t>
                      </a:r>
                      <a:endParaRPr lang="en-IN"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3</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3296049"/>
                  </a:ext>
                </a:extLst>
              </a:tr>
              <a:tr h="229919">
                <a:tc>
                  <a:txBody>
                    <a:bodyPr/>
                    <a:lstStyle/>
                    <a:p>
                      <a:pPr algn="l" fontAlgn="b"/>
                      <a:endParaRPr lang="en-IN"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67523719"/>
                  </a:ext>
                </a:extLst>
              </a:tr>
              <a:tr h="229919">
                <a:tc>
                  <a:txBody>
                    <a:bodyPr/>
                    <a:lstStyle/>
                    <a:p>
                      <a:pPr algn="l" fontAlgn="b"/>
                      <a:r>
                        <a:rPr lang="en-IN" sz="1400" u="none" strike="noStrike" dirty="0">
                          <a:effectLst/>
                        </a:rPr>
                        <a:t>NPS</a:t>
                      </a:r>
                      <a:endParaRPr lang="en-IN"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dirty="0">
                          <a:effectLst/>
                        </a:rPr>
                        <a:t>10.67</a:t>
                      </a:r>
                      <a:endParaRPr lang="en-IN"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26391822"/>
                  </a:ext>
                </a:extLst>
              </a:tr>
            </a:tbl>
          </a:graphicData>
        </a:graphic>
      </p:graphicFrame>
      <p:sp>
        <p:nvSpPr>
          <p:cNvPr id="14" name="TextBox 13">
            <a:extLst>
              <a:ext uri="{FF2B5EF4-FFF2-40B4-BE49-F238E27FC236}">
                <a16:creationId xmlns:a16="http://schemas.microsoft.com/office/drawing/2014/main" id="{4C4B03E3-9B05-DD69-F80F-FA01B8DAD4F3}"/>
              </a:ext>
            </a:extLst>
          </p:cNvPr>
          <p:cNvSpPr txBox="1"/>
          <p:nvPr/>
        </p:nvSpPr>
        <p:spPr>
          <a:xfrm>
            <a:off x="5783326" y="3429000"/>
            <a:ext cx="6094476" cy="954107"/>
          </a:xfrm>
          <a:prstGeom prst="rect">
            <a:avLst/>
          </a:prstGeom>
          <a:noFill/>
        </p:spPr>
        <p:txBody>
          <a:bodyPr wrap="square">
            <a:spAutoFit/>
          </a:bodyPr>
          <a:lstStyle/>
          <a:p>
            <a:r>
              <a:rPr lang="en-IN" sz="1400" dirty="0">
                <a:solidFill>
                  <a:schemeClr val="bg1"/>
                </a:solidFill>
              </a:rPr>
              <a:t>Choose the mostly used Mobile wallet and rate your willingness to recommend the brand to your friends/relatives on a scale of 1 to 10.</a:t>
            </a:r>
          </a:p>
          <a:p>
            <a:endParaRPr lang="en-IN" sz="1400" dirty="0">
              <a:solidFill>
                <a:schemeClr val="bg1"/>
              </a:solidFill>
            </a:endParaRPr>
          </a:p>
          <a:p>
            <a:r>
              <a:rPr lang="en-IN" sz="1400" dirty="0">
                <a:solidFill>
                  <a:schemeClr val="bg1"/>
                </a:solidFill>
              </a:rPr>
              <a:t>(1- least likely, 10- most likely) [</a:t>
            </a:r>
            <a:r>
              <a:rPr lang="en-IN" sz="1400" dirty="0" err="1">
                <a:solidFill>
                  <a:schemeClr val="bg1"/>
                </a:solidFill>
              </a:rPr>
              <a:t>Gpay</a:t>
            </a:r>
            <a:r>
              <a:rPr lang="en-IN" sz="1400" dirty="0">
                <a:solidFill>
                  <a:schemeClr val="bg1"/>
                </a:solidFill>
              </a:rPr>
              <a:t>]</a:t>
            </a:r>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F5757914-1161-4661-9696-421FD6935CDD}">
  <ds:schemaRefs>
    <ds:schemaRef ds:uri="http://purl.org/dc/dcmitype/"/>
    <ds:schemaRef ds:uri="http://purl.org/dc/elements/1.1/"/>
    <ds:schemaRef ds:uri="71af3243-3dd4-4a8d-8c0d-dd76da1f02a5"/>
    <ds:schemaRef ds:uri="http://schemas.microsoft.com/office/2006/metadata/properties"/>
    <ds:schemaRef ds:uri="http://schemas.openxmlformats.org/package/2006/metadata/core-properties"/>
    <ds:schemaRef ds:uri="http://schemas.microsoft.com/office/infopath/2007/PartnerControls"/>
    <ds:schemaRef ds:uri="http://schemas.microsoft.com/office/2006/documentManagement/types"/>
    <ds:schemaRef ds:uri="16c05727-aa75-4e4a-9b5f-8a80a1165891"/>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526</TotalTime>
  <Words>1920</Words>
  <Application>Microsoft Office PowerPoint</Application>
  <PresentationFormat>Widescreen</PresentationFormat>
  <Paragraphs>227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Times New Roman</vt:lpstr>
      <vt:lpstr>Trade Gothic LT Pro</vt:lpstr>
      <vt:lpstr>Trebuchet MS</vt:lpstr>
      <vt:lpstr>Office Theme</vt:lpstr>
      <vt:lpstr>Analysis of CSAT and NPS</vt:lpstr>
      <vt:lpstr>Introduction of Mobile Wallet Payment</vt:lpstr>
      <vt:lpstr>Primary Data Analysis</vt:lpstr>
      <vt:lpstr>Factor Influencing CSAT</vt:lpstr>
      <vt:lpstr>Cont.…</vt:lpstr>
      <vt:lpstr>Analyzing The Spending Pattern</vt:lpstr>
      <vt:lpstr>Cont..</vt:lpstr>
      <vt:lpstr>Cont..</vt:lpstr>
      <vt:lpstr> Calculation of NPS</vt:lpstr>
      <vt:lpstr> Hypothesis Testing 1</vt:lpstr>
      <vt:lpstr> Hypothesis Testing 2</vt:lpstr>
      <vt:lpstr> Hypothesis Testing 3</vt:lpstr>
      <vt:lpstr> Hypothesis Testing 4</vt:lpstr>
      <vt:lpstr> Hypothesis Testing 5</vt:lpstr>
      <vt:lpstr>OBSERVATION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CMM and its impact on spending pattern for mobile wallet payment</dc:title>
  <dc:creator>Clive Jude Ronald</dc:creator>
  <cp:lastModifiedBy>Clive Jude Ronald</cp:lastModifiedBy>
  <cp:revision>14</cp:revision>
  <dcterms:created xsi:type="dcterms:W3CDTF">2023-01-15T09:02:40Z</dcterms:created>
  <dcterms:modified xsi:type="dcterms:W3CDTF">2024-01-01T21:19:16Z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