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372" r:id="rId4"/>
    <p:sldId id="352" r:id="rId5"/>
    <p:sldId id="353" r:id="rId6"/>
    <p:sldId id="355" r:id="rId7"/>
    <p:sldId id="374" r:id="rId8"/>
    <p:sldId id="402" r:id="rId9"/>
    <p:sldId id="403" r:id="rId10"/>
    <p:sldId id="404" r:id="rId11"/>
    <p:sldId id="357" r:id="rId12"/>
    <p:sldId id="390" r:id="rId13"/>
    <p:sldId id="386" r:id="rId14"/>
    <p:sldId id="387" r:id="rId15"/>
    <p:sldId id="388" r:id="rId16"/>
    <p:sldId id="358" r:id="rId17"/>
    <p:sldId id="359" r:id="rId18"/>
    <p:sldId id="377" r:id="rId19"/>
    <p:sldId id="385" r:id="rId20"/>
    <p:sldId id="391" r:id="rId21"/>
    <p:sldId id="373" r:id="rId22"/>
    <p:sldId id="362" r:id="rId23"/>
    <p:sldId id="383" r:id="rId24"/>
    <p:sldId id="384" r:id="rId25"/>
    <p:sldId id="363" r:id="rId26"/>
    <p:sldId id="397" r:id="rId27"/>
    <p:sldId id="398" r:id="rId28"/>
    <p:sldId id="399" r:id="rId29"/>
    <p:sldId id="400" r:id="rId30"/>
    <p:sldId id="366" r:id="rId31"/>
    <p:sldId id="368" r:id="rId32"/>
    <p:sldId id="369" r:id="rId33"/>
    <p:sldId id="401" r:id="rId34"/>
    <p:sldId id="405" r:id="rId35"/>
    <p:sldId id="406" r:id="rId36"/>
    <p:sldId id="407" r:id="rId37"/>
    <p:sldId id="396" r:id="rId38"/>
    <p:sldId id="32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3" autoAdjust="0"/>
    <p:restoredTop sz="94660"/>
  </p:normalViewPr>
  <p:slideViewPr>
    <p:cSldViewPr snapToGrid="0">
      <p:cViewPr>
        <p:scale>
          <a:sx n="70" d="100"/>
          <a:sy n="70" d="100"/>
        </p:scale>
        <p:origin x="-720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C199-7A40-4EB2-A2A4-84B27B21C277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BFE8C-0A1E-4718-BA11-182134D2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5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371601" y="298355"/>
            <a:ext cx="10820400" cy="712695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836" y="352143"/>
            <a:ext cx="10515600" cy="629492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481" y="298355"/>
            <a:ext cx="842682" cy="7126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338816" y="69755"/>
            <a:ext cx="1208476" cy="11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our.ucdrs.superlib.net/advsearchmag.j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712" y="1173905"/>
            <a:ext cx="872714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5856450" y="711701"/>
            <a:ext cx="6348997" cy="61462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20717" y="1223681"/>
            <a:ext cx="1084729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01 3"/>
          <p:cNvSpPr txBox="1"/>
          <p:nvPr/>
        </p:nvSpPr>
        <p:spPr>
          <a:xfrm>
            <a:off x="195153" y="1856507"/>
            <a:ext cx="9408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二、</a:t>
            </a:r>
            <a:r>
              <a:rPr lang="en-US" altLang="zh-CN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Mybatis</a:t>
            </a:r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实践</a:t>
            </a:r>
            <a:endParaRPr lang="zh-CN" altLang="en-US" sz="5400" spc="3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01 12"/>
          <p:cNvSpPr txBox="1"/>
          <p:nvPr/>
        </p:nvSpPr>
        <p:spPr>
          <a:xfrm>
            <a:off x="127918" y="2741292"/>
            <a:ext cx="71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n-ea"/>
              </a:rPr>
              <a:t>【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提高持久层数据处理效率</a:t>
            </a:r>
            <a:r>
              <a:rPr lang="en-US" altLang="zh-CN" smtClean="0">
                <a:solidFill>
                  <a:schemeClr val="bg1"/>
                </a:solidFill>
                <a:latin typeface="+mn-ea"/>
              </a:rPr>
              <a:t>】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01 13"/>
          <p:cNvSpPr txBox="1"/>
          <p:nvPr/>
        </p:nvSpPr>
        <p:spPr>
          <a:xfrm>
            <a:off x="195153" y="4380108"/>
            <a:ext cx="24330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授课教师：夏竹青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01 14"/>
          <p:cNvSpPr txBox="1"/>
          <p:nvPr/>
        </p:nvSpPr>
        <p:spPr>
          <a:xfrm>
            <a:off x="195153" y="4785739"/>
            <a:ext cx="300518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+mn-ea"/>
              </a:rPr>
              <a:t>时间</a:t>
            </a:r>
            <a:r>
              <a:rPr lang="zh-CN" altLang="en-US" sz="1867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2024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月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4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&lt;if&gt;</a:t>
            </a:r>
            <a:r>
              <a:rPr lang="zh-CN" altLang="en-US"/>
              <a:t>的使用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junit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测试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2" y="2342334"/>
            <a:ext cx="9032655" cy="412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4272089" y="1245503"/>
            <a:ext cx="6987314" cy="5054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请依次去掉注释，观察运行打印出的</a:t>
            </a:r>
            <a:r>
              <a:rPr lang="en-US" altLang="zh-CN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sql</a:t>
            </a: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语句有什么区别？</a:t>
            </a:r>
            <a:endParaRPr lang="zh-CN" altLang="en-US" sz="2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admin\Desktop\PPT素材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17" y="1287463"/>
            <a:ext cx="401531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406401" y="3314700"/>
            <a:ext cx="5473700" cy="2743200"/>
            <a:chOff x="304897" y="3076174"/>
            <a:chExt cx="4105178" cy="2743484"/>
          </a:xfrm>
        </p:grpSpPr>
        <p:pic>
          <p:nvPicPr>
            <p:cNvPr id="14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20490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sp>
        <p:nvSpPr>
          <p:cNvPr id="21" name="剪去对角的矩形 3"/>
          <p:cNvSpPr>
            <a:spLocks/>
          </p:cNvSpPr>
          <p:nvPr/>
        </p:nvSpPr>
        <p:spPr bwMode="auto">
          <a:xfrm>
            <a:off x="6047317" y="3586164"/>
            <a:ext cx="1996016" cy="427037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22" name="直线连接符 9"/>
          <p:cNvCxnSpPr>
            <a:cxnSpLocks noChangeShapeType="1"/>
          </p:cNvCxnSpPr>
          <p:nvPr/>
        </p:nvCxnSpPr>
        <p:spPr bwMode="auto">
          <a:xfrm>
            <a:off x="6275918" y="4138613"/>
            <a:ext cx="4709583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36"/>
          <p:cNvSpPr>
            <a:spLocks noChangeArrowheads="1"/>
          </p:cNvSpPr>
          <p:nvPr/>
        </p:nvSpPr>
        <p:spPr bwMode="auto">
          <a:xfrm>
            <a:off x="5554640" y="4232276"/>
            <a:ext cx="663736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ssm-mybatis-dynamicQuery-05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项目模块使用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if&gt;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元素来完成上述需求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，为接口方法：</a:t>
            </a:r>
            <a:endParaRPr lang="en-US" altLang="zh-CN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List&lt;Student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 queryByMultiParam1(Student student);</a:t>
            </a:r>
          </a:p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StudentMapper.xml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，并在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StudentMapperTest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试运行。</a:t>
            </a: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&lt;if&gt;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0718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3543300" y="1041401"/>
            <a:ext cx="8034867" cy="218757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/>
              <a:t>          </a:t>
            </a:r>
            <a:endParaRPr lang="en-US" altLang="zh-CN" smtClean="0"/>
          </a:p>
          <a:p>
            <a:pPr>
              <a:lnSpc>
                <a:spcPct val="150000"/>
              </a:lnSpc>
              <a:defRPr/>
            </a:pP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查找某个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学生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信息，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学号、姓名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班级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查找，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只填写学号一项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查找，还可以都不填写而查询出所有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信息，有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种组合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admin\Desktop\PPT素材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17" y="1287463"/>
            <a:ext cx="401531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66871"/>
              </p:ext>
            </p:extLst>
          </p:nvPr>
        </p:nvGraphicFramePr>
        <p:xfrm>
          <a:off x="3328538" y="3493827"/>
          <a:ext cx="8128000" cy="3022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31"/>
                <a:gridCol w="6693469"/>
              </a:tblGrid>
              <a:tr h="427099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什么都不输入，学号、姓名和班级都是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只输入学号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只输入姓名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只输入班级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输入学号和姓名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输入学号和班级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输入姓名和班级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输入学号、姓名和班级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&lt;if&gt;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3356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4.1 &lt;if&gt;</a:t>
            </a:r>
            <a:r>
              <a:rPr lang="zh-CN" altLang="en-US"/>
              <a:t>的使用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zh-CN" altLang="en-US" sz="2000" b="1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接口方法设计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4101" y="4160068"/>
            <a:ext cx="9294125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查询条件跨多个实体类，没有现成的实体类，可还采用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课堂示例采用此方式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&lt;Student&gt;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queryByMultiParam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Map&lt;String,String&gt; map);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6680" y="1780903"/>
            <a:ext cx="9471546" cy="4589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根据学号、姓名和班级编号等多条件组合查询出符合条件的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endParaRPr lang="en-US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6680" y="2408774"/>
            <a:ext cx="9471546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&lt;Student&gt;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queryByMultiParam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(@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Param("number") String number,</a:t>
            </a:r>
            <a:b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Param("name")String name,</a:t>
            </a:r>
            <a:b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Param("bjCode")String bjCode)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8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&lt;if&gt;</a:t>
            </a:r>
            <a:r>
              <a:rPr lang="zh-CN" altLang="en-US"/>
              <a:t>的使用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编写映射文件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sql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172949" y="2415653"/>
            <a:ext cx="3076291" cy="180150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zh-CN" altLang="en-US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注意：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test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属性判断条件的</a:t>
            </a: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书写：</a:t>
            </a:r>
            <a:endParaRPr lang="en-US" altLang="zh-CN" sz="2000" b="1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其中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number,name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bjCode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是</a:t>
            </a: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接口方法参数</a:t>
            </a:r>
            <a:r>
              <a:rPr lang="en-US" altLang="zh-CN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map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key</a:t>
            </a:r>
            <a:endParaRPr lang="zh-CN" altLang="en-US" sz="2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78" y="1485905"/>
            <a:ext cx="8715944" cy="532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2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&lt;if&gt;</a:t>
            </a:r>
            <a:r>
              <a:rPr lang="zh-CN" altLang="en-US"/>
              <a:t>的使用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junit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测试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735421"/>
            <a:ext cx="10991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/>
          <a:stretch/>
        </p:blipFill>
        <p:spPr bwMode="auto">
          <a:xfrm>
            <a:off x="3867150" y="1137177"/>
            <a:ext cx="7724775" cy="358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4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72949" y="2158589"/>
            <a:ext cx="3487791" cy="356483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1508" name="矩形 17"/>
          <p:cNvSpPr>
            <a:spLocks noChangeArrowheads="1"/>
          </p:cNvSpPr>
          <p:nvPr/>
        </p:nvSpPr>
        <p:spPr bwMode="auto">
          <a:xfrm>
            <a:off x="394455" y="2515744"/>
            <a:ext cx="304477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前面的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案例中，映射文件中编写的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后面加入了“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where 1=1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”的条件，那么到底为什么要这么写呢？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请看不加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where 1=1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实现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4.2 &lt;where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20" y="1097795"/>
            <a:ext cx="69151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11975" y="1070419"/>
            <a:ext cx="3478514" cy="692497"/>
            <a:chOff x="0" y="1234984"/>
            <a:chExt cx="3571875" cy="692766"/>
          </a:xfrm>
        </p:grpSpPr>
        <p:sp>
          <p:nvSpPr>
            <p:cNvPr id="8" name="五边形 7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3074363" cy="40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zh-CN" altLang="en-US" sz="2000" b="1">
                  <a:latin typeface="+mn-ea"/>
                  <a:ea typeface="+mn-ea"/>
                  <a:cs typeface="Times New Roman" pitchFamily="18" charset="0"/>
                </a:rPr>
                <a:t>不</a:t>
              </a:r>
              <a:r>
                <a:rPr lang="zh-CN" altLang="zh-CN" sz="2000" b="1" smtClean="0">
                  <a:latin typeface="+mn-ea"/>
                  <a:ea typeface="+mn-ea"/>
                  <a:cs typeface="Times New Roman" pitchFamily="18" charset="0"/>
                </a:rPr>
                <a:t>加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000" b="1">
                  <a:latin typeface="+mn-ea"/>
                  <a:ea typeface="+mn-ea"/>
                  <a:cs typeface="Times New Roman" pitchFamily="18" charset="0"/>
                </a:rPr>
                <a:t>where 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1=1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7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52919" y="1015827"/>
            <a:ext cx="3478514" cy="692497"/>
            <a:chOff x="0" y="1234984"/>
            <a:chExt cx="3571875" cy="692766"/>
          </a:xfrm>
        </p:grpSpPr>
        <p:sp>
          <p:nvSpPr>
            <p:cNvPr id="10" name="五边形 9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253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36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zh-CN" altLang="zh-CN" b="1">
                  <a:latin typeface="+mn-ea"/>
                  <a:ea typeface="+mn-ea"/>
                  <a:cs typeface="Times New Roman" pitchFamily="18" charset="0"/>
                </a:rPr>
                <a:t>加</a:t>
              </a:r>
              <a:r>
                <a:rPr lang="zh-CN" altLang="zh-CN" b="1" smtClean="0">
                  <a:latin typeface="+mn-ea"/>
                  <a:ea typeface="+mn-ea"/>
                  <a:cs typeface="Times New Roman" pitchFamily="18" charset="0"/>
                </a:rPr>
                <a:t>了</a:t>
              </a:r>
              <a:r>
                <a:rPr lang="en-US" altLang="zh-CN" b="1" smtClean="0">
                  <a:latin typeface="+mn-ea"/>
                  <a:ea typeface="+mn-ea"/>
                  <a:cs typeface="Times New Roman" pitchFamily="18" charset="0"/>
                </a:rPr>
                <a:t>  where 1=1</a:t>
              </a:r>
              <a:endParaRPr lang="zh-CN" altLang="en-US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82228" y="2710854"/>
            <a:ext cx="3436907" cy="1601331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03117" y="2868394"/>
            <a:ext cx="3449205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不过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where 1=1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这种写法对于初学者来说不容易理解，并且也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不够优雅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4.2 &lt;where&gt;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99" y="1091230"/>
            <a:ext cx="8315568" cy="443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14401" y="5835284"/>
            <a:ext cx="97042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针对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上述情况中</a:t>
            </a:r>
            <a:r>
              <a:rPr lang="zh-CN" altLang="zh-CN" sz="2000">
                <a:latin typeface="+mn-ea"/>
                <a:ea typeface="+mn-ea"/>
                <a:cs typeface="Times New Roman" pitchFamily="18" charset="0"/>
              </a:rPr>
              <a:t>“</a:t>
            </a:r>
            <a:r>
              <a:rPr lang="en-US" altLang="zh-CN" sz="2000">
                <a:latin typeface="+mn-ea"/>
                <a:ea typeface="+mn-ea"/>
                <a:cs typeface="Times New Roman" pitchFamily="18" charset="0"/>
              </a:rPr>
              <a:t>where 1=1</a:t>
            </a:r>
            <a:r>
              <a:rPr lang="zh-CN" altLang="zh-CN" sz="2000">
                <a:latin typeface="+mn-ea"/>
                <a:ea typeface="+mn-ea"/>
                <a:cs typeface="Times New Roman" pitchFamily="18" charset="0"/>
              </a:rPr>
              <a:t>”，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MyBatis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中提供了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&lt;where</a:t>
            </a:r>
            <a:r>
              <a:rPr lang="en-US" altLang="zh-CN" sz="2000">
                <a:latin typeface="+mn-ea"/>
                <a:ea typeface="+mn-ea"/>
                <a:cs typeface="Times New Roman" pitchFamily="18" charset="0"/>
              </a:rPr>
              <a:t>&gt;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元素进行动态处理。</a:t>
            </a:r>
            <a:endParaRPr lang="en-US" altLang="zh-CN" sz="200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4.2 &lt;where&gt;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1974" y="1045967"/>
            <a:ext cx="2922147" cy="692497"/>
            <a:chOff x="0" y="1234984"/>
            <a:chExt cx="3571875" cy="692766"/>
          </a:xfrm>
        </p:grpSpPr>
        <p:sp>
          <p:nvSpPr>
            <p:cNvPr id="7" name="五边形 6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b="1">
                  <a:latin typeface="+mn-ea"/>
                  <a:ea typeface="+mn-ea"/>
                  <a:cs typeface="Times New Roman" pitchFamily="18" charset="0"/>
                </a:rPr>
                <a:t>&lt;where&gt;</a:t>
              </a:r>
              <a:r>
                <a:rPr lang="zh-CN" altLang="en-US" b="1">
                  <a:latin typeface="+mn-ea"/>
                  <a:ea typeface="+mn-ea"/>
                  <a:cs typeface="Times New Roman" pitchFamily="18" charset="0"/>
                </a:rPr>
                <a:t>元素</a:t>
              </a:r>
            </a:p>
          </p:txBody>
        </p:sp>
        <p:sp>
          <p:nvSpPr>
            <p:cNvPr id="9" name="燕尾形 8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31" y="1054908"/>
            <a:ext cx="6039775" cy="43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505166" y="5490000"/>
            <a:ext cx="7635964" cy="1368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46014" y="5589628"/>
            <a:ext cx="7393516" cy="1214437"/>
          </a:xfrm>
          <a:prstGeom prst="rect">
            <a:avLst/>
          </a:prstGeom>
          <a:solidFill>
            <a:srgbClr val="ADDFE9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15913" y="5707103"/>
            <a:ext cx="6771216" cy="1004887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3747" y="5735677"/>
            <a:ext cx="1562100" cy="831850"/>
          </a:xfrm>
          <a:prstGeom prst="rect">
            <a:avLst/>
          </a:prstGeom>
          <a:gradFill flip="none" rotWithShape="1">
            <a:gsLst>
              <a:gs pos="100000">
                <a:srgbClr val="61C9D1"/>
              </a:gs>
              <a:gs pos="0">
                <a:srgbClr val="85E6EB"/>
              </a:gs>
              <a:gs pos="12000">
                <a:srgbClr val="279BA7"/>
              </a:gs>
            </a:gsLst>
            <a:lin ang="5400000" scaled="1"/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Broadway BT"/>
              <a:ea typeface="微软雅黑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60363" y="5697577"/>
            <a:ext cx="687916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&lt;where&gt;</a:t>
            </a:r>
            <a:r>
              <a:rPr lang="zh-CN" altLang="zh-CN" sz="1600">
                <a:latin typeface="Times New Roman" pitchFamily="18" charset="0"/>
                <a:cs typeface="Times New Roman" pitchFamily="18" charset="0"/>
              </a:rPr>
              <a:t>会自动判断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zh-CN" sz="1600">
                <a:latin typeface="Times New Roman" pitchFamily="18" charset="0"/>
                <a:cs typeface="Times New Roman" pitchFamily="18" charset="0"/>
              </a:rPr>
              <a:t>语句，只有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&lt;where&gt;</a:t>
            </a:r>
            <a:r>
              <a:rPr lang="zh-CN" altLang="zh-CN" sz="1600"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zh-CN" altLang="zh-CN" sz="160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600" smtClean="0">
                <a:latin typeface="Times New Roman" pitchFamily="18" charset="0"/>
                <a:cs typeface="Times New Roman" pitchFamily="18" charset="0"/>
              </a:rPr>
              <a:t>&lt;if&gt;</a:t>
            </a:r>
            <a:r>
              <a:rPr lang="zh-CN" altLang="zh-CN" sz="1600" smtClean="0"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zh-CN" altLang="zh-CN" sz="1600">
                <a:latin typeface="Times New Roman" pitchFamily="18" charset="0"/>
                <a:cs typeface="Times New Roman" pitchFamily="18" charset="0"/>
              </a:rPr>
              <a:t>成立时，才会在拼接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zh-CN" sz="160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zh-CN" sz="1600" b="1">
                <a:latin typeface="Times New Roman" pitchFamily="18" charset="0"/>
                <a:cs typeface="Times New Roman" pitchFamily="18" charset="0"/>
              </a:rPr>
              <a:t>加入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zh-CN" altLang="zh-CN" sz="1600" b="1"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zh-CN" altLang="zh-CN" sz="1600">
                <a:latin typeface="Times New Roman" pitchFamily="18" charset="0"/>
                <a:cs typeface="Times New Roman" pitchFamily="18" charset="0"/>
              </a:rPr>
              <a:t>，否则将不会添加；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还会</a:t>
            </a:r>
            <a:r>
              <a:rPr lang="zh-CN" altLang="en-US" sz="1600" b="1">
                <a:latin typeface="Times New Roman" pitchFamily="18" charset="0"/>
                <a:cs typeface="Times New Roman" pitchFamily="18" charset="0"/>
              </a:rPr>
              <a:t>去除</a:t>
            </a:r>
            <a:r>
              <a:rPr lang="zh-CN" altLang="zh-CN" sz="1600" b="1">
                <a:latin typeface="Times New Roman" pitchFamily="18" charset="0"/>
                <a:cs typeface="Times New Roman" pitchFamily="18" charset="0"/>
              </a:rPr>
              <a:t>多余的“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zh-CN" sz="1600" b="1">
                <a:latin typeface="Times New Roman" pitchFamily="18" charset="0"/>
                <a:cs typeface="Times New Roman" pitchFamily="18" charset="0"/>
              </a:rPr>
              <a:t>”或“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zh-CN" altLang="zh-CN" sz="1600" b="1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60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92430" y="5856327"/>
            <a:ext cx="1530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&lt;where&gt;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元素的作用</a:t>
            </a:r>
            <a:endParaRPr lang="zh-CN" altLang="en-US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52918" y="1015827"/>
            <a:ext cx="4591049" cy="692497"/>
            <a:chOff x="0" y="1234984"/>
            <a:chExt cx="3571875" cy="692766"/>
          </a:xfrm>
        </p:grpSpPr>
        <p:sp>
          <p:nvSpPr>
            <p:cNvPr id="10" name="五边形 9"/>
            <p:cNvSpPr/>
            <p:nvPr/>
          </p:nvSpPr>
          <p:spPr>
            <a:xfrm>
              <a:off x="0" y="1234984"/>
              <a:ext cx="3179940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657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285946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>
                  <a:latin typeface="+mn-ea"/>
                  <a:ea typeface="+mn-ea"/>
                  <a:cs typeface="Times New Roman" pitchFamily="18" charset="0"/>
                </a:rPr>
                <a:t>&lt;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set&gt;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搭配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&lt;if&gt;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3" name="矩形 16" hidden="1"/>
          <p:cNvSpPr>
            <a:spLocks noChangeArrowheads="1"/>
          </p:cNvSpPr>
          <p:nvPr/>
        </p:nvSpPr>
        <p:spPr bwMode="auto">
          <a:xfrm>
            <a:off x="592668" y="2397126"/>
            <a:ext cx="10900833" cy="44291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select * from t_customer where 1=1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&lt;choose&gt;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&lt;when test="username !=null and username !=''"&gt;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username like concat('%',#{username}, '%')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&lt;when test="jobs !=null and jobs !=''"&gt;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jobs= #{jobs}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&lt;otherwise&gt;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phone is not null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&lt;/otherwise&gt;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&lt;/choose&gt;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321733" y="1935164"/>
            <a:ext cx="3818467" cy="3023046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21733" y="1957388"/>
            <a:ext cx="3818467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Arial" pitchFamily="34" charset="0"/>
              </a:rPr>
              <a:t>       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Mybatis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中，想要更新某个对象，就需要发送所有的字段给持久化对象，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这种想更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新的每一条数据都要将其所有的属性都更新一遍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的方法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，其执行效率是非常差的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使用动态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只更新有值的字段。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4.2 &lt;where&gt;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3967" y="1177263"/>
            <a:ext cx="7052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update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="updateStudent"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update </a:t>
            </a:r>
            <a:r>
              <a:rPr lang="en-US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student</a:t>
            </a:r>
            <a:r>
              <a:rPr lang="en-US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set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="number!=null and number!=''"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number=#{number},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="name!=null and name!=''"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name=#{name},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="age&gt;0"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age=#{age},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="intro!=null and intro!=''"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intro=#{intro}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where id=#{id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update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r>
              <a:rPr lang="en-US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                                              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91515" y="6215691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存在问题：比如最后一个条件不成立，</a:t>
            </a:r>
            <a:r>
              <a:rPr lang="en-US" altLang="zh-CN" b="1" smtClean="0">
                <a:solidFill>
                  <a:srgbClr val="FF0000"/>
                </a:solidFill>
              </a:rPr>
              <a:t>sql</a:t>
            </a:r>
            <a:r>
              <a:rPr lang="zh-CN" altLang="en-US" b="1" smtClean="0">
                <a:solidFill>
                  <a:srgbClr val="FF0000"/>
                </a:solidFill>
              </a:rPr>
              <a:t>语句中会出现多余的逗号！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66060" y="4358045"/>
            <a:ext cx="7809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solidFill>
                  <a:srgbClr val="FF0000"/>
                </a:solidFill>
                <a:latin typeface="Arial Unicode MS" pitchFamily="34" charset="-122"/>
                <a:ea typeface="JetBrains Mono"/>
                <a:cs typeface="宋体" pitchFamily="2" charset="-122"/>
                <a:sym typeface="Wingdings 2"/>
              </a:rPr>
              <a:t></a:t>
            </a:r>
            <a:endParaRPr lang="zh-CN" altLang="en-US" sz="7200">
              <a:solidFill>
                <a:srgbClr val="FF0000"/>
              </a:solidFill>
            </a:endParaRPr>
          </a:p>
        </p:txBody>
      </p:sp>
      <p:pic>
        <p:nvPicPr>
          <p:cNvPr id="14" name="Picture 8" descr="问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13" y="2102111"/>
            <a:ext cx="2409715" cy="18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3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0"/>
            <a:ext cx="674941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9589" y="1223681"/>
            <a:ext cx="764241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-1"/>
          <p:cNvSpPr/>
          <p:nvPr/>
        </p:nvSpPr>
        <p:spPr>
          <a:xfrm>
            <a:off x="5357434" y="2528535"/>
            <a:ext cx="1760037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8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04</a:t>
            </a:r>
            <a:endParaRPr lang="en-US" altLang="zh-CN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TextBox 80"/>
          <p:cNvSpPr txBox="1">
            <a:spLocks noChangeArrowheads="1"/>
          </p:cNvSpPr>
          <p:nvPr/>
        </p:nvSpPr>
        <p:spPr bwMode="auto">
          <a:xfrm>
            <a:off x="7219589" y="2626308"/>
            <a:ext cx="4897187" cy="64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9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52918" y="1015827"/>
            <a:ext cx="4591049" cy="692497"/>
            <a:chOff x="0" y="1234984"/>
            <a:chExt cx="3571875" cy="692766"/>
          </a:xfrm>
        </p:grpSpPr>
        <p:sp>
          <p:nvSpPr>
            <p:cNvPr id="10" name="五边形 9"/>
            <p:cNvSpPr/>
            <p:nvPr/>
          </p:nvSpPr>
          <p:spPr>
            <a:xfrm>
              <a:off x="0" y="1234984"/>
              <a:ext cx="3179940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7657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285946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>
                  <a:latin typeface="+mn-ea"/>
                  <a:ea typeface="+mn-ea"/>
                  <a:cs typeface="Times New Roman" pitchFamily="18" charset="0"/>
                </a:rPr>
                <a:t>&lt;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set&gt;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搭配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&lt;if&gt;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3" name="矩形 16" hidden="1"/>
          <p:cNvSpPr>
            <a:spLocks noChangeArrowheads="1"/>
          </p:cNvSpPr>
          <p:nvPr/>
        </p:nvSpPr>
        <p:spPr bwMode="auto">
          <a:xfrm>
            <a:off x="592668" y="2397126"/>
            <a:ext cx="10900833" cy="44291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select * from t_customer where 1=1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&lt;choose&gt;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&lt;when test="username !=null and username !=''"&gt;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username like concat('%',#{username}, '%')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&lt;when test="jobs !=null and jobs !=''"&gt;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jobs= #{jobs}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&lt;otherwise&gt;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phone is not null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&lt;/otherwise&gt;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&lt;/choose&gt;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321733" y="1935164"/>
            <a:ext cx="3490384" cy="205825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54129" y="2003404"/>
            <a:ext cx="40570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smtClean="0">
                <a:latin typeface="+mn-ea"/>
              </a:rPr>
              <a:t>set&gt;</a:t>
            </a:r>
            <a:r>
              <a:rPr lang="zh-CN" altLang="en-US" b="1">
                <a:latin typeface="+mn-ea"/>
                <a:ea typeface="+mn-ea"/>
              </a:rPr>
              <a:t>元素的</a:t>
            </a:r>
            <a:r>
              <a:rPr lang="zh-CN" altLang="en-US" b="1" smtClean="0">
                <a:latin typeface="+mn-ea"/>
                <a:ea typeface="+mn-ea"/>
              </a:rPr>
              <a:t>作用：</a:t>
            </a:r>
            <a:endParaRPr lang="zh-CN" altLang="en-US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latin typeface="+mn-ea"/>
                <a:ea typeface="+mn-ea"/>
              </a:rPr>
              <a:t>当任何一个</a:t>
            </a:r>
            <a:r>
              <a:rPr lang="en-US" altLang="zh-CN" b="1" smtClean="0">
                <a:latin typeface="+mn-ea"/>
                <a:ea typeface="+mn-ea"/>
              </a:rPr>
              <a:t>&lt;if&gt;</a:t>
            </a:r>
            <a:r>
              <a:rPr lang="zh-CN" altLang="en-US" b="1" smtClean="0">
                <a:latin typeface="+mn-ea"/>
                <a:ea typeface="+mn-ea"/>
              </a:rPr>
              <a:t>条件成立时：</a:t>
            </a:r>
            <a:endParaRPr lang="en-US" altLang="zh-CN" b="1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smtClean="0">
                <a:latin typeface="+mn-ea"/>
                <a:ea typeface="+mn-ea"/>
              </a:rPr>
              <a:t>1</a:t>
            </a:r>
            <a:r>
              <a:rPr lang="zh-CN" altLang="en-US" b="1" smtClean="0">
                <a:latin typeface="+mn-ea"/>
                <a:ea typeface="+mn-ea"/>
              </a:rPr>
              <a:t>）添加</a:t>
            </a:r>
            <a:r>
              <a:rPr lang="en-US" altLang="zh-CN" b="1" smtClean="0">
                <a:latin typeface="+mn-ea"/>
                <a:ea typeface="+mn-ea"/>
              </a:rPr>
              <a:t>set</a:t>
            </a:r>
            <a:r>
              <a:rPr lang="zh-CN" altLang="en-US" b="1" smtClean="0">
                <a:latin typeface="+mn-ea"/>
                <a:ea typeface="+mn-ea"/>
              </a:rPr>
              <a:t>关键字，</a:t>
            </a:r>
            <a:endParaRPr lang="en-US" altLang="zh-CN" b="1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smtClean="0">
                <a:latin typeface="+mn-ea"/>
                <a:ea typeface="+mn-ea"/>
              </a:rPr>
              <a:t>2</a:t>
            </a:r>
            <a:r>
              <a:rPr lang="zh-CN" altLang="en-US" b="1" smtClean="0">
                <a:latin typeface="+mn-ea"/>
                <a:ea typeface="+mn-ea"/>
              </a:rPr>
              <a:t>）并</a:t>
            </a:r>
            <a:r>
              <a:rPr lang="zh-CN" altLang="zh-CN" b="1" smtClean="0">
                <a:latin typeface="+mn-ea"/>
                <a:ea typeface="+mn-ea"/>
              </a:rPr>
              <a:t>去掉</a:t>
            </a:r>
            <a:r>
              <a:rPr lang="en-US" altLang="zh-CN" b="1" smtClean="0">
                <a:latin typeface="+mn-ea"/>
                <a:ea typeface="+mn-ea"/>
              </a:rPr>
              <a:t>sql</a:t>
            </a:r>
            <a:r>
              <a:rPr lang="zh-CN" altLang="en-US" b="1" smtClean="0">
                <a:latin typeface="+mn-ea"/>
                <a:ea typeface="+mn-ea"/>
              </a:rPr>
              <a:t>中</a:t>
            </a:r>
            <a:r>
              <a:rPr lang="zh-CN" altLang="zh-CN" b="1" smtClean="0">
                <a:latin typeface="+mn-ea"/>
                <a:ea typeface="+mn-ea"/>
              </a:rPr>
              <a:t>多余</a:t>
            </a:r>
            <a:r>
              <a:rPr lang="zh-CN" altLang="zh-CN" b="1">
                <a:latin typeface="+mn-ea"/>
                <a:ea typeface="+mn-ea"/>
              </a:rPr>
              <a:t>的逗号</a:t>
            </a:r>
            <a:r>
              <a:rPr lang="en-US" altLang="zh-CN" b="1">
                <a:latin typeface="+mn-ea"/>
                <a:ea typeface="+mn-ea"/>
              </a:rPr>
              <a:t> </a:t>
            </a:r>
            <a:r>
              <a:rPr lang="zh-CN" altLang="en-US" b="1">
                <a:latin typeface="+mn-ea"/>
                <a:ea typeface="+mn-ea"/>
              </a:rPr>
              <a:t>。</a:t>
            </a:r>
            <a:endParaRPr lang="en-US" altLang="zh-CN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4.2 &lt;where&gt;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3967" y="1177263"/>
            <a:ext cx="70521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update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="updateStudent"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update 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student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="number!=null and number!=''"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number=#{number},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="name!=null and name!=''"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name=#{name},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="age&gt;0"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age=#{age},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lang="zh-CN" altLang="zh-CN" sz="2000" b="1">
                <a:solidFill>
                  <a:srgbClr val="0000FF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lang="zh-CN" altLang="zh-CN" sz="2000" b="1">
                <a:solidFill>
                  <a:srgbClr val="008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="intro!=null and intro!=''"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intro=#{intro}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if</a:t>
            </a: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where id=#{id}</a:t>
            </a:r>
            <a:b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&lt;/</a:t>
            </a:r>
            <a:r>
              <a:rPr lang="zh-CN" altLang="zh-CN" sz="2000" b="1">
                <a:solidFill>
                  <a:srgbClr val="00008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update</a:t>
            </a:r>
            <a:r>
              <a:rPr lang="zh-CN" altLang="zh-CN" sz="2000" smtClean="0">
                <a:solidFill>
                  <a:srgbClr val="00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33396" y="181873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mtClean="0">
                <a:solidFill>
                  <a:srgbClr val="FF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</a:t>
            </a:r>
            <a:r>
              <a:rPr lang="zh-CN" altLang="zh-CN" b="1">
                <a:solidFill>
                  <a:srgbClr val="FF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set</a:t>
            </a:r>
            <a:r>
              <a:rPr lang="zh-CN" altLang="zh-CN" b="1" smtClean="0">
                <a:solidFill>
                  <a:srgbClr val="FF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9276" y="575553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mtClean="0">
                <a:solidFill>
                  <a:srgbClr val="FF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&lt;/</a:t>
            </a:r>
            <a:r>
              <a:rPr lang="zh-CN" altLang="zh-CN" b="1">
                <a:solidFill>
                  <a:srgbClr val="FF0000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set&gt;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290" y="4759474"/>
            <a:ext cx="395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注意：必须要有一个</a:t>
            </a:r>
            <a:r>
              <a:rPr lang="en-US" altLang="zh-CN" b="1" smtClean="0">
                <a:solidFill>
                  <a:srgbClr val="FF0000"/>
                </a:solidFill>
              </a:rPr>
              <a:t>&lt;if&gt;</a:t>
            </a:r>
            <a:r>
              <a:rPr lang="zh-CN" altLang="en-US" b="1" smtClean="0">
                <a:solidFill>
                  <a:srgbClr val="FF0000"/>
                </a:solidFill>
              </a:rPr>
              <a:t>成立，否则</a:t>
            </a:r>
            <a:r>
              <a:rPr lang="zh-CN" altLang="zh-CN" b="1">
                <a:solidFill>
                  <a:srgbClr val="FF0000"/>
                </a:solidFill>
              </a:rPr>
              <a:t>没有</a:t>
            </a:r>
            <a:r>
              <a:rPr lang="en-US" altLang="zh-CN" b="1">
                <a:solidFill>
                  <a:srgbClr val="FF0000"/>
                </a:solidFill>
              </a:rPr>
              <a:t>set</a:t>
            </a:r>
            <a:r>
              <a:rPr lang="zh-CN" altLang="zh-CN" b="1">
                <a:solidFill>
                  <a:srgbClr val="FF0000"/>
                </a:solidFill>
              </a:rPr>
              <a:t>子句的</a:t>
            </a:r>
            <a:r>
              <a:rPr lang="en-US" altLang="zh-CN" b="1">
                <a:solidFill>
                  <a:srgbClr val="FF0000"/>
                </a:solidFill>
              </a:rPr>
              <a:t>update</a:t>
            </a:r>
            <a:r>
              <a:rPr lang="zh-CN" altLang="zh-CN" b="1">
                <a:solidFill>
                  <a:srgbClr val="FF0000"/>
                </a:solidFill>
              </a:rPr>
              <a:t>语句会导致</a:t>
            </a:r>
            <a:r>
              <a:rPr lang="en-US" altLang="zh-CN" b="1">
                <a:solidFill>
                  <a:srgbClr val="FF0000"/>
                </a:solidFill>
              </a:rPr>
              <a:t>SQL</a:t>
            </a:r>
            <a:r>
              <a:rPr lang="zh-CN" altLang="zh-CN" b="1">
                <a:solidFill>
                  <a:srgbClr val="FF0000"/>
                </a:solidFill>
              </a:rPr>
              <a:t>语法</a:t>
            </a:r>
            <a:r>
              <a:rPr lang="zh-CN" altLang="zh-CN" b="1" smtClean="0">
                <a:solidFill>
                  <a:srgbClr val="FF0000"/>
                </a:solidFill>
              </a:rPr>
              <a:t>错误</a:t>
            </a:r>
            <a:r>
              <a:rPr lang="zh-CN" altLang="en-US" b="1" smtClean="0">
                <a:solidFill>
                  <a:srgbClr val="FF0000"/>
                </a:solidFill>
              </a:rPr>
              <a:t>！</a:t>
            </a:r>
            <a:endParaRPr lang="zh-CN" altLang="zh-CN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8" grpId="0"/>
      <p:bldP spid="6" grpId="0"/>
      <p:bldP spid="7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3543300" y="1041401"/>
            <a:ext cx="8034867" cy="192016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请根据学号、姓名两个条件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实现查询，查询规则：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如果学号不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为空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，优先根据学号查询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）否则判断姓名是否为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空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，不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空则根据姓名查询；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如果以上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都不满足，则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查出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age&gt;30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的记录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admin\Desktop\PPT素材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73" y="1287463"/>
            <a:ext cx="401531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4.3 </a:t>
            </a:r>
            <a:r>
              <a:rPr lang="en-US" altLang="zh-CN"/>
              <a:t>&lt;choose&gt;</a:t>
            </a:r>
            <a:r>
              <a:rPr lang="zh-CN" altLang="en-US"/>
              <a:t>、</a:t>
            </a:r>
            <a:r>
              <a:rPr lang="en-US" altLang="zh-CN"/>
              <a:t>&lt;when&gt;</a:t>
            </a:r>
            <a:r>
              <a:rPr lang="zh-CN" altLang="en-US"/>
              <a:t>、</a:t>
            </a:r>
            <a:r>
              <a:rPr lang="en-US" altLang="zh-CN"/>
              <a:t>&lt;otherwise&gt;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17191" y="3498375"/>
            <a:ext cx="2864054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mybatis</a:t>
            </a:r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&lt;choose&gt;</a:t>
            </a:r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&lt;when&gt;</a:t>
            </a:r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&lt;otherwise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&gt;</a:t>
            </a:r>
            <a:r>
              <a:rPr lang="zh-CN" altLang="en-US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元素组合进行处理，功能等同于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java</a:t>
            </a:r>
            <a:r>
              <a:rPr lang="zh-CN" altLang="en-US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里的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switch</a:t>
            </a:r>
            <a:r>
              <a:rPr lang="zh-CN" altLang="en-US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case</a:t>
            </a:r>
            <a:r>
              <a:rPr lang="zh-CN" altLang="en-US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default.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9" y="3298859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4.3 </a:t>
            </a:r>
            <a:r>
              <a:rPr lang="en-US" altLang="zh-CN"/>
              <a:t>&lt;choose&gt;</a:t>
            </a:r>
            <a:r>
              <a:rPr lang="zh-CN" altLang="en-US"/>
              <a:t>、</a:t>
            </a:r>
            <a:r>
              <a:rPr lang="en-US" altLang="zh-CN"/>
              <a:t>&lt;when&gt;</a:t>
            </a:r>
            <a:r>
              <a:rPr lang="zh-CN" altLang="en-US"/>
              <a:t>、</a:t>
            </a:r>
            <a:r>
              <a:rPr lang="en-US" altLang="zh-CN"/>
              <a:t>&lt;otherwise&gt;</a:t>
            </a:r>
            <a:r>
              <a:rPr lang="zh-CN" altLang="en-US"/>
              <a:t>元素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11" name="五边形 10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zh-CN" altLang="en-US" sz="2000" b="1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接口方法设计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327735" y="2114303"/>
            <a:ext cx="7499028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&lt;choose&gt;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&lt;when&gt;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&lt;otherwise&gt;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b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多条件按优先级查询，</a:t>
            </a:r>
            <a:b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如果有学号则按照学号，</a:t>
            </a:r>
            <a:b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没有学号，有姓名则按照姓名查询</a:t>
            </a:r>
            <a:b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否则查询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age&gt;30</a:t>
            </a:r>
            <a:endParaRPr lang="zh-CN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76841" y="4662025"/>
            <a:ext cx="4540803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selectByOneCondition(Student 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stu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zh-CN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4741" y="4786876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List&lt;Student&gt;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4.3 </a:t>
            </a:r>
            <a:r>
              <a:rPr lang="en-US" altLang="zh-CN"/>
              <a:t>&lt;choose&gt;</a:t>
            </a:r>
            <a:r>
              <a:rPr lang="zh-CN" altLang="en-US"/>
              <a:t>、</a:t>
            </a:r>
            <a:r>
              <a:rPr lang="en-US" altLang="zh-CN"/>
              <a:t>&lt;when&gt;</a:t>
            </a:r>
            <a:r>
              <a:rPr lang="zh-CN" altLang="en-US"/>
              <a:t>、</a:t>
            </a:r>
            <a:r>
              <a:rPr lang="en-US" altLang="zh-CN"/>
              <a:t>&lt;otherwise&gt;</a:t>
            </a:r>
            <a:r>
              <a:rPr lang="zh-CN" altLang="en-US"/>
              <a:t>元素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编写映射文件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sql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60" y="1033463"/>
            <a:ext cx="7740129" cy="581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8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4.3 &lt;choose</a:t>
            </a:r>
            <a:r>
              <a:rPr lang="en-US" altLang="zh-CN"/>
              <a:t>&gt;</a:t>
            </a:r>
            <a:r>
              <a:rPr lang="zh-CN" altLang="en-US"/>
              <a:t>、</a:t>
            </a:r>
            <a:r>
              <a:rPr lang="en-US" altLang="zh-CN"/>
              <a:t>&lt;when&gt;</a:t>
            </a:r>
            <a:r>
              <a:rPr lang="zh-CN" altLang="en-US"/>
              <a:t>、</a:t>
            </a:r>
            <a:r>
              <a:rPr lang="en-US" altLang="zh-CN"/>
              <a:t>&lt;otherwise&gt;</a:t>
            </a:r>
            <a:r>
              <a:rPr lang="zh-CN" altLang="en-US"/>
              <a:t>元素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junit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测试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65" y="5005957"/>
            <a:ext cx="89344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841" y="1426655"/>
            <a:ext cx="73723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47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0"/>
          <p:cNvSpPr>
            <a:spLocks noChangeArrowheads="1"/>
          </p:cNvSpPr>
          <p:nvPr/>
        </p:nvSpPr>
        <p:spPr bwMode="auto">
          <a:xfrm>
            <a:off x="1397476" y="3168651"/>
            <a:ext cx="22765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二级缓存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433918" y="2306638"/>
            <a:ext cx="5473700" cy="27432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26633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/>
          <p:cNvSpPr>
            <a:spLocks/>
          </p:cNvSpPr>
          <p:nvPr/>
        </p:nvSpPr>
        <p:spPr bwMode="auto">
          <a:xfrm>
            <a:off x="6076951" y="2301875"/>
            <a:ext cx="1996016" cy="427038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/>
          <p:cNvCxnSpPr>
            <a:cxnSpLocks noChangeShapeType="1"/>
          </p:cNvCxnSpPr>
          <p:nvPr/>
        </p:nvCxnSpPr>
        <p:spPr bwMode="auto">
          <a:xfrm>
            <a:off x="6146800" y="2971800"/>
            <a:ext cx="4709584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36"/>
          <p:cNvSpPr>
            <a:spLocks noChangeArrowheads="1"/>
          </p:cNvSpPr>
          <p:nvPr/>
        </p:nvSpPr>
        <p:spPr bwMode="auto">
          <a:xfrm>
            <a:off x="6201833" y="3228976"/>
            <a:ext cx="511598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接下来，就对上述场景，使用动态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&lt;choose&gt;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及其子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&lt;when&gt;&lt;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otherwise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&gt;,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完成映射文件中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selectByOneCondition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的编写</a:t>
            </a: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4.3 </a:t>
            </a:r>
            <a:r>
              <a:rPr lang="en-US" altLang="zh-CN"/>
              <a:t>&lt;choose&gt;</a:t>
            </a:r>
            <a:r>
              <a:rPr lang="zh-CN" altLang="en-US"/>
              <a:t>、</a:t>
            </a:r>
            <a:r>
              <a:rPr lang="en-US" altLang="zh-CN"/>
              <a:t>&lt;when&gt;</a:t>
            </a:r>
            <a:r>
              <a:rPr lang="zh-CN" altLang="en-US"/>
              <a:t>、</a:t>
            </a:r>
            <a:r>
              <a:rPr lang="en-US" altLang="zh-CN"/>
              <a:t>&lt;otherwise&gt;</a:t>
            </a:r>
            <a:r>
              <a:rPr lang="zh-CN" altLang="en-US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4821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的使用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9688" y="1036638"/>
            <a:ext cx="3443287" cy="646112"/>
            <a:chOff x="0" y="1255803"/>
            <a:chExt cx="3571875" cy="646363"/>
          </a:xfrm>
        </p:grpSpPr>
        <p:sp>
          <p:nvSpPr>
            <p:cNvPr id="5" name="五边形 4"/>
            <p:cNvSpPr/>
            <p:nvPr/>
          </p:nvSpPr>
          <p:spPr>
            <a:xfrm>
              <a:off x="0" y="1260567"/>
              <a:ext cx="3179940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073247" cy="36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&lt;foreach&gt;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元素</a:t>
              </a: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36563" y="2073275"/>
            <a:ext cx="10495294" cy="784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600" dirty="0"/>
              <a:t>       </a:t>
            </a:r>
            <a:r>
              <a:rPr lang="zh-CN" altLang="zh-CN" sz="1600" dirty="0"/>
              <a:t>在一个</a:t>
            </a:r>
            <a:r>
              <a:rPr lang="zh-CN" altLang="en-US" sz="1600" dirty="0"/>
              <a:t>数据库</a:t>
            </a:r>
            <a:r>
              <a:rPr lang="zh-CN" altLang="zh-CN" sz="1600" dirty="0"/>
              <a:t>表</a:t>
            </a:r>
            <a:r>
              <a:rPr lang="zh-CN" altLang="zh-CN" sz="1600"/>
              <a:t>中</a:t>
            </a:r>
            <a:r>
              <a:rPr lang="zh-CN" altLang="zh-CN" sz="1600" smtClean="0"/>
              <a:t>有</a:t>
            </a:r>
            <a:r>
              <a:rPr lang="en-US" altLang="zh-CN" sz="1600" smtClean="0"/>
              <a:t>1000</a:t>
            </a:r>
            <a:r>
              <a:rPr lang="zh-CN" altLang="zh-CN" sz="1600" dirty="0"/>
              <a:t>条数据，现在需要将</a:t>
            </a:r>
            <a:r>
              <a:rPr lang="en-US" altLang="zh-CN" sz="1600" dirty="0"/>
              <a:t>id</a:t>
            </a:r>
            <a:r>
              <a:rPr lang="zh-CN" altLang="zh-CN" sz="1600"/>
              <a:t>值</a:t>
            </a:r>
            <a:r>
              <a:rPr lang="zh-CN" altLang="en-US" sz="1600" smtClean="0"/>
              <a:t>等于</a:t>
            </a:r>
            <a:r>
              <a:rPr lang="en-US" altLang="zh-CN" sz="1600" smtClean="0"/>
              <a:t>90</a:t>
            </a:r>
            <a:r>
              <a:rPr lang="zh-CN" altLang="en-US" sz="1600" smtClean="0"/>
              <a:t>、</a:t>
            </a:r>
            <a:r>
              <a:rPr lang="en-US" altLang="zh-CN" sz="1600" smtClean="0"/>
              <a:t>92</a:t>
            </a:r>
            <a:r>
              <a:rPr lang="zh-CN" altLang="en-US" sz="1600" smtClean="0"/>
              <a:t>、</a:t>
            </a:r>
            <a:r>
              <a:rPr lang="en-US" altLang="zh-CN" sz="1600" smtClean="0"/>
              <a:t>94</a:t>
            </a:r>
            <a:r>
              <a:rPr lang="zh-CN" altLang="en-US" sz="1600" smtClean="0"/>
              <a:t>和</a:t>
            </a:r>
            <a:r>
              <a:rPr lang="en-US" altLang="zh-CN" sz="1600" smtClean="0"/>
              <a:t>96</a:t>
            </a:r>
            <a:r>
              <a:rPr lang="zh-CN" altLang="zh-CN" sz="1600" smtClean="0"/>
              <a:t>的</a:t>
            </a:r>
            <a:r>
              <a:rPr lang="zh-CN" altLang="en-US" sz="1600"/>
              <a:t>记录</a:t>
            </a:r>
            <a:r>
              <a:rPr lang="zh-CN" altLang="zh-CN" sz="1600" smtClean="0"/>
              <a:t>信息</a:t>
            </a:r>
            <a:r>
              <a:rPr lang="zh-CN" altLang="en-US" sz="1600" smtClean="0"/>
              <a:t>删除</a:t>
            </a:r>
            <a:r>
              <a:rPr lang="zh-CN" altLang="zh-CN" sz="1600" smtClean="0"/>
              <a:t>，</a:t>
            </a:r>
            <a:r>
              <a:rPr lang="zh-CN" altLang="zh-CN" sz="1600" dirty="0"/>
              <a:t>这要怎么做呢？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0" y="1835150"/>
            <a:ext cx="1866900" cy="342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假设如下需求：</a:t>
            </a:r>
          </a:p>
        </p:txBody>
      </p:sp>
      <p:pic>
        <p:nvPicPr>
          <p:cNvPr id="11" name="Picture 8" descr="问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3386138"/>
            <a:ext cx="21653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直接连接符 47"/>
          <p:cNvSpPr>
            <a:spLocks noChangeShapeType="1"/>
          </p:cNvSpPr>
          <p:nvPr/>
        </p:nvSpPr>
        <p:spPr bwMode="auto">
          <a:xfrm>
            <a:off x="2027238" y="4195763"/>
            <a:ext cx="6461125" cy="158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2608263" y="3730625"/>
            <a:ext cx="4068762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latin typeface="宋体" panose="02010600030101010101" pitchFamily="2" charset="-122"/>
              </a:rPr>
              <a:t>一条一</a:t>
            </a:r>
            <a:r>
              <a:rPr lang="zh-CN" altLang="en-US" kern="0" smtClean="0">
                <a:latin typeface="宋体" panose="02010600030101010101" pitchFamily="2" charset="-122"/>
              </a:rPr>
              <a:t>条的删除</a:t>
            </a:r>
            <a:endParaRPr lang="zh-CN" altLang="zh-CN" kern="0" dirty="0" smtClean="0"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92313" y="3698875"/>
            <a:ext cx="447675" cy="450850"/>
            <a:chOff x="1991519" y="3489326"/>
            <a:chExt cx="449262" cy="450850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991519" y="3489326"/>
              <a:ext cx="449262" cy="450850"/>
            </a:xfrm>
            <a:prstGeom prst="roundRect">
              <a:avLst/>
            </a:prstGeom>
            <a:solidFill>
              <a:srgbClr val="00ADDC"/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2050256" y="3527426"/>
              <a:ext cx="342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直接连接符 47"/>
          <p:cNvSpPr>
            <a:spLocks noChangeShapeType="1"/>
          </p:cNvSpPr>
          <p:nvPr/>
        </p:nvSpPr>
        <p:spPr bwMode="auto">
          <a:xfrm>
            <a:off x="2027238" y="5310188"/>
            <a:ext cx="6461125" cy="158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1992313" y="4813300"/>
            <a:ext cx="447675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2608263" y="4845050"/>
            <a:ext cx="4068762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smtClean="0">
                <a:latin typeface="宋体" panose="02010600030101010101" pitchFamily="2" charset="-122"/>
              </a:rPr>
              <a:t>用</a:t>
            </a:r>
            <a:r>
              <a:rPr lang="en-US" altLang="zh-CN" kern="0" smtClean="0">
                <a:latin typeface="宋体" panose="02010600030101010101" pitchFamily="2" charset="-122"/>
              </a:rPr>
              <a:t>for</a:t>
            </a:r>
            <a:r>
              <a:rPr lang="zh-CN" altLang="en-US" kern="0" smtClean="0">
                <a:latin typeface="宋体" panose="02010600030101010101" pitchFamily="2" charset="-122"/>
              </a:rPr>
              <a:t>循环删除</a:t>
            </a:r>
            <a:endParaRPr lang="zh-CN" altLang="zh-CN" kern="0" dirty="0" smtClean="0">
              <a:latin typeface="宋体" panose="02010600030101010101" pitchFamily="2" charset="-122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2049463" y="485140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云形标注 20"/>
          <p:cNvSpPr/>
          <p:nvPr/>
        </p:nvSpPr>
        <p:spPr>
          <a:xfrm>
            <a:off x="5105400" y="3181350"/>
            <a:ext cx="2524125" cy="968375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那</a:t>
            </a:r>
            <a:r>
              <a:rPr lang="zh-CN" altLang="en-US" sz="1600"/>
              <a:t>如果</a:t>
            </a:r>
            <a:r>
              <a:rPr lang="zh-CN" altLang="en-US" sz="1600" smtClean="0"/>
              <a:t>要删除</a:t>
            </a:r>
            <a:r>
              <a:rPr lang="en-US" altLang="zh-CN" sz="1600" smtClean="0"/>
              <a:t>100</a:t>
            </a:r>
            <a:r>
              <a:rPr lang="zh-CN" altLang="en-US" sz="1600" dirty="0"/>
              <a:t>条数据呢</a:t>
            </a:r>
            <a:r>
              <a:rPr lang="en-US" altLang="zh-CN" sz="1600" dirty="0"/>
              <a:t>,</a:t>
            </a:r>
            <a:r>
              <a:rPr lang="zh-CN" altLang="en-US" sz="1600" dirty="0"/>
              <a:t>岂不是很累</a:t>
            </a:r>
            <a:r>
              <a:rPr lang="en-US" altLang="zh-CN" sz="1600" dirty="0"/>
              <a:t>?</a:t>
            </a:r>
            <a:endParaRPr lang="zh-CN" altLang="en-US" sz="1600" dirty="0"/>
          </a:p>
        </p:txBody>
      </p:sp>
      <p:sp>
        <p:nvSpPr>
          <p:cNvPr id="22" name="云形标注 21"/>
          <p:cNvSpPr/>
          <p:nvPr/>
        </p:nvSpPr>
        <p:spPr>
          <a:xfrm>
            <a:off x="5857875" y="4197350"/>
            <a:ext cx="2581275" cy="1100138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考虑过</a:t>
            </a:r>
            <a:r>
              <a:rPr lang="en-US" altLang="zh-CN" sz="1600"/>
              <a:t>N</a:t>
            </a:r>
            <a:r>
              <a:rPr lang="zh-CN" altLang="en-US" sz="1600" smtClean="0"/>
              <a:t>条删除语句</a:t>
            </a:r>
            <a:r>
              <a:rPr lang="zh-CN" altLang="en-US" sz="1600"/>
              <a:t>时</a:t>
            </a:r>
            <a:r>
              <a:rPr lang="zh-CN" altLang="en-US" sz="1600" smtClean="0"/>
              <a:t>的执行效率</a:t>
            </a:r>
            <a:r>
              <a:rPr lang="zh-CN" altLang="en-US" sz="1600" dirty="0"/>
              <a:t>了吗？</a:t>
            </a:r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2611438" y="5807075"/>
            <a:ext cx="4068762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smtClean="0">
                <a:latin typeface="宋体" panose="02010600030101010101" pitchFamily="2" charset="-122"/>
              </a:rPr>
              <a:t>使用</a:t>
            </a:r>
            <a:r>
              <a:rPr lang="en-US" altLang="zh-CN" b="1" kern="0" smtClean="0">
                <a:latin typeface="宋体" panose="02010600030101010101" pitchFamily="2" charset="-122"/>
              </a:rPr>
              <a:t>in</a:t>
            </a:r>
            <a:endParaRPr lang="zh-CN" altLang="zh-CN" b="1" kern="0" dirty="0" smtClean="0">
              <a:latin typeface="宋体" panose="02010600030101010101" pitchFamily="2" charset="-122"/>
            </a:endParaRPr>
          </a:p>
        </p:txBody>
      </p:sp>
      <p:grpSp>
        <p:nvGrpSpPr>
          <p:cNvPr id="24" name="组合 24"/>
          <p:cNvGrpSpPr>
            <a:grpSpLocks/>
          </p:cNvGrpSpPr>
          <p:nvPr/>
        </p:nvGrpSpPr>
        <p:grpSpPr bwMode="auto">
          <a:xfrm>
            <a:off x="1995488" y="5775325"/>
            <a:ext cx="447675" cy="450850"/>
            <a:chOff x="1991519" y="3489326"/>
            <a:chExt cx="449262" cy="45085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991519" y="3489326"/>
              <a:ext cx="449262" cy="450850"/>
            </a:xfrm>
            <a:prstGeom prst="roundRect">
              <a:avLst/>
            </a:prstGeom>
            <a:solidFill>
              <a:srgbClr val="00ADDC"/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" name="矩形 1"/>
            <p:cNvSpPr>
              <a:spLocks noChangeArrowheads="1"/>
            </p:cNvSpPr>
            <p:nvPr/>
          </p:nvSpPr>
          <p:spPr bwMode="auto">
            <a:xfrm>
              <a:off x="2050256" y="3527426"/>
              <a:ext cx="3445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云形标注 26"/>
          <p:cNvSpPr/>
          <p:nvPr/>
        </p:nvSpPr>
        <p:spPr>
          <a:xfrm>
            <a:off x="4460875" y="5449888"/>
            <a:ext cx="2524125" cy="968375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/>
              <a:t>那</a:t>
            </a:r>
            <a:r>
              <a:rPr lang="en-US" altLang="zh-CN" sz="1600" smtClean="0"/>
              <a:t>in</a:t>
            </a:r>
            <a:r>
              <a:rPr lang="zh-CN" altLang="en-US" sz="1600" smtClean="0"/>
              <a:t>语句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mybatis</a:t>
            </a:r>
            <a:r>
              <a:rPr lang="zh-CN" altLang="en-US" sz="1600" dirty="0"/>
              <a:t>中如何写</a:t>
            </a:r>
            <a:r>
              <a:rPr lang="en-US" altLang="zh-CN" sz="1600" dirty="0"/>
              <a:t>?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7567308" y="5449888"/>
            <a:ext cx="8915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>
                <a:solidFill>
                  <a:srgbClr val="00B050"/>
                </a:solidFill>
                <a:sym typeface="Wingdings 2"/>
              </a:rPr>
              <a:t></a:t>
            </a:r>
            <a:endParaRPr lang="zh-CN" altLang="en-US" sz="7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/>
      <p:bldP spid="27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r>
              <a:rPr lang="zh-CN" altLang="en-US"/>
              <a:t>之批量删除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9688" y="1036637"/>
            <a:ext cx="3443287" cy="646112"/>
            <a:chOff x="0" y="1255803"/>
            <a:chExt cx="3571875" cy="646363"/>
          </a:xfrm>
        </p:grpSpPr>
        <p:sp>
          <p:nvSpPr>
            <p:cNvPr id="5" name="五边形 4"/>
            <p:cNvSpPr/>
            <p:nvPr/>
          </p:nvSpPr>
          <p:spPr>
            <a:xfrm>
              <a:off x="0" y="1260567"/>
              <a:ext cx="3179940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5" y="1396483"/>
              <a:ext cx="2646960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zh-CN" altLang="en-US" sz="2000" b="1">
                  <a:latin typeface="+mn-ea"/>
                  <a:ea typeface="+mn-ea"/>
                  <a:cs typeface="Times New Roman" pitchFamily="18" charset="0"/>
                </a:rPr>
                <a:t> 接口方法设计</a:t>
              </a: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64524" y="1897038"/>
            <a:ext cx="8871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批量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删除多个指定</a:t>
            </a: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的学生，</a:t>
            </a:r>
            <a:endParaRPr lang="en-US" altLang="zh-CN" sz="28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int[] ids</a:t>
            </a: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={90,92,94,96};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6673" y="3304103"/>
            <a:ext cx="887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deleteMulti(int[] </a:t>
            </a: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ids);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2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r>
              <a:rPr lang="zh-CN" altLang="en-US"/>
              <a:t>之批量删除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9688" y="1036636"/>
            <a:ext cx="3890867" cy="848511"/>
            <a:chOff x="0" y="1255803"/>
            <a:chExt cx="3571875" cy="848841"/>
          </a:xfrm>
        </p:grpSpPr>
        <p:sp>
          <p:nvSpPr>
            <p:cNvPr id="5" name="五边形 4"/>
            <p:cNvSpPr/>
            <p:nvPr/>
          </p:nvSpPr>
          <p:spPr>
            <a:xfrm>
              <a:off x="0" y="1260567"/>
              <a:ext cx="3179940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5" y="1396483"/>
              <a:ext cx="2646960" cy="7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编写映射文件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sql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7921" y="1711799"/>
            <a:ext cx="1029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deleteMulti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(int[]  ids);    </a:t>
            </a:r>
            <a:endParaRPr lang="en-US" altLang="zh-CN" sz="24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批量</a:t>
            </a:r>
            <a:r>
              <a:rPr lang="zh-CN" altLang="en-US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删除多个指定</a:t>
            </a:r>
            <a:r>
              <a:rPr lang="en-US" altLang="zh-CN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的学生，如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int[] ids</a:t>
            </a:r>
            <a:r>
              <a:rPr lang="en-US" altLang="zh-CN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={90,92,94,96};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921" y="3620730"/>
            <a:ext cx="1104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 id="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deleteMulti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  <a:b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delete from student where id 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delete&gt;</a:t>
            </a:r>
            <a:endParaRPr lang="zh-CN" altLang="en-US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4780665" y="5204229"/>
            <a:ext cx="2524125" cy="968375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的取值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921" y="2967335"/>
            <a:ext cx="9335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语句的写法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 from student where id in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92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94,96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14146" y="4723018"/>
            <a:ext cx="10020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&lt;foreach collection=" ids " item="sid" open="(" close=")" separator=","&gt;</a:t>
            </a:r>
            <a:b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#{sid}</a:t>
            </a:r>
            <a:b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r>
              <a:rPr lang="zh-CN" altLang="en-US"/>
              <a:t>之批量删除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9688" y="1036637"/>
            <a:ext cx="3443287" cy="646112"/>
            <a:chOff x="0" y="1255803"/>
            <a:chExt cx="3571875" cy="646363"/>
          </a:xfrm>
        </p:grpSpPr>
        <p:sp>
          <p:nvSpPr>
            <p:cNvPr id="5" name="五边形 4"/>
            <p:cNvSpPr/>
            <p:nvPr/>
          </p:nvSpPr>
          <p:spPr>
            <a:xfrm>
              <a:off x="0" y="1260567"/>
              <a:ext cx="3179940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5" y="1396483"/>
              <a:ext cx="2646960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junit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测试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0438" y="4186059"/>
            <a:ext cx="11757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执行报错：</a:t>
            </a:r>
            <a:endParaRPr lang="en-US" altLang="zh-CN" sz="28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Cause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: org.apache.ibatis.binding.BindingException: </a:t>
            </a:r>
            <a:endParaRPr lang="en-US" altLang="zh-CN" sz="28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Parameter 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'ids' not found. Available parameters are [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array, arg0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8" y="1772184"/>
            <a:ext cx="74295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8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" y="1204864"/>
            <a:ext cx="7642411" cy="4887178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4771720" y="711701"/>
            <a:ext cx="6348997" cy="6146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39083" y="1223681"/>
            <a:ext cx="2066364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92821" y="2257769"/>
            <a:ext cx="1055791" cy="167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 anchor="ctr"/>
          <a:lstStyle/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目</a:t>
            </a:r>
            <a:endParaRPr lang="en-US" altLang="zh-CN" sz="5400" b="1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录</a:t>
            </a:r>
            <a:endParaRPr lang="zh-CN" altLang="en-US" sz="5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10771989" y="3241468"/>
            <a:ext cx="1753246" cy="50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8" tIns="45694" rIns="91388" bIns="45694">
            <a:spAutoFit/>
          </a:bodyPr>
          <a:lstStyle/>
          <a:p>
            <a:pPr algn="ctr" eaLnBrk="1" hangingPunct="1"/>
            <a:r>
              <a:rPr lang="en-US" altLang="zh-CN" sz="2666" b="1" dirty="0">
                <a:solidFill>
                  <a:schemeClr val="bg1"/>
                </a:solidFill>
                <a:ea typeface="微软雅黑" pitchFamily="34" charset="-122"/>
              </a:rPr>
              <a:t>C</a:t>
            </a:r>
            <a:r>
              <a:rPr lang="zh-CN" altLang="en-US" sz="2666" b="1" dirty="0">
                <a:solidFill>
                  <a:schemeClr val="bg1"/>
                </a:solidFill>
                <a:ea typeface="微软雅黑" pitchFamily="34" charset="-122"/>
              </a:rPr>
              <a:t>ontents</a:t>
            </a:r>
          </a:p>
        </p:txBody>
      </p:sp>
      <p:sp>
        <p:nvSpPr>
          <p:cNvPr id="7" name="TextBox 80"/>
          <p:cNvSpPr txBox="1">
            <a:spLocks noChangeArrowheads="1"/>
          </p:cNvSpPr>
          <p:nvPr/>
        </p:nvSpPr>
        <p:spPr bwMode="auto">
          <a:xfrm>
            <a:off x="1693821" y="1671568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&lt;if&gt;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693821" y="2616105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where&gt;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1693821" y="3560642"/>
            <a:ext cx="4897187" cy="8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choose&gt;</a:t>
            </a:r>
            <a:r>
              <a:rPr lang="zh-CN" altLang="en-US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&lt;when&gt;</a:t>
            </a:r>
            <a:r>
              <a:rPr lang="zh-CN" altLang="en-US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399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&lt;otherwise&gt;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5"/>
          <p:cNvSpPr txBox="1">
            <a:spLocks noChangeArrowheads="1"/>
          </p:cNvSpPr>
          <p:nvPr/>
        </p:nvSpPr>
        <p:spPr bwMode="auto">
          <a:xfrm>
            <a:off x="1693821" y="4505180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&lt;foreach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399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educational-book-and-apple-for-the-teacher_42928"/>
          <p:cNvSpPr>
            <a:spLocks noChangeAspect="1"/>
          </p:cNvSpPr>
          <p:nvPr/>
        </p:nvSpPr>
        <p:spPr bwMode="auto">
          <a:xfrm>
            <a:off x="1003454" y="1724193"/>
            <a:ext cx="609685" cy="46541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10145" h="465770">
                <a:moveTo>
                  <a:pt x="335849" y="319576"/>
                </a:moveTo>
                <a:cubicBezTo>
                  <a:pt x="335849" y="319576"/>
                  <a:pt x="330105" y="353974"/>
                  <a:pt x="348774" y="378340"/>
                </a:cubicBezTo>
                <a:cubicBezTo>
                  <a:pt x="367443" y="402706"/>
                  <a:pt x="397602" y="407006"/>
                  <a:pt x="397602" y="407006"/>
                </a:cubicBezTo>
                <a:cubicBezTo>
                  <a:pt x="397602" y="407006"/>
                  <a:pt x="374624" y="391240"/>
                  <a:pt x="361699" y="371174"/>
                </a:cubicBezTo>
                <a:cubicBezTo>
                  <a:pt x="348774" y="351108"/>
                  <a:pt x="335849" y="319576"/>
                  <a:pt x="335849" y="319576"/>
                </a:cubicBezTo>
                <a:close/>
                <a:moveTo>
                  <a:pt x="479460" y="166215"/>
                </a:moveTo>
                <a:cubicBezTo>
                  <a:pt x="479460" y="166215"/>
                  <a:pt x="483768" y="177681"/>
                  <a:pt x="479460" y="183414"/>
                </a:cubicBezTo>
                <a:cubicBezTo>
                  <a:pt x="470843" y="190581"/>
                  <a:pt x="452174" y="196314"/>
                  <a:pt x="452174" y="206347"/>
                </a:cubicBezTo>
                <a:cubicBezTo>
                  <a:pt x="452174" y="213513"/>
                  <a:pt x="452174" y="226413"/>
                  <a:pt x="450737" y="237879"/>
                </a:cubicBezTo>
                <a:cubicBezTo>
                  <a:pt x="463662" y="229279"/>
                  <a:pt x="496693" y="210647"/>
                  <a:pt x="536904" y="217813"/>
                </a:cubicBezTo>
                <a:cubicBezTo>
                  <a:pt x="588603" y="226413"/>
                  <a:pt x="610145" y="269411"/>
                  <a:pt x="610145" y="325309"/>
                </a:cubicBezTo>
                <a:cubicBezTo>
                  <a:pt x="608709" y="401273"/>
                  <a:pt x="541212" y="451437"/>
                  <a:pt x="493821" y="451437"/>
                </a:cubicBezTo>
                <a:cubicBezTo>
                  <a:pt x="478023" y="451437"/>
                  <a:pt x="466535" y="450004"/>
                  <a:pt x="459354" y="447137"/>
                </a:cubicBezTo>
                <a:lnTo>
                  <a:pt x="462226" y="455737"/>
                </a:lnTo>
                <a:lnTo>
                  <a:pt x="449301" y="451437"/>
                </a:lnTo>
                <a:lnTo>
                  <a:pt x="449301" y="461470"/>
                </a:lnTo>
                <a:lnTo>
                  <a:pt x="440685" y="451437"/>
                </a:lnTo>
                <a:lnTo>
                  <a:pt x="434940" y="465770"/>
                </a:lnTo>
                <a:lnTo>
                  <a:pt x="432068" y="450004"/>
                </a:lnTo>
                <a:lnTo>
                  <a:pt x="423451" y="454304"/>
                </a:lnTo>
                <a:lnTo>
                  <a:pt x="423451" y="448571"/>
                </a:lnTo>
                <a:cubicBezTo>
                  <a:pt x="416271" y="450004"/>
                  <a:pt x="406218" y="451437"/>
                  <a:pt x="394729" y="451437"/>
                </a:cubicBezTo>
                <a:cubicBezTo>
                  <a:pt x="347338" y="451437"/>
                  <a:pt x="279841" y="386940"/>
                  <a:pt x="278405" y="310976"/>
                </a:cubicBezTo>
                <a:cubicBezTo>
                  <a:pt x="278405" y="256511"/>
                  <a:pt x="311435" y="219246"/>
                  <a:pt x="361699" y="216380"/>
                </a:cubicBezTo>
                <a:cubicBezTo>
                  <a:pt x="399038" y="214946"/>
                  <a:pt x="424888" y="227846"/>
                  <a:pt x="436376" y="236446"/>
                </a:cubicBezTo>
                <a:cubicBezTo>
                  <a:pt x="436376" y="226413"/>
                  <a:pt x="436376" y="213513"/>
                  <a:pt x="436376" y="203480"/>
                </a:cubicBezTo>
                <a:cubicBezTo>
                  <a:pt x="434940" y="184848"/>
                  <a:pt x="479460" y="166215"/>
                  <a:pt x="479460" y="166215"/>
                </a:cubicBezTo>
                <a:close/>
                <a:moveTo>
                  <a:pt x="113390" y="14334"/>
                </a:moveTo>
                <a:cubicBezTo>
                  <a:pt x="77507" y="14334"/>
                  <a:pt x="47365" y="21501"/>
                  <a:pt x="37318" y="25802"/>
                </a:cubicBezTo>
                <a:lnTo>
                  <a:pt x="37318" y="306752"/>
                </a:lnTo>
                <a:cubicBezTo>
                  <a:pt x="55977" y="299584"/>
                  <a:pt x="77507" y="296718"/>
                  <a:pt x="101908" y="296718"/>
                </a:cubicBezTo>
                <a:cubicBezTo>
                  <a:pt x="162191" y="296718"/>
                  <a:pt x="223910" y="319652"/>
                  <a:pt x="241133" y="326819"/>
                </a:cubicBezTo>
                <a:lnTo>
                  <a:pt x="241133" y="215013"/>
                </a:lnTo>
                <a:lnTo>
                  <a:pt x="232521" y="223613"/>
                </a:lnTo>
                <a:lnTo>
                  <a:pt x="232521" y="55903"/>
                </a:lnTo>
                <a:cubicBezTo>
                  <a:pt x="199509" y="27235"/>
                  <a:pt x="159320" y="14334"/>
                  <a:pt x="113390" y="14334"/>
                </a:cubicBezTo>
                <a:close/>
                <a:moveTo>
                  <a:pt x="113390" y="0"/>
                </a:moveTo>
                <a:cubicBezTo>
                  <a:pt x="163626" y="0"/>
                  <a:pt x="208121" y="15768"/>
                  <a:pt x="244004" y="45869"/>
                </a:cubicBezTo>
                <a:cubicBezTo>
                  <a:pt x="279887" y="15768"/>
                  <a:pt x="322946" y="0"/>
                  <a:pt x="374618" y="0"/>
                </a:cubicBezTo>
                <a:cubicBezTo>
                  <a:pt x="421983" y="0"/>
                  <a:pt x="457866" y="14334"/>
                  <a:pt x="459302" y="14334"/>
                </a:cubicBezTo>
                <a:lnTo>
                  <a:pt x="463608" y="15768"/>
                </a:lnTo>
                <a:lnTo>
                  <a:pt x="463608" y="45869"/>
                </a:lnTo>
                <a:cubicBezTo>
                  <a:pt x="475090" y="48736"/>
                  <a:pt x="483702" y="53036"/>
                  <a:pt x="483702" y="60204"/>
                </a:cubicBezTo>
                <a:lnTo>
                  <a:pt x="483702" y="143342"/>
                </a:lnTo>
                <a:lnTo>
                  <a:pt x="450690" y="160543"/>
                </a:lnTo>
                <a:lnTo>
                  <a:pt x="450690" y="25802"/>
                </a:lnTo>
                <a:cubicBezTo>
                  <a:pt x="439207" y="21501"/>
                  <a:pt x="410501" y="14334"/>
                  <a:pt x="374618" y="14334"/>
                </a:cubicBezTo>
                <a:cubicBezTo>
                  <a:pt x="327252" y="14334"/>
                  <a:pt x="287063" y="27235"/>
                  <a:pt x="254051" y="55903"/>
                </a:cubicBezTo>
                <a:lnTo>
                  <a:pt x="254051" y="223613"/>
                </a:lnTo>
                <a:lnTo>
                  <a:pt x="245439" y="215013"/>
                </a:lnTo>
                <a:lnTo>
                  <a:pt x="245439" y="326819"/>
                </a:lnTo>
                <a:cubicBezTo>
                  <a:pt x="251181" y="323953"/>
                  <a:pt x="262663" y="319652"/>
                  <a:pt x="265534" y="319652"/>
                </a:cubicBezTo>
                <a:cubicBezTo>
                  <a:pt x="265534" y="331120"/>
                  <a:pt x="271275" y="352621"/>
                  <a:pt x="271275" y="352621"/>
                </a:cubicBezTo>
                <a:cubicBezTo>
                  <a:pt x="264098" y="358355"/>
                  <a:pt x="255487" y="359788"/>
                  <a:pt x="244004" y="359788"/>
                </a:cubicBezTo>
                <a:cubicBezTo>
                  <a:pt x="232521" y="359788"/>
                  <a:pt x="221039" y="356921"/>
                  <a:pt x="213862" y="349754"/>
                </a:cubicBezTo>
                <a:lnTo>
                  <a:pt x="0" y="349754"/>
                </a:lnTo>
                <a:lnTo>
                  <a:pt x="0" y="60204"/>
                </a:lnTo>
                <a:cubicBezTo>
                  <a:pt x="0" y="51603"/>
                  <a:pt x="8612" y="47303"/>
                  <a:pt x="22965" y="44436"/>
                </a:cubicBezTo>
                <a:lnTo>
                  <a:pt x="22965" y="15768"/>
                </a:lnTo>
                <a:lnTo>
                  <a:pt x="27271" y="14334"/>
                </a:lnTo>
                <a:cubicBezTo>
                  <a:pt x="28706" y="14334"/>
                  <a:pt x="64589" y="0"/>
                  <a:pt x="1133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educational-book-and-apple-for-the-teacher_42928"/>
          <p:cNvSpPr>
            <a:spLocks noChangeAspect="1"/>
          </p:cNvSpPr>
          <p:nvPr/>
        </p:nvSpPr>
        <p:spPr bwMode="auto">
          <a:xfrm>
            <a:off x="1003454" y="2594750"/>
            <a:ext cx="609685" cy="553105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  <a:gd name="T38" fmla="*/ 454900 w 1905000"/>
              <a:gd name="T39" fmla="*/ 454900 w 1905000"/>
              <a:gd name="T40" fmla="*/ 454900 w 1905000"/>
              <a:gd name="T41" fmla="*/ 454900 w 1905000"/>
              <a:gd name="T42" fmla="*/ 454900 w 1905000"/>
              <a:gd name="T43" fmla="*/ 454900 w 1905000"/>
              <a:gd name="T44" fmla="*/ 454900 w 1905000"/>
              <a:gd name="T45" fmla="*/ 454900 w 1905000"/>
              <a:gd name="T46" fmla="*/ 454900 w 1905000"/>
              <a:gd name="T47" fmla="*/ 454900 w 1905000"/>
              <a:gd name="T48" fmla="*/ 454900 w 1905000"/>
              <a:gd name="T49" fmla="*/ 454900 w 1905000"/>
              <a:gd name="T50" fmla="*/ 454900 w 1905000"/>
              <a:gd name="T51" fmla="*/ 454900 w 1905000"/>
              <a:gd name="T52" fmla="*/ 454900 w 1905000"/>
              <a:gd name="T53" fmla="*/ 454900 w 1905000"/>
              <a:gd name="T54" fmla="*/ 454900 w 1905000"/>
              <a:gd name="T55" fmla="*/ 454900 w 1905000"/>
              <a:gd name="T56" fmla="*/ 454900 w 1905000"/>
              <a:gd name="T57" fmla="*/ 454900 w 1905000"/>
              <a:gd name="T58" fmla="*/ 454900 w 1905000"/>
              <a:gd name="T59" fmla="*/ 454900 w 1905000"/>
              <a:gd name="T60" fmla="*/ 454900 w 1905000"/>
              <a:gd name="T61" fmla="*/ 454900 w 1905000"/>
              <a:gd name="T62" fmla="*/ 454900 w 1905000"/>
              <a:gd name="T63" fmla="*/ 454900 w 1905000"/>
              <a:gd name="T64" fmla="*/ 454900 w 1905000"/>
              <a:gd name="T65" fmla="*/ 454900 w 1905000"/>
              <a:gd name="T66" fmla="*/ 454900 w 1905000"/>
              <a:gd name="T67" fmla="*/ 454900 w 1905000"/>
              <a:gd name="T68" fmla="*/ 454900 w 1905000"/>
              <a:gd name="T69" fmla="*/ 454900 w 1905000"/>
              <a:gd name="T70" fmla="*/ 454900 w 1905000"/>
              <a:gd name="T71" fmla="*/ 454900 w 1905000"/>
              <a:gd name="T72" fmla="*/ 454900 w 1905000"/>
              <a:gd name="T73" fmla="*/ 454900 w 1905000"/>
              <a:gd name="T74" fmla="*/ 454900 w 1905000"/>
              <a:gd name="T75" fmla="*/ 454900 w 1905000"/>
              <a:gd name="T76" fmla="*/ 454900 w 1905000"/>
              <a:gd name="T77" fmla="*/ 454900 w 1905000"/>
              <a:gd name="T78" fmla="*/ 454900 w 1905000"/>
              <a:gd name="T79" fmla="*/ 454900 w 1905000"/>
              <a:gd name="T80" fmla="*/ 454900 w 1905000"/>
              <a:gd name="T81" fmla="*/ 454900 w 1905000"/>
              <a:gd name="T82" fmla="*/ 454900 w 1905000"/>
              <a:gd name="T83" fmla="*/ 454900 w 1905000"/>
              <a:gd name="T84" fmla="*/ 454900 w 1905000"/>
              <a:gd name="T85" fmla="*/ 454900 w 1905000"/>
              <a:gd name="T86" fmla="*/ 454900 w 1905000"/>
              <a:gd name="T87" fmla="*/ 454900 w 1905000"/>
              <a:gd name="T88" fmla="*/ 454900 w 1905000"/>
              <a:gd name="T89" fmla="*/ 454900 w 1905000"/>
              <a:gd name="T90" fmla="*/ 454900 w 1905000"/>
              <a:gd name="T91" fmla="*/ 454900 w 1905000"/>
              <a:gd name="T92" fmla="*/ 454900 w 1905000"/>
              <a:gd name="T93" fmla="*/ 454900 w 1905000"/>
              <a:gd name="T94" fmla="*/ 454900 w 1905000"/>
              <a:gd name="T95" fmla="*/ 454900 w 1905000"/>
              <a:gd name="T96" fmla="*/ 454900 w 1905000"/>
              <a:gd name="T97" fmla="*/ 454900 w 1905000"/>
              <a:gd name="T98" fmla="*/ 454900 w 1905000"/>
              <a:gd name="T99" fmla="*/ 454900 w 1905000"/>
              <a:gd name="T100" fmla="*/ 454900 w 1905000"/>
              <a:gd name="T101" fmla="*/ 454900 w 1905000"/>
              <a:gd name="T102" fmla="*/ 454900 w 1905000"/>
              <a:gd name="T103" fmla="*/ 454900 w 1905000"/>
              <a:gd name="T104" fmla="*/ 454900 w 1905000"/>
              <a:gd name="T105" fmla="*/ 454900 w 1905000"/>
              <a:gd name="T106" fmla="*/ 454900 w 1905000"/>
              <a:gd name="T107" fmla="*/ 454900 w 1905000"/>
              <a:gd name="T108" fmla="*/ 454900 w 1905000"/>
              <a:gd name="T109" fmla="*/ 454900 w 1905000"/>
              <a:gd name="T110" fmla="*/ 454900 w 1905000"/>
              <a:gd name="T111" fmla="*/ 454900 w 1905000"/>
              <a:gd name="T112" fmla="*/ 454900 w 1905000"/>
              <a:gd name="T113" fmla="*/ 454900 w 1905000"/>
              <a:gd name="T114" fmla="*/ 454900 w 1905000"/>
              <a:gd name="T115" fmla="*/ 454900 w 1905000"/>
              <a:gd name="T116" fmla="*/ 454900 w 1905000"/>
              <a:gd name="T117" fmla="*/ 454900 w 1905000"/>
              <a:gd name="T118" fmla="*/ 454900 w 1905000"/>
              <a:gd name="T119" fmla="*/ 454900 w 1905000"/>
              <a:gd name="T120" fmla="*/ 454900 w 1905000"/>
              <a:gd name="T121" fmla="*/ 454900 w 1905000"/>
              <a:gd name="T122" fmla="*/ 454900 w 1905000"/>
              <a:gd name="T123" fmla="*/ 454900 w 1905000"/>
              <a:gd name="T124" fmla="*/ 454900 w 1905000"/>
              <a:gd name="T125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6" h="378">
                <a:moveTo>
                  <a:pt x="389" y="183"/>
                </a:moveTo>
                <a:lnTo>
                  <a:pt x="373" y="183"/>
                </a:lnTo>
                <a:lnTo>
                  <a:pt x="373" y="133"/>
                </a:lnTo>
                <a:cubicBezTo>
                  <a:pt x="373" y="129"/>
                  <a:pt x="371" y="125"/>
                  <a:pt x="368" y="122"/>
                </a:cubicBezTo>
                <a:cubicBezTo>
                  <a:pt x="343" y="102"/>
                  <a:pt x="315" y="92"/>
                  <a:pt x="285" y="92"/>
                </a:cubicBezTo>
                <a:cubicBezTo>
                  <a:pt x="284" y="92"/>
                  <a:pt x="283" y="92"/>
                  <a:pt x="282" y="92"/>
                </a:cubicBezTo>
                <a:cubicBezTo>
                  <a:pt x="283" y="88"/>
                  <a:pt x="283" y="85"/>
                  <a:pt x="283" y="81"/>
                </a:cubicBezTo>
                <a:cubicBezTo>
                  <a:pt x="283" y="36"/>
                  <a:pt x="247" y="0"/>
                  <a:pt x="202" y="0"/>
                </a:cubicBezTo>
                <a:cubicBezTo>
                  <a:pt x="157" y="0"/>
                  <a:pt x="120" y="36"/>
                  <a:pt x="120" y="81"/>
                </a:cubicBezTo>
                <a:cubicBezTo>
                  <a:pt x="120" y="85"/>
                  <a:pt x="120" y="88"/>
                  <a:pt x="121" y="92"/>
                </a:cubicBezTo>
                <a:cubicBezTo>
                  <a:pt x="92" y="92"/>
                  <a:pt x="65" y="102"/>
                  <a:pt x="41" y="122"/>
                </a:cubicBezTo>
                <a:cubicBezTo>
                  <a:pt x="38" y="125"/>
                  <a:pt x="36" y="129"/>
                  <a:pt x="36" y="133"/>
                </a:cubicBezTo>
                <a:lnTo>
                  <a:pt x="36" y="183"/>
                </a:lnTo>
                <a:lnTo>
                  <a:pt x="27" y="183"/>
                </a:lnTo>
                <a:cubicBezTo>
                  <a:pt x="12" y="183"/>
                  <a:pt x="0" y="195"/>
                  <a:pt x="0" y="210"/>
                </a:cubicBezTo>
                <a:lnTo>
                  <a:pt x="0" y="238"/>
                </a:lnTo>
                <a:cubicBezTo>
                  <a:pt x="0" y="253"/>
                  <a:pt x="12" y="264"/>
                  <a:pt x="27" y="264"/>
                </a:cubicBezTo>
                <a:lnTo>
                  <a:pt x="36" y="264"/>
                </a:lnTo>
                <a:lnTo>
                  <a:pt x="36" y="363"/>
                </a:lnTo>
                <a:cubicBezTo>
                  <a:pt x="36" y="368"/>
                  <a:pt x="39" y="373"/>
                  <a:pt x="43" y="375"/>
                </a:cubicBezTo>
                <a:cubicBezTo>
                  <a:pt x="45" y="376"/>
                  <a:pt x="47" y="376"/>
                  <a:pt x="50" y="376"/>
                </a:cubicBezTo>
                <a:cubicBezTo>
                  <a:pt x="52" y="376"/>
                  <a:pt x="55" y="375"/>
                  <a:pt x="58" y="374"/>
                </a:cubicBezTo>
                <a:cubicBezTo>
                  <a:pt x="58" y="373"/>
                  <a:pt x="84" y="355"/>
                  <a:pt x="124" y="355"/>
                </a:cubicBezTo>
                <a:cubicBezTo>
                  <a:pt x="147" y="355"/>
                  <a:pt x="171" y="361"/>
                  <a:pt x="194" y="374"/>
                </a:cubicBezTo>
                <a:cubicBezTo>
                  <a:pt x="202" y="378"/>
                  <a:pt x="212" y="375"/>
                  <a:pt x="215" y="374"/>
                </a:cubicBezTo>
                <a:cubicBezTo>
                  <a:pt x="238" y="361"/>
                  <a:pt x="262" y="355"/>
                  <a:pt x="285" y="355"/>
                </a:cubicBezTo>
                <a:cubicBezTo>
                  <a:pt x="324" y="355"/>
                  <a:pt x="350" y="373"/>
                  <a:pt x="351" y="374"/>
                </a:cubicBezTo>
                <a:cubicBezTo>
                  <a:pt x="353" y="375"/>
                  <a:pt x="356" y="376"/>
                  <a:pt x="359" y="376"/>
                </a:cubicBezTo>
                <a:cubicBezTo>
                  <a:pt x="361" y="376"/>
                  <a:pt x="363" y="376"/>
                  <a:pt x="365" y="375"/>
                </a:cubicBezTo>
                <a:cubicBezTo>
                  <a:pt x="370" y="373"/>
                  <a:pt x="373" y="368"/>
                  <a:pt x="373" y="363"/>
                </a:cubicBezTo>
                <a:lnTo>
                  <a:pt x="373" y="264"/>
                </a:lnTo>
                <a:lnTo>
                  <a:pt x="389" y="264"/>
                </a:lnTo>
                <a:cubicBezTo>
                  <a:pt x="404" y="264"/>
                  <a:pt x="416" y="253"/>
                  <a:pt x="416" y="238"/>
                </a:cubicBezTo>
                <a:lnTo>
                  <a:pt x="416" y="210"/>
                </a:lnTo>
                <a:cubicBezTo>
                  <a:pt x="416" y="195"/>
                  <a:pt x="404" y="183"/>
                  <a:pt x="389" y="183"/>
                </a:cubicBezTo>
                <a:close/>
                <a:moveTo>
                  <a:pt x="124" y="327"/>
                </a:moveTo>
                <a:cubicBezTo>
                  <a:pt x="99" y="327"/>
                  <a:pt x="77" y="334"/>
                  <a:pt x="64" y="340"/>
                </a:cubicBezTo>
                <a:lnTo>
                  <a:pt x="64" y="264"/>
                </a:lnTo>
                <a:lnTo>
                  <a:pt x="82" y="264"/>
                </a:lnTo>
                <a:cubicBezTo>
                  <a:pt x="97" y="264"/>
                  <a:pt x="108" y="253"/>
                  <a:pt x="108" y="238"/>
                </a:cubicBezTo>
                <a:lnTo>
                  <a:pt x="108" y="210"/>
                </a:lnTo>
                <a:cubicBezTo>
                  <a:pt x="108" y="195"/>
                  <a:pt x="97" y="183"/>
                  <a:pt x="82" y="183"/>
                </a:cubicBezTo>
                <a:lnTo>
                  <a:pt x="64" y="183"/>
                </a:lnTo>
                <a:lnTo>
                  <a:pt x="64" y="139"/>
                </a:lnTo>
                <a:cubicBezTo>
                  <a:pt x="81" y="126"/>
                  <a:pt x="102" y="119"/>
                  <a:pt x="123" y="119"/>
                </a:cubicBezTo>
                <a:cubicBezTo>
                  <a:pt x="149" y="119"/>
                  <a:pt x="171" y="129"/>
                  <a:pt x="182" y="136"/>
                </a:cubicBezTo>
                <a:cubicBezTo>
                  <a:pt x="184" y="137"/>
                  <a:pt x="185" y="139"/>
                  <a:pt x="187" y="140"/>
                </a:cubicBezTo>
                <a:lnTo>
                  <a:pt x="187" y="340"/>
                </a:lnTo>
                <a:cubicBezTo>
                  <a:pt x="166" y="332"/>
                  <a:pt x="145" y="327"/>
                  <a:pt x="124" y="327"/>
                </a:cubicBezTo>
                <a:close/>
                <a:moveTo>
                  <a:pt x="346" y="340"/>
                </a:moveTo>
                <a:cubicBezTo>
                  <a:pt x="331" y="334"/>
                  <a:pt x="311" y="327"/>
                  <a:pt x="285" y="327"/>
                </a:cubicBezTo>
                <a:cubicBezTo>
                  <a:pt x="264" y="327"/>
                  <a:pt x="242" y="332"/>
                  <a:pt x="223" y="340"/>
                </a:cubicBezTo>
                <a:lnTo>
                  <a:pt x="223" y="138"/>
                </a:lnTo>
                <a:cubicBezTo>
                  <a:pt x="232" y="132"/>
                  <a:pt x="257" y="119"/>
                  <a:pt x="286" y="119"/>
                </a:cubicBezTo>
                <a:cubicBezTo>
                  <a:pt x="307" y="119"/>
                  <a:pt x="327" y="126"/>
                  <a:pt x="346" y="139"/>
                </a:cubicBezTo>
                <a:lnTo>
                  <a:pt x="346" y="183"/>
                </a:lnTo>
                <a:lnTo>
                  <a:pt x="335" y="183"/>
                </a:lnTo>
                <a:cubicBezTo>
                  <a:pt x="320" y="183"/>
                  <a:pt x="308" y="195"/>
                  <a:pt x="308" y="210"/>
                </a:cubicBezTo>
                <a:lnTo>
                  <a:pt x="308" y="238"/>
                </a:lnTo>
                <a:cubicBezTo>
                  <a:pt x="308" y="253"/>
                  <a:pt x="320" y="264"/>
                  <a:pt x="335" y="264"/>
                </a:cubicBezTo>
                <a:lnTo>
                  <a:pt x="346" y="264"/>
                </a:lnTo>
                <a:lnTo>
                  <a:pt x="346" y="340"/>
                </a:lnTo>
                <a:lnTo>
                  <a:pt x="34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educational-book-and-apple-for-the-teacher_42928"/>
          <p:cNvSpPr>
            <a:spLocks noChangeAspect="1"/>
          </p:cNvSpPr>
          <p:nvPr/>
        </p:nvSpPr>
        <p:spPr bwMode="auto">
          <a:xfrm>
            <a:off x="1091146" y="3523838"/>
            <a:ext cx="434300" cy="52372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7955" h="600489">
                <a:moveTo>
                  <a:pt x="130619" y="455884"/>
                </a:moveTo>
                <a:lnTo>
                  <a:pt x="370324" y="455884"/>
                </a:lnTo>
                <a:cubicBezTo>
                  <a:pt x="380372" y="455884"/>
                  <a:pt x="388984" y="463046"/>
                  <a:pt x="388984" y="474506"/>
                </a:cubicBezTo>
                <a:cubicBezTo>
                  <a:pt x="388984" y="484532"/>
                  <a:pt x="380372" y="493127"/>
                  <a:pt x="370324" y="493127"/>
                </a:cubicBezTo>
                <a:lnTo>
                  <a:pt x="130619" y="493127"/>
                </a:lnTo>
                <a:cubicBezTo>
                  <a:pt x="119136" y="493127"/>
                  <a:pt x="111959" y="484532"/>
                  <a:pt x="111959" y="474506"/>
                </a:cubicBezTo>
                <a:cubicBezTo>
                  <a:pt x="111959" y="463046"/>
                  <a:pt x="119136" y="455884"/>
                  <a:pt x="130619" y="455884"/>
                </a:cubicBezTo>
                <a:close/>
                <a:moveTo>
                  <a:pt x="130619" y="372662"/>
                </a:moveTo>
                <a:lnTo>
                  <a:pt x="370324" y="372662"/>
                </a:lnTo>
                <a:cubicBezTo>
                  <a:pt x="380372" y="372662"/>
                  <a:pt x="388984" y="379824"/>
                  <a:pt x="388984" y="391284"/>
                </a:cubicBezTo>
                <a:cubicBezTo>
                  <a:pt x="388984" y="401310"/>
                  <a:pt x="380372" y="409905"/>
                  <a:pt x="370324" y="409905"/>
                </a:cubicBezTo>
                <a:lnTo>
                  <a:pt x="130619" y="409905"/>
                </a:lnTo>
                <a:cubicBezTo>
                  <a:pt x="119136" y="409905"/>
                  <a:pt x="111959" y="401310"/>
                  <a:pt x="111959" y="391284"/>
                </a:cubicBezTo>
                <a:cubicBezTo>
                  <a:pt x="111959" y="379824"/>
                  <a:pt x="119136" y="372662"/>
                  <a:pt x="130619" y="372662"/>
                </a:cubicBezTo>
                <a:close/>
                <a:moveTo>
                  <a:pt x="130619" y="289439"/>
                </a:moveTo>
                <a:lnTo>
                  <a:pt x="370324" y="289439"/>
                </a:lnTo>
                <a:cubicBezTo>
                  <a:pt x="380372" y="289439"/>
                  <a:pt x="388984" y="298087"/>
                  <a:pt x="388984" y="308176"/>
                </a:cubicBezTo>
                <a:cubicBezTo>
                  <a:pt x="388984" y="318264"/>
                  <a:pt x="380372" y="326912"/>
                  <a:pt x="370324" y="326912"/>
                </a:cubicBezTo>
                <a:lnTo>
                  <a:pt x="130619" y="326912"/>
                </a:lnTo>
                <a:cubicBezTo>
                  <a:pt x="119136" y="326912"/>
                  <a:pt x="111959" y="318264"/>
                  <a:pt x="111959" y="308176"/>
                </a:cubicBezTo>
                <a:cubicBezTo>
                  <a:pt x="111959" y="298087"/>
                  <a:pt x="119136" y="289439"/>
                  <a:pt x="130619" y="289439"/>
                </a:cubicBezTo>
                <a:close/>
                <a:moveTo>
                  <a:pt x="340132" y="93108"/>
                </a:moveTo>
                <a:cubicBezTo>
                  <a:pt x="363102" y="93108"/>
                  <a:pt x="381765" y="110328"/>
                  <a:pt x="381765" y="133289"/>
                </a:cubicBezTo>
                <a:cubicBezTo>
                  <a:pt x="381765" y="147639"/>
                  <a:pt x="374587" y="160554"/>
                  <a:pt x="363102" y="167730"/>
                </a:cubicBezTo>
                <a:cubicBezTo>
                  <a:pt x="388943" y="176340"/>
                  <a:pt x="406170" y="200735"/>
                  <a:pt x="407606" y="229436"/>
                </a:cubicBezTo>
                <a:lnTo>
                  <a:pt x="272657" y="229436"/>
                </a:lnTo>
                <a:cubicBezTo>
                  <a:pt x="274093" y="200735"/>
                  <a:pt x="291320" y="176340"/>
                  <a:pt x="317162" y="167730"/>
                </a:cubicBezTo>
                <a:cubicBezTo>
                  <a:pt x="305677" y="160554"/>
                  <a:pt x="298498" y="147639"/>
                  <a:pt x="298498" y="133289"/>
                </a:cubicBezTo>
                <a:cubicBezTo>
                  <a:pt x="298498" y="110328"/>
                  <a:pt x="317162" y="93108"/>
                  <a:pt x="340132" y="93108"/>
                </a:cubicBezTo>
                <a:close/>
                <a:moveTo>
                  <a:pt x="167898" y="77390"/>
                </a:moveTo>
                <a:lnTo>
                  <a:pt x="76056" y="174844"/>
                </a:lnTo>
                <a:lnTo>
                  <a:pt x="167898" y="173411"/>
                </a:lnTo>
                <a:close/>
                <a:moveTo>
                  <a:pt x="223864" y="55893"/>
                </a:moveTo>
                <a:lnTo>
                  <a:pt x="223864" y="229304"/>
                </a:lnTo>
                <a:lnTo>
                  <a:pt x="55966" y="230737"/>
                </a:lnTo>
                <a:lnTo>
                  <a:pt x="55966" y="544596"/>
                </a:lnTo>
                <a:lnTo>
                  <a:pt x="441989" y="544596"/>
                </a:lnTo>
                <a:lnTo>
                  <a:pt x="441989" y="55893"/>
                </a:lnTo>
                <a:close/>
                <a:moveTo>
                  <a:pt x="163593" y="0"/>
                </a:moveTo>
                <a:lnTo>
                  <a:pt x="167898" y="0"/>
                </a:lnTo>
                <a:lnTo>
                  <a:pt x="242520" y="0"/>
                </a:lnTo>
                <a:lnTo>
                  <a:pt x="497955" y="0"/>
                </a:lnTo>
                <a:lnTo>
                  <a:pt x="497955" y="600489"/>
                </a:lnTo>
                <a:lnTo>
                  <a:pt x="0" y="600489"/>
                </a:lnTo>
                <a:lnTo>
                  <a:pt x="0" y="253667"/>
                </a:lnTo>
                <a:lnTo>
                  <a:pt x="0" y="174844"/>
                </a:lnTo>
                <a:lnTo>
                  <a:pt x="0" y="171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educational-book-and-apple-for-the-teacher_42928"/>
          <p:cNvSpPr>
            <a:spLocks noChangeAspect="1"/>
          </p:cNvSpPr>
          <p:nvPr/>
        </p:nvSpPr>
        <p:spPr bwMode="auto">
          <a:xfrm>
            <a:off x="1030278" y="4424792"/>
            <a:ext cx="556036" cy="550620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  <a:gd name="connsiteX61" fmla="*/ 454900 w 1905000"/>
              <a:gd name="connsiteY61" fmla="*/ 454900 w 1905000"/>
              <a:gd name="connsiteX62" fmla="*/ 454900 w 1905000"/>
              <a:gd name="connsiteY62" fmla="*/ 454900 w 1905000"/>
              <a:gd name="connsiteX63" fmla="*/ 454900 w 1905000"/>
              <a:gd name="connsiteY63" fmla="*/ 454900 w 1905000"/>
              <a:gd name="connsiteX64" fmla="*/ 454900 w 1905000"/>
              <a:gd name="connsiteY64" fmla="*/ 454900 w 1905000"/>
              <a:gd name="connsiteX65" fmla="*/ 454900 w 1905000"/>
              <a:gd name="connsiteY65" fmla="*/ 454900 w 1905000"/>
              <a:gd name="connsiteX66" fmla="*/ 454900 w 1905000"/>
              <a:gd name="connsiteY66" fmla="*/ 454900 w 1905000"/>
              <a:gd name="connsiteX67" fmla="*/ 454900 w 1905000"/>
              <a:gd name="connsiteY67" fmla="*/ 454900 w 1905000"/>
              <a:gd name="connsiteX68" fmla="*/ 454900 w 1905000"/>
              <a:gd name="connsiteY68" fmla="*/ 454900 w 1905000"/>
              <a:gd name="connsiteX69" fmla="*/ 454900 w 1905000"/>
              <a:gd name="connsiteY69" fmla="*/ 454900 w 1905000"/>
              <a:gd name="connsiteX70" fmla="*/ 454900 w 1905000"/>
              <a:gd name="connsiteY70" fmla="*/ 454900 w 1905000"/>
              <a:gd name="connsiteX71" fmla="*/ 454900 w 1905000"/>
              <a:gd name="connsiteY71" fmla="*/ 454900 w 1905000"/>
              <a:gd name="connsiteX72" fmla="*/ 454900 w 1905000"/>
              <a:gd name="connsiteY72" fmla="*/ 454900 w 1905000"/>
              <a:gd name="connsiteX73" fmla="*/ 454900 w 1905000"/>
              <a:gd name="connsiteY73" fmla="*/ 454900 w 1905000"/>
              <a:gd name="connsiteX74" fmla="*/ 454900 w 1905000"/>
              <a:gd name="connsiteY74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5823" h="599924">
                <a:moveTo>
                  <a:pt x="114571" y="128217"/>
                </a:moveTo>
                <a:lnTo>
                  <a:pt x="136110" y="128217"/>
                </a:lnTo>
                <a:cubicBezTo>
                  <a:pt x="163963" y="128217"/>
                  <a:pt x="186523" y="150836"/>
                  <a:pt x="186523" y="178646"/>
                </a:cubicBezTo>
                <a:cubicBezTo>
                  <a:pt x="186523" y="497906"/>
                  <a:pt x="186523" y="445994"/>
                  <a:pt x="186523" y="569934"/>
                </a:cubicBezTo>
                <a:cubicBezTo>
                  <a:pt x="186523" y="586434"/>
                  <a:pt x="173061" y="599876"/>
                  <a:pt x="156442" y="599876"/>
                </a:cubicBezTo>
                <a:cubicBezTo>
                  <a:pt x="149572" y="599876"/>
                  <a:pt x="143352" y="597559"/>
                  <a:pt x="138245" y="593665"/>
                </a:cubicBezTo>
                <a:cubicBezTo>
                  <a:pt x="142145" y="586527"/>
                  <a:pt x="144559" y="578555"/>
                  <a:pt x="144559" y="569934"/>
                </a:cubicBezTo>
                <a:lnTo>
                  <a:pt x="144559" y="390930"/>
                </a:lnTo>
                <a:lnTo>
                  <a:pt x="124505" y="390930"/>
                </a:lnTo>
                <a:lnTo>
                  <a:pt x="124505" y="569934"/>
                </a:lnTo>
                <a:cubicBezTo>
                  <a:pt x="124505" y="586434"/>
                  <a:pt x="111043" y="599876"/>
                  <a:pt x="94424" y="599876"/>
                </a:cubicBezTo>
                <a:cubicBezTo>
                  <a:pt x="77806" y="599876"/>
                  <a:pt x="64343" y="586434"/>
                  <a:pt x="64343" y="569934"/>
                </a:cubicBezTo>
                <a:cubicBezTo>
                  <a:pt x="64343" y="445901"/>
                  <a:pt x="64065" y="330118"/>
                  <a:pt x="64065" y="330118"/>
                </a:cubicBezTo>
                <a:cubicBezTo>
                  <a:pt x="79105" y="335402"/>
                  <a:pt x="96374" y="332714"/>
                  <a:pt x="109000" y="321404"/>
                </a:cubicBezTo>
                <a:cubicBezTo>
                  <a:pt x="127569" y="304811"/>
                  <a:pt x="129147" y="276352"/>
                  <a:pt x="112528" y="257812"/>
                </a:cubicBezTo>
                <a:lnTo>
                  <a:pt x="82448" y="224254"/>
                </a:lnTo>
                <a:lnTo>
                  <a:pt x="113178" y="182632"/>
                </a:lnTo>
                <a:lnTo>
                  <a:pt x="60444" y="229724"/>
                </a:lnTo>
                <a:lnTo>
                  <a:pt x="97581" y="271161"/>
                </a:lnTo>
                <a:cubicBezTo>
                  <a:pt x="106865" y="281451"/>
                  <a:pt x="105937" y="297210"/>
                  <a:pt x="95631" y="306480"/>
                </a:cubicBezTo>
                <a:cubicBezTo>
                  <a:pt x="85326" y="315750"/>
                  <a:pt x="69450" y="314823"/>
                  <a:pt x="60258" y="304533"/>
                </a:cubicBezTo>
                <a:lnTo>
                  <a:pt x="6410" y="244463"/>
                </a:lnTo>
                <a:cubicBezTo>
                  <a:pt x="-2874" y="234173"/>
                  <a:pt x="-1946" y="218322"/>
                  <a:pt x="8360" y="209144"/>
                </a:cubicBezTo>
                <a:lnTo>
                  <a:pt x="74370" y="148426"/>
                </a:lnTo>
                <a:cubicBezTo>
                  <a:pt x="83562" y="136282"/>
                  <a:pt x="98138" y="128217"/>
                  <a:pt x="114571" y="128217"/>
                </a:cubicBezTo>
                <a:close/>
                <a:moveTo>
                  <a:pt x="422807" y="113329"/>
                </a:moveTo>
                <a:cubicBezTo>
                  <a:pt x="426613" y="111846"/>
                  <a:pt x="430977" y="113700"/>
                  <a:pt x="432463" y="117592"/>
                </a:cubicBezTo>
                <a:cubicBezTo>
                  <a:pt x="433855" y="121022"/>
                  <a:pt x="432463" y="124915"/>
                  <a:pt x="429306" y="126768"/>
                </a:cubicBezTo>
                <a:lnTo>
                  <a:pt x="337764" y="180247"/>
                </a:lnTo>
                <a:lnTo>
                  <a:pt x="302949" y="200545"/>
                </a:lnTo>
                <a:lnTo>
                  <a:pt x="259777" y="250873"/>
                </a:lnTo>
                <a:cubicBezTo>
                  <a:pt x="250957" y="261254"/>
                  <a:pt x="235081" y="262644"/>
                  <a:pt x="224497" y="253654"/>
                </a:cubicBezTo>
                <a:lnTo>
                  <a:pt x="206579" y="238361"/>
                </a:lnTo>
                <a:lnTo>
                  <a:pt x="206579" y="178672"/>
                </a:lnTo>
                <a:cubicBezTo>
                  <a:pt x="206579" y="176355"/>
                  <a:pt x="206115" y="174130"/>
                  <a:pt x="205929" y="171813"/>
                </a:cubicBezTo>
                <a:lnTo>
                  <a:pt x="238052" y="199340"/>
                </a:lnTo>
                <a:lnTo>
                  <a:pt x="274261" y="157076"/>
                </a:lnTo>
                <a:cubicBezTo>
                  <a:pt x="282988" y="146973"/>
                  <a:pt x="298121" y="145491"/>
                  <a:pt x="308612" y="153647"/>
                </a:cubicBezTo>
                <a:close/>
                <a:moveTo>
                  <a:pt x="264427" y="4516"/>
                </a:moveTo>
                <a:lnTo>
                  <a:pt x="586418" y="4516"/>
                </a:lnTo>
                <a:cubicBezTo>
                  <a:pt x="597188" y="4516"/>
                  <a:pt x="605823" y="13229"/>
                  <a:pt x="605823" y="23890"/>
                </a:cubicBezTo>
                <a:lnTo>
                  <a:pt x="605823" y="315420"/>
                </a:lnTo>
                <a:cubicBezTo>
                  <a:pt x="605823" y="326080"/>
                  <a:pt x="597188" y="334793"/>
                  <a:pt x="586418" y="334793"/>
                </a:cubicBezTo>
                <a:lnTo>
                  <a:pt x="483080" y="334793"/>
                </a:lnTo>
                <a:lnTo>
                  <a:pt x="536281" y="575619"/>
                </a:lnTo>
                <a:cubicBezTo>
                  <a:pt x="538602" y="586464"/>
                  <a:pt x="531825" y="597125"/>
                  <a:pt x="520962" y="599442"/>
                </a:cubicBezTo>
                <a:cubicBezTo>
                  <a:pt x="519569" y="599813"/>
                  <a:pt x="518083" y="599905"/>
                  <a:pt x="516598" y="599905"/>
                </a:cubicBezTo>
                <a:cubicBezTo>
                  <a:pt x="507406" y="599998"/>
                  <a:pt x="499143" y="593602"/>
                  <a:pt x="497100" y="584240"/>
                </a:cubicBezTo>
                <a:lnTo>
                  <a:pt x="442042" y="334793"/>
                </a:lnTo>
                <a:lnTo>
                  <a:pt x="410010" y="334793"/>
                </a:lnTo>
                <a:lnTo>
                  <a:pt x="355045" y="584240"/>
                </a:lnTo>
                <a:cubicBezTo>
                  <a:pt x="352631" y="594992"/>
                  <a:pt x="341861" y="601852"/>
                  <a:pt x="331091" y="599442"/>
                </a:cubicBezTo>
                <a:cubicBezTo>
                  <a:pt x="320321" y="597125"/>
                  <a:pt x="313450" y="586464"/>
                  <a:pt x="315864" y="575619"/>
                </a:cubicBezTo>
                <a:lnTo>
                  <a:pt x="368972" y="334793"/>
                </a:lnTo>
                <a:lnTo>
                  <a:pt x="264427" y="334793"/>
                </a:lnTo>
                <a:cubicBezTo>
                  <a:pt x="253657" y="334793"/>
                  <a:pt x="245022" y="326080"/>
                  <a:pt x="245022" y="315420"/>
                </a:cubicBezTo>
                <a:lnTo>
                  <a:pt x="245022" y="279454"/>
                </a:lnTo>
                <a:cubicBezTo>
                  <a:pt x="256628" y="278341"/>
                  <a:pt x="267398" y="272780"/>
                  <a:pt x="275012" y="263973"/>
                </a:cubicBezTo>
                <a:lnTo>
                  <a:pt x="283739" y="253777"/>
                </a:lnTo>
                <a:lnTo>
                  <a:pt x="283739" y="296046"/>
                </a:lnTo>
                <a:lnTo>
                  <a:pt x="567106" y="296046"/>
                </a:lnTo>
                <a:lnTo>
                  <a:pt x="567106" y="43263"/>
                </a:lnTo>
                <a:lnTo>
                  <a:pt x="283739" y="43263"/>
                </a:lnTo>
                <a:lnTo>
                  <a:pt x="283739" y="129564"/>
                </a:lnTo>
                <a:cubicBezTo>
                  <a:pt x="274454" y="131510"/>
                  <a:pt x="265727" y="136330"/>
                  <a:pt x="259042" y="144117"/>
                </a:cubicBezTo>
                <a:lnTo>
                  <a:pt x="245022" y="160431"/>
                </a:lnTo>
                <a:lnTo>
                  <a:pt x="245022" y="23890"/>
                </a:lnTo>
                <a:cubicBezTo>
                  <a:pt x="245022" y="13229"/>
                  <a:pt x="253657" y="4516"/>
                  <a:pt x="264427" y="4516"/>
                </a:cubicBezTo>
                <a:close/>
                <a:moveTo>
                  <a:pt x="125261" y="0"/>
                </a:moveTo>
                <a:cubicBezTo>
                  <a:pt x="157649" y="0"/>
                  <a:pt x="183912" y="26144"/>
                  <a:pt x="183912" y="58499"/>
                </a:cubicBezTo>
                <a:cubicBezTo>
                  <a:pt x="183912" y="81119"/>
                  <a:pt x="170920" y="100495"/>
                  <a:pt x="152081" y="110229"/>
                </a:cubicBezTo>
                <a:cubicBezTo>
                  <a:pt x="144007" y="114401"/>
                  <a:pt x="135005" y="116997"/>
                  <a:pt x="125261" y="116997"/>
                </a:cubicBezTo>
                <a:cubicBezTo>
                  <a:pt x="115610" y="116997"/>
                  <a:pt x="106608" y="114401"/>
                  <a:pt x="98534" y="110229"/>
                </a:cubicBezTo>
                <a:cubicBezTo>
                  <a:pt x="79695" y="100495"/>
                  <a:pt x="66703" y="81119"/>
                  <a:pt x="66703" y="58499"/>
                </a:cubicBezTo>
                <a:cubicBezTo>
                  <a:pt x="66703" y="26144"/>
                  <a:pt x="92966" y="0"/>
                  <a:pt x="125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52918" y="1056771"/>
            <a:ext cx="3513959" cy="692497"/>
            <a:chOff x="0" y="1234984"/>
            <a:chExt cx="3571875" cy="692766"/>
          </a:xfrm>
        </p:grpSpPr>
        <p:sp>
          <p:nvSpPr>
            <p:cNvPr id="10" name="五边形 9"/>
            <p:cNvSpPr/>
            <p:nvPr/>
          </p:nvSpPr>
          <p:spPr>
            <a:xfrm>
              <a:off x="0" y="1234984"/>
              <a:ext cx="3179940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721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894593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报错解决办法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1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3" name="矩形 16" hidden="1"/>
          <p:cNvSpPr>
            <a:spLocks noChangeArrowheads="1"/>
          </p:cNvSpPr>
          <p:nvPr/>
        </p:nvSpPr>
        <p:spPr bwMode="auto">
          <a:xfrm>
            <a:off x="592668" y="2397126"/>
            <a:ext cx="10900833" cy="44291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select * from t_customer where 1=1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&lt;choose&gt;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&lt;when test="username !=null and username !=''"&gt;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username like concat('%',#{username}, '%')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&lt;when test="jobs !=null and jobs !=''"&gt;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jobs= #{jobs}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&lt;/when&gt;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&lt;otherwise&gt;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    and phone is not null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    &lt;/otherwise&gt;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&lt;/choose&gt;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</a:t>
            </a:r>
            <a:r>
              <a:rPr lang="en-US" altLang="zh-CN" smtClean="0"/>
              <a:t>foreach&gt;</a:t>
            </a:r>
            <a:r>
              <a:rPr lang="zh-CN" altLang="en-US" smtClean="0"/>
              <a:t>的使用之批量删除</a:t>
            </a:r>
            <a:endParaRPr lang="zh-CN" altLang="en-US"/>
          </a:p>
        </p:txBody>
      </p:sp>
      <p:grpSp>
        <p:nvGrpSpPr>
          <p:cNvPr id="11" name="组合 8"/>
          <p:cNvGrpSpPr>
            <a:grpSpLocks/>
          </p:cNvGrpSpPr>
          <p:nvPr/>
        </p:nvGrpSpPr>
        <p:grpSpPr bwMode="auto">
          <a:xfrm>
            <a:off x="51147" y="3338221"/>
            <a:ext cx="3513959" cy="692497"/>
            <a:chOff x="0" y="1234984"/>
            <a:chExt cx="3571875" cy="692766"/>
          </a:xfrm>
        </p:grpSpPr>
        <p:sp>
          <p:nvSpPr>
            <p:cNvPr id="14" name="五边形 13"/>
            <p:cNvSpPr/>
            <p:nvPr/>
          </p:nvSpPr>
          <p:spPr>
            <a:xfrm>
              <a:off x="0" y="1234984"/>
              <a:ext cx="3179940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5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894593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报错解决办法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65106" y="1033549"/>
            <a:ext cx="8485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 id="</a:t>
            </a: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deleteMulti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  <a:b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delete 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from student where id in</a:t>
            </a:r>
            <a:b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foreach collection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"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item="sid" 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open="(" close=")" separator=","&gt;</a:t>
            </a:r>
            <a:b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#{sid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b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foreach&gt;</a:t>
            </a:r>
            <a:b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delete&gt;</a:t>
            </a: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8502556" y="1033550"/>
            <a:ext cx="2110792" cy="1199906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修改取值</a:t>
            </a:r>
            <a:r>
              <a:rPr lang="en-US" altLang="zh-CN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arg0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372" y="5066853"/>
            <a:ext cx="887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deleteMulti</a:t>
            </a: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/>
              <a:t>@Param(</a:t>
            </a:r>
            <a:r>
              <a:rPr lang="en-US" altLang="zh-CN" sz="2800" b="1"/>
              <a:t>"ids"</a:t>
            </a:r>
            <a:r>
              <a:rPr lang="en-US" altLang="zh-CN" sz="2800"/>
              <a:t>) </a:t>
            </a: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ids);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云形标注 20"/>
          <p:cNvSpPr/>
          <p:nvPr/>
        </p:nvSpPr>
        <p:spPr>
          <a:xfrm>
            <a:off x="5438604" y="3899767"/>
            <a:ext cx="3063952" cy="1341684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</a:rPr>
              <a:t>@</a:t>
            </a:r>
            <a:r>
              <a:rPr lang="en-US" altLang="zh-CN" sz="2000" b="1" smtClean="0"/>
              <a:t>Param</a:t>
            </a:r>
            <a:r>
              <a:rPr lang="en-US" altLang="zh-CN" sz="2000" b="1"/>
              <a:t>("ids")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0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0"/>
          <p:cNvSpPr>
            <a:spLocks noChangeArrowheads="1"/>
          </p:cNvSpPr>
          <p:nvPr/>
        </p:nvSpPr>
        <p:spPr bwMode="auto">
          <a:xfrm>
            <a:off x="1397476" y="3168651"/>
            <a:ext cx="22765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二级缓存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406401" y="2562225"/>
            <a:ext cx="5473700" cy="27432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31753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/>
          <p:cNvSpPr>
            <a:spLocks/>
          </p:cNvSpPr>
          <p:nvPr/>
        </p:nvSpPr>
        <p:spPr bwMode="auto">
          <a:xfrm>
            <a:off x="6203951" y="3227389"/>
            <a:ext cx="1996016" cy="427037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/>
          <p:cNvCxnSpPr>
            <a:cxnSpLocks noChangeShapeType="1"/>
          </p:cNvCxnSpPr>
          <p:nvPr/>
        </p:nvCxnSpPr>
        <p:spPr bwMode="auto">
          <a:xfrm>
            <a:off x="6345767" y="3886200"/>
            <a:ext cx="4709584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36"/>
          <p:cNvSpPr>
            <a:spLocks noChangeArrowheads="1"/>
          </p:cNvSpPr>
          <p:nvPr/>
        </p:nvSpPr>
        <p:spPr bwMode="auto">
          <a:xfrm>
            <a:off x="6201833" y="4048126"/>
            <a:ext cx="51159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接下来，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针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上述场景，使用动态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&lt;foreach&gt;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元素，完成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映射文件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deleteMulti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</a:p>
          <a:p>
            <a:pPr>
              <a:lnSpc>
                <a:spcPct val="150000"/>
              </a:lnSpc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1439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组合 8"/>
          <p:cNvGrpSpPr>
            <a:grpSpLocks/>
          </p:cNvGrpSpPr>
          <p:nvPr/>
        </p:nvGrpSpPr>
        <p:grpSpPr bwMode="auto">
          <a:xfrm>
            <a:off x="52918" y="1015827"/>
            <a:ext cx="4591049" cy="692497"/>
            <a:chOff x="0" y="1234984"/>
            <a:chExt cx="3571875" cy="692766"/>
          </a:xfrm>
        </p:grpSpPr>
        <p:sp>
          <p:nvSpPr>
            <p:cNvPr id="10" name="五边形 9"/>
            <p:cNvSpPr/>
            <p:nvPr/>
          </p:nvSpPr>
          <p:spPr>
            <a:xfrm>
              <a:off x="0" y="1234984"/>
              <a:ext cx="3179940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2792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073247" cy="36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&lt;foreach&gt;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元素</a:t>
              </a: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4" name="矩形 23"/>
          <p:cNvSpPr/>
          <p:nvPr/>
        </p:nvSpPr>
        <p:spPr bwMode="auto">
          <a:xfrm>
            <a:off x="592668" y="1847851"/>
            <a:ext cx="10900833" cy="54927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元素中使用的几种属性的描述具体如下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-232833" y="3103563"/>
            <a:ext cx="3276600" cy="2354262"/>
            <a:chOff x="385763" y="3910013"/>
            <a:chExt cx="3029527" cy="2236787"/>
          </a:xfrm>
        </p:grpSpPr>
        <p:grpSp>
          <p:nvGrpSpPr>
            <p:cNvPr id="32787" name="组合 19"/>
            <p:cNvGrpSpPr>
              <a:grpSpLocks/>
            </p:cNvGrpSpPr>
            <p:nvPr/>
          </p:nvGrpSpPr>
          <p:grpSpPr bwMode="auto">
            <a:xfrm>
              <a:off x="385763" y="3910013"/>
              <a:ext cx="3029527" cy="2236787"/>
              <a:chOff x="193675" y="1409700"/>
              <a:chExt cx="3029528" cy="2236788"/>
            </a:xfrm>
          </p:grpSpPr>
          <p:sp>
            <p:nvSpPr>
              <p:cNvPr id="17" name="圆角矩形 16"/>
              <p:cNvSpPr/>
              <p:nvPr/>
            </p:nvSpPr>
            <p:spPr bwMode="auto">
              <a:xfrm>
                <a:off x="1273972" y="1513771"/>
                <a:ext cx="1949231" cy="194870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ap="flat" cmpd="sng" algn="ctr">
                <a:solidFill>
                  <a:srgbClr val="00AC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32790" name="Picture 29" descr="C:\Users\admin\Desktop\下载素材\81b1OOOPIC39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675" y="1409700"/>
                <a:ext cx="1520825" cy="223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矩形 15"/>
            <p:cNvSpPr/>
            <p:nvPr/>
          </p:nvSpPr>
          <p:spPr>
            <a:xfrm>
              <a:off x="1685250" y="4472603"/>
              <a:ext cx="1730040" cy="9728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ts val="3500"/>
                </a:lnSpc>
                <a:defRPr/>
              </a:pPr>
              <a:r>
                <a:rPr lang="en-US" altLang="zh-CN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&lt;foreach&gt;</a:t>
              </a:r>
              <a:r>
                <a:rPr lang="zh-CN" altLang="en-US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主要属性</a:t>
              </a: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 flipV="1">
            <a:off x="3109385" y="3868670"/>
            <a:ext cx="8276167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46"/>
          <p:cNvSpPr>
            <a:spLocks noChangeShapeType="1"/>
          </p:cNvSpPr>
          <p:nvPr/>
        </p:nvSpPr>
        <p:spPr bwMode="auto">
          <a:xfrm flipV="1">
            <a:off x="3155951" y="4566957"/>
            <a:ext cx="8252884" cy="34925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直接连接符 47"/>
          <p:cNvSpPr>
            <a:spLocks noChangeShapeType="1"/>
          </p:cNvSpPr>
          <p:nvPr/>
        </p:nvSpPr>
        <p:spPr bwMode="auto">
          <a:xfrm>
            <a:off x="3155951" y="3132138"/>
            <a:ext cx="8229600" cy="1270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440767" y="2673351"/>
            <a:ext cx="139700" cy="449263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886201" y="3144838"/>
            <a:ext cx="192617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695700" y="3616325"/>
            <a:ext cx="213784" cy="450850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31" name="矩形 5"/>
          <p:cNvSpPr>
            <a:spLocks noChangeArrowheads="1"/>
          </p:cNvSpPr>
          <p:nvPr/>
        </p:nvSpPr>
        <p:spPr bwMode="auto">
          <a:xfrm>
            <a:off x="3109385" y="2667000"/>
            <a:ext cx="8384116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/>
              <a:t>collection</a:t>
            </a:r>
            <a:r>
              <a:rPr lang="zh-CN" altLang="zh-CN"/>
              <a:t>属性：要遍历的集合</a:t>
            </a:r>
            <a:endParaRPr lang="zh-CN" altLang="zh-CN" b="1" kern="0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3119967" y="4010995"/>
            <a:ext cx="83841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en-US" altLang="zh-CN" smtClean="0"/>
              <a:t>separator</a:t>
            </a:r>
            <a:r>
              <a:rPr lang="zh-CN" altLang="zh-CN"/>
              <a:t>属性：指定当</a:t>
            </a:r>
            <a:r>
              <a:rPr lang="en-US" altLang="zh-CN"/>
              <a:t>foreach</a:t>
            </a:r>
            <a:r>
              <a:rPr lang="zh-CN" altLang="zh-CN"/>
              <a:t>标签的标签体重复拼接字符串时</a:t>
            </a:r>
            <a:r>
              <a:rPr lang="zh-CN" altLang="zh-CN" smtClean="0"/>
              <a:t>，字符串间</a:t>
            </a:r>
            <a:r>
              <a:rPr lang="zh-CN" altLang="zh-CN"/>
              <a:t>的</a:t>
            </a:r>
            <a:r>
              <a:rPr lang="zh-CN" altLang="zh-CN" smtClean="0"/>
              <a:t>分隔符</a:t>
            </a:r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6"/>
          <p:cNvSpPr>
            <a:spLocks noChangeArrowheads="1"/>
          </p:cNvSpPr>
          <p:nvPr/>
        </p:nvSpPr>
        <p:spPr bwMode="auto">
          <a:xfrm>
            <a:off x="3111500" y="3235325"/>
            <a:ext cx="84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p"/>
              <a:defRPr/>
            </a:pPr>
            <a:r>
              <a:rPr lang="en-US" altLang="zh-CN"/>
              <a:t>item</a:t>
            </a:r>
            <a:r>
              <a:rPr lang="zh-CN" altLang="zh-CN"/>
              <a:t>属性：遍历集合的过程中能得到每一个具体对象，在</a:t>
            </a:r>
            <a:r>
              <a:rPr lang="en-US" altLang="zh-CN"/>
              <a:t>item</a:t>
            </a:r>
            <a:r>
              <a:rPr lang="zh-CN" altLang="zh-CN"/>
              <a:t>属性中设置一个名字，将来通过这个名字引用遍历出来的对象</a:t>
            </a:r>
            <a:endParaRPr lang="zh-CN" altLang="zh-CN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直接连接符 46"/>
          <p:cNvSpPr>
            <a:spLocks noChangeShapeType="1"/>
          </p:cNvSpPr>
          <p:nvPr/>
        </p:nvSpPr>
        <p:spPr bwMode="auto">
          <a:xfrm>
            <a:off x="3109385" y="5437188"/>
            <a:ext cx="8276167" cy="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直接连接符 46"/>
          <p:cNvSpPr>
            <a:spLocks noChangeShapeType="1"/>
          </p:cNvSpPr>
          <p:nvPr/>
        </p:nvSpPr>
        <p:spPr bwMode="auto">
          <a:xfrm flipV="1">
            <a:off x="3119967" y="5938838"/>
            <a:ext cx="8265584" cy="3175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7"/>
          <p:cNvSpPr>
            <a:spLocks noChangeArrowheads="1"/>
          </p:cNvSpPr>
          <p:nvPr/>
        </p:nvSpPr>
        <p:spPr bwMode="auto">
          <a:xfrm>
            <a:off x="3117851" y="5568950"/>
            <a:ext cx="856463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>
                <a:latin typeface="Calibri" pitchFamily="34" charset="0"/>
              </a:rPr>
              <a:t>close</a:t>
            </a:r>
            <a:r>
              <a:rPr lang="zh-CN" altLang="zh-CN">
                <a:latin typeface="Calibri" pitchFamily="34" charset="0"/>
              </a:rPr>
              <a:t>属性：指定整个循环把字符串拼好后，字符串整体的后面要添加的字符串</a:t>
            </a:r>
            <a:endParaRPr lang="zh-CN" altLang="zh-CN" dirty="0">
              <a:latin typeface="Calibri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105153" y="4983164"/>
            <a:ext cx="8413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en-US" altLang="zh-CN"/>
              <a:t>open</a:t>
            </a:r>
            <a:r>
              <a:rPr lang="zh-CN" altLang="zh-CN"/>
              <a:t>属性：指定整个循环把字符串拼好后，字符串整体的前面要添加的字符串</a:t>
            </a:r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841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0" grpId="0" animBg="1"/>
      <p:bldP spid="21" grpId="0" animBg="1"/>
      <p:bldP spid="31" grpId="0"/>
      <p:bldP spid="34" grpId="0"/>
      <p:bldP spid="35" grpId="0"/>
      <p:bldP spid="39" grpId="0" animBg="1"/>
      <p:bldP spid="43" grpId="0" animBg="1"/>
      <p:bldP spid="45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组合 8"/>
          <p:cNvGrpSpPr>
            <a:grpSpLocks/>
          </p:cNvGrpSpPr>
          <p:nvPr/>
        </p:nvGrpSpPr>
        <p:grpSpPr bwMode="auto">
          <a:xfrm>
            <a:off x="52918" y="1015827"/>
            <a:ext cx="4591049" cy="692497"/>
            <a:chOff x="0" y="1234984"/>
            <a:chExt cx="3571875" cy="692766"/>
          </a:xfrm>
        </p:grpSpPr>
        <p:sp>
          <p:nvSpPr>
            <p:cNvPr id="10" name="五边形 9"/>
            <p:cNvSpPr/>
            <p:nvPr/>
          </p:nvSpPr>
          <p:spPr>
            <a:xfrm>
              <a:off x="0" y="1234984"/>
              <a:ext cx="3179940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2792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073247" cy="36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&lt;foreach&gt;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元素</a:t>
              </a: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-232833" y="3103563"/>
            <a:ext cx="3276600" cy="2354262"/>
            <a:chOff x="385763" y="3910013"/>
            <a:chExt cx="3029527" cy="2236787"/>
          </a:xfrm>
        </p:grpSpPr>
        <p:grpSp>
          <p:nvGrpSpPr>
            <p:cNvPr id="32787" name="组合 19"/>
            <p:cNvGrpSpPr>
              <a:grpSpLocks/>
            </p:cNvGrpSpPr>
            <p:nvPr/>
          </p:nvGrpSpPr>
          <p:grpSpPr bwMode="auto">
            <a:xfrm>
              <a:off x="385763" y="3910013"/>
              <a:ext cx="3029527" cy="2236787"/>
              <a:chOff x="193675" y="1409700"/>
              <a:chExt cx="3029528" cy="2236788"/>
            </a:xfrm>
          </p:grpSpPr>
          <p:sp>
            <p:nvSpPr>
              <p:cNvPr id="17" name="圆角矩形 16"/>
              <p:cNvSpPr/>
              <p:nvPr/>
            </p:nvSpPr>
            <p:spPr bwMode="auto">
              <a:xfrm>
                <a:off x="1273972" y="1513771"/>
                <a:ext cx="1949231" cy="194870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ap="flat" cmpd="sng" algn="ctr">
                <a:solidFill>
                  <a:srgbClr val="00AC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32790" name="Picture 29" descr="C:\Users\admin\Desktop\下载素材\81b1OOOPIC39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675" y="1409700"/>
                <a:ext cx="1520825" cy="2236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矩形 15"/>
            <p:cNvSpPr/>
            <p:nvPr/>
          </p:nvSpPr>
          <p:spPr>
            <a:xfrm>
              <a:off x="1685250" y="4472603"/>
              <a:ext cx="1730040" cy="13670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ts val="3500"/>
                </a:lnSpc>
                <a:defRPr/>
              </a:pPr>
              <a:r>
                <a:rPr lang="zh-CN" altLang="zh-CN" b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关于</a:t>
              </a:r>
              <a:r>
                <a:rPr lang="en-US" altLang="zh-CN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foreach</a:t>
              </a:r>
              <a:r>
                <a:rPr lang="zh-CN" altLang="zh-CN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标签的</a:t>
              </a:r>
              <a:r>
                <a:rPr lang="en-US" altLang="zh-CN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collection</a:t>
              </a:r>
              <a:r>
                <a:rPr lang="zh-CN" altLang="zh-CN" b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  <a:r>
                <a:rPr lang="zh-CN" altLang="en-US" b="1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取值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的使用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3552809" y="4415127"/>
            <a:ext cx="6570702" cy="187112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zh-CN" altLang="zh-CN" sz="2000">
                <a:latin typeface="+mn-ea"/>
                <a:cs typeface="Times New Roman" panose="02020603050405020304" pitchFamily="18" charset="0"/>
              </a:rPr>
              <a:t>实际开发中，为了避免隐晦的表达造成一定的误会，建议使用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@Param</a:t>
            </a:r>
            <a:r>
              <a:rPr lang="zh-CN" altLang="zh-CN" sz="2000">
                <a:latin typeface="+mn-ea"/>
                <a:cs typeface="Times New Roman" panose="02020603050405020304" pitchFamily="18" charset="0"/>
              </a:rPr>
              <a:t>注解明确声明变量的名称，然后在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foreach</a:t>
            </a:r>
            <a:r>
              <a:rPr lang="zh-CN" altLang="zh-CN" sz="2000">
                <a:latin typeface="+mn-ea"/>
                <a:cs typeface="Times New Roman" panose="02020603050405020304" pitchFamily="18" charset="0"/>
              </a:rPr>
              <a:t>标签的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collection</a:t>
            </a:r>
            <a:r>
              <a:rPr lang="zh-CN" altLang="zh-CN" sz="2000">
                <a:latin typeface="+mn-ea"/>
                <a:cs typeface="Times New Roman" panose="02020603050405020304" pitchFamily="18" charset="0"/>
              </a:rPr>
              <a:t>属性中按照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@Param</a:t>
            </a:r>
            <a:r>
              <a:rPr lang="zh-CN" altLang="zh-CN" sz="2000">
                <a:latin typeface="+mn-ea"/>
                <a:cs typeface="Times New Roman" panose="02020603050405020304" pitchFamily="18" charset="0"/>
              </a:rPr>
              <a:t>注解指定的名称来引用传入的参数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3552808" y="1708324"/>
            <a:ext cx="8211561" cy="217965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没有给接口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集合类型（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数组）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参数使用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@Param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注解指定一个具体的名字，那么在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属性中可以使用</a:t>
            </a:r>
            <a:r>
              <a:rPr lang="zh-CN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来引用这个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。可以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</a:t>
            </a:r>
            <a:r>
              <a:rPr lang="zh-CN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看出来：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latin typeface="+mn-ea"/>
                <a:cs typeface="Times New Roman" panose="02020603050405020304" pitchFamily="18" charset="0"/>
              </a:rPr>
              <a:t>Available parameters are [arg0, array]</a:t>
            </a:r>
            <a:endParaRPr lang="zh-CN" altLang="zh-CN" sz="2400" b="1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b="1">
                <a:latin typeface="+mn-ea"/>
                <a:cs typeface="Times New Roman" panose="02020603050405020304" pitchFamily="18" charset="0"/>
              </a:rPr>
              <a:t>Available parameters are [arg0, collection, list]</a:t>
            </a:r>
            <a:endParaRPr lang="zh-CN" altLang="zh-CN" sz="2400" b="1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324156" y="4750526"/>
            <a:ext cx="8915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>
                <a:solidFill>
                  <a:srgbClr val="00B050"/>
                </a:solidFill>
                <a:sym typeface="Wingdings 2"/>
              </a:rPr>
              <a:t></a:t>
            </a:r>
            <a:endParaRPr lang="zh-CN" altLang="en-US" sz="7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线形标注 2 8"/>
          <p:cNvSpPr/>
          <p:nvPr/>
        </p:nvSpPr>
        <p:spPr>
          <a:xfrm>
            <a:off x="468573" y="5427945"/>
            <a:ext cx="11641540" cy="612648"/>
          </a:xfrm>
          <a:prstGeom prst="borderCallout2">
            <a:avLst>
              <a:gd name="adj1" fmla="val -3527"/>
              <a:gd name="adj2" fmla="val 48248"/>
              <a:gd name="adj3" fmla="val -166147"/>
              <a:gd name="adj4" fmla="val 45822"/>
              <a:gd name="adj5" fmla="val -272887"/>
              <a:gd name="adj6" fmla="val 370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r>
              <a:rPr lang="zh-CN" altLang="en-US"/>
              <a:t>之</a:t>
            </a:r>
            <a:r>
              <a:rPr lang="zh-CN" altLang="en-US" smtClean="0"/>
              <a:t>批量插入</a:t>
            </a:r>
            <a:endParaRPr lang="zh-CN" altLang="en-US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9688" y="1036637"/>
            <a:ext cx="3443287" cy="646112"/>
            <a:chOff x="0" y="1255803"/>
            <a:chExt cx="3571875" cy="646363"/>
          </a:xfrm>
        </p:grpSpPr>
        <p:sp>
          <p:nvSpPr>
            <p:cNvPr id="5" name="五边形 4"/>
            <p:cNvSpPr/>
            <p:nvPr/>
          </p:nvSpPr>
          <p:spPr>
            <a:xfrm>
              <a:off x="0" y="1260567"/>
              <a:ext cx="3179940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5" y="1396483"/>
              <a:ext cx="2646960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zh-CN" altLang="en-US" sz="2000" b="1">
                  <a:latin typeface="+mn-ea"/>
                  <a:ea typeface="+mn-ea"/>
                  <a:cs typeface="Times New Roman" pitchFamily="18" charset="0"/>
                </a:rPr>
                <a:t> 接口方法设计</a:t>
              </a: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64524" y="1897038"/>
            <a:ext cx="8871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批量插入多个学生</a:t>
            </a:r>
            <a:endParaRPr lang="en-US" altLang="zh-CN" sz="28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待插入的学生数据通过</a:t>
            </a:r>
            <a:r>
              <a:rPr lang="en-US" altLang="zh-CN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List&lt;Student&gt;</a:t>
            </a:r>
            <a:r>
              <a:rPr lang="zh-CN" altLang="en-US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集合传入</a:t>
            </a:r>
            <a:endParaRPr lang="zh-CN" altLang="en-US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364" y="3260968"/>
            <a:ext cx="1146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 insertStudents2(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@Param("studentList") 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List&lt;Student&gt; studentList);</a:t>
            </a:r>
            <a:endParaRPr lang="zh-CN" altLang="en-US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918" y="5517373"/>
            <a:ext cx="11035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@Param</a:t>
            </a:r>
            <a:r>
              <a:rPr lang="zh-CN" altLang="zh-CN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注解明确</a:t>
            </a:r>
            <a:r>
              <a:rPr lang="zh-CN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输入参数</a:t>
            </a:r>
            <a:r>
              <a:rPr lang="zh-CN" altLang="zh-CN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的名称</a:t>
            </a:r>
            <a:r>
              <a:rPr lang="zh-CN" altLang="en-US" sz="28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，以便于映射文件中访问</a:t>
            </a:r>
            <a:endParaRPr lang="zh-CN" altLang="en-US" sz="28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7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/>
      <p:bldP spid="2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r>
              <a:rPr lang="zh-CN" altLang="en-US"/>
              <a:t>之批量删除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9688" y="1036636"/>
            <a:ext cx="3890867" cy="848511"/>
            <a:chOff x="0" y="1255803"/>
            <a:chExt cx="3571875" cy="848841"/>
          </a:xfrm>
        </p:grpSpPr>
        <p:sp>
          <p:nvSpPr>
            <p:cNvPr id="5" name="五边形 4"/>
            <p:cNvSpPr/>
            <p:nvPr/>
          </p:nvSpPr>
          <p:spPr>
            <a:xfrm>
              <a:off x="0" y="1260567"/>
              <a:ext cx="3179940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5" y="1396483"/>
              <a:ext cx="2646960" cy="70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编写映射文件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sql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7921" y="1711799"/>
            <a:ext cx="102904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批量插入</a:t>
            </a:r>
            <a:endParaRPr lang="en-US" altLang="zh-CN" sz="24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insertStudents2(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@Param("studentList") 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List&lt;Student&gt; studentList);</a:t>
            </a:r>
            <a:endParaRPr lang="zh-CN" altLang="en-US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8956880" y="5222309"/>
            <a:ext cx="2524125" cy="968375"/>
          </a:xfrm>
          <a:prstGeom prst="cloudCallout">
            <a:avLst>
              <a:gd name="adj1" fmla="val -64425"/>
              <a:gd name="adj2" fmla="val 29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#{}</a:t>
            </a:r>
            <a:r>
              <a:rPr lang="zh-CN" altLang="en-US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里的取值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660" y="2743567"/>
            <a:ext cx="1158694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语句：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insert 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into student(number,name,age,intro) 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values(‘029094067’,‘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阿飞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,‘’),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(‘029094068’,‘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晓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,‘’),(‘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029094068’,‘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百晓生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’,36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,‘’)</a:t>
            </a:r>
            <a:endParaRPr lang="zh-CN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202" y="3945036"/>
            <a:ext cx="120057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&lt;insert id="insertStudents2" 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useGeneratedKeys</a:t>
            </a:r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="true" keyProperty="id" keyColumn="id"&gt;</a:t>
            </a:r>
            <a:b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insert into student(number,name,age,intro) 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&lt;foreach collection="studentList" item="stu" separator=","&gt;</a:t>
            </a:r>
            <a:endParaRPr lang="en-US" altLang="zh-CN" sz="2000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20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&lt;/foreach&gt;</a:t>
            </a:r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&lt;/insert&gt;</a:t>
            </a:r>
          </a:p>
        </p:txBody>
      </p:sp>
      <p:sp>
        <p:nvSpPr>
          <p:cNvPr id="16" name="矩形 15"/>
          <p:cNvSpPr/>
          <p:nvPr/>
        </p:nvSpPr>
        <p:spPr>
          <a:xfrm>
            <a:off x="1664270" y="5321775"/>
            <a:ext cx="7206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(#{stu.number},#{stu.name},#{stu.age},#{stu.intro})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r>
              <a:rPr lang="zh-CN" altLang="en-US"/>
              <a:t>之批量删除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39688" y="1036637"/>
            <a:ext cx="3443287" cy="646112"/>
            <a:chOff x="0" y="1255803"/>
            <a:chExt cx="3571875" cy="646363"/>
          </a:xfrm>
        </p:grpSpPr>
        <p:sp>
          <p:nvSpPr>
            <p:cNvPr id="5" name="五边形 4"/>
            <p:cNvSpPr/>
            <p:nvPr/>
          </p:nvSpPr>
          <p:spPr>
            <a:xfrm>
              <a:off x="0" y="1260567"/>
              <a:ext cx="3179940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5" y="1396483"/>
              <a:ext cx="2646960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junit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测试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4689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5836" y="1255803"/>
              <a:ext cx="466039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725" y="1041399"/>
            <a:ext cx="6463447" cy="57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0"/>
          <p:cNvSpPr>
            <a:spLocks noChangeArrowheads="1"/>
          </p:cNvSpPr>
          <p:nvPr/>
        </p:nvSpPr>
        <p:spPr bwMode="auto">
          <a:xfrm>
            <a:off x="1397476" y="3168651"/>
            <a:ext cx="22765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二级缓存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406401" y="2562225"/>
            <a:ext cx="5473700" cy="27432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31753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/>
          <p:cNvSpPr>
            <a:spLocks/>
          </p:cNvSpPr>
          <p:nvPr/>
        </p:nvSpPr>
        <p:spPr bwMode="auto">
          <a:xfrm>
            <a:off x="6203951" y="3227389"/>
            <a:ext cx="1996016" cy="427037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/>
          <p:cNvCxnSpPr>
            <a:cxnSpLocks noChangeShapeType="1"/>
          </p:cNvCxnSpPr>
          <p:nvPr/>
        </p:nvCxnSpPr>
        <p:spPr bwMode="auto">
          <a:xfrm>
            <a:off x="6345767" y="3886200"/>
            <a:ext cx="4709584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36"/>
          <p:cNvSpPr>
            <a:spLocks noChangeArrowheads="1"/>
          </p:cNvSpPr>
          <p:nvPr/>
        </p:nvSpPr>
        <p:spPr bwMode="auto">
          <a:xfrm>
            <a:off x="6201833" y="4048126"/>
            <a:ext cx="51159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接下来，针对上述场景，使用动态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&lt;foreach&gt;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元素，完成映射文件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insertStudents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&lt;foreach&gt;</a:t>
            </a:r>
            <a:r>
              <a:rPr lang="zh-CN" altLang="en-US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4438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</a:t>
            </a:r>
            <a:r>
              <a:rPr lang="zh-CN" altLang="en-US" smtClean="0"/>
              <a:t>小结</a:t>
            </a:r>
            <a:r>
              <a:rPr lang="en-US" altLang="zh-CN" smtClean="0"/>
              <a:t>&amp;</a:t>
            </a:r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78450" y="2568248"/>
            <a:ext cx="587924" cy="602936"/>
          </a:xfrm>
          <a:prstGeom prst="rect">
            <a:avLst/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1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78450" y="3304496"/>
            <a:ext cx="587924" cy="602936"/>
          </a:xfrm>
          <a:prstGeom prst="rect">
            <a:avLst/>
          </a:prstGeom>
          <a:solidFill>
            <a:schemeClr val="accent2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2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450" y="4035887"/>
            <a:ext cx="587924" cy="602936"/>
          </a:xfrm>
          <a:prstGeom prst="rect">
            <a:avLst/>
          </a:prstGeom>
          <a:solidFill>
            <a:schemeClr val="accent3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3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826559" y="2568248"/>
            <a:ext cx="5443809" cy="602936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&lt;if&gt;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实现多条件组合查询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826559" y="3304496"/>
            <a:ext cx="5443809" cy="602936"/>
          </a:xfrm>
          <a:prstGeom prst="rect">
            <a:avLst/>
          </a:prstGeom>
          <a:solidFill>
            <a:schemeClr val="accent2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&lt;choose&gt;&lt;when&gt;&lt;otherwise&gt;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ifelse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826559" y="4035887"/>
            <a:ext cx="5443809" cy="602936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where&gt;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辅助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&lt;if&gt;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78449" y="4821672"/>
            <a:ext cx="587924" cy="602936"/>
          </a:xfrm>
          <a:prstGeom prst="rect">
            <a:avLst/>
          </a:prstGeom>
          <a:solidFill>
            <a:schemeClr val="accent2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smtClean="0">
                <a:solidFill>
                  <a:srgbClr val="F8F8F8"/>
                </a:solidFill>
                <a:sym typeface="宋体" pitchFamily="2" charset="-122"/>
              </a:rPr>
              <a:t>4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26558" y="4821672"/>
            <a:ext cx="5443810" cy="602936"/>
          </a:xfrm>
          <a:prstGeom prst="rect">
            <a:avLst/>
          </a:prstGeom>
          <a:solidFill>
            <a:schemeClr val="accent2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&lt;foreach&gt;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实现批量删除和批量插入</a:t>
            </a:r>
          </a:p>
        </p:txBody>
      </p:sp>
      <p:grpSp>
        <p:nvGrpSpPr>
          <p:cNvPr id="29" name="组合 8"/>
          <p:cNvGrpSpPr>
            <a:grpSpLocks/>
          </p:cNvGrpSpPr>
          <p:nvPr/>
        </p:nvGrpSpPr>
        <p:grpSpPr bwMode="auto">
          <a:xfrm>
            <a:off x="337778" y="1628700"/>
            <a:ext cx="2924175" cy="646112"/>
            <a:chOff x="0" y="1255803"/>
            <a:chExt cx="3571875" cy="646363"/>
          </a:xfrm>
        </p:grpSpPr>
        <p:sp>
          <p:nvSpPr>
            <p:cNvPr id="30" name="五边形 29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422775" y="1394247"/>
              <a:ext cx="2107270" cy="46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✎</a:t>
              </a:r>
              <a:r>
                <a:rPr lang="zh-CN" altLang="en-US" sz="2400" b="1" smtClean="0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内容小结</a:t>
              </a:r>
              <a:endParaRPr lang="zh-CN" altLang="en-US" sz="24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34" name="组合 8"/>
          <p:cNvGrpSpPr>
            <a:grpSpLocks/>
          </p:cNvGrpSpPr>
          <p:nvPr/>
        </p:nvGrpSpPr>
        <p:grpSpPr bwMode="auto">
          <a:xfrm>
            <a:off x="7780072" y="1551078"/>
            <a:ext cx="2924175" cy="646112"/>
            <a:chOff x="0" y="1255803"/>
            <a:chExt cx="3571875" cy="646363"/>
          </a:xfrm>
        </p:grpSpPr>
        <p:sp>
          <p:nvSpPr>
            <p:cNvPr id="35" name="五边形 34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6" name="矩形 6"/>
            <p:cNvSpPr>
              <a:spLocks noChangeArrowheads="1"/>
            </p:cNvSpPr>
            <p:nvPr/>
          </p:nvSpPr>
          <p:spPr bwMode="auto">
            <a:xfrm>
              <a:off x="21439" y="1350444"/>
              <a:ext cx="2330491" cy="46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✎ </a:t>
              </a:r>
              <a:r>
                <a:rPr lang="zh-CN" altLang="en-US" sz="2400" b="1" smtClean="0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本节作业 </a:t>
              </a:r>
              <a:endParaRPr lang="zh-CN" altLang="en-US" sz="24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42" name="组合 2"/>
          <p:cNvGrpSpPr>
            <a:grpSpLocks/>
          </p:cNvGrpSpPr>
          <p:nvPr/>
        </p:nvGrpSpPr>
        <p:grpSpPr bwMode="auto">
          <a:xfrm>
            <a:off x="7237312" y="2651329"/>
            <a:ext cx="4351075" cy="2876013"/>
            <a:chOff x="2374672" y="1533247"/>
            <a:chExt cx="5913437" cy="4176000"/>
          </a:xfrm>
        </p:grpSpPr>
        <p:sp>
          <p:nvSpPr>
            <p:cNvPr id="43" name="圆角矩形 1"/>
            <p:cNvSpPr>
              <a:spLocks noChangeArrowheads="1"/>
            </p:cNvSpPr>
            <p:nvPr/>
          </p:nvSpPr>
          <p:spPr bwMode="auto">
            <a:xfrm>
              <a:off x="2374672" y="1533247"/>
              <a:ext cx="5913437" cy="417600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4" name="矩形 2"/>
            <p:cNvSpPr>
              <a:spLocks noChangeArrowheads="1"/>
            </p:cNvSpPr>
            <p:nvPr/>
          </p:nvSpPr>
          <p:spPr bwMode="auto">
            <a:xfrm>
              <a:off x="2537842" y="3329214"/>
              <a:ext cx="5739381" cy="556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20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7570867" y="3007914"/>
            <a:ext cx="36999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动手编写课堂示范案例，并调试和运行。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6679082" y="1324142"/>
            <a:ext cx="0" cy="45636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57151" y="1185805"/>
            <a:ext cx="12192000" cy="892175"/>
            <a:chOff x="3628" y="1641617"/>
            <a:chExt cx="9144000" cy="891956"/>
          </a:xfrm>
        </p:grpSpPr>
        <p:sp>
          <p:nvSpPr>
            <p:cNvPr id="3" name="矩形 2"/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15373" name="矩形 1"/>
            <p:cNvSpPr>
              <a:spLocks noChangeArrowheads="1"/>
            </p:cNvSpPr>
            <p:nvPr/>
          </p:nvSpPr>
          <p:spPr bwMode="auto">
            <a:xfrm>
              <a:off x="2378075" y="1735138"/>
              <a:ext cx="3321429" cy="6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8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什么是</a:t>
              </a:r>
              <a:r>
                <a:rPr lang="zh-CN" altLang="en-US" sz="280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动态</a:t>
              </a:r>
              <a:r>
                <a:rPr lang="en-US" altLang="zh-CN" sz="280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SQL</a:t>
              </a:r>
              <a:endParaRPr lang="zh-CN" altLang="en-US" sz="28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pic>
        <p:nvPicPr>
          <p:cNvPr id="4" name="Picture 8" descr="问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1023938"/>
            <a:ext cx="2409715" cy="18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128836" y="5732380"/>
            <a:ext cx="9949432" cy="7874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28837" y="5707144"/>
            <a:ext cx="9744714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b="1">
                <a:latin typeface="+mn-ea"/>
                <a:ea typeface="+mn-ea"/>
              </a:rPr>
              <a:t>根据用户输入参数等才能确定的</a:t>
            </a:r>
            <a:r>
              <a:rPr lang="en-US" altLang="zh-CN" sz="2000" b="1">
                <a:latin typeface="+mn-ea"/>
                <a:ea typeface="+mn-ea"/>
              </a:rPr>
              <a:t>sql</a:t>
            </a:r>
            <a:r>
              <a:rPr lang="zh-CN" altLang="en-US" sz="2000" b="1">
                <a:latin typeface="+mn-ea"/>
                <a:ea typeface="+mn-ea"/>
              </a:rPr>
              <a:t>语句，即动态</a:t>
            </a:r>
            <a:r>
              <a:rPr lang="en-US" altLang="zh-CN" sz="2000" b="1" smtClean="0">
                <a:latin typeface="+mn-ea"/>
                <a:ea typeface="+mn-ea"/>
              </a:rPr>
              <a:t>SQL</a:t>
            </a:r>
            <a:r>
              <a:rPr lang="zh-CN" altLang="en-US" sz="2000" b="1" smtClean="0">
                <a:latin typeface="+mn-ea"/>
                <a:ea typeface="+mn-ea"/>
              </a:rPr>
              <a:t>，需要流程控制，如</a:t>
            </a:r>
            <a:r>
              <a:rPr lang="en-US" altLang="zh-CN" sz="2000" b="1" smtClean="0">
                <a:latin typeface="+mn-ea"/>
                <a:ea typeface="+mn-ea"/>
              </a:rPr>
              <a:t>if</a:t>
            </a:r>
            <a:r>
              <a:rPr lang="zh-CN" altLang="en-US" sz="2000" b="1" smtClean="0">
                <a:latin typeface="+mn-ea"/>
                <a:ea typeface="+mn-ea"/>
              </a:rPr>
              <a:t>选择</a:t>
            </a:r>
            <a:r>
              <a:rPr lang="en-US" altLang="zh-CN" sz="2000" b="1" smtClean="0">
                <a:latin typeface="+mn-ea"/>
                <a:ea typeface="+mn-ea"/>
              </a:rPr>
              <a:t> 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r>
              <a:rPr lang="zh-CN" altLang="en-US" smtClean="0"/>
              <a:t>的概念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6"/>
          <a:stretch/>
        </p:blipFill>
        <p:spPr bwMode="auto">
          <a:xfrm>
            <a:off x="2466866" y="2238232"/>
            <a:ext cx="4261480" cy="338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055056" y="1447226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hlinkClick r:id="rId4"/>
              </a:rPr>
              <a:t>中文期刊高级搜索 </a:t>
            </a:r>
            <a:r>
              <a:rPr lang="en-US" altLang="zh-CN">
                <a:hlinkClick r:id="rId4"/>
              </a:rPr>
              <a:t>(superlib.net)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4233" y="1288933"/>
            <a:ext cx="12192000" cy="892175"/>
            <a:chOff x="3628" y="1641617"/>
            <a:chExt cx="9144000" cy="891956"/>
          </a:xfrm>
        </p:grpSpPr>
        <p:sp>
          <p:nvSpPr>
            <p:cNvPr id="3" name="矩形 2"/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16394" name="矩形 1"/>
            <p:cNvSpPr>
              <a:spLocks noChangeArrowheads="1"/>
            </p:cNvSpPr>
            <p:nvPr/>
          </p:nvSpPr>
          <p:spPr bwMode="auto">
            <a:xfrm>
              <a:off x="1047418" y="1735138"/>
              <a:ext cx="4959350" cy="6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en-US" altLang="zh-CN" sz="280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Mybatis</a:t>
              </a:r>
              <a:r>
                <a:rPr lang="zh-CN" altLang="en-US" sz="280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实现</a:t>
              </a:r>
              <a:r>
                <a:rPr lang="zh-CN" altLang="en-US" sz="280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动态</a:t>
              </a:r>
              <a:r>
                <a:rPr lang="en-US" altLang="zh-CN" sz="280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SQL</a:t>
              </a:r>
              <a:endParaRPr lang="zh-CN" altLang="en-US" sz="280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 bwMode="auto">
          <a:xfrm>
            <a:off x="1497588" y="2604876"/>
            <a:ext cx="10171247" cy="1380331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7588" y="2497995"/>
            <a:ext cx="100347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MyBatis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提供了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流程控制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的元素，实现</a:t>
            </a:r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语句动态组装</a:t>
            </a:r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流程控制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的元素如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&lt;if&gt;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元素，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choose&gt;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&lt;when&gt;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&lt;otherwise&gt;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元素，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&lt;foreach&gt;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元素等</a:t>
            </a:r>
            <a:r>
              <a:rPr lang="zh-CN" altLang="zh-CN" sz="200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51"/>
          <a:stretch/>
        </p:blipFill>
        <p:spPr bwMode="auto">
          <a:xfrm>
            <a:off x="1243226" y="4224884"/>
            <a:ext cx="10085917" cy="1875666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sql</a:t>
            </a:r>
            <a:r>
              <a:rPr lang="zh-CN" altLang="en-US"/>
              <a:t>的概念</a:t>
            </a:r>
          </a:p>
        </p:txBody>
      </p:sp>
    </p:spTree>
    <p:extLst>
      <p:ext uri="{BB962C8B-B14F-4D97-AF65-F5344CB8AC3E}">
        <p14:creationId xmlns:p14="http://schemas.microsoft.com/office/powerpoint/2010/main" val="22561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506"/>
            <a:ext cx="6852469" cy="365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592668" y="1817688"/>
            <a:ext cx="10900833" cy="10017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2668" y="1849439"/>
            <a:ext cx="1090083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MyBatis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中，</a:t>
            </a:r>
            <a:r>
              <a:rPr lang="en-US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&lt;if&gt;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元素是最常用的判断语句，它类似于</a:t>
            </a:r>
            <a:r>
              <a:rPr lang="en-US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语句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，主要用于</a:t>
            </a:r>
            <a:r>
              <a:rPr lang="zh-CN" altLang="zh-CN" b="1" smtClean="0"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简单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多条件组合查询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其基本使用示例如下：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-139700" y="1015827"/>
            <a:ext cx="4902200" cy="692497"/>
            <a:chOff x="-104775" y="1234984"/>
            <a:chExt cx="3676650" cy="692766"/>
          </a:xfrm>
        </p:grpSpPr>
        <p:sp>
          <p:nvSpPr>
            <p:cNvPr id="10" name="五边形 9"/>
            <p:cNvSpPr/>
            <p:nvPr/>
          </p:nvSpPr>
          <p:spPr>
            <a:xfrm>
              <a:off x="0" y="1234984"/>
              <a:ext cx="3179763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8441" name="矩形 7"/>
            <p:cNvSpPr>
              <a:spLocks noChangeArrowheads="1"/>
            </p:cNvSpPr>
            <p:nvPr/>
          </p:nvSpPr>
          <p:spPr bwMode="auto">
            <a:xfrm>
              <a:off x="-104775" y="1396483"/>
              <a:ext cx="1777031" cy="3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&lt;if&gt;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元素</a:t>
              </a: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7004305" y="2855169"/>
            <a:ext cx="5078513" cy="380440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*   from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where 1=1 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/>
              <a:t>&lt;if test</a:t>
            </a:r>
            <a:r>
              <a:rPr lang="en-US" altLang="zh-CN" sz="2000" b="1" smtClean="0"/>
              <a:t>=“</a:t>
            </a:r>
            <a:r>
              <a:rPr lang="en-US" altLang="zh-CN" sz="2000" b="1" smtClean="0">
                <a:solidFill>
                  <a:srgbClr val="FF0000"/>
                </a:solidFill>
              </a:rPr>
              <a:t>number!=</a:t>
            </a:r>
            <a:r>
              <a:rPr lang="en-US" altLang="zh-CN" sz="2000" b="1">
                <a:solidFill>
                  <a:srgbClr val="FF0000"/>
                </a:solidFill>
              </a:rPr>
              <a:t>null and </a:t>
            </a:r>
            <a:r>
              <a:rPr lang="en-US" altLang="zh-CN" sz="2000" b="1" smtClean="0">
                <a:solidFill>
                  <a:srgbClr val="FF0000"/>
                </a:solidFill>
              </a:rPr>
              <a:t>number!=‘’ </a:t>
            </a:r>
            <a:r>
              <a:rPr lang="en-US" altLang="zh-CN" sz="2000" b="1"/>
              <a:t>”&gt;</a:t>
            </a:r>
            <a:br>
              <a:rPr lang="en-US" altLang="zh-CN" sz="2000" b="1"/>
            </a:br>
            <a:r>
              <a:rPr lang="en-US" altLang="zh-CN" sz="2000" b="1"/>
              <a:t>   </a:t>
            </a:r>
            <a:r>
              <a:rPr lang="en-US" altLang="zh-CN" sz="2000" b="1" smtClean="0"/>
              <a:t>and  number like </a:t>
            </a:r>
            <a:r>
              <a:rPr lang="en-US" altLang="zh-CN" sz="2000" b="1"/>
              <a:t>concat</a:t>
            </a:r>
            <a:r>
              <a:rPr lang="en-US" altLang="zh-CN" sz="2000" b="1" smtClean="0"/>
              <a:t>('%',#{number},'%')  </a:t>
            </a:r>
            <a:r>
              <a:rPr lang="en-US" altLang="zh-CN" sz="2000" b="1"/>
              <a:t/>
            </a:r>
            <a:br>
              <a:rPr lang="en-US" altLang="zh-CN" sz="2000" b="1"/>
            </a:br>
            <a:r>
              <a:rPr lang="en-US" altLang="zh-CN" sz="2000" b="1"/>
              <a:t>&lt;/if</a:t>
            </a:r>
            <a:r>
              <a:rPr lang="en-US" altLang="zh-CN" sz="2000" b="1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/>
              <a:t>&lt;if test</a:t>
            </a:r>
            <a:r>
              <a:rPr lang="en-US" altLang="zh-CN" sz="2000" b="1" smtClean="0"/>
              <a:t>=“</a:t>
            </a:r>
            <a:r>
              <a:rPr lang="en-US" altLang="zh-CN" sz="2000" b="1" smtClean="0">
                <a:solidFill>
                  <a:srgbClr val="FF0000"/>
                </a:solidFill>
              </a:rPr>
              <a:t>name!=</a:t>
            </a:r>
            <a:r>
              <a:rPr lang="en-US" altLang="zh-CN" sz="2000" b="1">
                <a:solidFill>
                  <a:srgbClr val="FF0000"/>
                </a:solidFill>
              </a:rPr>
              <a:t>null and name!=‘’ </a:t>
            </a:r>
            <a:r>
              <a:rPr lang="en-US" altLang="zh-CN" sz="2000" b="1"/>
              <a:t>”&gt;</a:t>
            </a:r>
            <a:br>
              <a:rPr lang="en-US" altLang="zh-CN" sz="2000" b="1"/>
            </a:br>
            <a:r>
              <a:rPr lang="en-US" altLang="zh-CN" sz="2000" b="1"/>
              <a:t>   </a:t>
            </a:r>
            <a:r>
              <a:rPr lang="en-US" altLang="zh-CN" sz="2000" b="1" smtClean="0"/>
              <a:t>and  name </a:t>
            </a:r>
            <a:r>
              <a:rPr lang="en-US" altLang="zh-CN" sz="2000" b="1"/>
              <a:t>like concat('%',#{name},'%')  </a:t>
            </a:r>
            <a:br>
              <a:rPr lang="en-US" altLang="zh-CN" sz="2000" b="1"/>
            </a:br>
            <a:r>
              <a:rPr lang="en-US" altLang="zh-CN" sz="2000" b="1"/>
              <a:t>&lt;/if</a:t>
            </a:r>
            <a:r>
              <a:rPr lang="en-US" altLang="zh-CN" sz="2000" b="1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/>
              <a:t>&lt;if test</a:t>
            </a:r>
            <a:r>
              <a:rPr lang="en-US" altLang="zh-CN" sz="2000" b="1" smtClean="0"/>
              <a:t>=“</a:t>
            </a:r>
            <a:r>
              <a:rPr lang="en-US" altLang="zh-CN" sz="2000" b="1" smtClean="0">
                <a:solidFill>
                  <a:srgbClr val="FF0000"/>
                </a:solidFill>
              </a:rPr>
              <a:t>age&gt;0</a:t>
            </a:r>
            <a:r>
              <a:rPr lang="en-US" altLang="zh-CN" sz="2000" b="1" smtClean="0"/>
              <a:t>”&gt;   </a:t>
            </a:r>
            <a:r>
              <a:rPr lang="en-US" altLang="zh-CN" sz="2000" b="1"/>
              <a:t>and  </a:t>
            </a:r>
            <a:r>
              <a:rPr lang="en-US" altLang="zh-CN" sz="2000" b="1" smtClean="0"/>
              <a:t>age =#{age}   &lt;/</a:t>
            </a:r>
            <a:r>
              <a:rPr lang="en-US" altLang="zh-CN" sz="2000" b="1"/>
              <a:t>if&gt;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4.1 &lt;if&gt;</a:t>
            </a:r>
            <a:r>
              <a:rPr lang="zh-CN" altLang="en-US" smtClean="0"/>
              <a:t>的使用</a:t>
            </a:r>
            <a:endParaRPr lang="zh-CN" altLang="en-US"/>
          </a:p>
        </p:txBody>
      </p:sp>
      <p:sp>
        <p:nvSpPr>
          <p:cNvPr id="4" name="线形标注 1 3"/>
          <p:cNvSpPr/>
          <p:nvPr/>
        </p:nvSpPr>
        <p:spPr>
          <a:xfrm>
            <a:off x="4210050" y="5308978"/>
            <a:ext cx="2174044" cy="1070598"/>
          </a:xfrm>
          <a:prstGeom prst="borderCallout1">
            <a:avLst>
              <a:gd name="adj1" fmla="val 49937"/>
              <a:gd name="adj2" fmla="val 102115"/>
              <a:gd name="adj3" fmla="val -16564"/>
              <a:gd name="adj4" fmla="val 131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if&gt;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元素的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属性条件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成立，则组装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3543300" y="1041402"/>
            <a:ext cx="8034867" cy="2073274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smtClean="0">
                <a:latin typeface="+mn-ea"/>
                <a:cs typeface="Times New Roman" panose="02020603050405020304" pitchFamily="18" charset="0"/>
              </a:rPr>
              <a:t>实现</a:t>
            </a:r>
            <a:r>
              <a:rPr lang="zh-CN" altLang="en-US" sz="2400" b="1" smtClean="0">
                <a:latin typeface="+mn-ea"/>
                <a:cs typeface="Times New Roman" panose="02020603050405020304" pitchFamily="18" charset="0"/>
              </a:rPr>
              <a:t>多条件组合查询</a:t>
            </a:r>
            <a:r>
              <a:rPr lang="zh-CN" altLang="en-US" sz="240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400" smtClean="0">
                <a:latin typeface="+mn-ea"/>
                <a:cs typeface="Times New Roman" panose="02020603050405020304" pitchFamily="18" charset="0"/>
              </a:rPr>
              <a:t>通过</a:t>
            </a:r>
            <a:r>
              <a:rPr lang="zh-CN" altLang="en-US" sz="2400" smtClean="0">
                <a:latin typeface="+mn-ea"/>
                <a:cs typeface="Times New Roman" panose="02020603050405020304" pitchFamily="18" charset="0"/>
              </a:rPr>
              <a:t>学号、姓名</a:t>
            </a:r>
            <a:r>
              <a:rPr lang="zh-CN" altLang="zh-CN" sz="2400" smtClean="0"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en-US" sz="2400" smtClean="0">
                <a:latin typeface="+mn-ea"/>
                <a:cs typeface="Times New Roman" panose="02020603050405020304" pitchFamily="18" charset="0"/>
              </a:rPr>
              <a:t>年龄</a:t>
            </a:r>
            <a:r>
              <a:rPr lang="zh-CN" altLang="zh-CN" sz="2400" smtClean="0">
                <a:latin typeface="+mn-ea"/>
                <a:cs typeface="Times New Roman" panose="02020603050405020304" pitchFamily="18" charset="0"/>
              </a:rPr>
              <a:t>来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查找，</a:t>
            </a:r>
            <a:r>
              <a:rPr lang="zh-CN" altLang="zh-CN" sz="2400">
                <a:latin typeface="+mn-ea"/>
                <a:cs typeface="Times New Roman" panose="02020603050405020304" pitchFamily="18" charset="0"/>
              </a:rPr>
              <a:t>也</a:t>
            </a:r>
            <a:r>
              <a:rPr lang="zh-CN" altLang="zh-CN" sz="2400" smtClean="0">
                <a:latin typeface="+mn-ea"/>
                <a:cs typeface="Times New Roman" panose="02020603050405020304" pitchFamily="18" charset="0"/>
              </a:rPr>
              <a:t>可以</a:t>
            </a:r>
            <a:r>
              <a:rPr lang="zh-CN" altLang="en-US" sz="2400" smtClean="0">
                <a:latin typeface="+mn-ea"/>
                <a:cs typeface="Times New Roman" panose="02020603050405020304" pitchFamily="18" charset="0"/>
              </a:rPr>
              <a:t>只填写学号一项</a:t>
            </a:r>
            <a:r>
              <a:rPr lang="zh-CN" altLang="zh-CN" sz="2400" smtClean="0">
                <a:latin typeface="+mn-ea"/>
                <a:cs typeface="Times New Roman" panose="02020603050405020304" pitchFamily="18" charset="0"/>
              </a:rPr>
              <a:t>来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查找，还可以都不填写而查询出所有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信息，有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种组合</a:t>
            </a:r>
            <a:r>
              <a:rPr lang="zh-CN" altLang="zh-CN" sz="24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admin\Desktop\PPT素材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17" y="1287463"/>
            <a:ext cx="4015317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03123"/>
              </p:ext>
            </p:extLst>
          </p:nvPr>
        </p:nvGraphicFramePr>
        <p:xfrm>
          <a:off x="3328538" y="3493827"/>
          <a:ext cx="8128000" cy="3022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31"/>
                <a:gridCol w="6693469"/>
              </a:tblGrid>
              <a:tr h="427099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什么都不输入，学号、姓名和年龄都是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只输入学号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只输入姓名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只输入年龄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输入学号和姓名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输入学号和年龄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输入姓名和年龄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输入学号、姓名和年龄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&lt;</a:t>
            </a:r>
            <a:r>
              <a:rPr lang="en-US" altLang="zh-CN" smtClean="0"/>
              <a:t>if&gt;</a:t>
            </a:r>
            <a:r>
              <a:rPr lang="zh-CN" altLang="en-US" smtClean="0"/>
              <a:t>的使用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4.1 &lt;if&gt;</a:t>
            </a:r>
            <a:r>
              <a:rPr lang="zh-CN" altLang="en-US"/>
              <a:t>的使用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zh-CN" altLang="en-US" sz="2000" b="1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接口方法设计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4101" y="4367817"/>
            <a:ext cx="929412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课堂示例采用此方式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&lt;Student&gt;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queryByMultiParam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Student  student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6680" y="1756442"/>
            <a:ext cx="9471546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根据学号、姓名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等条件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组合查询出符合条件的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  <a:endParaRPr lang="en-US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6680" y="2408774"/>
            <a:ext cx="9471546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&lt;Student&gt;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queryByMultiParam(@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Param("number") String number,</a:t>
            </a:r>
            <a:b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Param("name")String name,</a:t>
            </a:r>
            <a:b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                    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")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4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&lt;if&gt;</a:t>
            </a:r>
            <a:r>
              <a:rPr lang="zh-CN" altLang="en-US"/>
              <a:t>的使用</a:t>
            </a:r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-1673" y="1084067"/>
            <a:ext cx="3478514" cy="692497"/>
            <a:chOff x="0" y="1234984"/>
            <a:chExt cx="3571875" cy="692766"/>
          </a:xfrm>
        </p:grpSpPr>
        <p:sp>
          <p:nvSpPr>
            <p:cNvPr id="5" name="五边形 4"/>
            <p:cNvSpPr/>
            <p:nvPr/>
          </p:nvSpPr>
          <p:spPr>
            <a:xfrm>
              <a:off x="0" y="1234984"/>
              <a:ext cx="3180178" cy="692766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矩形 7"/>
            <p:cNvSpPr>
              <a:spLocks noChangeArrowheads="1"/>
            </p:cNvSpPr>
            <p:nvPr/>
          </p:nvSpPr>
          <p:spPr bwMode="auto">
            <a:xfrm>
              <a:off x="30096" y="1396483"/>
              <a:ext cx="2676841" cy="400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buFont typeface="Wingdings" pitchFamily="2" charset="2"/>
                <a:buChar char="Ø"/>
              </a:pP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lang="zh-CN" altLang="en-US" sz="2000" b="1" smtClean="0">
                  <a:latin typeface="+mn-ea"/>
                  <a:ea typeface="+mn-ea"/>
                  <a:cs typeface="Times New Roman" pitchFamily="18" charset="0"/>
                </a:rPr>
                <a:t> 编写映射文件</a:t>
              </a:r>
              <a:r>
                <a:rPr lang="en-US" altLang="zh-CN" sz="2000" b="1" smtClean="0">
                  <a:latin typeface="+mn-ea"/>
                  <a:ea typeface="+mn-ea"/>
                  <a:cs typeface="Times New Roman" pitchFamily="18" charset="0"/>
                </a:rPr>
                <a:t>sql</a:t>
              </a:r>
              <a:endParaRPr lang="zh-CN" altLang="en-US" sz="20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2923900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04459" y="1255803"/>
              <a:ext cx="467416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172949" y="2415653"/>
            <a:ext cx="3076291" cy="180150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zh-CN" altLang="en-US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注意：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test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属性判断条件的</a:t>
            </a: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书写：</a:t>
            </a:r>
            <a:endParaRPr lang="en-US" altLang="zh-CN" sz="2000" b="1" smtClean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其中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Times New Roman" pitchFamily="18" charset="0"/>
              </a:rPr>
              <a:t>number,name</a:t>
            </a: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age</a:t>
            </a: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是接口方法参数</a:t>
            </a:r>
            <a:r>
              <a:rPr lang="en-US" altLang="zh-CN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student</a:t>
            </a:r>
            <a:r>
              <a:rPr lang="zh-CN" altLang="en-US" sz="2000" b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的成员属性</a:t>
            </a:r>
            <a:endParaRPr lang="zh-CN" altLang="en-US" sz="2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12" y="1401953"/>
            <a:ext cx="69342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9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4366">
      <a:dk1>
        <a:sysClr val="windowText" lastClr="000000"/>
      </a:dk1>
      <a:lt1>
        <a:sysClr val="window" lastClr="FFFFFF"/>
      </a:lt1>
      <a:dk2>
        <a:srgbClr val="2C97CB"/>
      </a:dk2>
      <a:lt2>
        <a:srgbClr val="0070C0"/>
      </a:lt2>
      <a:accent1>
        <a:srgbClr val="0070C0"/>
      </a:accent1>
      <a:accent2>
        <a:srgbClr val="2C97CB"/>
      </a:accent2>
      <a:accent3>
        <a:srgbClr val="0070C0"/>
      </a:accent3>
      <a:accent4>
        <a:srgbClr val="2C97CB"/>
      </a:accent4>
      <a:accent5>
        <a:srgbClr val="0070C0"/>
      </a:accent5>
      <a:accent6>
        <a:srgbClr val="2C97C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2380</Words>
  <Application>Microsoft Office PowerPoint</Application>
  <PresentationFormat>自定义</PresentationFormat>
  <Paragraphs>376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PowerPoint 演示文稿</vt:lpstr>
      <vt:lpstr>PowerPoint 演示文稿</vt:lpstr>
      <vt:lpstr>动态sql的概念</vt:lpstr>
      <vt:lpstr>动态sql的概念</vt:lpstr>
      <vt:lpstr>4.1 &lt;if&gt;的使用</vt:lpstr>
      <vt:lpstr>4.1 &lt;if&gt;的使用</vt:lpstr>
      <vt:lpstr>4.1 &lt;if&gt;的使用</vt:lpstr>
      <vt:lpstr>4.1 &lt;if&gt;的使用</vt:lpstr>
      <vt:lpstr>4.1 &lt;if&gt;的使用</vt:lpstr>
      <vt:lpstr>4.1 &lt;if&gt;的使用</vt:lpstr>
      <vt:lpstr>4.1 &lt;if&gt;的使用</vt:lpstr>
      <vt:lpstr>4.1 &lt;if&gt;的使用</vt:lpstr>
      <vt:lpstr>4.1 &lt;if&gt;的使用</vt:lpstr>
      <vt:lpstr>4.1 &lt;if&gt;的使用</vt:lpstr>
      <vt:lpstr>4.2 &lt;where&gt;和&lt;set&gt;的使用</vt:lpstr>
      <vt:lpstr>4.2 &lt;where&gt;和&lt;set&gt;的使用</vt:lpstr>
      <vt:lpstr>4.2 &lt;where&gt;和&lt;set&gt;的使用</vt:lpstr>
      <vt:lpstr>4.2 &lt;where&gt;和&lt;set&gt;的使用</vt:lpstr>
      <vt:lpstr>4.2 &lt;where&gt;和&lt;set&gt;的使用</vt:lpstr>
      <vt:lpstr>4.3 &lt;choose&gt;、&lt;when&gt;、&lt;otherwise&gt;元素</vt:lpstr>
      <vt:lpstr>4.3 &lt;choose&gt;、&lt;when&gt;、&lt;otherwise&gt;元素</vt:lpstr>
      <vt:lpstr>4.3 &lt;choose&gt;、&lt;when&gt;、&lt;otherwise&gt;元素</vt:lpstr>
      <vt:lpstr>4.3 &lt;choose&gt;、&lt;when&gt;、&lt;otherwise&gt;元素</vt:lpstr>
      <vt:lpstr>4.3 &lt;choose&gt;、&lt;when&gt;、&lt;otherwise&gt;元素</vt:lpstr>
      <vt:lpstr>4.4 &lt;foreach&gt;的使用</vt:lpstr>
      <vt:lpstr>4.4 &lt;foreach&gt;的使用之批量删除</vt:lpstr>
      <vt:lpstr>4.4 &lt;foreach&gt;的使用之批量删除</vt:lpstr>
      <vt:lpstr>4.4 &lt;foreach&gt;的使用之批量删除</vt:lpstr>
      <vt:lpstr>4.4 &lt;foreach&gt;的使用之批量删除</vt:lpstr>
      <vt:lpstr>4.4 &lt;foreach&gt;的使用</vt:lpstr>
      <vt:lpstr>4.4 &lt;foreach&gt;的使用</vt:lpstr>
      <vt:lpstr>4.4 &lt;foreach&gt;的使用</vt:lpstr>
      <vt:lpstr>4.4 &lt;foreach&gt;的使用之批量插入</vt:lpstr>
      <vt:lpstr>4.4 &lt;foreach&gt;的使用之批量删除</vt:lpstr>
      <vt:lpstr>4.4 &lt;foreach&gt;的使用之批量删除</vt:lpstr>
      <vt:lpstr>4.4 &lt;foreach&gt;的使用</vt:lpstr>
      <vt:lpstr>1.5 小结&amp;作业</vt:lpstr>
    </vt:vector>
  </TitlesOfParts>
  <Manager>ppt模板5</Manager>
  <Company>ppt模板5</Company>
  <LinksUpToDate>false</LinksUpToDate>
  <SharedDoc>false</SharedDoc>
  <HyperlinkBase>ppt模板5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ppt模板5</dc:subject>
  <dc:creator>ppt模板5</dc:creator>
  <cp:keywords>ppt模板5</cp:keywords>
  <dc:description>ppt模板5</dc:description>
  <cp:lastModifiedBy>zq xia</cp:lastModifiedBy>
  <cp:revision>163</cp:revision>
  <dcterms:created xsi:type="dcterms:W3CDTF">2018-07-07T09:02:09Z</dcterms:created>
  <dcterms:modified xsi:type="dcterms:W3CDTF">2024-10-13T05:49:25Z</dcterms:modified>
  <cp:category>ppt模板5</cp:category>
</cp:coreProperties>
</file>