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327" r:id="rId5"/>
    <p:sldId id="328" r:id="rId6"/>
    <p:sldId id="331" r:id="rId7"/>
    <p:sldId id="332" r:id="rId8"/>
    <p:sldId id="334" r:id="rId9"/>
    <p:sldId id="338" r:id="rId10"/>
    <p:sldId id="336" r:id="rId11"/>
    <p:sldId id="348" r:id="rId12"/>
    <p:sldId id="337" r:id="rId13"/>
    <p:sldId id="339" r:id="rId14"/>
    <p:sldId id="340" r:id="rId15"/>
    <p:sldId id="341" r:id="rId16"/>
    <p:sldId id="342" r:id="rId17"/>
    <p:sldId id="344" r:id="rId18"/>
    <p:sldId id="345" r:id="rId19"/>
    <p:sldId id="346" r:id="rId20"/>
    <p:sldId id="347" r:id="rId21"/>
    <p:sldId id="32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59" autoAdjust="0"/>
    <p:restoredTop sz="94660"/>
  </p:normalViewPr>
  <p:slideViewPr>
    <p:cSldViewPr snapToGrid="0">
      <p:cViewPr>
        <p:scale>
          <a:sx n="70" d="100"/>
          <a:sy n="70" d="100"/>
        </p:scale>
        <p:origin x="-456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1C199-7A40-4EB2-A2A4-84B27B21C27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BFE8C-0A1E-4718-BA11-182134D2C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67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6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05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51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90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371601" y="298355"/>
            <a:ext cx="10820400" cy="712695"/>
          </a:xfrm>
          <a:prstGeom prst="rect">
            <a:avLst/>
          </a:prstGeom>
          <a:solidFill>
            <a:srgbClr val="2C9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836" y="352143"/>
            <a:ext cx="10515600" cy="629492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4481" y="298355"/>
            <a:ext cx="842682" cy="71269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3"/>
          <a:stretch/>
        </p:blipFill>
        <p:spPr>
          <a:xfrm>
            <a:off x="338816" y="69755"/>
            <a:ext cx="1208476" cy="116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712" y="1173905"/>
            <a:ext cx="8727141" cy="4222377"/>
          </a:xfrm>
          <a:prstGeom prst="rect">
            <a:avLst/>
          </a:prstGeom>
          <a:solidFill>
            <a:srgbClr val="2C9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3"/>
          <a:stretch/>
        </p:blipFill>
        <p:spPr>
          <a:xfrm>
            <a:off x="5856450" y="711701"/>
            <a:ext cx="6348997" cy="61462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120717" y="1223681"/>
            <a:ext cx="1084729" cy="42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01 3"/>
          <p:cNvSpPr txBox="1"/>
          <p:nvPr/>
        </p:nvSpPr>
        <p:spPr>
          <a:xfrm>
            <a:off x="195153" y="1856507"/>
            <a:ext cx="9408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30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二、</a:t>
            </a:r>
            <a:r>
              <a:rPr lang="en-US" altLang="zh-CN" sz="5400" spc="30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Mybatis</a:t>
            </a:r>
            <a:r>
              <a:rPr lang="zh-CN" altLang="en-US" sz="5400" spc="30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实践</a:t>
            </a:r>
            <a:endParaRPr lang="zh-CN" altLang="en-US" sz="5400" spc="3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" name="01 12"/>
          <p:cNvSpPr txBox="1"/>
          <p:nvPr/>
        </p:nvSpPr>
        <p:spPr>
          <a:xfrm>
            <a:off x="127918" y="2741292"/>
            <a:ext cx="712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+mn-ea"/>
              </a:rPr>
              <a:t>【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提高持久层数据处理效率</a:t>
            </a:r>
            <a:r>
              <a:rPr lang="en-US" altLang="zh-CN" smtClean="0">
                <a:solidFill>
                  <a:schemeClr val="bg1"/>
                </a:solidFill>
                <a:latin typeface="+mn-ea"/>
              </a:rPr>
              <a:t>】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01 13"/>
          <p:cNvSpPr txBox="1"/>
          <p:nvPr/>
        </p:nvSpPr>
        <p:spPr>
          <a:xfrm>
            <a:off x="195153" y="4380108"/>
            <a:ext cx="243306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7" smtClean="0">
                <a:solidFill>
                  <a:schemeClr val="bg1"/>
                </a:solidFill>
                <a:latin typeface="+mn-ea"/>
              </a:rPr>
              <a:t>授课教师：夏竹青</a:t>
            </a:r>
            <a:endParaRPr lang="zh-CN" altLang="en-US" sz="1867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01 14"/>
          <p:cNvSpPr txBox="1"/>
          <p:nvPr/>
        </p:nvSpPr>
        <p:spPr>
          <a:xfrm>
            <a:off x="195153" y="4785739"/>
            <a:ext cx="300518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7" dirty="0">
                <a:solidFill>
                  <a:schemeClr val="bg1"/>
                </a:solidFill>
                <a:latin typeface="+mn-ea"/>
              </a:rPr>
              <a:t>时间</a:t>
            </a:r>
            <a:r>
              <a:rPr lang="zh-CN" altLang="en-US" sz="1867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1867" smtClean="0">
                <a:solidFill>
                  <a:schemeClr val="bg1"/>
                </a:solidFill>
                <a:latin typeface="+mn-ea"/>
              </a:rPr>
              <a:t>2024</a:t>
            </a:r>
            <a:r>
              <a:rPr lang="zh-CN" altLang="en-US" sz="1867" smtClean="0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zh-CN" sz="1867" smtClean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en-US" sz="1867" smtClean="0">
                <a:solidFill>
                  <a:schemeClr val="bg1"/>
                </a:solidFill>
                <a:latin typeface="+mn-ea"/>
              </a:rPr>
              <a:t>月</a:t>
            </a:r>
            <a:endParaRPr lang="zh-CN" altLang="en-US" sz="1867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741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Box 1"/>
          <p:cNvSpPr txBox="1">
            <a:spLocks noChangeArrowheads="1"/>
          </p:cNvSpPr>
          <p:nvPr/>
        </p:nvSpPr>
        <p:spPr bwMode="auto">
          <a:xfrm>
            <a:off x="1022352" y="1143001"/>
            <a:ext cx="543304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查看指定</a:t>
            </a: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id</a:t>
            </a: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的班级详情以及该班级的所有学生。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244600" y="1608138"/>
            <a:ext cx="633518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1" name="AutoShape 4" descr="http://img3.imgtn.bdimg.com/it/u=3952872100,4158383973&amp;fm=26&amp;gp=0.jpg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4582" name="AutoShape 6" descr="http://img3.imgtn.bdimg.com/it/u=3952872100,4158383973&amp;fm=26&amp;gp=0.jpg"/>
          <p:cNvSpPr>
            <a:spLocks noChangeAspect="1" noChangeArrowheads="1"/>
          </p:cNvSpPr>
          <p:nvPr/>
        </p:nvSpPr>
        <p:spPr bwMode="auto">
          <a:xfrm>
            <a:off x="410633" y="7938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4583" name="AutoShape 8" descr="http://img3.imgtn.bdimg.com/it/u=3952872100,4158383973&amp;fm=26&amp;gp=0.jpg"/>
          <p:cNvSpPr>
            <a:spLocks noChangeAspect="1" noChangeArrowheads="1"/>
          </p:cNvSpPr>
          <p:nvPr/>
        </p:nvSpPr>
        <p:spPr bwMode="auto">
          <a:xfrm>
            <a:off x="613833" y="160338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4586" name="矩形 12"/>
          <p:cNvSpPr>
            <a:spLocks noChangeArrowheads="1"/>
          </p:cNvSpPr>
          <p:nvPr/>
        </p:nvSpPr>
        <p:spPr bwMode="auto">
          <a:xfrm>
            <a:off x="1035051" y="1879600"/>
            <a:ext cx="689429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smtClean="0">
                <a:solidFill>
                  <a:srgbClr val="002060"/>
                </a:solidFill>
              </a:rPr>
              <a:t>&lt;</a:t>
            </a:r>
            <a:r>
              <a:rPr lang="en-US" altLang="zh-CN" sz="2000" b="1">
                <a:solidFill>
                  <a:srgbClr val="002060"/>
                </a:solidFill>
              </a:rPr>
              <a:t>select id="selectByIdJoinStudent" resultMap="</a:t>
            </a:r>
            <a:r>
              <a:rPr lang="en-US" altLang="zh-CN" sz="2000" b="1">
                <a:solidFill>
                  <a:srgbClr val="C00000"/>
                </a:solidFill>
              </a:rPr>
              <a:t>bjclassMap2</a:t>
            </a:r>
            <a:r>
              <a:rPr lang="en-US" altLang="zh-CN" sz="2000" b="1">
                <a:solidFill>
                  <a:srgbClr val="002060"/>
                </a:solidFill>
              </a:rPr>
              <a:t>"&gt;</a:t>
            </a:r>
            <a:br>
              <a:rPr lang="en-US" altLang="zh-CN" sz="2000" b="1">
                <a:solidFill>
                  <a:srgbClr val="002060"/>
                </a:solidFill>
              </a:rPr>
            </a:br>
            <a:r>
              <a:rPr lang="en-US" altLang="zh-CN" sz="2000" b="1">
                <a:solidFill>
                  <a:srgbClr val="002060"/>
                </a:solidFill>
              </a:rPr>
              <a:t>    select bj.bj_id,bj.bj_code,bj.bj_name,st.*</a:t>
            </a:r>
            <a:br>
              <a:rPr lang="en-US" altLang="zh-CN" sz="2000" b="1">
                <a:solidFill>
                  <a:srgbClr val="002060"/>
                </a:solidFill>
              </a:rPr>
            </a:br>
            <a:r>
              <a:rPr lang="en-US" altLang="zh-CN" sz="2000" b="1">
                <a:solidFill>
                  <a:srgbClr val="002060"/>
                </a:solidFill>
              </a:rPr>
              <a:t>    from bjclass bj,student st</a:t>
            </a:r>
            <a:br>
              <a:rPr lang="en-US" altLang="zh-CN" sz="2000" b="1">
                <a:solidFill>
                  <a:srgbClr val="002060"/>
                </a:solidFill>
              </a:rPr>
            </a:br>
            <a:r>
              <a:rPr lang="en-US" altLang="zh-CN" sz="2000" b="1">
                <a:solidFill>
                  <a:srgbClr val="002060"/>
                </a:solidFill>
              </a:rPr>
              <a:t>    where bj.bj_id=st.bj_id and bj.bj_id=#{bjid}</a:t>
            </a:r>
            <a:br>
              <a:rPr lang="en-US" altLang="zh-CN" sz="2000" b="1">
                <a:solidFill>
                  <a:srgbClr val="002060"/>
                </a:solidFill>
              </a:rPr>
            </a:br>
            <a:r>
              <a:rPr lang="en-US" altLang="zh-CN" sz="2000" b="1">
                <a:solidFill>
                  <a:srgbClr val="002060"/>
                </a:solidFill>
              </a:rPr>
              <a:t>&lt;/select</a:t>
            </a:r>
            <a:r>
              <a:rPr lang="en-US" altLang="zh-CN" sz="2000" b="1" smtClean="0">
                <a:solidFill>
                  <a:srgbClr val="002060"/>
                </a:solidFill>
              </a:rPr>
              <a:t>&gt;</a:t>
            </a:r>
            <a:endParaRPr lang="en-US" altLang="zh-CN" sz="2000" b="1">
              <a:solidFill>
                <a:srgbClr val="002060"/>
              </a:solidFill>
            </a:endParaRPr>
          </a:p>
        </p:txBody>
      </p:sp>
      <p:sp>
        <p:nvSpPr>
          <p:cNvPr id="24587" name="矩形 14"/>
          <p:cNvSpPr>
            <a:spLocks noChangeArrowheads="1"/>
          </p:cNvSpPr>
          <p:nvPr/>
        </p:nvSpPr>
        <p:spPr bwMode="auto">
          <a:xfrm>
            <a:off x="817033" y="3687431"/>
            <a:ext cx="6061439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</a:rPr>
              <a:t>&lt;!--</a:t>
            </a:r>
            <a:r>
              <a:rPr lang="zh-CN" altLang="en-US" b="1">
                <a:solidFill>
                  <a:srgbClr val="FF0000"/>
                </a:solidFill>
              </a:rPr>
              <a:t>扩展配置</a:t>
            </a:r>
            <a:r>
              <a:rPr lang="en-US" altLang="zh-CN" b="1">
                <a:solidFill>
                  <a:srgbClr val="FF0000"/>
                </a:solidFill>
              </a:rPr>
              <a:t>mybatis</a:t>
            </a:r>
            <a:r>
              <a:rPr lang="zh-CN" altLang="en-US" b="1">
                <a:solidFill>
                  <a:srgbClr val="FF0000"/>
                </a:solidFill>
              </a:rPr>
              <a:t>自动映射策略</a:t>
            </a:r>
            <a:r>
              <a:rPr lang="en-US" altLang="zh-CN" b="1">
                <a:solidFill>
                  <a:srgbClr val="FF0000"/>
                </a:solidFill>
              </a:rPr>
              <a:t>--&gt;</a:t>
            </a:r>
            <a:r>
              <a:rPr lang="en-US" altLang="zh-CN" b="1">
                <a:solidFill>
                  <a:srgbClr val="002060"/>
                </a:solidFill>
              </a:rPr>
              <a:t/>
            </a:r>
            <a:br>
              <a:rPr lang="en-US" altLang="zh-CN" b="1">
                <a:solidFill>
                  <a:srgbClr val="002060"/>
                </a:solidFill>
              </a:rPr>
            </a:br>
            <a:r>
              <a:rPr lang="en-US" altLang="zh-CN" sz="2000" b="1">
                <a:solidFill>
                  <a:srgbClr val="002060"/>
                </a:solidFill>
              </a:rPr>
              <a:t>&lt;resultMap id="</a:t>
            </a:r>
            <a:r>
              <a:rPr lang="en-US" altLang="zh-CN" sz="2000" b="1">
                <a:solidFill>
                  <a:srgbClr val="C00000"/>
                </a:solidFill>
              </a:rPr>
              <a:t>bjclassMap2</a:t>
            </a:r>
            <a:r>
              <a:rPr lang="en-US" altLang="zh-CN" sz="2000" b="1">
                <a:solidFill>
                  <a:srgbClr val="002060"/>
                </a:solidFill>
              </a:rPr>
              <a:t>" type="bjclass"&gt;</a:t>
            </a:r>
            <a:br>
              <a:rPr lang="en-US" altLang="zh-CN" sz="2000" b="1">
                <a:solidFill>
                  <a:srgbClr val="002060"/>
                </a:solidFill>
              </a:rPr>
            </a:br>
            <a:r>
              <a:rPr lang="en-US" altLang="zh-CN" sz="2000" b="1">
                <a:solidFill>
                  <a:srgbClr val="002060"/>
                </a:solidFill>
              </a:rPr>
              <a:t>    &lt;id column="bj_id" property="bjId"/&gt;</a:t>
            </a:r>
            <a:br>
              <a:rPr lang="en-US" altLang="zh-CN" sz="2000" b="1">
                <a:solidFill>
                  <a:srgbClr val="002060"/>
                </a:solidFill>
              </a:rPr>
            </a:br>
            <a:r>
              <a:rPr lang="en-US" altLang="zh-CN" sz="2000" b="1">
                <a:solidFill>
                  <a:srgbClr val="002060"/>
                </a:solidFill>
              </a:rPr>
              <a:t>    &lt;collection property="students" ofType="student"&gt;</a:t>
            </a:r>
            <a:br>
              <a:rPr lang="en-US" altLang="zh-CN" sz="2000" b="1">
                <a:solidFill>
                  <a:srgbClr val="002060"/>
                </a:solidFill>
              </a:rPr>
            </a:br>
            <a:r>
              <a:rPr lang="en-US" altLang="zh-CN" sz="2000" b="1">
                <a:solidFill>
                  <a:srgbClr val="002060"/>
                </a:solidFill>
              </a:rPr>
              <a:t>        &lt;id column="id" property="id"/&gt;</a:t>
            </a:r>
            <a:br>
              <a:rPr lang="en-US" altLang="zh-CN" sz="2000" b="1">
                <a:solidFill>
                  <a:srgbClr val="002060"/>
                </a:solidFill>
              </a:rPr>
            </a:br>
            <a:r>
              <a:rPr lang="en-US" altLang="zh-CN" sz="2000" b="1">
                <a:solidFill>
                  <a:srgbClr val="002060"/>
                </a:solidFill>
              </a:rPr>
              <a:t>        &lt;result column="number" property="number</a:t>
            </a:r>
            <a:r>
              <a:rPr lang="en-US" altLang="zh-CN" sz="2000" b="1" smtClean="0">
                <a:solidFill>
                  <a:srgbClr val="002060"/>
                </a:solidFill>
              </a:rPr>
              <a:t>"/&gt;</a:t>
            </a:r>
          </a:p>
          <a:p>
            <a:r>
              <a:rPr lang="en-US" altLang="zh-CN" sz="2000" b="1">
                <a:solidFill>
                  <a:srgbClr val="002060"/>
                </a:solidFill>
              </a:rPr>
              <a:t> </a:t>
            </a:r>
            <a:r>
              <a:rPr lang="en-US" altLang="zh-CN" sz="2000" b="1" smtClean="0">
                <a:solidFill>
                  <a:srgbClr val="002060"/>
                </a:solidFill>
              </a:rPr>
              <a:t>       …...</a:t>
            </a:r>
            <a:r>
              <a:rPr lang="en-US" altLang="zh-CN" sz="2000" b="1">
                <a:solidFill>
                  <a:srgbClr val="002060"/>
                </a:solidFill>
              </a:rPr>
              <a:t/>
            </a:r>
            <a:br>
              <a:rPr lang="en-US" altLang="zh-CN" sz="2000" b="1">
                <a:solidFill>
                  <a:srgbClr val="002060"/>
                </a:solidFill>
              </a:rPr>
            </a:br>
            <a:r>
              <a:rPr lang="en-US" altLang="zh-CN" sz="2000" b="1">
                <a:solidFill>
                  <a:srgbClr val="002060"/>
                </a:solidFill>
              </a:rPr>
              <a:t>    &lt;/collection&gt;</a:t>
            </a:r>
            <a:br>
              <a:rPr lang="en-US" altLang="zh-CN" sz="2000" b="1">
                <a:solidFill>
                  <a:srgbClr val="002060"/>
                </a:solidFill>
              </a:rPr>
            </a:br>
            <a:r>
              <a:rPr lang="en-US" altLang="zh-CN" sz="2000" b="1">
                <a:solidFill>
                  <a:srgbClr val="002060"/>
                </a:solidFill>
              </a:rPr>
              <a:t>&lt;/resultMap&gt;</a:t>
            </a:r>
          </a:p>
        </p:txBody>
      </p:sp>
      <p:sp>
        <p:nvSpPr>
          <p:cNvPr id="16" name="矩形 15"/>
          <p:cNvSpPr/>
          <p:nvPr/>
        </p:nvSpPr>
        <p:spPr>
          <a:xfrm>
            <a:off x="6455392" y="3140537"/>
            <a:ext cx="5058833" cy="109378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>
                <a:solidFill>
                  <a:schemeClr val="tx1"/>
                </a:solidFill>
              </a:rPr>
              <a:t>Mybatis</a:t>
            </a:r>
            <a:r>
              <a:rPr lang="zh-CN" altLang="en-US" dirty="0">
                <a:solidFill>
                  <a:schemeClr val="tx1"/>
                </a:solidFill>
              </a:rPr>
              <a:t>的自动</a:t>
            </a:r>
            <a:r>
              <a:rPr lang="zh-CN" altLang="en-US">
                <a:solidFill>
                  <a:schemeClr val="tx1"/>
                </a:solidFill>
              </a:rPr>
              <a:t>映射策略默认取值下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r>
              <a:rPr lang="zh-CN" altLang="en-US" b="1" i="1">
                <a:solidFill>
                  <a:schemeClr val="tx1"/>
                </a:solidFill>
              </a:rPr>
              <a:t>只对非嵌套的</a:t>
            </a:r>
            <a:r>
              <a:rPr lang="en-US" altLang="zh-CN" b="1" i="1">
                <a:solidFill>
                  <a:schemeClr val="tx1"/>
                </a:solidFill>
              </a:rPr>
              <a:t>resultMap</a:t>
            </a:r>
            <a:r>
              <a:rPr lang="zh-CN" altLang="en-US" b="1" i="1">
                <a:solidFill>
                  <a:schemeClr val="tx1"/>
                </a:solidFill>
              </a:rPr>
              <a:t>进行自动</a:t>
            </a:r>
            <a:r>
              <a:rPr lang="zh-CN" altLang="en-US" b="1" i="1" smtClean="0">
                <a:solidFill>
                  <a:schemeClr val="tx1"/>
                </a:solidFill>
              </a:rPr>
              <a:t>映射</a:t>
            </a:r>
            <a:r>
              <a:rPr lang="en-US" altLang="zh-CN" b="1" i="1" smtClean="0"/>
              <a:t>esultMap</a:t>
            </a:r>
            <a:r>
              <a:rPr lang="zh-CN" altLang="en-US" b="1" i="1"/>
              <a:t>进行自动映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8128001" y="1198560"/>
            <a:ext cx="4002617" cy="550862"/>
            <a:chOff x="5912534" y="4052882"/>
            <a:chExt cx="2024521" cy="470257"/>
          </a:xfrm>
        </p:grpSpPr>
        <p:sp>
          <p:nvSpPr>
            <p:cNvPr id="20" name="任意多边形 19"/>
            <p:cNvSpPr/>
            <p:nvPr/>
          </p:nvSpPr>
          <p:spPr bwMode="auto">
            <a:xfrm>
              <a:off x="5912534" y="4052882"/>
              <a:ext cx="2024521" cy="47025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6BA9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  <p:sp>
          <p:nvSpPr>
            <p:cNvPr id="24589" name="矩形 69"/>
            <p:cNvSpPr>
              <a:spLocks noChangeArrowheads="1"/>
            </p:cNvSpPr>
            <p:nvPr/>
          </p:nvSpPr>
          <p:spPr bwMode="auto">
            <a:xfrm>
              <a:off x="5912534" y="4093641"/>
              <a:ext cx="1934981" cy="315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Mybatis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方法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：嵌套结果</a:t>
              </a:r>
              <a:endParaRPr lang="zh-CN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对多关联查询</a:t>
            </a:r>
          </a:p>
        </p:txBody>
      </p:sp>
    </p:spTree>
    <p:extLst>
      <p:ext uri="{BB962C8B-B14F-4D97-AF65-F5344CB8AC3E}">
        <p14:creationId xmlns:p14="http://schemas.microsoft.com/office/powerpoint/2010/main" val="192951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/>
      <p:bldP spid="24587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Box 1"/>
          <p:cNvSpPr txBox="1">
            <a:spLocks noChangeArrowheads="1"/>
          </p:cNvSpPr>
          <p:nvPr/>
        </p:nvSpPr>
        <p:spPr bwMode="auto">
          <a:xfrm>
            <a:off x="1022352" y="1143001"/>
            <a:ext cx="543304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smtClean="0">
                <a:latin typeface="+mn-ea"/>
                <a:ea typeface="+mn-ea"/>
                <a:cs typeface="Times New Roman" pitchFamily="18" charset="0"/>
              </a:rPr>
              <a:t>扩展</a:t>
            </a: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配置</a:t>
            </a: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mybatis</a:t>
            </a: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自动映射</a:t>
            </a:r>
            <a:r>
              <a:rPr lang="zh-CN" altLang="en-US" sz="2000" b="1" smtClean="0">
                <a:latin typeface="+mn-ea"/>
                <a:ea typeface="+mn-ea"/>
                <a:cs typeface="Times New Roman" pitchFamily="18" charset="0"/>
              </a:rPr>
              <a:t>策略</a:t>
            </a:r>
            <a:endParaRPr lang="zh-CN" altLang="en-US" sz="2000" b="1">
              <a:latin typeface="+mn-ea"/>
              <a:ea typeface="+mn-ea"/>
              <a:cs typeface="Times New Roman" pitchFamily="18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17033" y="1633136"/>
            <a:ext cx="633518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1" name="AutoShape 4" descr="http://img3.imgtn.bdimg.com/it/u=3952872100,4158383973&amp;fm=26&amp;gp=0.jpg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4582" name="AutoShape 6" descr="http://img3.imgtn.bdimg.com/it/u=3952872100,4158383973&amp;fm=26&amp;gp=0.jpg"/>
          <p:cNvSpPr>
            <a:spLocks noChangeAspect="1" noChangeArrowheads="1"/>
          </p:cNvSpPr>
          <p:nvPr/>
        </p:nvSpPr>
        <p:spPr bwMode="auto">
          <a:xfrm>
            <a:off x="410633" y="7938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4583" name="AutoShape 8" descr="http://img3.imgtn.bdimg.com/it/u=3952872100,4158383973&amp;fm=26&amp;gp=0.jpg"/>
          <p:cNvSpPr>
            <a:spLocks noChangeAspect="1" noChangeArrowheads="1"/>
          </p:cNvSpPr>
          <p:nvPr/>
        </p:nvSpPr>
        <p:spPr bwMode="auto">
          <a:xfrm>
            <a:off x="613833" y="160338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>
              <a:latin typeface="Arial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对多关联查询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813673"/>
              </p:ext>
            </p:extLst>
          </p:nvPr>
        </p:nvGraphicFramePr>
        <p:xfrm>
          <a:off x="817033" y="2320120"/>
          <a:ext cx="10536768" cy="3211771"/>
        </p:xfrm>
        <a:graphic>
          <a:graphicData uri="http://schemas.openxmlformats.org/drawingml/2006/table">
            <a:tbl>
              <a:tblPr/>
              <a:tblGrid>
                <a:gridCol w="2513021"/>
                <a:gridCol w="5540991"/>
                <a:gridCol w="1255594"/>
                <a:gridCol w="1227162"/>
              </a:tblGrid>
              <a:tr h="443003">
                <a:tc>
                  <a:txBody>
                    <a:bodyPr/>
                    <a:lstStyle/>
                    <a:p>
                      <a:r>
                        <a:rPr lang="en-US"/>
                        <a:t>setting</a:t>
                      </a:r>
                      <a:r>
                        <a:rPr lang="zh-CN" altLang="en-US"/>
                        <a:t>属性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属性含义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可选值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默认值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8768">
                <a:tc>
                  <a:txBody>
                    <a:bodyPr/>
                    <a:lstStyle/>
                    <a:p>
                      <a:r>
                        <a:rPr lang="en-US"/>
                        <a:t>autoMappingBehavior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指定 </a:t>
                      </a:r>
                      <a:r>
                        <a:rPr lang="en-US" altLang="zh-CN"/>
                        <a:t>MyBatis </a:t>
                      </a:r>
                      <a:r>
                        <a:rPr lang="zh-CN" altLang="en-US"/>
                        <a:t>应如何自动映射列到字段或属性。 </a:t>
                      </a:r>
                      <a:endParaRPr lang="en-US" altLang="zh-CN" smtClean="0"/>
                    </a:p>
                    <a:p>
                      <a:endParaRPr lang="en-US" altLang="zh-CN" smtClean="0"/>
                    </a:p>
                    <a:p>
                      <a:r>
                        <a:rPr lang="en-US" altLang="zh-CN" smtClean="0"/>
                        <a:t>NONE </a:t>
                      </a:r>
                      <a:r>
                        <a:rPr lang="zh-CN" altLang="en-US"/>
                        <a:t>表示关闭自动映射</a:t>
                      </a:r>
                      <a:r>
                        <a:rPr lang="zh-CN" altLang="en-US" smtClean="0"/>
                        <a:t>；</a:t>
                      </a:r>
                      <a:endParaRPr lang="en-US" altLang="zh-CN" smtClean="0"/>
                    </a:p>
                    <a:p>
                      <a:endParaRPr lang="en-US" altLang="zh-CN" smtClean="0"/>
                    </a:p>
                    <a:p>
                      <a:r>
                        <a:rPr lang="en-US" altLang="zh-CN" smtClean="0"/>
                        <a:t>PARTIAL </a:t>
                      </a:r>
                      <a:r>
                        <a:rPr lang="zh-CN" altLang="en-US"/>
                        <a:t>只会自动映射没有定义嵌套结果映射的字段</a:t>
                      </a:r>
                      <a:r>
                        <a:rPr lang="zh-CN" altLang="en-US" smtClean="0"/>
                        <a:t>。</a:t>
                      </a:r>
                      <a:endParaRPr lang="en-US" altLang="zh-CN" smtClean="0"/>
                    </a:p>
                    <a:p>
                      <a:r>
                        <a:rPr lang="zh-CN" altLang="en-US" smtClean="0"/>
                        <a:t> </a:t>
                      </a:r>
                      <a:endParaRPr lang="en-US" altLang="zh-CN" smtClean="0"/>
                    </a:p>
                    <a:p>
                      <a:r>
                        <a:rPr lang="en-US" altLang="zh-CN" smtClean="0"/>
                        <a:t>FULL </a:t>
                      </a:r>
                      <a:r>
                        <a:rPr lang="zh-CN" altLang="en-US"/>
                        <a:t>会自动映射任何复杂的结果集（无论是否嵌套）。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NONE, PARTIAL, </a:t>
                      </a:r>
                      <a:endParaRPr lang="en-US" smtClean="0"/>
                    </a:p>
                    <a:p>
                      <a:r>
                        <a:rPr lang="en-US" smtClean="0"/>
                        <a:t>FULL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PARTIAL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Box 1"/>
          <p:cNvSpPr txBox="1">
            <a:spLocks noChangeArrowheads="1"/>
          </p:cNvSpPr>
          <p:nvPr/>
        </p:nvSpPr>
        <p:spPr bwMode="auto">
          <a:xfrm>
            <a:off x="1022351" y="1143001"/>
            <a:ext cx="766868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C00000"/>
                </a:solidFill>
              </a:rPr>
              <a:t>扩展配置</a:t>
            </a:r>
            <a:r>
              <a:rPr lang="en-US" altLang="zh-CN" sz="2000" b="1">
                <a:solidFill>
                  <a:srgbClr val="C00000"/>
                </a:solidFill>
              </a:rPr>
              <a:t>mybatis</a:t>
            </a:r>
            <a:r>
              <a:rPr lang="zh-CN" altLang="en-US" sz="2000" b="1">
                <a:solidFill>
                  <a:srgbClr val="C00000"/>
                </a:solidFill>
              </a:rPr>
              <a:t>自动映射策略</a:t>
            </a:r>
            <a:endParaRPr lang="zh-CN" altLang="en-US" sz="200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244600" y="1608138"/>
            <a:ext cx="633518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AutoShape 4" descr="http://img3.imgtn.bdimg.com/it/u=3952872100,4158383973&amp;fm=26&amp;gp=0.jpg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5606" name="AutoShape 6" descr="http://img3.imgtn.bdimg.com/it/u=3952872100,4158383973&amp;fm=26&amp;gp=0.jpg"/>
          <p:cNvSpPr>
            <a:spLocks noChangeAspect="1" noChangeArrowheads="1"/>
          </p:cNvSpPr>
          <p:nvPr/>
        </p:nvSpPr>
        <p:spPr bwMode="auto">
          <a:xfrm>
            <a:off x="410633" y="7938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5607" name="AutoShape 8" descr="http://img3.imgtn.bdimg.com/it/u=3952872100,4158383973&amp;fm=26&amp;gp=0.jpg"/>
          <p:cNvSpPr>
            <a:spLocks noChangeAspect="1" noChangeArrowheads="1"/>
          </p:cNvSpPr>
          <p:nvPr/>
        </p:nvSpPr>
        <p:spPr bwMode="auto">
          <a:xfrm>
            <a:off x="613833" y="160338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4587" name="矩形 14"/>
          <p:cNvSpPr>
            <a:spLocks noChangeArrowheads="1"/>
          </p:cNvSpPr>
          <p:nvPr/>
        </p:nvSpPr>
        <p:spPr bwMode="auto">
          <a:xfrm>
            <a:off x="613833" y="3308350"/>
            <a:ext cx="10617200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i="1" smtClean="0"/>
              <a:t>&lt;!-- </a:t>
            </a:r>
            <a:r>
              <a:rPr lang="en-US" altLang="zh-CN" sz="2000" b="1" i="1"/>
              <a:t>Full </a:t>
            </a:r>
            <a:r>
              <a:rPr lang="zh-CN" altLang="en-US" sz="2000" b="1" i="1"/>
              <a:t>同名普通属性自动映射 </a:t>
            </a:r>
            <a:r>
              <a:rPr lang="en-US" altLang="zh-CN" sz="2000" b="1" i="1"/>
              <a:t>--&gt;</a:t>
            </a:r>
          </a:p>
          <a:p>
            <a:r>
              <a:rPr lang="en-US" altLang="zh-CN" sz="2000" b="1" smtClean="0">
                <a:solidFill>
                  <a:srgbClr val="002060"/>
                </a:solidFill>
              </a:rPr>
              <a:t>&lt;</a:t>
            </a:r>
            <a:r>
              <a:rPr lang="en-US" altLang="zh-CN" sz="2000" b="1">
                <a:solidFill>
                  <a:srgbClr val="002060"/>
                </a:solidFill>
              </a:rPr>
              <a:t>resultMap </a:t>
            </a:r>
            <a:r>
              <a:rPr lang="en-US" altLang="zh-CN" sz="2000" b="1" smtClean="0">
                <a:solidFill>
                  <a:srgbClr val="002060"/>
                </a:solidFill>
              </a:rPr>
              <a:t> id</a:t>
            </a:r>
            <a:r>
              <a:rPr lang="en-US" altLang="zh-CN" sz="2000" b="1">
                <a:solidFill>
                  <a:srgbClr val="002060"/>
                </a:solidFill>
              </a:rPr>
              <a:t>="</a:t>
            </a:r>
            <a:r>
              <a:rPr lang="en-US" altLang="zh-CN" sz="2000" b="1">
                <a:solidFill>
                  <a:srgbClr val="C00000"/>
                </a:solidFill>
              </a:rPr>
              <a:t>bjclassMap2</a:t>
            </a:r>
            <a:r>
              <a:rPr lang="en-US" altLang="zh-CN" sz="2000" b="1">
                <a:solidFill>
                  <a:srgbClr val="002060"/>
                </a:solidFill>
              </a:rPr>
              <a:t>" </a:t>
            </a:r>
            <a:r>
              <a:rPr lang="en-US" altLang="zh-CN" sz="2000" b="1" smtClean="0">
                <a:solidFill>
                  <a:srgbClr val="002060"/>
                </a:solidFill>
              </a:rPr>
              <a:t> type</a:t>
            </a:r>
            <a:r>
              <a:rPr lang="en-US" altLang="zh-CN" sz="2000" b="1">
                <a:solidFill>
                  <a:srgbClr val="002060"/>
                </a:solidFill>
              </a:rPr>
              <a:t>="bjclass"&gt;</a:t>
            </a:r>
            <a:br>
              <a:rPr lang="en-US" altLang="zh-CN" sz="2000" b="1">
                <a:solidFill>
                  <a:srgbClr val="002060"/>
                </a:solidFill>
              </a:rPr>
            </a:br>
            <a:r>
              <a:rPr lang="en-US" altLang="zh-CN" sz="2000" b="1">
                <a:solidFill>
                  <a:srgbClr val="002060"/>
                </a:solidFill>
              </a:rPr>
              <a:t>    &lt;id column="bj_id" </a:t>
            </a:r>
            <a:r>
              <a:rPr lang="en-US" altLang="zh-CN" sz="2000" b="1" smtClean="0">
                <a:solidFill>
                  <a:srgbClr val="002060"/>
                </a:solidFill>
              </a:rPr>
              <a:t> property</a:t>
            </a:r>
            <a:r>
              <a:rPr lang="en-US" altLang="zh-CN" sz="2000" b="1">
                <a:solidFill>
                  <a:srgbClr val="002060"/>
                </a:solidFill>
              </a:rPr>
              <a:t>="bjId"/&gt;</a:t>
            </a:r>
            <a:br>
              <a:rPr lang="en-US" altLang="zh-CN" sz="2000" b="1">
                <a:solidFill>
                  <a:srgbClr val="002060"/>
                </a:solidFill>
              </a:rPr>
            </a:br>
            <a:r>
              <a:rPr lang="en-US" altLang="zh-CN" sz="2000" b="1">
                <a:solidFill>
                  <a:srgbClr val="002060"/>
                </a:solidFill>
              </a:rPr>
              <a:t>    &lt;collection property="students" </a:t>
            </a:r>
            <a:r>
              <a:rPr lang="en-US" altLang="zh-CN" sz="2000" b="1" smtClean="0">
                <a:solidFill>
                  <a:srgbClr val="002060"/>
                </a:solidFill>
              </a:rPr>
              <a:t>  ofType</a:t>
            </a:r>
            <a:r>
              <a:rPr lang="en-US" altLang="zh-CN" sz="2000" b="1">
                <a:solidFill>
                  <a:srgbClr val="002060"/>
                </a:solidFill>
              </a:rPr>
              <a:t>="student"&gt;</a:t>
            </a:r>
            <a:br>
              <a:rPr lang="en-US" altLang="zh-CN" sz="2000" b="1">
                <a:solidFill>
                  <a:srgbClr val="002060"/>
                </a:solidFill>
              </a:rPr>
            </a:br>
            <a:r>
              <a:rPr lang="en-US" altLang="zh-CN" sz="2000" b="1">
                <a:solidFill>
                  <a:srgbClr val="002060"/>
                </a:solidFill>
              </a:rPr>
              <a:t>        &lt;id column="id" </a:t>
            </a:r>
            <a:r>
              <a:rPr lang="en-US" altLang="zh-CN" sz="2000" b="1" smtClean="0">
                <a:solidFill>
                  <a:srgbClr val="002060"/>
                </a:solidFill>
              </a:rPr>
              <a:t> property</a:t>
            </a:r>
            <a:r>
              <a:rPr lang="en-US" altLang="zh-CN" sz="2000" b="1">
                <a:solidFill>
                  <a:srgbClr val="002060"/>
                </a:solidFill>
              </a:rPr>
              <a:t>="id"/&gt;</a:t>
            </a:r>
            <a:br>
              <a:rPr lang="en-US" altLang="zh-CN" sz="2000" b="1">
                <a:solidFill>
                  <a:srgbClr val="002060"/>
                </a:solidFill>
              </a:rPr>
            </a:br>
            <a:r>
              <a:rPr lang="en-US" altLang="zh-CN" sz="2000" b="1" smtClean="0">
                <a:solidFill>
                  <a:srgbClr val="002060"/>
                </a:solidFill>
              </a:rPr>
              <a:t>&lt;/</a:t>
            </a:r>
            <a:r>
              <a:rPr lang="en-US" altLang="zh-CN" sz="2000" b="1">
                <a:solidFill>
                  <a:srgbClr val="002060"/>
                </a:solidFill>
              </a:rPr>
              <a:t>collection&gt;</a:t>
            </a:r>
            <a:br>
              <a:rPr lang="en-US" altLang="zh-CN" sz="2000" b="1">
                <a:solidFill>
                  <a:srgbClr val="002060"/>
                </a:solidFill>
              </a:rPr>
            </a:br>
            <a:r>
              <a:rPr lang="en-US" altLang="zh-CN" sz="2000" b="1">
                <a:solidFill>
                  <a:srgbClr val="002060"/>
                </a:solidFill>
              </a:rPr>
              <a:t>&lt;/resultMap&gt;</a:t>
            </a:r>
          </a:p>
          <a:p>
            <a:endParaRPr lang="zh-CN" altLang="en-US" b="1">
              <a:solidFill>
                <a:srgbClr val="7030A0"/>
              </a:solidFill>
            </a:endParaRPr>
          </a:p>
        </p:txBody>
      </p:sp>
      <p:grpSp>
        <p:nvGrpSpPr>
          <p:cNvPr id="25609" name="组合 18"/>
          <p:cNvGrpSpPr>
            <a:grpSpLocks/>
          </p:cNvGrpSpPr>
          <p:nvPr/>
        </p:nvGrpSpPr>
        <p:grpSpPr bwMode="auto">
          <a:xfrm>
            <a:off x="8128001" y="1198560"/>
            <a:ext cx="4002617" cy="550862"/>
            <a:chOff x="5912534" y="4052882"/>
            <a:chExt cx="2024521" cy="470257"/>
          </a:xfrm>
        </p:grpSpPr>
        <p:sp>
          <p:nvSpPr>
            <p:cNvPr id="20" name="任意多边形 19"/>
            <p:cNvSpPr/>
            <p:nvPr/>
          </p:nvSpPr>
          <p:spPr bwMode="auto">
            <a:xfrm>
              <a:off x="5912534" y="4052882"/>
              <a:ext cx="2024521" cy="470257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6BA9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>
                <a:solidFill>
                  <a:prstClr val="white"/>
                </a:solidFill>
              </a:endParaRPr>
            </a:p>
          </p:txBody>
        </p:sp>
        <p:sp>
          <p:nvSpPr>
            <p:cNvPr id="25612" name="矩形 69"/>
            <p:cNvSpPr>
              <a:spLocks noChangeArrowheads="1"/>
            </p:cNvSpPr>
            <p:nvPr/>
          </p:nvSpPr>
          <p:spPr bwMode="auto">
            <a:xfrm>
              <a:off x="5912534" y="4093641"/>
              <a:ext cx="1934981" cy="315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Mybatis</a:t>
              </a:r>
              <a:r>
                <a:rPr lang="zh-CN" altLang="en-US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方法</a:t>
              </a:r>
              <a:r>
                <a:rPr lang="en-US" altLang="zh-CN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：嵌套结果</a:t>
              </a:r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17033" y="1988707"/>
            <a:ext cx="8822267" cy="8771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 altLang="zh-CN" sz="1300">
              <a:solidFill>
                <a:srgbClr val="000000"/>
              </a:solidFill>
              <a:latin typeface="Arial Unicode MS" pitchFamily="34" charset="-122"/>
            </a:endParaRPr>
          </a:p>
          <a:p>
            <a:pPr>
              <a:defRPr/>
            </a:pPr>
            <a:r>
              <a:rPr lang="zh-CN" altLang="zh-CN" sz="2000">
                <a:solidFill>
                  <a:srgbClr val="000000"/>
                </a:solidFill>
              </a:rPr>
              <a:t>&lt;</a:t>
            </a:r>
            <a:r>
              <a:rPr lang="zh-CN" altLang="zh-CN" sz="2000" b="1">
                <a:solidFill>
                  <a:srgbClr val="000080"/>
                </a:solidFill>
              </a:rPr>
              <a:t>setting </a:t>
            </a:r>
            <a:r>
              <a:rPr lang="zh-CN" altLang="zh-CN" sz="2000" b="1">
                <a:solidFill>
                  <a:srgbClr val="0000FF"/>
                </a:solidFill>
              </a:rPr>
              <a:t>name</a:t>
            </a:r>
            <a:r>
              <a:rPr lang="zh-CN" altLang="zh-CN" sz="2000" b="1">
                <a:solidFill>
                  <a:srgbClr val="008000"/>
                </a:solidFill>
              </a:rPr>
              <a:t>="autoMappingBehavior" </a:t>
            </a:r>
            <a:r>
              <a:rPr lang="en-US" altLang="zh-CN" sz="2000" b="1" smtClean="0">
                <a:solidFill>
                  <a:srgbClr val="008000"/>
                </a:solidFill>
              </a:rPr>
              <a:t>  </a:t>
            </a:r>
            <a:r>
              <a:rPr lang="zh-CN" altLang="zh-CN" sz="2000" b="1" smtClean="0">
                <a:solidFill>
                  <a:srgbClr val="0000FF"/>
                </a:solidFill>
              </a:rPr>
              <a:t>value</a:t>
            </a:r>
            <a:r>
              <a:rPr lang="zh-CN" altLang="zh-CN" sz="2000" b="1">
                <a:solidFill>
                  <a:srgbClr val="008000"/>
                </a:solidFill>
              </a:rPr>
              <a:t>="FULL"</a:t>
            </a:r>
            <a:r>
              <a:rPr lang="zh-CN" altLang="zh-CN" sz="2000">
                <a:solidFill>
                  <a:srgbClr val="000000"/>
                </a:solidFill>
              </a:rPr>
              <a:t>/&gt;</a:t>
            </a:r>
            <a:endParaRPr lang="en-US" altLang="zh-CN" sz="2000">
              <a:solidFill>
                <a:srgbClr val="000000"/>
              </a:solidFill>
              <a:latin typeface="Arial Unicode MS" pitchFamily="34" charset="-122"/>
            </a:endParaRPr>
          </a:p>
          <a:p>
            <a:pPr>
              <a:defRPr/>
            </a:pPr>
            <a:endParaRPr lang="zh-CN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对多关联查询</a:t>
            </a:r>
          </a:p>
        </p:txBody>
      </p:sp>
    </p:spTree>
    <p:extLst>
      <p:ext uri="{BB962C8B-B14F-4D97-AF65-F5344CB8AC3E}">
        <p14:creationId xmlns:p14="http://schemas.microsoft.com/office/powerpoint/2010/main" val="427542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10"/>
          <p:cNvSpPr>
            <a:spLocks noChangeArrowheads="1"/>
          </p:cNvSpPr>
          <p:nvPr/>
        </p:nvSpPr>
        <p:spPr bwMode="auto">
          <a:xfrm>
            <a:off x="1397476" y="3168651"/>
            <a:ext cx="2276584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Hibernate</a:t>
            </a:r>
          </a:p>
          <a:p>
            <a:pPr algn="ctr" eaLnBrk="1" hangingPunct="1"/>
            <a:r>
              <a:rPr lang="zh-CN" altLang="en-US" sz="28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</a:t>
            </a:r>
            <a:endParaRPr lang="en-US" altLang="zh-CN" sz="28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ctr" eaLnBrk="1" hangingPunct="1"/>
            <a:r>
              <a:rPr lang="zh-CN" altLang="en-US" sz="28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二级缓存</a:t>
            </a:r>
          </a:p>
        </p:txBody>
      </p:sp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406401" y="2562225"/>
            <a:ext cx="5473700" cy="2743200"/>
            <a:chOff x="304897" y="3076174"/>
            <a:chExt cx="4105178" cy="2743484"/>
          </a:xfrm>
        </p:grpSpPr>
        <p:pic>
          <p:nvPicPr>
            <p:cNvPr id="5" name="Picture 31" descr="C:\Users\admin\Desktop\201777-12062Q1302417.png"/>
            <p:cNvPicPr>
              <a:picLocks noChangeAspect="1" noChangeArrowheads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 bwMode="auto">
            <a:xfrm>
              <a:off x="304897" y="3076174"/>
              <a:ext cx="4105178" cy="2743484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  <a:extLst/>
          </p:spPr>
        </p:pic>
        <p:sp>
          <p:nvSpPr>
            <p:cNvPr id="27657" name="TextBox 24"/>
            <p:cNvSpPr txBox="1">
              <a:spLocks noChangeArrowheads="1"/>
            </p:cNvSpPr>
            <p:nvPr/>
          </p:nvSpPr>
          <p:spPr bwMode="auto">
            <a:xfrm>
              <a:off x="1731153" y="4208496"/>
              <a:ext cx="2295525" cy="707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40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学习案例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252" y="1148420"/>
            <a:ext cx="4126011" cy="557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对多关联查询</a:t>
            </a:r>
          </a:p>
        </p:txBody>
      </p:sp>
    </p:spTree>
    <p:extLst>
      <p:ext uri="{BB962C8B-B14F-4D97-AF65-F5344CB8AC3E}">
        <p14:creationId xmlns:p14="http://schemas.microsoft.com/office/powerpoint/2010/main" val="337728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3988180" y="2642738"/>
            <a:ext cx="568113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6" name="Picture 8" descr="问小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18" y="763588"/>
            <a:ext cx="3018367" cy="234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8"/>
          <p:cNvSpPr txBox="1">
            <a:spLocks noChangeArrowheads="1"/>
          </p:cNvSpPr>
          <p:nvPr/>
        </p:nvSpPr>
        <p:spPr bwMode="auto">
          <a:xfrm>
            <a:off x="3856567" y="1515426"/>
            <a:ext cx="766868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来看一个</a:t>
            </a: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对一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的案例。</a:t>
            </a: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例如，</a:t>
            </a:r>
            <a:r>
              <a:rPr lang="zh-CN" altLang="zh-CN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一个</a:t>
            </a:r>
            <a:r>
              <a:rPr lang="zh-CN" altLang="en-US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学生值</a:t>
            </a:r>
            <a:r>
              <a:rPr lang="zh-CN" altLang="en-US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只</a:t>
            </a:r>
            <a:r>
              <a:rPr lang="zh-CN" altLang="en-US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归属一个班级，查询学生的同学也查询出班级信息</a:t>
            </a:r>
            <a:endParaRPr lang="zh-CN" altLang="en-US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947334" y="3082926"/>
            <a:ext cx="9237133" cy="923925"/>
          </a:xfrm>
          <a:prstGeom prst="rect">
            <a:avLst/>
          </a:prstGeom>
          <a:noFill/>
          <a:ln w="222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方法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： 先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根据学生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查出学生的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基本信息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再根据查出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的学生基本信息中的班级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，查出所在班级信息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909234" y="4543425"/>
            <a:ext cx="9275233" cy="508000"/>
          </a:xfrm>
          <a:prstGeom prst="rect">
            <a:avLst/>
          </a:prstGeom>
          <a:noFill/>
          <a:ln w="222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方法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： 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学生表和班级表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连接查询，一次查出所有需要的信息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836" y="352143"/>
            <a:ext cx="3283289" cy="629492"/>
          </a:xfrm>
        </p:spPr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对一关联</a:t>
            </a:r>
            <a:r>
              <a:rPr lang="zh-CN" altLang="en-US"/>
              <a:t>查询</a:t>
            </a:r>
          </a:p>
        </p:txBody>
      </p:sp>
    </p:spTree>
    <p:extLst>
      <p:ext uri="{BB962C8B-B14F-4D97-AF65-F5344CB8AC3E}">
        <p14:creationId xmlns:p14="http://schemas.microsoft.com/office/powerpoint/2010/main" val="418612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AutoShape 4" descr="http://img3.imgtn.bdimg.com/it/u=3952872100,4158383973&amp;fm=26&amp;gp=0.jpg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9701" name="AutoShape 6" descr="http://img3.imgtn.bdimg.com/it/u=3952872100,4158383973&amp;fm=26&amp;gp=0.jpg"/>
          <p:cNvSpPr>
            <a:spLocks noChangeAspect="1" noChangeArrowheads="1"/>
          </p:cNvSpPr>
          <p:nvPr/>
        </p:nvSpPr>
        <p:spPr bwMode="auto">
          <a:xfrm>
            <a:off x="410633" y="7938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9702" name="AutoShape 8" descr="http://img3.imgtn.bdimg.com/it/u=3952872100,4158383973&amp;fm=26&amp;gp=0.jpg"/>
          <p:cNvSpPr>
            <a:spLocks noChangeAspect="1" noChangeArrowheads="1"/>
          </p:cNvSpPr>
          <p:nvPr/>
        </p:nvSpPr>
        <p:spPr bwMode="auto">
          <a:xfrm>
            <a:off x="613833" y="160338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9703" name="矩形 12"/>
          <p:cNvSpPr>
            <a:spLocks noChangeArrowheads="1"/>
          </p:cNvSpPr>
          <p:nvPr/>
        </p:nvSpPr>
        <p:spPr bwMode="auto">
          <a:xfrm>
            <a:off x="893235" y="1263650"/>
            <a:ext cx="3474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Mybatis</a:t>
            </a:r>
            <a:r>
              <a:rPr lang="zh-CN" altLang="en-US"/>
              <a:t>映射文件如何实现？</a:t>
            </a:r>
          </a:p>
        </p:txBody>
      </p:sp>
      <p:sp>
        <p:nvSpPr>
          <p:cNvPr id="29704" name="矩形 10"/>
          <p:cNvSpPr>
            <a:spLocks noChangeArrowheads="1"/>
          </p:cNvSpPr>
          <p:nvPr/>
        </p:nvSpPr>
        <p:spPr bwMode="auto">
          <a:xfrm>
            <a:off x="982134" y="1841500"/>
            <a:ext cx="65104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smtClean="0">
                <a:solidFill>
                  <a:srgbClr val="0052F6"/>
                </a:solidFill>
              </a:rPr>
              <a:t>&lt;</a:t>
            </a:r>
            <a:r>
              <a:rPr lang="en-US" altLang="zh-CN" sz="2000" b="1">
                <a:solidFill>
                  <a:srgbClr val="0052F6"/>
                </a:solidFill>
              </a:rPr>
              <a:t>select id="selectWithBj" </a:t>
            </a:r>
            <a:r>
              <a:rPr lang="en-US" altLang="zh-CN" sz="2000" b="1" smtClean="0">
                <a:solidFill>
                  <a:srgbClr val="0052F6"/>
                </a:solidFill>
              </a:rPr>
              <a:t>                                                            &gt;</a:t>
            </a:r>
            <a:r>
              <a:rPr lang="en-US" altLang="zh-CN" sz="2000" b="1">
                <a:solidFill>
                  <a:srgbClr val="0052F6"/>
                </a:solidFill>
              </a:rPr>
              <a:t/>
            </a:r>
            <a:br>
              <a:rPr lang="en-US" altLang="zh-CN" sz="2000" b="1">
                <a:solidFill>
                  <a:srgbClr val="0052F6"/>
                </a:solidFill>
              </a:rPr>
            </a:br>
            <a:r>
              <a:rPr lang="en-US" altLang="zh-CN" sz="2000" b="1">
                <a:solidFill>
                  <a:srgbClr val="0052F6"/>
                </a:solidFill>
              </a:rPr>
              <a:t>    select </a:t>
            </a:r>
            <a:r>
              <a:rPr lang="en-US" altLang="zh-CN" sz="2000" b="1" smtClean="0">
                <a:solidFill>
                  <a:srgbClr val="0052F6"/>
                </a:solidFill>
              </a:rPr>
              <a:t>  *   from </a:t>
            </a:r>
            <a:r>
              <a:rPr lang="en-US" altLang="zh-CN" sz="2000" b="1">
                <a:solidFill>
                  <a:srgbClr val="0052F6"/>
                </a:solidFill>
              </a:rPr>
              <a:t>student where id=#{id}</a:t>
            </a:r>
            <a:br>
              <a:rPr lang="en-US" altLang="zh-CN" sz="2000" b="1">
                <a:solidFill>
                  <a:srgbClr val="0052F6"/>
                </a:solidFill>
              </a:rPr>
            </a:br>
            <a:r>
              <a:rPr lang="en-US" altLang="zh-CN" sz="2000" b="1">
                <a:solidFill>
                  <a:srgbClr val="0052F6"/>
                </a:solidFill>
              </a:rPr>
              <a:t>&lt;/select</a:t>
            </a:r>
            <a:r>
              <a:rPr lang="en-US" altLang="zh-CN" sz="2000" b="1" smtClean="0">
                <a:solidFill>
                  <a:srgbClr val="0052F6"/>
                </a:solidFill>
              </a:rPr>
              <a:t>&gt;</a:t>
            </a:r>
            <a:endParaRPr lang="en-US" altLang="zh-CN" sz="2000" b="1">
              <a:solidFill>
                <a:srgbClr val="0052F6"/>
              </a:solidFill>
            </a:endParaRPr>
          </a:p>
        </p:txBody>
      </p:sp>
      <p:sp>
        <p:nvSpPr>
          <p:cNvPr id="29705" name="矩形 11"/>
          <p:cNvSpPr>
            <a:spLocks noChangeArrowheads="1"/>
          </p:cNvSpPr>
          <p:nvPr/>
        </p:nvSpPr>
        <p:spPr bwMode="auto">
          <a:xfrm>
            <a:off x="732366" y="3053105"/>
            <a:ext cx="11133667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 smtClean="0"/>
              <a:t>&lt;</a:t>
            </a:r>
            <a:r>
              <a:rPr lang="en-US" altLang="zh-CN" sz="2000" b="1"/>
              <a:t>resultMap id</a:t>
            </a:r>
            <a:r>
              <a:rPr lang="en-US" altLang="zh-CN" sz="2000" b="1" smtClean="0"/>
              <a:t>=“studentMap1”     type=“student”</a:t>
            </a:r>
            <a:r>
              <a:rPr lang="en-US" altLang="zh-CN" sz="2000" smtClean="0"/>
              <a:t>&gt;</a:t>
            </a:r>
            <a:r>
              <a:rPr lang="en-US" altLang="zh-CN" sz="2000"/>
              <a:t/>
            </a:r>
            <a:br>
              <a:rPr lang="en-US" altLang="zh-CN" sz="2000"/>
            </a:br>
            <a:r>
              <a:rPr lang="en-US" altLang="zh-CN" sz="2000" b="1">
                <a:solidFill>
                  <a:srgbClr val="0052F6"/>
                </a:solidFill>
              </a:rPr>
              <a:t>    &lt;!--</a:t>
            </a:r>
            <a:r>
              <a:rPr lang="zh-CN" altLang="en-US" sz="2000" b="1">
                <a:solidFill>
                  <a:srgbClr val="0052F6"/>
                </a:solidFill>
              </a:rPr>
              <a:t>主键和普通属性，同名自动</a:t>
            </a:r>
            <a:r>
              <a:rPr lang="zh-CN" altLang="en-US" sz="2000" b="1" smtClean="0">
                <a:solidFill>
                  <a:srgbClr val="0052F6"/>
                </a:solidFill>
              </a:rPr>
              <a:t>映射；关联</a:t>
            </a:r>
            <a:r>
              <a:rPr lang="zh-CN" altLang="en-US" sz="2000" b="1">
                <a:solidFill>
                  <a:srgbClr val="0052F6"/>
                </a:solidFill>
              </a:rPr>
              <a:t>属性，对一通过</a:t>
            </a:r>
            <a:r>
              <a:rPr lang="en-US" altLang="zh-CN" sz="2000" b="1">
                <a:solidFill>
                  <a:srgbClr val="0052F6"/>
                </a:solidFill>
              </a:rPr>
              <a:t>association</a:t>
            </a:r>
            <a:r>
              <a:rPr lang="zh-CN" altLang="en-US" sz="2000" b="1">
                <a:solidFill>
                  <a:srgbClr val="0052F6"/>
                </a:solidFill>
              </a:rPr>
              <a:t>元素映射</a:t>
            </a:r>
            <a:r>
              <a:rPr lang="en-US" altLang="zh-CN" sz="2000" b="1">
                <a:solidFill>
                  <a:srgbClr val="0052F6"/>
                </a:solidFill>
              </a:rPr>
              <a:t>--&gt;</a:t>
            </a:r>
            <a:r>
              <a:rPr lang="en-US" altLang="zh-CN" sz="2000" b="1" i="1"/>
              <a:t/>
            </a:r>
            <a:br>
              <a:rPr lang="en-US" altLang="zh-CN" sz="2000" b="1" i="1"/>
            </a:br>
            <a:r>
              <a:rPr lang="en-US" altLang="zh-CN" sz="2000" b="1" i="1"/>
              <a:t>    </a:t>
            </a:r>
            <a:r>
              <a:rPr lang="en-US" altLang="zh-CN" sz="2000"/>
              <a:t>&lt;</a:t>
            </a:r>
            <a:r>
              <a:rPr lang="en-US" altLang="zh-CN" sz="2000" b="1"/>
              <a:t>association </a:t>
            </a:r>
            <a:r>
              <a:rPr lang="en-US" altLang="zh-CN" sz="2000" b="1" smtClean="0"/>
              <a:t>   </a:t>
            </a:r>
            <a:r>
              <a:rPr lang="en-US" altLang="zh-CN" sz="2000" b="1"/>
              <a:t>column="</a:t>
            </a:r>
            <a:r>
              <a:rPr lang="en-US" altLang="zh-CN" sz="2000" b="1" smtClean="0"/>
              <a:t>bj_id"   property</a:t>
            </a:r>
            <a:r>
              <a:rPr lang="en-US" altLang="zh-CN" sz="2000" b="1"/>
              <a:t>="bjclass" javaType="bjclass"</a:t>
            </a:r>
            <a:br>
              <a:rPr lang="en-US" altLang="zh-CN" sz="2000" b="1"/>
            </a:br>
            <a:r>
              <a:rPr lang="en-US" altLang="zh-CN" sz="2000" b="1"/>
              <a:t>    </a:t>
            </a:r>
            <a:r>
              <a:rPr lang="en-US" altLang="zh-CN" sz="2000" b="1" smtClean="0"/>
              <a:t>                           select=                                                                                                                                  </a:t>
            </a:r>
            <a:r>
              <a:rPr lang="en-US" altLang="zh-CN" sz="2000" smtClean="0"/>
              <a:t>/&gt;</a:t>
            </a:r>
            <a:r>
              <a:rPr lang="en-US" altLang="zh-CN" sz="2000"/>
              <a:t/>
            </a:r>
            <a:br>
              <a:rPr lang="en-US" altLang="zh-CN" sz="2000"/>
            </a:br>
            <a:r>
              <a:rPr lang="en-US" altLang="zh-CN" sz="2000"/>
              <a:t>&lt;/</a:t>
            </a:r>
            <a:r>
              <a:rPr lang="en-US" altLang="zh-CN" sz="2000" b="1"/>
              <a:t>resultMap</a:t>
            </a:r>
            <a:r>
              <a:rPr lang="en-US" altLang="zh-CN" sz="2000"/>
              <a:t>&gt;</a:t>
            </a:r>
            <a:endParaRPr lang="en-US" altLang="zh-CN" sz="2000" b="1">
              <a:solidFill>
                <a:srgbClr val="0052F6"/>
              </a:solidFill>
            </a:endParaRPr>
          </a:p>
          <a:p>
            <a:r>
              <a:rPr lang="en-US" altLang="zh-CN" b="1" smtClean="0">
                <a:solidFill>
                  <a:srgbClr val="0052F6"/>
                </a:solidFill>
              </a:rPr>
              <a:t> </a:t>
            </a:r>
            <a:endParaRPr lang="zh-CN" altLang="en-US" b="1">
              <a:solidFill>
                <a:srgbClr val="0052F6"/>
              </a:solidFill>
            </a:endParaRPr>
          </a:p>
        </p:txBody>
      </p:sp>
      <p:sp>
        <p:nvSpPr>
          <p:cNvPr id="18" name="任意多边形 17"/>
          <p:cNvSpPr/>
          <p:nvPr/>
        </p:nvSpPr>
        <p:spPr bwMode="auto">
          <a:xfrm>
            <a:off x="8265300" y="4840289"/>
            <a:ext cx="3516067" cy="469900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000"/>
              <a:t>Mybatis</a:t>
            </a:r>
            <a:r>
              <a:rPr lang="zh-CN" altLang="en-US" sz="2000"/>
              <a:t>方法</a:t>
            </a:r>
            <a:r>
              <a:rPr lang="en-US" altLang="zh-CN" sz="2000"/>
              <a:t>1</a:t>
            </a:r>
            <a:r>
              <a:rPr lang="zh-CN" altLang="en-US" sz="2000"/>
              <a:t>：嵌套查询</a:t>
            </a:r>
            <a:endParaRPr lang="zh-CN" altLang="en-US" sz="2000" dirty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817034" y="5075239"/>
            <a:ext cx="1096433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rgbClr val="0052F6"/>
                </a:solidFill>
              </a:rPr>
              <a:t>&lt;mapper namespace</a:t>
            </a:r>
            <a:r>
              <a:rPr lang="en-US" altLang="zh-CN" b="1" smtClean="0">
                <a:solidFill>
                  <a:srgbClr val="0052F6"/>
                </a:solidFill>
              </a:rPr>
              <a:t>="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FF0000"/>
                </a:solidFill>
              </a:rPr>
              <a:t>com.javaee.association.mapper.BjclassMapper </a:t>
            </a:r>
            <a:r>
              <a:rPr lang="en-US" altLang="zh-CN" b="1" smtClean="0">
                <a:solidFill>
                  <a:srgbClr val="0052F6"/>
                </a:solidFill>
              </a:rPr>
              <a:t>"&gt;</a:t>
            </a:r>
            <a:endParaRPr lang="en-US" altLang="zh-CN" b="1">
              <a:solidFill>
                <a:srgbClr val="0052F6"/>
              </a:solidFill>
            </a:endParaRPr>
          </a:p>
          <a:p>
            <a:r>
              <a:rPr lang="en-US" altLang="zh-CN"/>
              <a:t>&lt;</a:t>
            </a:r>
            <a:r>
              <a:rPr lang="en-US" altLang="zh-CN" b="1"/>
              <a:t>select id="</a:t>
            </a:r>
            <a:r>
              <a:rPr lang="en-US" altLang="zh-CN" b="1">
                <a:solidFill>
                  <a:srgbClr val="FF0000"/>
                </a:solidFill>
              </a:rPr>
              <a:t>selectById</a:t>
            </a:r>
            <a:r>
              <a:rPr lang="en-US" altLang="zh-CN" b="1"/>
              <a:t>" resultType="bjclass"</a:t>
            </a:r>
            <a:r>
              <a:rPr lang="en-US" altLang="zh-CN"/>
              <a:t>&gt;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b="1"/>
              <a:t>select bj_id bjId,bj_code bjCode,bj_name bjName</a:t>
            </a:r>
            <a:br>
              <a:rPr lang="en-US" altLang="zh-CN" b="1"/>
            </a:br>
            <a:r>
              <a:rPr lang="en-US" altLang="zh-CN" b="1"/>
              <a:t>    from bjclass    where bj_id=#{bjId}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&lt;/</a:t>
            </a:r>
            <a:r>
              <a:rPr lang="en-US" altLang="zh-CN" b="1"/>
              <a:t>select</a:t>
            </a:r>
            <a:r>
              <a:rPr lang="en-US" altLang="zh-CN"/>
              <a:t>&gt; </a:t>
            </a:r>
            <a:endParaRPr lang="en-US" altLang="zh-CN" smtClean="0"/>
          </a:p>
          <a:p>
            <a:r>
              <a:rPr lang="en-US" altLang="zh-CN" b="1" smtClean="0">
                <a:solidFill>
                  <a:srgbClr val="0052F6"/>
                </a:solidFill>
              </a:rPr>
              <a:t>&lt;/</a:t>
            </a:r>
            <a:r>
              <a:rPr lang="en-US" altLang="zh-CN" b="1">
                <a:solidFill>
                  <a:srgbClr val="0052F6"/>
                </a:solidFill>
              </a:rPr>
              <a:t>mapper&gt;</a:t>
            </a:r>
            <a:endParaRPr lang="zh-CN" altLang="en-US" b="1">
              <a:solidFill>
                <a:srgbClr val="0052F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608" y="670718"/>
            <a:ext cx="30194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989405" y="1837667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52F6"/>
                </a:solidFill>
              </a:rPr>
              <a:t>resultMap="studentMap1“ 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96044" y="4007212"/>
            <a:ext cx="6860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" </a:t>
            </a:r>
            <a:r>
              <a:rPr lang="en-US" altLang="zh-CN" b="1" smtClean="0">
                <a:solidFill>
                  <a:srgbClr val="FF0000"/>
                </a:solidFill>
              </a:rPr>
              <a:t>com.javaee.association.mapper.BjclassMapper.selectById</a:t>
            </a:r>
            <a:r>
              <a:rPr lang="en-US" altLang="zh-CN" b="1" smtClean="0"/>
              <a:t>" 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</a:t>
            </a:r>
            <a:r>
              <a:rPr lang="zh-CN" altLang="en-US"/>
              <a:t>对一关联查询</a:t>
            </a:r>
          </a:p>
        </p:txBody>
      </p:sp>
    </p:spTree>
    <p:extLst>
      <p:ext uri="{BB962C8B-B14F-4D97-AF65-F5344CB8AC3E}">
        <p14:creationId xmlns:p14="http://schemas.microsoft.com/office/powerpoint/2010/main" val="222736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/>
      <p:bldP spid="18" grpId="0" animBg="1"/>
      <p:bldP spid="11" grpId="0"/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8" descr="问小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901" y="1093788"/>
            <a:ext cx="25781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AutoShape 4" descr="http://img3.imgtn.bdimg.com/it/u=3952872100,4158383973&amp;fm=26&amp;gp=0.jpg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>
              <a:latin typeface="Arial" pitchFamily="34" charset="0"/>
            </a:endParaRPr>
          </a:p>
        </p:txBody>
      </p:sp>
      <p:sp>
        <p:nvSpPr>
          <p:cNvPr id="30725" name="AutoShape 6" descr="http://img3.imgtn.bdimg.com/it/u=3952872100,4158383973&amp;fm=26&amp;gp=0.jpg"/>
          <p:cNvSpPr>
            <a:spLocks noChangeAspect="1" noChangeArrowheads="1"/>
          </p:cNvSpPr>
          <p:nvPr/>
        </p:nvSpPr>
        <p:spPr bwMode="auto">
          <a:xfrm>
            <a:off x="410633" y="7938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>
              <a:latin typeface="Arial" pitchFamily="34" charset="0"/>
            </a:endParaRPr>
          </a:p>
        </p:txBody>
      </p:sp>
      <p:sp>
        <p:nvSpPr>
          <p:cNvPr id="30726" name="AutoShape 8" descr="http://img3.imgtn.bdimg.com/it/u=3952872100,4158383973&amp;fm=26&amp;gp=0.jpg"/>
          <p:cNvSpPr>
            <a:spLocks noChangeAspect="1" noChangeArrowheads="1"/>
          </p:cNvSpPr>
          <p:nvPr/>
        </p:nvSpPr>
        <p:spPr bwMode="auto">
          <a:xfrm>
            <a:off x="613833" y="160338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47701" y="1098550"/>
            <a:ext cx="4171951" cy="369888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Mybatis</a:t>
            </a:r>
            <a:r>
              <a:rPr lang="zh-CN" altLang="en-US"/>
              <a:t>映射文件如何实现？</a:t>
            </a:r>
          </a:p>
        </p:txBody>
      </p:sp>
      <p:sp>
        <p:nvSpPr>
          <p:cNvPr id="30728" name="矩形 12"/>
          <p:cNvSpPr>
            <a:spLocks noChangeArrowheads="1"/>
          </p:cNvSpPr>
          <p:nvPr/>
        </p:nvSpPr>
        <p:spPr bwMode="auto">
          <a:xfrm>
            <a:off x="679451" y="1612900"/>
            <a:ext cx="9372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000" b="1">
                <a:solidFill>
                  <a:srgbClr val="0052F6"/>
                </a:solidFill>
                <a:latin typeface="+mn-lt"/>
                <a:ea typeface="+mn-ea"/>
              </a:rPr>
              <a:t>&lt;select id="selectJoinBj" </a:t>
            </a:r>
            <a:r>
              <a:rPr lang="en-US" altLang="zh-CN" sz="2000" b="1" smtClean="0">
                <a:solidFill>
                  <a:srgbClr val="0052F6"/>
                </a:solidFill>
                <a:latin typeface="+mn-lt"/>
                <a:ea typeface="+mn-ea"/>
              </a:rPr>
              <a:t> </a:t>
            </a:r>
            <a:r>
              <a:rPr lang="en-US" altLang="zh-CN" sz="2000" b="1" smtClean="0">
                <a:solidFill>
                  <a:srgbClr val="C00000"/>
                </a:solidFill>
                <a:latin typeface="+mn-lt"/>
                <a:ea typeface="+mn-ea"/>
              </a:rPr>
              <a:t>resultMap</a:t>
            </a:r>
            <a:r>
              <a:rPr lang="en-US" altLang="zh-CN" sz="2000" b="1">
                <a:solidFill>
                  <a:srgbClr val="C00000"/>
                </a:solidFill>
                <a:latin typeface="+mn-lt"/>
                <a:ea typeface="+mn-ea"/>
              </a:rPr>
              <a:t>="</a:t>
            </a:r>
            <a:r>
              <a:rPr lang="en-US" altLang="zh-CN" sz="2000" b="1" smtClean="0">
                <a:solidFill>
                  <a:srgbClr val="C00000"/>
                </a:solidFill>
                <a:latin typeface="+mn-lt"/>
                <a:ea typeface="+mn-ea"/>
              </a:rPr>
              <a:t>studentMap2"    </a:t>
            </a:r>
            <a:r>
              <a:rPr lang="en-US" altLang="zh-CN" sz="2000" b="1" smtClean="0">
                <a:solidFill>
                  <a:srgbClr val="0052F6"/>
                </a:solidFill>
                <a:latin typeface="+mn-lt"/>
                <a:ea typeface="+mn-ea"/>
              </a:rPr>
              <a:t>&gt;</a:t>
            </a:r>
            <a:r>
              <a:rPr lang="en-US" altLang="zh-CN" sz="2000" b="1">
                <a:solidFill>
                  <a:srgbClr val="0052F6"/>
                </a:solidFill>
                <a:latin typeface="+mn-lt"/>
                <a:ea typeface="+mn-ea"/>
              </a:rPr>
              <a:t/>
            </a:r>
            <a:br>
              <a:rPr lang="en-US" altLang="zh-CN" sz="2000" b="1">
                <a:solidFill>
                  <a:srgbClr val="0052F6"/>
                </a:solidFill>
                <a:latin typeface="+mn-lt"/>
                <a:ea typeface="+mn-ea"/>
              </a:rPr>
            </a:br>
            <a:r>
              <a:rPr lang="en-US" altLang="zh-CN" sz="2000" b="1">
                <a:solidFill>
                  <a:srgbClr val="0052F6"/>
                </a:solidFill>
                <a:latin typeface="+mn-lt"/>
                <a:ea typeface="+mn-ea"/>
              </a:rPr>
              <a:t>    select * from student st,bjclass bj where st.bj_id=bj.bj_id</a:t>
            </a:r>
            <a:br>
              <a:rPr lang="en-US" altLang="zh-CN" sz="2000" b="1">
                <a:solidFill>
                  <a:srgbClr val="0052F6"/>
                </a:solidFill>
                <a:latin typeface="+mn-lt"/>
                <a:ea typeface="+mn-ea"/>
              </a:rPr>
            </a:br>
            <a:r>
              <a:rPr lang="en-US" altLang="zh-CN" sz="2000" b="1">
                <a:solidFill>
                  <a:srgbClr val="0052F6"/>
                </a:solidFill>
                <a:latin typeface="+mn-lt"/>
                <a:ea typeface="+mn-ea"/>
              </a:rPr>
              <a:t>    and st.id=#{id}</a:t>
            </a:r>
            <a:br>
              <a:rPr lang="en-US" altLang="zh-CN" sz="2000" b="1">
                <a:solidFill>
                  <a:srgbClr val="0052F6"/>
                </a:solidFill>
                <a:latin typeface="+mn-lt"/>
                <a:ea typeface="+mn-ea"/>
              </a:rPr>
            </a:br>
            <a:r>
              <a:rPr lang="en-US" altLang="zh-CN" sz="2000" b="1">
                <a:solidFill>
                  <a:srgbClr val="0052F6"/>
                </a:solidFill>
                <a:latin typeface="+mn-lt"/>
                <a:ea typeface="+mn-ea"/>
              </a:rPr>
              <a:t>&lt;/select&gt;</a:t>
            </a:r>
            <a:endParaRPr lang="zh-CN" altLang="en-US" sz="2000" b="1">
              <a:solidFill>
                <a:srgbClr val="0052F6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1934" y="3103939"/>
            <a:ext cx="10619317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/>
            </a:r>
            <a:br>
              <a:rPr lang="en-US" altLang="zh-CN"/>
            </a:br>
            <a:r>
              <a:rPr lang="en-US" altLang="zh-CN" sz="2000" b="1">
                <a:solidFill>
                  <a:srgbClr val="0052F6"/>
                </a:solidFill>
              </a:rPr>
              <a:t>&lt;resultMap id="</a:t>
            </a:r>
            <a:r>
              <a:rPr lang="en-US" altLang="zh-CN" sz="2000" b="1">
                <a:solidFill>
                  <a:srgbClr val="C00000"/>
                </a:solidFill>
              </a:rPr>
              <a:t>studentMap2</a:t>
            </a:r>
            <a:r>
              <a:rPr lang="en-US" altLang="zh-CN" sz="2000" b="1">
                <a:solidFill>
                  <a:srgbClr val="0052F6"/>
                </a:solidFill>
              </a:rPr>
              <a:t>" </a:t>
            </a:r>
            <a:r>
              <a:rPr lang="en-US" altLang="zh-CN" sz="2000" b="1" smtClean="0">
                <a:solidFill>
                  <a:srgbClr val="0052F6"/>
                </a:solidFill>
              </a:rPr>
              <a:t>    type</a:t>
            </a:r>
            <a:r>
              <a:rPr lang="en-US" altLang="zh-CN" sz="2000" b="1">
                <a:solidFill>
                  <a:srgbClr val="0052F6"/>
                </a:solidFill>
              </a:rPr>
              <a:t>="student"&gt;</a:t>
            </a:r>
            <a:br>
              <a:rPr lang="en-US" altLang="zh-CN" sz="2000" b="1">
                <a:solidFill>
                  <a:srgbClr val="0052F6"/>
                </a:solidFill>
              </a:rPr>
            </a:br>
            <a:r>
              <a:rPr lang="en-US" altLang="zh-CN" sz="2000" b="1">
                <a:solidFill>
                  <a:srgbClr val="0052F6"/>
                </a:solidFill>
              </a:rPr>
              <a:t>    &lt;!--</a:t>
            </a:r>
            <a:r>
              <a:rPr lang="zh-CN" altLang="en-US" sz="2000" b="1">
                <a:solidFill>
                  <a:srgbClr val="0052F6"/>
                </a:solidFill>
              </a:rPr>
              <a:t>主键和普通属性自动映射</a:t>
            </a:r>
            <a:r>
              <a:rPr lang="en-US" altLang="zh-CN" sz="2000" b="1">
                <a:solidFill>
                  <a:srgbClr val="0052F6"/>
                </a:solidFill>
              </a:rPr>
              <a:t>--&gt;</a:t>
            </a:r>
            <a:br>
              <a:rPr lang="en-US" altLang="zh-CN" sz="2000" b="1">
                <a:solidFill>
                  <a:srgbClr val="0052F6"/>
                </a:solidFill>
              </a:rPr>
            </a:br>
            <a:r>
              <a:rPr lang="en-US" altLang="zh-CN" sz="2000" b="1">
                <a:solidFill>
                  <a:srgbClr val="0052F6"/>
                </a:solidFill>
              </a:rPr>
              <a:t>    &lt;!--</a:t>
            </a:r>
            <a:r>
              <a:rPr lang="zh-CN" altLang="en-US" sz="2000" b="1">
                <a:solidFill>
                  <a:srgbClr val="0052F6"/>
                </a:solidFill>
              </a:rPr>
              <a:t>对一的关联属性通过</a:t>
            </a:r>
            <a:r>
              <a:rPr lang="en-US" altLang="zh-CN" sz="2000" b="1">
                <a:solidFill>
                  <a:srgbClr val="0052F6"/>
                </a:solidFill>
              </a:rPr>
              <a:t>association</a:t>
            </a:r>
            <a:r>
              <a:rPr lang="zh-CN" altLang="en-US" sz="2000" b="1">
                <a:solidFill>
                  <a:srgbClr val="0052F6"/>
                </a:solidFill>
              </a:rPr>
              <a:t>映射</a:t>
            </a:r>
            <a:r>
              <a:rPr lang="en-US" altLang="zh-CN" sz="2000" b="1">
                <a:solidFill>
                  <a:srgbClr val="0052F6"/>
                </a:solidFill>
              </a:rPr>
              <a:t>--&gt;</a:t>
            </a:r>
            <a:br>
              <a:rPr lang="en-US" altLang="zh-CN" sz="2000" b="1">
                <a:solidFill>
                  <a:srgbClr val="0052F6"/>
                </a:solidFill>
              </a:rPr>
            </a:br>
            <a:r>
              <a:rPr lang="en-US" altLang="zh-CN" sz="2000" b="1"/>
              <a:t>    &lt;association property="bjclass" javaType="bjclass"&gt;</a:t>
            </a:r>
            <a:br>
              <a:rPr lang="en-US" altLang="zh-CN" sz="2000" b="1"/>
            </a:br>
            <a:r>
              <a:rPr lang="en-US" altLang="zh-CN" sz="2000" b="1"/>
              <a:t>        &lt;id column="bj_id" property="bjId"/&gt;</a:t>
            </a:r>
            <a:br>
              <a:rPr lang="en-US" altLang="zh-CN" sz="2000" b="1"/>
            </a:br>
            <a:r>
              <a:rPr lang="en-US" altLang="zh-CN" sz="2000" b="1"/>
              <a:t>        &lt;result column="bj_code" property="bjCode"/&gt;</a:t>
            </a:r>
            <a:br>
              <a:rPr lang="en-US" altLang="zh-CN" sz="2000" b="1"/>
            </a:br>
            <a:r>
              <a:rPr lang="en-US" altLang="zh-CN" sz="2000" b="1"/>
              <a:t>        &lt;result column="bj_name" property="bjName" /&gt;</a:t>
            </a:r>
            <a:br>
              <a:rPr lang="en-US" altLang="zh-CN" sz="2000" b="1"/>
            </a:br>
            <a:r>
              <a:rPr lang="en-US" altLang="zh-CN" sz="2000" b="1"/>
              <a:t>    &lt;/association&gt;</a:t>
            </a:r>
            <a:r>
              <a:rPr lang="en-US" altLang="zh-CN" sz="2000" b="1">
                <a:solidFill>
                  <a:srgbClr val="0052F6"/>
                </a:solidFill>
              </a:rPr>
              <a:t/>
            </a:r>
            <a:br>
              <a:rPr lang="en-US" altLang="zh-CN" sz="2000" b="1">
                <a:solidFill>
                  <a:srgbClr val="0052F6"/>
                </a:solidFill>
              </a:rPr>
            </a:br>
            <a:r>
              <a:rPr lang="en-US" altLang="zh-CN" sz="2000" b="1">
                <a:solidFill>
                  <a:srgbClr val="0052F6"/>
                </a:solidFill>
              </a:rPr>
              <a:t>&lt;/resultMap&gt;</a:t>
            </a:r>
            <a:endParaRPr lang="zh-CN" altLang="en-US" sz="2000" b="1" dirty="0">
              <a:solidFill>
                <a:srgbClr val="0052F6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66709" y="3578225"/>
            <a:ext cx="3632200" cy="7302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与数据库</a:t>
            </a:r>
            <a:r>
              <a:rPr lang="zh-CN" altLang="en-US" b="1">
                <a:solidFill>
                  <a:schemeClr val="bg1"/>
                </a:solidFill>
              </a:rPr>
              <a:t>表字</a:t>
            </a:r>
            <a:r>
              <a:rPr lang="zh-CN" altLang="en-US" b="1" smtClean="0">
                <a:solidFill>
                  <a:schemeClr val="bg1"/>
                </a:solidFill>
              </a:rPr>
              <a:t>段不同名</a:t>
            </a:r>
            <a:r>
              <a:rPr lang="zh-CN" altLang="en-US" b="1" dirty="0">
                <a:solidFill>
                  <a:schemeClr val="bg1"/>
                </a:solidFill>
              </a:rPr>
              <a:t>的普通属性</a:t>
            </a:r>
            <a:r>
              <a:rPr lang="zh-CN" altLang="en-US" b="1">
                <a:solidFill>
                  <a:schemeClr val="bg1"/>
                </a:solidFill>
              </a:rPr>
              <a:t>需要</a:t>
            </a:r>
            <a:r>
              <a:rPr lang="zh-CN" altLang="en-US" b="1" smtClean="0">
                <a:solidFill>
                  <a:schemeClr val="bg1"/>
                </a:solidFill>
              </a:rPr>
              <a:t>映射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5778501" y="1143000"/>
            <a:ext cx="3975100" cy="469900"/>
            <a:chOff x="5912534" y="4052882"/>
            <a:chExt cx="2024521" cy="469900"/>
          </a:xfrm>
        </p:grpSpPr>
        <p:sp>
          <p:nvSpPr>
            <p:cNvPr id="20" name="任意多边形 19"/>
            <p:cNvSpPr/>
            <p:nvPr/>
          </p:nvSpPr>
          <p:spPr bwMode="auto">
            <a:xfrm>
              <a:off x="5912534" y="4052882"/>
              <a:ext cx="2024521" cy="469900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6BA9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  <p:sp>
          <p:nvSpPr>
            <p:cNvPr id="30733" name="矩形 69"/>
            <p:cNvSpPr>
              <a:spLocks noChangeArrowheads="1"/>
            </p:cNvSpPr>
            <p:nvPr/>
          </p:nvSpPr>
          <p:spPr bwMode="auto">
            <a:xfrm>
              <a:off x="5912534" y="4093641"/>
              <a:ext cx="19349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Mybatis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方法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：嵌套结果</a:t>
              </a:r>
              <a:endParaRPr lang="zh-CN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</a:t>
            </a:r>
            <a:r>
              <a:rPr lang="zh-CN" altLang="en-US"/>
              <a:t>对一关联查询</a:t>
            </a:r>
          </a:p>
        </p:txBody>
      </p:sp>
    </p:spTree>
    <p:extLst>
      <p:ext uri="{BB962C8B-B14F-4D97-AF65-F5344CB8AC3E}">
        <p14:creationId xmlns:p14="http://schemas.microsoft.com/office/powerpoint/2010/main" val="75974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0728" grpId="0"/>
      <p:bldP spid="15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10"/>
          <p:cNvSpPr>
            <a:spLocks noChangeArrowheads="1"/>
          </p:cNvSpPr>
          <p:nvPr/>
        </p:nvSpPr>
        <p:spPr bwMode="auto">
          <a:xfrm>
            <a:off x="1397476" y="3168651"/>
            <a:ext cx="2276584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Hibernate</a:t>
            </a:r>
          </a:p>
          <a:p>
            <a:pPr algn="ctr" eaLnBrk="1" hangingPunct="1"/>
            <a:r>
              <a:rPr lang="zh-CN" altLang="en-US" sz="28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</a:t>
            </a:r>
            <a:endParaRPr lang="en-US" altLang="zh-CN" sz="28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ctr" eaLnBrk="1" hangingPunct="1"/>
            <a:r>
              <a:rPr lang="zh-CN" altLang="en-US" sz="28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二级缓存</a:t>
            </a:r>
          </a:p>
        </p:txBody>
      </p:sp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406401" y="2562225"/>
            <a:ext cx="5473700" cy="2743200"/>
            <a:chOff x="304897" y="3076174"/>
            <a:chExt cx="4105178" cy="2743484"/>
          </a:xfrm>
        </p:grpSpPr>
        <p:pic>
          <p:nvPicPr>
            <p:cNvPr id="5" name="Picture 31" descr="C:\Users\admin\Desktop\201777-12062Q1302417.png"/>
            <p:cNvPicPr>
              <a:picLocks noChangeAspect="1" noChangeArrowheads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 bwMode="auto">
            <a:xfrm>
              <a:off x="304897" y="3076174"/>
              <a:ext cx="4105178" cy="2743484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  <a:extLst/>
          </p:spPr>
        </p:pic>
        <p:sp>
          <p:nvSpPr>
            <p:cNvPr id="32777" name="TextBox 24"/>
            <p:cNvSpPr txBox="1">
              <a:spLocks noChangeArrowheads="1"/>
            </p:cNvSpPr>
            <p:nvPr/>
          </p:nvSpPr>
          <p:spPr bwMode="auto">
            <a:xfrm>
              <a:off x="1731153" y="4208496"/>
              <a:ext cx="2295525" cy="707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40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学习案例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892" y="1084688"/>
            <a:ext cx="3873689" cy="5676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</a:t>
            </a:r>
            <a:r>
              <a:rPr lang="zh-CN" altLang="en-US"/>
              <a:t>对一关联查询</a:t>
            </a:r>
          </a:p>
        </p:txBody>
      </p:sp>
    </p:spTree>
    <p:extLst>
      <p:ext uri="{BB962C8B-B14F-4D97-AF65-F5344CB8AC3E}">
        <p14:creationId xmlns:p14="http://schemas.microsoft.com/office/powerpoint/2010/main" val="215732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20"/>
          <p:cNvSpPr>
            <a:spLocks noChangeArrowheads="1"/>
          </p:cNvSpPr>
          <p:nvPr/>
        </p:nvSpPr>
        <p:spPr bwMode="auto">
          <a:xfrm>
            <a:off x="624417" y="1233488"/>
            <a:ext cx="11074400" cy="423862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9ED6">
                <a:alpha val="87842"/>
              </a:srgbClr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MyBatis</a:t>
            </a:r>
            <a:r>
              <a:rPr lang="zh-CN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加载关联关系对象主要通过两种方式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zh-CN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嵌套查询和嵌套结果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72" name="圆角矩形 71"/>
          <p:cNvSpPr>
            <a:spLocks noChangeArrowheads="1"/>
          </p:cNvSpPr>
          <p:nvPr/>
        </p:nvSpPr>
        <p:spPr bwMode="auto">
          <a:xfrm>
            <a:off x="554567" y="2422525"/>
            <a:ext cx="5492751" cy="1049338"/>
          </a:xfrm>
          <a:prstGeom prst="roundRect">
            <a:avLst>
              <a:gd name="adj" fmla="val 16667"/>
            </a:avLst>
          </a:prstGeom>
          <a:solidFill>
            <a:srgbClr val="009ED6">
              <a:alpha val="20000"/>
            </a:srgbClr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3" name="圆角矩形 72"/>
          <p:cNvSpPr>
            <a:spLocks noChangeArrowheads="1"/>
          </p:cNvSpPr>
          <p:nvPr/>
        </p:nvSpPr>
        <p:spPr bwMode="auto">
          <a:xfrm>
            <a:off x="6322484" y="2454275"/>
            <a:ext cx="5376333" cy="1017588"/>
          </a:xfrm>
          <a:prstGeom prst="roundRect">
            <a:avLst>
              <a:gd name="adj" fmla="val 16667"/>
            </a:avLst>
          </a:prstGeom>
          <a:solidFill>
            <a:srgbClr val="009ED6">
              <a:alpha val="21176"/>
            </a:srgbClr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662518" y="2547939"/>
            <a:ext cx="5327649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</a:rPr>
              <a:t>      </a:t>
            </a:r>
            <a:r>
              <a:rPr lang="zh-CN" altLang="zh-CN">
                <a:solidFill>
                  <a:srgbClr val="000000"/>
                </a:solidFill>
                <a:latin typeface="Arial" pitchFamily="34" charset="0"/>
              </a:rPr>
              <a:t>嵌套查询是通过执行另外一条</a:t>
            </a:r>
            <a:r>
              <a:rPr lang="en-US" altLang="zh-CN">
                <a:solidFill>
                  <a:srgbClr val="000000"/>
                </a:solidFill>
                <a:latin typeface="Arial" pitchFamily="34" charset="0"/>
              </a:rPr>
              <a:t>SQL</a:t>
            </a:r>
            <a:r>
              <a:rPr lang="zh-CN" altLang="zh-CN">
                <a:solidFill>
                  <a:srgbClr val="000000"/>
                </a:solidFill>
                <a:latin typeface="Arial" pitchFamily="34" charset="0"/>
              </a:rPr>
              <a:t>映射语句来返回预期的复杂类型</a:t>
            </a:r>
            <a:r>
              <a:rPr lang="zh-CN" altLang="en-US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6424084" y="2547939"/>
            <a:ext cx="527473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</a:rPr>
              <a:t>       </a:t>
            </a:r>
            <a:r>
              <a:rPr lang="zh-CN" altLang="zh-CN">
                <a:solidFill>
                  <a:srgbClr val="000000"/>
                </a:solidFill>
                <a:latin typeface="Arial" pitchFamily="34" charset="0"/>
              </a:rPr>
              <a:t>嵌套结果是使用嵌套结果映射来处理重复的联合结果的子集</a:t>
            </a:r>
            <a:r>
              <a:rPr lang="zh-CN" altLang="en-US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76" name="任意多边形 75"/>
          <p:cNvSpPr/>
          <p:nvPr/>
        </p:nvSpPr>
        <p:spPr bwMode="auto">
          <a:xfrm>
            <a:off x="1077385" y="2198689"/>
            <a:ext cx="1418167" cy="414337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>
              <a:solidFill>
                <a:prstClr val="white"/>
              </a:solidFill>
            </a:endParaRPr>
          </a:p>
        </p:txBody>
      </p:sp>
      <p:sp>
        <p:nvSpPr>
          <p:cNvPr id="77" name="矩形 10"/>
          <p:cNvSpPr>
            <a:spLocks noChangeArrowheads="1"/>
          </p:cNvSpPr>
          <p:nvPr/>
        </p:nvSpPr>
        <p:spPr bwMode="auto">
          <a:xfrm>
            <a:off x="1229785" y="2219325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第一种</a:t>
            </a:r>
            <a:endParaRPr lang="zh-CN" altLang="zh-CN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任意多边形 77"/>
          <p:cNvSpPr/>
          <p:nvPr/>
        </p:nvSpPr>
        <p:spPr bwMode="auto">
          <a:xfrm>
            <a:off x="6754285" y="2227264"/>
            <a:ext cx="1418167" cy="414337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>
              <a:solidFill>
                <a:prstClr val="white"/>
              </a:solidFill>
            </a:endParaRPr>
          </a:p>
        </p:txBody>
      </p:sp>
      <p:sp>
        <p:nvSpPr>
          <p:cNvPr id="79" name="矩形 10"/>
          <p:cNvSpPr>
            <a:spLocks noChangeArrowheads="1"/>
          </p:cNvSpPr>
          <p:nvPr/>
        </p:nvSpPr>
        <p:spPr bwMode="auto">
          <a:xfrm>
            <a:off x="6906685" y="2249488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第二种</a:t>
            </a:r>
            <a:endParaRPr lang="zh-CN" altLang="zh-CN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161617" y="3471863"/>
            <a:ext cx="0" cy="211931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127001" y="3770313"/>
            <a:ext cx="6269567" cy="476250"/>
            <a:chOff x="1036574" y="2320911"/>
            <a:chExt cx="7101444" cy="475471"/>
          </a:xfrm>
        </p:grpSpPr>
        <p:pic>
          <p:nvPicPr>
            <p:cNvPr id="33826" name="Picture 12" descr="http://www.yooyoo360.com/photo/2009-1-4/20090114074854148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977615" y="2379870"/>
              <a:ext cx="475471" cy="357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2" name="直接连接符 81"/>
            <p:cNvCxnSpPr/>
            <p:nvPr/>
          </p:nvCxnSpPr>
          <p:spPr bwMode="auto">
            <a:xfrm flipV="1">
              <a:off x="1499295" y="2745665"/>
              <a:ext cx="6267108" cy="39622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  <a:headEnd type="oval" w="med" len="med"/>
              <a:tailEnd type="oval" w="med" len="med"/>
            </a:ln>
            <a:effectLst/>
            <a:extLst/>
          </p:spPr>
        </p:cxnSp>
        <p:sp>
          <p:nvSpPr>
            <p:cNvPr id="33828" name="矩形 19"/>
            <p:cNvSpPr>
              <a:spLocks noChangeArrowheads="1"/>
            </p:cNvSpPr>
            <p:nvPr/>
          </p:nvSpPr>
          <p:spPr bwMode="auto">
            <a:xfrm>
              <a:off x="1394128" y="2320911"/>
              <a:ext cx="6743890" cy="33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嵌套查询是在查询</a:t>
              </a:r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SQL</a:t>
              </a:r>
              <a:r>
                <a: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中嵌入一个子查询</a:t>
              </a:r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SQL</a:t>
              </a:r>
              <a:r>
                <a: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；</a:t>
              </a:r>
              <a:endParaRPr lang="zh-CN" altLang="zh-CN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组合 83"/>
          <p:cNvGrpSpPr>
            <a:grpSpLocks/>
          </p:cNvGrpSpPr>
          <p:nvPr/>
        </p:nvGrpSpPr>
        <p:grpSpPr bwMode="auto">
          <a:xfrm>
            <a:off x="6212418" y="3708400"/>
            <a:ext cx="5886449" cy="476250"/>
            <a:chOff x="1036574" y="2320911"/>
            <a:chExt cx="6835611" cy="475471"/>
          </a:xfrm>
        </p:grpSpPr>
        <p:pic>
          <p:nvPicPr>
            <p:cNvPr id="33823" name="Picture 12" descr="http://www.yooyoo360.com/photo/2009-1-4/20090114074854148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977615" y="2379870"/>
              <a:ext cx="475471" cy="357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6" name="直接连接符 85"/>
            <p:cNvCxnSpPr/>
            <p:nvPr/>
          </p:nvCxnSpPr>
          <p:spPr bwMode="auto">
            <a:xfrm flipV="1">
              <a:off x="1501129" y="2745665"/>
              <a:ext cx="6265364" cy="39623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  <a:headEnd type="oval" w="med" len="med"/>
              <a:tailEnd type="oval" w="med" len="med"/>
            </a:ln>
            <a:effectLst/>
            <a:extLst/>
          </p:spPr>
        </p:cxnSp>
        <p:sp>
          <p:nvSpPr>
            <p:cNvPr id="33825" name="矩形 19"/>
            <p:cNvSpPr>
              <a:spLocks noChangeArrowheads="1"/>
            </p:cNvSpPr>
            <p:nvPr/>
          </p:nvSpPr>
          <p:spPr bwMode="auto">
            <a:xfrm>
              <a:off x="1454858" y="2368458"/>
              <a:ext cx="64173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嵌套结果是一个嵌套的多表查询</a:t>
              </a:r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SQL</a:t>
              </a:r>
              <a:r>
                <a: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；</a:t>
              </a:r>
              <a:endParaRPr lang="zh-CN" altLang="zh-CN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组合 87"/>
          <p:cNvGrpSpPr>
            <a:grpSpLocks/>
          </p:cNvGrpSpPr>
          <p:nvPr/>
        </p:nvGrpSpPr>
        <p:grpSpPr bwMode="auto">
          <a:xfrm>
            <a:off x="131234" y="4389438"/>
            <a:ext cx="6269567" cy="476250"/>
            <a:chOff x="1036574" y="2320911"/>
            <a:chExt cx="7101444" cy="475471"/>
          </a:xfrm>
        </p:grpSpPr>
        <p:pic>
          <p:nvPicPr>
            <p:cNvPr id="33820" name="Picture 12" descr="http://www.yooyoo360.com/photo/2009-1-4/20090114074854148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977615" y="2379870"/>
              <a:ext cx="475471" cy="357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0" name="直接连接符 89"/>
            <p:cNvCxnSpPr/>
            <p:nvPr/>
          </p:nvCxnSpPr>
          <p:spPr bwMode="auto">
            <a:xfrm flipV="1">
              <a:off x="1499295" y="2745665"/>
              <a:ext cx="6267108" cy="39622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  <a:headEnd type="oval" w="med" len="med"/>
              <a:tailEnd type="oval" w="med" len="med"/>
            </a:ln>
            <a:effectLst/>
            <a:extLst/>
          </p:spPr>
        </p:cxnSp>
        <p:sp>
          <p:nvSpPr>
            <p:cNvPr id="33822" name="矩形 19"/>
            <p:cNvSpPr>
              <a:spLocks noChangeArrowheads="1"/>
            </p:cNvSpPr>
            <p:nvPr/>
          </p:nvSpPr>
          <p:spPr bwMode="auto">
            <a:xfrm>
              <a:off x="1394128" y="2320911"/>
              <a:ext cx="6743890" cy="33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嵌套查询会执行多条</a:t>
              </a:r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SQL</a:t>
              </a:r>
              <a:r>
                <a: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语句；</a:t>
              </a:r>
              <a:endParaRPr lang="zh-CN" altLang="zh-CN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组合 91"/>
          <p:cNvGrpSpPr>
            <a:grpSpLocks/>
          </p:cNvGrpSpPr>
          <p:nvPr/>
        </p:nvGrpSpPr>
        <p:grpSpPr bwMode="auto">
          <a:xfrm>
            <a:off x="6210301" y="4335463"/>
            <a:ext cx="5941484" cy="476250"/>
            <a:chOff x="1036574" y="2320911"/>
            <a:chExt cx="6835611" cy="475471"/>
          </a:xfrm>
        </p:grpSpPr>
        <p:pic>
          <p:nvPicPr>
            <p:cNvPr id="33817" name="Picture 12" descr="http://www.yooyoo360.com/photo/2009-1-4/20090114074854148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977615" y="2379870"/>
              <a:ext cx="475471" cy="357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4" name="直接连接符 93"/>
            <p:cNvCxnSpPr/>
            <p:nvPr/>
          </p:nvCxnSpPr>
          <p:spPr bwMode="auto">
            <a:xfrm flipV="1">
              <a:off x="1499262" y="2745665"/>
              <a:ext cx="6265774" cy="39622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  <a:headEnd type="oval" w="med" len="med"/>
              <a:tailEnd type="oval" w="med" len="med"/>
            </a:ln>
            <a:effectLst/>
            <a:extLst/>
          </p:spPr>
        </p:cxnSp>
        <p:sp>
          <p:nvSpPr>
            <p:cNvPr id="33819" name="矩形 19"/>
            <p:cNvSpPr>
              <a:spLocks noChangeArrowheads="1"/>
            </p:cNvSpPr>
            <p:nvPr/>
          </p:nvSpPr>
          <p:spPr bwMode="auto">
            <a:xfrm>
              <a:off x="1454858" y="2368458"/>
              <a:ext cx="64173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嵌套结果只会执行一条复杂的</a:t>
              </a:r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SQL</a:t>
              </a:r>
              <a:r>
                <a: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语句；</a:t>
              </a:r>
              <a:endParaRPr lang="zh-CN" altLang="zh-CN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组合 95"/>
          <p:cNvGrpSpPr>
            <a:grpSpLocks/>
          </p:cNvGrpSpPr>
          <p:nvPr/>
        </p:nvGrpSpPr>
        <p:grpSpPr bwMode="auto">
          <a:xfrm>
            <a:off x="95251" y="5046663"/>
            <a:ext cx="6269567" cy="476250"/>
            <a:chOff x="1036574" y="2320911"/>
            <a:chExt cx="7101444" cy="475471"/>
          </a:xfrm>
        </p:grpSpPr>
        <p:pic>
          <p:nvPicPr>
            <p:cNvPr id="33814" name="Picture 12" descr="http://www.yooyoo360.com/photo/2009-1-4/20090114074854148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977615" y="2379870"/>
              <a:ext cx="475471" cy="357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8" name="直接连接符 97"/>
            <p:cNvCxnSpPr/>
            <p:nvPr/>
          </p:nvCxnSpPr>
          <p:spPr bwMode="auto">
            <a:xfrm flipV="1">
              <a:off x="1499294" y="2745665"/>
              <a:ext cx="6267108" cy="39622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  <a:headEnd type="oval" w="med" len="med"/>
              <a:tailEnd type="oval" w="med" len="med"/>
            </a:ln>
            <a:effectLst/>
            <a:extLst/>
          </p:spPr>
        </p:cxnSp>
        <p:sp>
          <p:nvSpPr>
            <p:cNvPr id="33816" name="矩形 19"/>
            <p:cNvSpPr>
              <a:spLocks noChangeArrowheads="1"/>
            </p:cNvSpPr>
            <p:nvPr/>
          </p:nvSpPr>
          <p:spPr bwMode="auto">
            <a:xfrm>
              <a:off x="1394128" y="2320911"/>
              <a:ext cx="6743890" cy="33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嵌套查询</a:t>
              </a:r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SQL</a:t>
              </a:r>
              <a:r>
                <a: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语句编写较为简单；</a:t>
              </a:r>
              <a:endParaRPr lang="zh-CN" altLang="zh-CN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组合 103"/>
          <p:cNvGrpSpPr>
            <a:grpSpLocks/>
          </p:cNvGrpSpPr>
          <p:nvPr/>
        </p:nvGrpSpPr>
        <p:grpSpPr bwMode="auto">
          <a:xfrm>
            <a:off x="6210301" y="4992688"/>
            <a:ext cx="5888567" cy="476250"/>
            <a:chOff x="1036574" y="2320911"/>
            <a:chExt cx="6835611" cy="475471"/>
          </a:xfrm>
        </p:grpSpPr>
        <p:pic>
          <p:nvPicPr>
            <p:cNvPr id="33811" name="Picture 12" descr="http://www.yooyoo360.com/photo/2009-1-4/20090114074854148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977615" y="2379870"/>
              <a:ext cx="475471" cy="357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6" name="直接连接符 105"/>
            <p:cNvCxnSpPr/>
            <p:nvPr/>
          </p:nvCxnSpPr>
          <p:spPr bwMode="auto">
            <a:xfrm flipV="1">
              <a:off x="1500964" y="2745665"/>
              <a:ext cx="6265567" cy="39622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  <a:headEnd type="oval" w="med" len="med"/>
              <a:tailEnd type="oval" w="med" len="med"/>
            </a:ln>
            <a:effectLst/>
            <a:extLst/>
          </p:spPr>
        </p:cxnSp>
        <p:sp>
          <p:nvSpPr>
            <p:cNvPr id="33813" name="矩形 19"/>
            <p:cNvSpPr>
              <a:spLocks noChangeArrowheads="1"/>
            </p:cNvSpPr>
            <p:nvPr/>
          </p:nvSpPr>
          <p:spPr bwMode="auto">
            <a:xfrm>
              <a:off x="1454858" y="2368458"/>
              <a:ext cx="64173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嵌套结果</a:t>
              </a:r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SQL</a:t>
              </a:r>
              <a:r>
                <a:rPr lang="zh-CN" altLang="en-US" sz="16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语句编写比较复杂；</a:t>
              </a:r>
              <a:endParaRPr lang="zh-CN" altLang="zh-CN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3.4 </a:t>
            </a:r>
            <a:r>
              <a:rPr lang="zh-CN" altLang="en-US" smtClean="0"/>
              <a:t>扩展和总结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7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2" grpId="0" animBg="1"/>
      <p:bldP spid="73" grpId="0" animBg="1"/>
      <p:bldP spid="74" grpId="0"/>
      <p:bldP spid="75" grpId="0"/>
      <p:bldP spid="77" grpId="0"/>
      <p:bldP spid="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600" y="1347788"/>
            <a:ext cx="2006600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20"/>
          <p:cNvSpPr>
            <a:spLocks noChangeArrowheads="1"/>
          </p:cNvSpPr>
          <p:nvPr/>
        </p:nvSpPr>
        <p:spPr bwMode="auto">
          <a:xfrm>
            <a:off x="673101" y="1538288"/>
            <a:ext cx="8826500" cy="1668462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9ED6">
                <a:alpha val="87842"/>
              </a:srgbClr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虽然使用嵌套查询的方式比较简单，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但是</a:t>
            </a:r>
            <a:r>
              <a:rPr lang="zh-CN" altLang="zh-CN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嵌套查询的方式要执行多条</a:t>
            </a:r>
            <a:r>
              <a:rPr lang="en-US" altLang="zh-CN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zh-CN" altLang="zh-CN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语句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，这对于大型数据集合和列表展示不是很好，因为这样可能会导致成百上千条关联的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语句被执行，从而</a:t>
            </a:r>
            <a:r>
              <a:rPr lang="zh-CN" altLang="zh-CN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极大的消耗数据库性能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并且</a:t>
            </a:r>
            <a:r>
              <a:rPr lang="zh-CN" altLang="zh-CN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会降低查询效率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组合 45"/>
          <p:cNvGrpSpPr>
            <a:grpSpLocks/>
          </p:cNvGrpSpPr>
          <p:nvPr/>
        </p:nvGrpSpPr>
        <p:grpSpPr bwMode="auto">
          <a:xfrm>
            <a:off x="116417" y="4278313"/>
            <a:ext cx="11173883" cy="608012"/>
            <a:chOff x="3628" y="1641617"/>
            <a:chExt cx="9144000" cy="891956"/>
          </a:xfrm>
        </p:grpSpPr>
        <p:sp>
          <p:nvSpPr>
            <p:cNvPr id="47" name="矩形 46"/>
            <p:cNvSpPr/>
            <p:nvPr/>
          </p:nvSpPr>
          <p:spPr bwMode="auto">
            <a:xfrm>
              <a:off x="3628" y="1641617"/>
              <a:ext cx="9144000" cy="891956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dirty="0">
                <a:latin typeface="Arial" charset="0"/>
              </a:endParaRPr>
            </a:p>
          </p:txBody>
        </p:sp>
        <p:sp>
          <p:nvSpPr>
            <p:cNvPr id="34826" name="矩形 1"/>
            <p:cNvSpPr>
              <a:spLocks noChangeArrowheads="1"/>
            </p:cNvSpPr>
            <p:nvPr/>
          </p:nvSpPr>
          <p:spPr bwMode="auto">
            <a:xfrm>
              <a:off x="2029278" y="1735138"/>
              <a:ext cx="5308147" cy="744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35000"/>
                </a:lnSpc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那怎么解决这种问题呢</a:t>
              </a:r>
              <a:r>
                <a:rPr lang="zh-CN" altLang="zh-CN" sz="2000">
                  <a:latin typeface="微软雅黑" pitchFamily="34" charset="-122"/>
                  <a:ea typeface="微软雅黑" pitchFamily="34" charset="-122"/>
                </a:rPr>
                <a:t>？</a:t>
              </a: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9" name="Picture 8" descr="问小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17" y="3705226"/>
            <a:ext cx="2421467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扩展和</a:t>
            </a:r>
            <a:r>
              <a:rPr lang="zh-CN" altLang="en-US" smtClean="0"/>
              <a:t>总结</a:t>
            </a:r>
            <a:r>
              <a:rPr lang="en-US" altLang="zh-CN" smtClean="0"/>
              <a:t>—</a:t>
            </a:r>
            <a:r>
              <a:rPr lang="zh-CN" altLang="en-US" smtClean="0"/>
              <a:t>嵌套查询的延迟加载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98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57" y="0"/>
            <a:ext cx="6749415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49589" y="1223681"/>
            <a:ext cx="7642411" cy="4222377"/>
          </a:xfrm>
          <a:prstGeom prst="rect">
            <a:avLst/>
          </a:prstGeom>
          <a:solidFill>
            <a:srgbClr val="2C9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-1"/>
          <p:cNvSpPr/>
          <p:nvPr/>
        </p:nvSpPr>
        <p:spPr>
          <a:xfrm>
            <a:off x="5357434" y="2528535"/>
            <a:ext cx="1760037" cy="1446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88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03</a:t>
            </a:r>
            <a:endParaRPr lang="en-US" altLang="zh-CN" sz="8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5" name="TextBox 80"/>
          <p:cNvSpPr txBox="1">
            <a:spLocks noChangeArrowheads="1"/>
          </p:cNvSpPr>
          <p:nvPr/>
        </p:nvSpPr>
        <p:spPr bwMode="auto">
          <a:xfrm>
            <a:off x="7219589" y="2626308"/>
            <a:ext cx="4897187" cy="646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8" tIns="45694" rIns="91388" bIns="45694">
            <a:spAutoFit/>
          </a:bodyPr>
          <a:lstStyle/>
          <a:p>
            <a:r>
              <a:rPr lang="en-US" altLang="zh-CN" sz="3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3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多表查询映射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96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20"/>
          <p:cNvSpPr>
            <a:spLocks noChangeArrowheads="1"/>
          </p:cNvSpPr>
          <p:nvPr/>
        </p:nvSpPr>
        <p:spPr bwMode="auto">
          <a:xfrm>
            <a:off x="586317" y="1709739"/>
            <a:ext cx="10970683" cy="13096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None/>
            </a:pPr>
            <a:r>
              <a:rPr lang="en-US" altLang="zh-CN">
                <a:latin typeface="Arial" pitchFamily="34" charset="0"/>
              </a:rPr>
              <a:t>         </a:t>
            </a:r>
            <a:r>
              <a:rPr lang="zh-CN" altLang="zh-CN">
                <a:latin typeface="Arial" pitchFamily="34" charset="0"/>
              </a:rPr>
              <a:t>使用</a:t>
            </a:r>
            <a:r>
              <a:rPr lang="en-US" altLang="zh-CN">
                <a:latin typeface="Arial" pitchFamily="34" charset="0"/>
              </a:rPr>
              <a:t>MyBatis</a:t>
            </a:r>
            <a:r>
              <a:rPr lang="zh-CN" altLang="zh-CN">
                <a:latin typeface="Arial" pitchFamily="34" charset="0"/>
              </a:rPr>
              <a:t>的</a:t>
            </a:r>
            <a:r>
              <a:rPr lang="zh-CN" altLang="zh-CN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延迟加载在一定程度上可以降低运行消耗并提高查询效率</a:t>
            </a:r>
            <a:r>
              <a:rPr lang="zh-CN" altLang="zh-CN">
                <a:latin typeface="Arial" pitchFamily="34" charset="0"/>
              </a:rPr>
              <a:t>。</a:t>
            </a:r>
            <a:r>
              <a:rPr lang="en-US" altLang="zh-CN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MyBatis</a:t>
            </a:r>
            <a:r>
              <a:rPr lang="zh-CN" altLang="zh-CN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默认没有开启延迟加载</a:t>
            </a:r>
            <a:r>
              <a:rPr lang="zh-CN" altLang="zh-CN">
                <a:latin typeface="Arial" pitchFamily="34" charset="0"/>
              </a:rPr>
              <a:t>，需要在核心配置文件中的</a:t>
            </a:r>
            <a:r>
              <a:rPr lang="en-US" altLang="zh-CN">
                <a:latin typeface="Arial" pitchFamily="34" charset="0"/>
              </a:rPr>
              <a:t>&lt;settings&gt;</a:t>
            </a:r>
            <a:r>
              <a:rPr lang="zh-CN" altLang="zh-CN">
                <a:latin typeface="Arial" pitchFamily="34" charset="0"/>
              </a:rPr>
              <a:t>元素内进行配置，具体配置方式如下</a:t>
            </a:r>
            <a:r>
              <a:rPr lang="zh-CN" altLang="en-US">
                <a:latin typeface="Arial" pitchFamily="34" charset="0"/>
              </a:rPr>
              <a:t>：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482600" y="893763"/>
            <a:ext cx="10922000" cy="895350"/>
            <a:chOff x="475577" y="855727"/>
            <a:chExt cx="8192173" cy="1027112"/>
          </a:xfrm>
        </p:grpSpPr>
        <p:sp>
          <p:nvSpPr>
            <p:cNvPr id="35847" name="矩形 5"/>
            <p:cNvSpPr>
              <a:spLocks noChangeArrowheads="1"/>
            </p:cNvSpPr>
            <p:nvPr/>
          </p:nvSpPr>
          <p:spPr bwMode="auto">
            <a:xfrm>
              <a:off x="1543952" y="1087438"/>
              <a:ext cx="7123798" cy="741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多学一招</a:t>
              </a:r>
              <a:r>
                <a:rPr lang="zh-CN" altLang="zh-CN" sz="2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MyBatis</a:t>
              </a:r>
              <a:r>
                <a:rPr lang="zh-CN" altLang="en-US" sz="20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延迟加载的配置</a:t>
              </a:r>
            </a:p>
          </p:txBody>
        </p:sp>
        <p:grpSp>
          <p:nvGrpSpPr>
            <p:cNvPr id="35848" name="Group 9"/>
            <p:cNvGrpSpPr>
              <a:grpSpLocks noChangeAspect="1"/>
            </p:cNvGrpSpPr>
            <p:nvPr/>
          </p:nvGrpSpPr>
          <p:grpSpPr bwMode="auto">
            <a:xfrm>
              <a:off x="475577" y="855727"/>
              <a:ext cx="1154813" cy="1027112"/>
              <a:chOff x="4320" y="748"/>
              <a:chExt cx="1336" cy="1188"/>
            </a:xfrm>
          </p:grpSpPr>
          <p:sp>
            <p:nvSpPr>
              <p:cNvPr id="35849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4410" y="748"/>
                <a:ext cx="1246" cy="1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0"/>
              <p:cNvSpPr>
                <a:spLocks/>
              </p:cNvSpPr>
              <p:nvPr/>
            </p:nvSpPr>
            <p:spPr bwMode="auto">
              <a:xfrm>
                <a:off x="4320" y="919"/>
                <a:ext cx="748" cy="1017"/>
              </a:xfrm>
              <a:custGeom>
                <a:avLst/>
                <a:gdLst>
                  <a:gd name="T0" fmla="*/ 639 w 1495"/>
                  <a:gd name="T1" fmla="*/ 2027 h 2034"/>
                  <a:gd name="T2" fmla="*/ 682 w 1495"/>
                  <a:gd name="T3" fmla="*/ 2016 h 2034"/>
                  <a:gd name="T4" fmla="*/ 724 w 1495"/>
                  <a:gd name="T5" fmla="*/ 2005 h 2034"/>
                  <a:gd name="T6" fmla="*/ 767 w 1495"/>
                  <a:gd name="T7" fmla="*/ 1994 h 2034"/>
                  <a:gd name="T8" fmla="*/ 810 w 1495"/>
                  <a:gd name="T9" fmla="*/ 1982 h 2034"/>
                  <a:gd name="T10" fmla="*/ 1329 w 1495"/>
                  <a:gd name="T11" fmla="*/ 1728 h 2034"/>
                  <a:gd name="T12" fmla="*/ 1426 w 1495"/>
                  <a:gd name="T13" fmla="*/ 940 h 2034"/>
                  <a:gd name="T14" fmla="*/ 1372 w 1495"/>
                  <a:gd name="T15" fmla="*/ 958 h 2034"/>
                  <a:gd name="T16" fmla="*/ 1316 w 1495"/>
                  <a:gd name="T17" fmla="*/ 976 h 2034"/>
                  <a:gd name="T18" fmla="*/ 1261 w 1495"/>
                  <a:gd name="T19" fmla="*/ 993 h 2034"/>
                  <a:gd name="T20" fmla="*/ 1206 w 1495"/>
                  <a:gd name="T21" fmla="*/ 1010 h 2034"/>
                  <a:gd name="T22" fmla="*/ 1150 w 1495"/>
                  <a:gd name="T23" fmla="*/ 1027 h 2034"/>
                  <a:gd name="T24" fmla="*/ 1216 w 1495"/>
                  <a:gd name="T25" fmla="*/ 1000 h 2034"/>
                  <a:gd name="T26" fmla="*/ 1281 w 1495"/>
                  <a:gd name="T27" fmla="*/ 971 h 2034"/>
                  <a:gd name="T28" fmla="*/ 1345 w 1495"/>
                  <a:gd name="T29" fmla="*/ 941 h 2034"/>
                  <a:gd name="T30" fmla="*/ 1410 w 1495"/>
                  <a:gd name="T31" fmla="*/ 910 h 2034"/>
                  <a:gd name="T32" fmla="*/ 1473 w 1495"/>
                  <a:gd name="T33" fmla="*/ 875 h 2034"/>
                  <a:gd name="T34" fmla="*/ 1247 w 1495"/>
                  <a:gd name="T35" fmla="*/ 540 h 2034"/>
                  <a:gd name="T36" fmla="*/ 1207 w 1495"/>
                  <a:gd name="T37" fmla="*/ 554 h 2034"/>
                  <a:gd name="T38" fmla="*/ 1165 w 1495"/>
                  <a:gd name="T39" fmla="*/ 567 h 2034"/>
                  <a:gd name="T40" fmla="*/ 1124 w 1495"/>
                  <a:gd name="T41" fmla="*/ 580 h 2034"/>
                  <a:gd name="T42" fmla="*/ 1082 w 1495"/>
                  <a:gd name="T43" fmla="*/ 594 h 2034"/>
                  <a:gd name="T44" fmla="*/ 1041 w 1495"/>
                  <a:gd name="T45" fmla="*/ 607 h 2034"/>
                  <a:gd name="T46" fmla="*/ 1017 w 1495"/>
                  <a:gd name="T47" fmla="*/ 615 h 2034"/>
                  <a:gd name="T48" fmla="*/ 992 w 1495"/>
                  <a:gd name="T49" fmla="*/ 623 h 2034"/>
                  <a:gd name="T50" fmla="*/ 989 w 1495"/>
                  <a:gd name="T51" fmla="*/ 618 h 2034"/>
                  <a:gd name="T52" fmla="*/ 1036 w 1495"/>
                  <a:gd name="T53" fmla="*/ 590 h 2034"/>
                  <a:gd name="T54" fmla="*/ 1082 w 1495"/>
                  <a:gd name="T55" fmla="*/ 561 h 2034"/>
                  <a:gd name="T56" fmla="*/ 1127 w 1495"/>
                  <a:gd name="T57" fmla="*/ 533 h 2034"/>
                  <a:gd name="T58" fmla="*/ 1173 w 1495"/>
                  <a:gd name="T59" fmla="*/ 504 h 2034"/>
                  <a:gd name="T60" fmla="*/ 1220 w 1495"/>
                  <a:gd name="T61" fmla="*/ 477 h 2034"/>
                  <a:gd name="T62" fmla="*/ 456 w 1495"/>
                  <a:gd name="T63" fmla="*/ 434 h 2034"/>
                  <a:gd name="T64" fmla="*/ 180 w 1495"/>
                  <a:gd name="T65" fmla="*/ 365 h 2034"/>
                  <a:gd name="T66" fmla="*/ 249 w 1495"/>
                  <a:gd name="T67" fmla="*/ 667 h 2034"/>
                  <a:gd name="T68" fmla="*/ 287 w 1495"/>
                  <a:gd name="T69" fmla="*/ 658 h 2034"/>
                  <a:gd name="T70" fmla="*/ 325 w 1495"/>
                  <a:gd name="T71" fmla="*/ 647 h 2034"/>
                  <a:gd name="T72" fmla="*/ 364 w 1495"/>
                  <a:gd name="T73" fmla="*/ 638 h 2034"/>
                  <a:gd name="T74" fmla="*/ 402 w 1495"/>
                  <a:gd name="T75" fmla="*/ 629 h 2034"/>
                  <a:gd name="T76" fmla="*/ 441 w 1495"/>
                  <a:gd name="T77" fmla="*/ 620 h 2034"/>
                  <a:gd name="T78" fmla="*/ 424 w 1495"/>
                  <a:gd name="T79" fmla="*/ 636 h 2034"/>
                  <a:gd name="T80" fmla="*/ 379 w 1495"/>
                  <a:gd name="T81" fmla="*/ 665 h 2034"/>
                  <a:gd name="T82" fmla="*/ 334 w 1495"/>
                  <a:gd name="T83" fmla="*/ 695 h 2034"/>
                  <a:gd name="T84" fmla="*/ 302 w 1495"/>
                  <a:gd name="T85" fmla="*/ 715 h 2034"/>
                  <a:gd name="T86" fmla="*/ 269 w 1495"/>
                  <a:gd name="T87" fmla="*/ 735 h 2034"/>
                  <a:gd name="T88" fmla="*/ 249 w 1495"/>
                  <a:gd name="T89" fmla="*/ 847 h 2034"/>
                  <a:gd name="T90" fmla="*/ 180 w 1495"/>
                  <a:gd name="T91" fmla="*/ 1358 h 2034"/>
                  <a:gd name="T92" fmla="*/ 154 w 1495"/>
                  <a:gd name="T93" fmla="*/ 1624 h 2034"/>
                  <a:gd name="T94" fmla="*/ 222 w 1495"/>
                  <a:gd name="T95" fmla="*/ 1611 h 2034"/>
                  <a:gd name="T96" fmla="*/ 290 w 1495"/>
                  <a:gd name="T97" fmla="*/ 1599 h 2034"/>
                  <a:gd name="T98" fmla="*/ 358 w 1495"/>
                  <a:gd name="T99" fmla="*/ 1586 h 2034"/>
                  <a:gd name="T100" fmla="*/ 425 w 1495"/>
                  <a:gd name="T101" fmla="*/ 1572 h 2034"/>
                  <a:gd name="T102" fmla="*/ 493 w 1495"/>
                  <a:gd name="T103" fmla="*/ 1557 h 2034"/>
                  <a:gd name="T104" fmla="*/ 433 w 1495"/>
                  <a:gd name="T105" fmla="*/ 1591 h 2034"/>
                  <a:gd name="T106" fmla="*/ 374 w 1495"/>
                  <a:gd name="T107" fmla="*/ 1625 h 2034"/>
                  <a:gd name="T108" fmla="*/ 314 w 1495"/>
                  <a:gd name="T109" fmla="*/ 1660 h 2034"/>
                  <a:gd name="T110" fmla="*/ 256 w 1495"/>
                  <a:gd name="T111" fmla="*/ 1695 h 2034"/>
                  <a:gd name="T112" fmla="*/ 197 w 1495"/>
                  <a:gd name="T113" fmla="*/ 1731 h 2034"/>
                  <a:gd name="T114" fmla="*/ 176 w 1495"/>
                  <a:gd name="T115" fmla="*/ 1748 h 2034"/>
                  <a:gd name="T116" fmla="*/ 174 w 1495"/>
                  <a:gd name="T117" fmla="*/ 1754 h 2034"/>
                  <a:gd name="T118" fmla="*/ 173 w 1495"/>
                  <a:gd name="T119" fmla="*/ 1755 h 2034"/>
                  <a:gd name="T120" fmla="*/ 172 w 1495"/>
                  <a:gd name="T121" fmla="*/ 1770 h 2034"/>
                  <a:gd name="T122" fmla="*/ 170 w 1495"/>
                  <a:gd name="T123" fmla="*/ 1788 h 2034"/>
                  <a:gd name="T124" fmla="*/ 180 w 1495"/>
                  <a:gd name="T125" fmla="*/ 1799 h 2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95" h="2034">
                    <a:moveTo>
                      <a:pt x="610" y="2034"/>
                    </a:moveTo>
                    <a:lnTo>
                      <a:pt x="624" y="2031"/>
                    </a:lnTo>
                    <a:lnTo>
                      <a:pt x="639" y="2027"/>
                    </a:lnTo>
                    <a:lnTo>
                      <a:pt x="653" y="2024"/>
                    </a:lnTo>
                    <a:lnTo>
                      <a:pt x="667" y="2020"/>
                    </a:lnTo>
                    <a:lnTo>
                      <a:pt x="682" y="2016"/>
                    </a:lnTo>
                    <a:lnTo>
                      <a:pt x="696" y="2012"/>
                    </a:lnTo>
                    <a:lnTo>
                      <a:pt x="711" y="2009"/>
                    </a:lnTo>
                    <a:lnTo>
                      <a:pt x="724" y="2005"/>
                    </a:lnTo>
                    <a:lnTo>
                      <a:pt x="738" y="2001"/>
                    </a:lnTo>
                    <a:lnTo>
                      <a:pt x="753" y="1997"/>
                    </a:lnTo>
                    <a:lnTo>
                      <a:pt x="767" y="1994"/>
                    </a:lnTo>
                    <a:lnTo>
                      <a:pt x="781" y="1989"/>
                    </a:lnTo>
                    <a:lnTo>
                      <a:pt x="795" y="1986"/>
                    </a:lnTo>
                    <a:lnTo>
                      <a:pt x="810" y="1982"/>
                    </a:lnTo>
                    <a:lnTo>
                      <a:pt x="823" y="1978"/>
                    </a:lnTo>
                    <a:lnTo>
                      <a:pt x="837" y="1974"/>
                    </a:lnTo>
                    <a:lnTo>
                      <a:pt x="1329" y="1728"/>
                    </a:lnTo>
                    <a:lnTo>
                      <a:pt x="1073" y="1183"/>
                    </a:lnTo>
                    <a:lnTo>
                      <a:pt x="1444" y="934"/>
                    </a:lnTo>
                    <a:lnTo>
                      <a:pt x="1426" y="940"/>
                    </a:lnTo>
                    <a:lnTo>
                      <a:pt x="1407" y="946"/>
                    </a:lnTo>
                    <a:lnTo>
                      <a:pt x="1390" y="953"/>
                    </a:lnTo>
                    <a:lnTo>
                      <a:pt x="1372" y="958"/>
                    </a:lnTo>
                    <a:lnTo>
                      <a:pt x="1353" y="964"/>
                    </a:lnTo>
                    <a:lnTo>
                      <a:pt x="1335" y="970"/>
                    </a:lnTo>
                    <a:lnTo>
                      <a:pt x="1316" y="976"/>
                    </a:lnTo>
                    <a:lnTo>
                      <a:pt x="1298" y="981"/>
                    </a:lnTo>
                    <a:lnTo>
                      <a:pt x="1279" y="987"/>
                    </a:lnTo>
                    <a:lnTo>
                      <a:pt x="1261" y="993"/>
                    </a:lnTo>
                    <a:lnTo>
                      <a:pt x="1243" y="999"/>
                    </a:lnTo>
                    <a:lnTo>
                      <a:pt x="1224" y="1004"/>
                    </a:lnTo>
                    <a:lnTo>
                      <a:pt x="1206" y="1010"/>
                    </a:lnTo>
                    <a:lnTo>
                      <a:pt x="1187" y="1016"/>
                    </a:lnTo>
                    <a:lnTo>
                      <a:pt x="1169" y="1022"/>
                    </a:lnTo>
                    <a:lnTo>
                      <a:pt x="1150" y="1027"/>
                    </a:lnTo>
                    <a:lnTo>
                      <a:pt x="1172" y="1018"/>
                    </a:lnTo>
                    <a:lnTo>
                      <a:pt x="1194" y="1009"/>
                    </a:lnTo>
                    <a:lnTo>
                      <a:pt x="1216" y="1000"/>
                    </a:lnTo>
                    <a:lnTo>
                      <a:pt x="1237" y="991"/>
                    </a:lnTo>
                    <a:lnTo>
                      <a:pt x="1259" y="981"/>
                    </a:lnTo>
                    <a:lnTo>
                      <a:pt x="1281" y="971"/>
                    </a:lnTo>
                    <a:lnTo>
                      <a:pt x="1302" y="962"/>
                    </a:lnTo>
                    <a:lnTo>
                      <a:pt x="1323" y="951"/>
                    </a:lnTo>
                    <a:lnTo>
                      <a:pt x="1345" y="941"/>
                    </a:lnTo>
                    <a:lnTo>
                      <a:pt x="1367" y="931"/>
                    </a:lnTo>
                    <a:lnTo>
                      <a:pt x="1388" y="920"/>
                    </a:lnTo>
                    <a:lnTo>
                      <a:pt x="1410" y="910"/>
                    </a:lnTo>
                    <a:lnTo>
                      <a:pt x="1430" y="898"/>
                    </a:lnTo>
                    <a:lnTo>
                      <a:pt x="1452" y="887"/>
                    </a:lnTo>
                    <a:lnTo>
                      <a:pt x="1473" y="875"/>
                    </a:lnTo>
                    <a:lnTo>
                      <a:pt x="1495" y="864"/>
                    </a:lnTo>
                    <a:lnTo>
                      <a:pt x="1261" y="536"/>
                    </a:lnTo>
                    <a:lnTo>
                      <a:pt x="1247" y="540"/>
                    </a:lnTo>
                    <a:lnTo>
                      <a:pt x="1233" y="545"/>
                    </a:lnTo>
                    <a:lnTo>
                      <a:pt x="1220" y="549"/>
                    </a:lnTo>
                    <a:lnTo>
                      <a:pt x="1207" y="554"/>
                    </a:lnTo>
                    <a:lnTo>
                      <a:pt x="1193" y="559"/>
                    </a:lnTo>
                    <a:lnTo>
                      <a:pt x="1179" y="563"/>
                    </a:lnTo>
                    <a:lnTo>
                      <a:pt x="1165" y="567"/>
                    </a:lnTo>
                    <a:lnTo>
                      <a:pt x="1152" y="571"/>
                    </a:lnTo>
                    <a:lnTo>
                      <a:pt x="1138" y="576"/>
                    </a:lnTo>
                    <a:lnTo>
                      <a:pt x="1124" y="580"/>
                    </a:lnTo>
                    <a:lnTo>
                      <a:pt x="1110" y="585"/>
                    </a:lnTo>
                    <a:lnTo>
                      <a:pt x="1096" y="590"/>
                    </a:lnTo>
                    <a:lnTo>
                      <a:pt x="1082" y="594"/>
                    </a:lnTo>
                    <a:lnTo>
                      <a:pt x="1069" y="598"/>
                    </a:lnTo>
                    <a:lnTo>
                      <a:pt x="1055" y="602"/>
                    </a:lnTo>
                    <a:lnTo>
                      <a:pt x="1041" y="607"/>
                    </a:lnTo>
                    <a:lnTo>
                      <a:pt x="1033" y="610"/>
                    </a:lnTo>
                    <a:lnTo>
                      <a:pt x="1025" y="613"/>
                    </a:lnTo>
                    <a:lnTo>
                      <a:pt x="1017" y="615"/>
                    </a:lnTo>
                    <a:lnTo>
                      <a:pt x="1008" y="618"/>
                    </a:lnTo>
                    <a:lnTo>
                      <a:pt x="1000" y="621"/>
                    </a:lnTo>
                    <a:lnTo>
                      <a:pt x="992" y="623"/>
                    </a:lnTo>
                    <a:lnTo>
                      <a:pt x="982" y="625"/>
                    </a:lnTo>
                    <a:lnTo>
                      <a:pt x="974" y="628"/>
                    </a:lnTo>
                    <a:lnTo>
                      <a:pt x="989" y="618"/>
                    </a:lnTo>
                    <a:lnTo>
                      <a:pt x="1005" y="609"/>
                    </a:lnTo>
                    <a:lnTo>
                      <a:pt x="1020" y="599"/>
                    </a:lnTo>
                    <a:lnTo>
                      <a:pt x="1036" y="590"/>
                    </a:lnTo>
                    <a:lnTo>
                      <a:pt x="1051" y="580"/>
                    </a:lnTo>
                    <a:lnTo>
                      <a:pt x="1066" y="571"/>
                    </a:lnTo>
                    <a:lnTo>
                      <a:pt x="1082" y="561"/>
                    </a:lnTo>
                    <a:lnTo>
                      <a:pt x="1097" y="552"/>
                    </a:lnTo>
                    <a:lnTo>
                      <a:pt x="1112" y="542"/>
                    </a:lnTo>
                    <a:lnTo>
                      <a:pt x="1127" y="533"/>
                    </a:lnTo>
                    <a:lnTo>
                      <a:pt x="1144" y="524"/>
                    </a:lnTo>
                    <a:lnTo>
                      <a:pt x="1158" y="514"/>
                    </a:lnTo>
                    <a:lnTo>
                      <a:pt x="1173" y="504"/>
                    </a:lnTo>
                    <a:lnTo>
                      <a:pt x="1188" y="495"/>
                    </a:lnTo>
                    <a:lnTo>
                      <a:pt x="1205" y="486"/>
                    </a:lnTo>
                    <a:lnTo>
                      <a:pt x="1220" y="477"/>
                    </a:lnTo>
                    <a:lnTo>
                      <a:pt x="882" y="0"/>
                    </a:lnTo>
                    <a:lnTo>
                      <a:pt x="456" y="571"/>
                    </a:lnTo>
                    <a:lnTo>
                      <a:pt x="456" y="434"/>
                    </a:lnTo>
                    <a:lnTo>
                      <a:pt x="489" y="434"/>
                    </a:lnTo>
                    <a:lnTo>
                      <a:pt x="489" y="365"/>
                    </a:lnTo>
                    <a:lnTo>
                      <a:pt x="180" y="365"/>
                    </a:lnTo>
                    <a:lnTo>
                      <a:pt x="180" y="434"/>
                    </a:lnTo>
                    <a:lnTo>
                      <a:pt x="249" y="434"/>
                    </a:lnTo>
                    <a:lnTo>
                      <a:pt x="249" y="667"/>
                    </a:lnTo>
                    <a:lnTo>
                      <a:pt x="261" y="663"/>
                    </a:lnTo>
                    <a:lnTo>
                      <a:pt x="274" y="660"/>
                    </a:lnTo>
                    <a:lnTo>
                      <a:pt x="287" y="658"/>
                    </a:lnTo>
                    <a:lnTo>
                      <a:pt x="299" y="654"/>
                    </a:lnTo>
                    <a:lnTo>
                      <a:pt x="312" y="651"/>
                    </a:lnTo>
                    <a:lnTo>
                      <a:pt x="325" y="647"/>
                    </a:lnTo>
                    <a:lnTo>
                      <a:pt x="339" y="644"/>
                    </a:lnTo>
                    <a:lnTo>
                      <a:pt x="351" y="642"/>
                    </a:lnTo>
                    <a:lnTo>
                      <a:pt x="364" y="638"/>
                    </a:lnTo>
                    <a:lnTo>
                      <a:pt x="377" y="635"/>
                    </a:lnTo>
                    <a:lnTo>
                      <a:pt x="389" y="631"/>
                    </a:lnTo>
                    <a:lnTo>
                      <a:pt x="402" y="629"/>
                    </a:lnTo>
                    <a:lnTo>
                      <a:pt x="415" y="625"/>
                    </a:lnTo>
                    <a:lnTo>
                      <a:pt x="428" y="622"/>
                    </a:lnTo>
                    <a:lnTo>
                      <a:pt x="441" y="620"/>
                    </a:lnTo>
                    <a:lnTo>
                      <a:pt x="454" y="616"/>
                    </a:lnTo>
                    <a:lnTo>
                      <a:pt x="439" y="625"/>
                    </a:lnTo>
                    <a:lnTo>
                      <a:pt x="424" y="636"/>
                    </a:lnTo>
                    <a:lnTo>
                      <a:pt x="409" y="645"/>
                    </a:lnTo>
                    <a:lnTo>
                      <a:pt x="394" y="655"/>
                    </a:lnTo>
                    <a:lnTo>
                      <a:pt x="379" y="665"/>
                    </a:lnTo>
                    <a:lnTo>
                      <a:pt x="364" y="675"/>
                    </a:lnTo>
                    <a:lnTo>
                      <a:pt x="349" y="684"/>
                    </a:lnTo>
                    <a:lnTo>
                      <a:pt x="334" y="695"/>
                    </a:lnTo>
                    <a:lnTo>
                      <a:pt x="324" y="701"/>
                    </a:lnTo>
                    <a:lnTo>
                      <a:pt x="312" y="708"/>
                    </a:lnTo>
                    <a:lnTo>
                      <a:pt x="302" y="715"/>
                    </a:lnTo>
                    <a:lnTo>
                      <a:pt x="291" y="721"/>
                    </a:lnTo>
                    <a:lnTo>
                      <a:pt x="280" y="728"/>
                    </a:lnTo>
                    <a:lnTo>
                      <a:pt x="269" y="735"/>
                    </a:lnTo>
                    <a:lnTo>
                      <a:pt x="259" y="741"/>
                    </a:lnTo>
                    <a:lnTo>
                      <a:pt x="249" y="747"/>
                    </a:lnTo>
                    <a:lnTo>
                      <a:pt x="249" y="847"/>
                    </a:lnTo>
                    <a:lnTo>
                      <a:pt x="0" y="1178"/>
                    </a:lnTo>
                    <a:lnTo>
                      <a:pt x="180" y="1178"/>
                    </a:lnTo>
                    <a:lnTo>
                      <a:pt x="180" y="1358"/>
                    </a:lnTo>
                    <a:lnTo>
                      <a:pt x="131" y="1358"/>
                    </a:lnTo>
                    <a:lnTo>
                      <a:pt x="131" y="1627"/>
                    </a:lnTo>
                    <a:lnTo>
                      <a:pt x="154" y="1624"/>
                    </a:lnTo>
                    <a:lnTo>
                      <a:pt x="176" y="1619"/>
                    </a:lnTo>
                    <a:lnTo>
                      <a:pt x="199" y="1616"/>
                    </a:lnTo>
                    <a:lnTo>
                      <a:pt x="222" y="1611"/>
                    </a:lnTo>
                    <a:lnTo>
                      <a:pt x="244" y="1608"/>
                    </a:lnTo>
                    <a:lnTo>
                      <a:pt x="267" y="1603"/>
                    </a:lnTo>
                    <a:lnTo>
                      <a:pt x="290" y="1599"/>
                    </a:lnTo>
                    <a:lnTo>
                      <a:pt x="312" y="1594"/>
                    </a:lnTo>
                    <a:lnTo>
                      <a:pt x="335" y="1591"/>
                    </a:lnTo>
                    <a:lnTo>
                      <a:pt x="358" y="1586"/>
                    </a:lnTo>
                    <a:lnTo>
                      <a:pt x="380" y="1581"/>
                    </a:lnTo>
                    <a:lnTo>
                      <a:pt x="403" y="1577"/>
                    </a:lnTo>
                    <a:lnTo>
                      <a:pt x="425" y="1572"/>
                    </a:lnTo>
                    <a:lnTo>
                      <a:pt x="448" y="1566"/>
                    </a:lnTo>
                    <a:lnTo>
                      <a:pt x="470" y="1562"/>
                    </a:lnTo>
                    <a:lnTo>
                      <a:pt x="493" y="1557"/>
                    </a:lnTo>
                    <a:lnTo>
                      <a:pt x="473" y="1569"/>
                    </a:lnTo>
                    <a:lnTo>
                      <a:pt x="454" y="1580"/>
                    </a:lnTo>
                    <a:lnTo>
                      <a:pt x="433" y="1591"/>
                    </a:lnTo>
                    <a:lnTo>
                      <a:pt x="413" y="1602"/>
                    </a:lnTo>
                    <a:lnTo>
                      <a:pt x="394" y="1614"/>
                    </a:lnTo>
                    <a:lnTo>
                      <a:pt x="374" y="1625"/>
                    </a:lnTo>
                    <a:lnTo>
                      <a:pt x="354" y="1637"/>
                    </a:lnTo>
                    <a:lnTo>
                      <a:pt x="334" y="1648"/>
                    </a:lnTo>
                    <a:lnTo>
                      <a:pt x="314" y="1660"/>
                    </a:lnTo>
                    <a:lnTo>
                      <a:pt x="295" y="1671"/>
                    </a:lnTo>
                    <a:lnTo>
                      <a:pt x="275" y="1684"/>
                    </a:lnTo>
                    <a:lnTo>
                      <a:pt x="256" y="1695"/>
                    </a:lnTo>
                    <a:lnTo>
                      <a:pt x="236" y="1707"/>
                    </a:lnTo>
                    <a:lnTo>
                      <a:pt x="216" y="1720"/>
                    </a:lnTo>
                    <a:lnTo>
                      <a:pt x="197" y="1731"/>
                    </a:lnTo>
                    <a:lnTo>
                      <a:pt x="177" y="1744"/>
                    </a:lnTo>
                    <a:lnTo>
                      <a:pt x="176" y="1746"/>
                    </a:lnTo>
                    <a:lnTo>
                      <a:pt x="176" y="1748"/>
                    </a:lnTo>
                    <a:lnTo>
                      <a:pt x="176" y="1752"/>
                    </a:lnTo>
                    <a:lnTo>
                      <a:pt x="175" y="1754"/>
                    </a:lnTo>
                    <a:lnTo>
                      <a:pt x="174" y="1754"/>
                    </a:lnTo>
                    <a:lnTo>
                      <a:pt x="174" y="1754"/>
                    </a:lnTo>
                    <a:lnTo>
                      <a:pt x="174" y="1755"/>
                    </a:lnTo>
                    <a:lnTo>
                      <a:pt x="173" y="1755"/>
                    </a:lnTo>
                    <a:lnTo>
                      <a:pt x="172" y="1760"/>
                    </a:lnTo>
                    <a:lnTo>
                      <a:pt x="172" y="1766"/>
                    </a:lnTo>
                    <a:lnTo>
                      <a:pt x="172" y="1770"/>
                    </a:lnTo>
                    <a:lnTo>
                      <a:pt x="172" y="1776"/>
                    </a:lnTo>
                    <a:lnTo>
                      <a:pt x="170" y="1782"/>
                    </a:lnTo>
                    <a:lnTo>
                      <a:pt x="170" y="1788"/>
                    </a:lnTo>
                    <a:lnTo>
                      <a:pt x="170" y="1793"/>
                    </a:lnTo>
                    <a:lnTo>
                      <a:pt x="169" y="1799"/>
                    </a:lnTo>
                    <a:lnTo>
                      <a:pt x="180" y="1799"/>
                    </a:lnTo>
                    <a:lnTo>
                      <a:pt x="180" y="2034"/>
                    </a:lnTo>
                    <a:lnTo>
                      <a:pt x="610" y="203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26" name="Freeform 11"/>
              <p:cNvSpPr>
                <a:spLocks/>
              </p:cNvSpPr>
              <p:nvPr/>
            </p:nvSpPr>
            <p:spPr bwMode="auto">
              <a:xfrm>
                <a:off x="4891" y="1258"/>
                <a:ext cx="665" cy="527"/>
              </a:xfrm>
              <a:custGeom>
                <a:avLst/>
                <a:gdLst>
                  <a:gd name="T0" fmla="*/ 1296 w 1335"/>
                  <a:gd name="T1" fmla="*/ 6 h 1054"/>
                  <a:gd name="T2" fmla="*/ 1245 w 1335"/>
                  <a:gd name="T3" fmla="*/ 0 h 1054"/>
                  <a:gd name="T4" fmla="*/ 1164 w 1335"/>
                  <a:gd name="T5" fmla="*/ 11 h 1054"/>
                  <a:gd name="T6" fmla="*/ 1099 w 1335"/>
                  <a:gd name="T7" fmla="*/ 27 h 1054"/>
                  <a:gd name="T8" fmla="*/ 1062 w 1335"/>
                  <a:gd name="T9" fmla="*/ 41 h 1054"/>
                  <a:gd name="T10" fmla="*/ 1099 w 1335"/>
                  <a:gd name="T11" fmla="*/ 110 h 1054"/>
                  <a:gd name="T12" fmla="*/ 1157 w 1335"/>
                  <a:gd name="T13" fmla="*/ 91 h 1054"/>
                  <a:gd name="T14" fmla="*/ 1229 w 1335"/>
                  <a:gd name="T15" fmla="*/ 78 h 1054"/>
                  <a:gd name="T16" fmla="*/ 1218 w 1335"/>
                  <a:gd name="T17" fmla="*/ 118 h 1054"/>
                  <a:gd name="T18" fmla="*/ 1168 w 1335"/>
                  <a:gd name="T19" fmla="*/ 181 h 1054"/>
                  <a:gd name="T20" fmla="*/ 1116 w 1335"/>
                  <a:gd name="T21" fmla="*/ 226 h 1054"/>
                  <a:gd name="T22" fmla="*/ 1052 w 1335"/>
                  <a:gd name="T23" fmla="*/ 259 h 1054"/>
                  <a:gd name="T24" fmla="*/ 984 w 1335"/>
                  <a:gd name="T25" fmla="*/ 285 h 1054"/>
                  <a:gd name="T26" fmla="*/ 900 w 1335"/>
                  <a:gd name="T27" fmla="*/ 319 h 1054"/>
                  <a:gd name="T28" fmla="*/ 842 w 1335"/>
                  <a:gd name="T29" fmla="*/ 374 h 1054"/>
                  <a:gd name="T30" fmla="*/ 826 w 1335"/>
                  <a:gd name="T31" fmla="*/ 507 h 1054"/>
                  <a:gd name="T32" fmla="*/ 828 w 1335"/>
                  <a:gd name="T33" fmla="*/ 592 h 1054"/>
                  <a:gd name="T34" fmla="*/ 782 w 1335"/>
                  <a:gd name="T35" fmla="*/ 633 h 1054"/>
                  <a:gd name="T36" fmla="*/ 542 w 1335"/>
                  <a:gd name="T37" fmla="*/ 440 h 1054"/>
                  <a:gd name="T38" fmla="*/ 483 w 1335"/>
                  <a:gd name="T39" fmla="*/ 759 h 1054"/>
                  <a:gd name="T40" fmla="*/ 452 w 1335"/>
                  <a:gd name="T41" fmla="*/ 699 h 1054"/>
                  <a:gd name="T42" fmla="*/ 216 w 1335"/>
                  <a:gd name="T43" fmla="*/ 792 h 1054"/>
                  <a:gd name="T44" fmla="*/ 184 w 1335"/>
                  <a:gd name="T45" fmla="*/ 723 h 1054"/>
                  <a:gd name="T46" fmla="*/ 379 w 1335"/>
                  <a:gd name="T47" fmla="*/ 542 h 1054"/>
                  <a:gd name="T48" fmla="*/ 348 w 1335"/>
                  <a:gd name="T49" fmla="*/ 484 h 1054"/>
                  <a:gd name="T50" fmla="*/ 113 w 1335"/>
                  <a:gd name="T51" fmla="*/ 576 h 1054"/>
                  <a:gd name="T52" fmla="*/ 477 w 1335"/>
                  <a:gd name="T53" fmla="*/ 306 h 1054"/>
                  <a:gd name="T54" fmla="*/ 602 w 1335"/>
                  <a:gd name="T55" fmla="*/ 226 h 1054"/>
                  <a:gd name="T56" fmla="*/ 655 w 1335"/>
                  <a:gd name="T57" fmla="*/ 206 h 1054"/>
                  <a:gd name="T58" fmla="*/ 725 w 1335"/>
                  <a:gd name="T59" fmla="*/ 269 h 1054"/>
                  <a:gd name="T60" fmla="*/ 843 w 1335"/>
                  <a:gd name="T61" fmla="*/ 308 h 1054"/>
                  <a:gd name="T62" fmla="*/ 904 w 1335"/>
                  <a:gd name="T63" fmla="*/ 272 h 1054"/>
                  <a:gd name="T64" fmla="*/ 976 w 1335"/>
                  <a:gd name="T65" fmla="*/ 204 h 1054"/>
                  <a:gd name="T66" fmla="*/ 1047 w 1335"/>
                  <a:gd name="T67" fmla="*/ 141 h 1054"/>
                  <a:gd name="T68" fmla="*/ 995 w 1335"/>
                  <a:gd name="T69" fmla="*/ 84 h 1054"/>
                  <a:gd name="T70" fmla="*/ 898 w 1335"/>
                  <a:gd name="T71" fmla="*/ 173 h 1054"/>
                  <a:gd name="T72" fmla="*/ 850 w 1335"/>
                  <a:gd name="T73" fmla="*/ 217 h 1054"/>
                  <a:gd name="T74" fmla="*/ 809 w 1335"/>
                  <a:gd name="T75" fmla="*/ 230 h 1054"/>
                  <a:gd name="T76" fmla="*/ 741 w 1335"/>
                  <a:gd name="T77" fmla="*/ 178 h 1054"/>
                  <a:gd name="T78" fmla="*/ 679 w 1335"/>
                  <a:gd name="T79" fmla="*/ 132 h 1054"/>
                  <a:gd name="T80" fmla="*/ 612 w 1335"/>
                  <a:gd name="T81" fmla="*/ 137 h 1054"/>
                  <a:gd name="T82" fmla="*/ 544 w 1335"/>
                  <a:gd name="T83" fmla="*/ 170 h 1054"/>
                  <a:gd name="T84" fmla="*/ 0 w 1335"/>
                  <a:gd name="T85" fmla="*/ 518 h 1054"/>
                  <a:gd name="T86" fmla="*/ 672 w 1335"/>
                  <a:gd name="T87" fmla="*/ 791 h 1054"/>
                  <a:gd name="T88" fmla="*/ 839 w 1335"/>
                  <a:gd name="T89" fmla="*/ 687 h 1054"/>
                  <a:gd name="T90" fmla="*/ 910 w 1335"/>
                  <a:gd name="T91" fmla="*/ 549 h 1054"/>
                  <a:gd name="T92" fmla="*/ 922 w 1335"/>
                  <a:gd name="T93" fmla="*/ 394 h 1054"/>
                  <a:gd name="T94" fmla="*/ 974 w 1335"/>
                  <a:gd name="T95" fmla="*/ 371 h 1054"/>
                  <a:gd name="T96" fmla="*/ 1043 w 1335"/>
                  <a:gd name="T97" fmla="*/ 345 h 1054"/>
                  <a:gd name="T98" fmla="*/ 1120 w 1335"/>
                  <a:gd name="T99" fmla="*/ 311 h 1054"/>
                  <a:gd name="T100" fmla="*/ 1192 w 1335"/>
                  <a:gd name="T101" fmla="*/ 265 h 1054"/>
                  <a:gd name="T102" fmla="*/ 1286 w 1335"/>
                  <a:gd name="T103" fmla="*/ 155 h 1054"/>
                  <a:gd name="T104" fmla="*/ 1332 w 1335"/>
                  <a:gd name="T105" fmla="*/ 40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35" h="1054">
                    <a:moveTo>
                      <a:pt x="1322" y="24"/>
                    </a:moveTo>
                    <a:lnTo>
                      <a:pt x="1317" y="18"/>
                    </a:lnTo>
                    <a:lnTo>
                      <a:pt x="1311" y="14"/>
                    </a:lnTo>
                    <a:lnTo>
                      <a:pt x="1304" y="9"/>
                    </a:lnTo>
                    <a:lnTo>
                      <a:pt x="1296" y="6"/>
                    </a:lnTo>
                    <a:lnTo>
                      <a:pt x="1288" y="3"/>
                    </a:lnTo>
                    <a:lnTo>
                      <a:pt x="1279" y="1"/>
                    </a:lnTo>
                    <a:lnTo>
                      <a:pt x="1268" y="0"/>
                    </a:lnTo>
                    <a:lnTo>
                      <a:pt x="1258" y="0"/>
                    </a:lnTo>
                    <a:lnTo>
                      <a:pt x="1245" y="0"/>
                    </a:lnTo>
                    <a:lnTo>
                      <a:pt x="1231" y="1"/>
                    </a:lnTo>
                    <a:lnTo>
                      <a:pt x="1217" y="3"/>
                    </a:lnTo>
                    <a:lnTo>
                      <a:pt x="1200" y="6"/>
                    </a:lnTo>
                    <a:lnTo>
                      <a:pt x="1183" y="8"/>
                    </a:lnTo>
                    <a:lnTo>
                      <a:pt x="1164" y="11"/>
                    </a:lnTo>
                    <a:lnTo>
                      <a:pt x="1143" y="16"/>
                    </a:lnTo>
                    <a:lnTo>
                      <a:pt x="1120" y="21"/>
                    </a:lnTo>
                    <a:lnTo>
                      <a:pt x="1114" y="22"/>
                    </a:lnTo>
                    <a:lnTo>
                      <a:pt x="1107" y="24"/>
                    </a:lnTo>
                    <a:lnTo>
                      <a:pt x="1099" y="27"/>
                    </a:lnTo>
                    <a:lnTo>
                      <a:pt x="1091" y="30"/>
                    </a:lnTo>
                    <a:lnTo>
                      <a:pt x="1083" y="33"/>
                    </a:lnTo>
                    <a:lnTo>
                      <a:pt x="1075" y="35"/>
                    </a:lnTo>
                    <a:lnTo>
                      <a:pt x="1068" y="39"/>
                    </a:lnTo>
                    <a:lnTo>
                      <a:pt x="1062" y="41"/>
                    </a:lnTo>
                    <a:lnTo>
                      <a:pt x="1062" y="131"/>
                    </a:lnTo>
                    <a:lnTo>
                      <a:pt x="1070" y="126"/>
                    </a:lnTo>
                    <a:lnTo>
                      <a:pt x="1079" y="121"/>
                    </a:lnTo>
                    <a:lnTo>
                      <a:pt x="1090" y="115"/>
                    </a:lnTo>
                    <a:lnTo>
                      <a:pt x="1099" y="110"/>
                    </a:lnTo>
                    <a:lnTo>
                      <a:pt x="1109" y="106"/>
                    </a:lnTo>
                    <a:lnTo>
                      <a:pt x="1119" y="101"/>
                    </a:lnTo>
                    <a:lnTo>
                      <a:pt x="1128" y="98"/>
                    </a:lnTo>
                    <a:lnTo>
                      <a:pt x="1136" y="95"/>
                    </a:lnTo>
                    <a:lnTo>
                      <a:pt x="1157" y="91"/>
                    </a:lnTo>
                    <a:lnTo>
                      <a:pt x="1175" y="87"/>
                    </a:lnTo>
                    <a:lnTo>
                      <a:pt x="1192" y="84"/>
                    </a:lnTo>
                    <a:lnTo>
                      <a:pt x="1206" y="82"/>
                    </a:lnTo>
                    <a:lnTo>
                      <a:pt x="1219" y="80"/>
                    </a:lnTo>
                    <a:lnTo>
                      <a:pt x="1229" y="78"/>
                    </a:lnTo>
                    <a:lnTo>
                      <a:pt x="1238" y="78"/>
                    </a:lnTo>
                    <a:lnTo>
                      <a:pt x="1246" y="77"/>
                    </a:lnTo>
                    <a:lnTo>
                      <a:pt x="1238" y="90"/>
                    </a:lnTo>
                    <a:lnTo>
                      <a:pt x="1228" y="103"/>
                    </a:lnTo>
                    <a:lnTo>
                      <a:pt x="1218" y="118"/>
                    </a:lnTo>
                    <a:lnTo>
                      <a:pt x="1206" y="133"/>
                    </a:lnTo>
                    <a:lnTo>
                      <a:pt x="1195" y="147"/>
                    </a:lnTo>
                    <a:lnTo>
                      <a:pt x="1184" y="161"/>
                    </a:lnTo>
                    <a:lnTo>
                      <a:pt x="1175" y="171"/>
                    </a:lnTo>
                    <a:lnTo>
                      <a:pt x="1168" y="181"/>
                    </a:lnTo>
                    <a:lnTo>
                      <a:pt x="1159" y="191"/>
                    </a:lnTo>
                    <a:lnTo>
                      <a:pt x="1150" y="200"/>
                    </a:lnTo>
                    <a:lnTo>
                      <a:pt x="1139" y="208"/>
                    </a:lnTo>
                    <a:lnTo>
                      <a:pt x="1129" y="217"/>
                    </a:lnTo>
                    <a:lnTo>
                      <a:pt x="1116" y="226"/>
                    </a:lnTo>
                    <a:lnTo>
                      <a:pt x="1105" y="232"/>
                    </a:lnTo>
                    <a:lnTo>
                      <a:pt x="1092" y="239"/>
                    </a:lnTo>
                    <a:lnTo>
                      <a:pt x="1078" y="246"/>
                    </a:lnTo>
                    <a:lnTo>
                      <a:pt x="1066" y="253"/>
                    </a:lnTo>
                    <a:lnTo>
                      <a:pt x="1052" y="259"/>
                    </a:lnTo>
                    <a:lnTo>
                      <a:pt x="1038" y="265"/>
                    </a:lnTo>
                    <a:lnTo>
                      <a:pt x="1024" y="270"/>
                    </a:lnTo>
                    <a:lnTo>
                      <a:pt x="1010" y="275"/>
                    </a:lnTo>
                    <a:lnTo>
                      <a:pt x="998" y="281"/>
                    </a:lnTo>
                    <a:lnTo>
                      <a:pt x="984" y="285"/>
                    </a:lnTo>
                    <a:lnTo>
                      <a:pt x="971" y="290"/>
                    </a:lnTo>
                    <a:lnTo>
                      <a:pt x="952" y="298"/>
                    </a:lnTo>
                    <a:lnTo>
                      <a:pt x="933" y="305"/>
                    </a:lnTo>
                    <a:lnTo>
                      <a:pt x="916" y="312"/>
                    </a:lnTo>
                    <a:lnTo>
                      <a:pt x="900" y="319"/>
                    </a:lnTo>
                    <a:lnTo>
                      <a:pt x="886" y="326"/>
                    </a:lnTo>
                    <a:lnTo>
                      <a:pt x="874" y="334"/>
                    </a:lnTo>
                    <a:lnTo>
                      <a:pt x="864" y="342"/>
                    </a:lnTo>
                    <a:lnTo>
                      <a:pt x="856" y="351"/>
                    </a:lnTo>
                    <a:lnTo>
                      <a:pt x="842" y="374"/>
                    </a:lnTo>
                    <a:lnTo>
                      <a:pt x="832" y="398"/>
                    </a:lnTo>
                    <a:lnTo>
                      <a:pt x="826" y="424"/>
                    </a:lnTo>
                    <a:lnTo>
                      <a:pt x="824" y="450"/>
                    </a:lnTo>
                    <a:lnTo>
                      <a:pt x="824" y="478"/>
                    </a:lnTo>
                    <a:lnTo>
                      <a:pt x="826" y="507"/>
                    </a:lnTo>
                    <a:lnTo>
                      <a:pt x="830" y="535"/>
                    </a:lnTo>
                    <a:lnTo>
                      <a:pt x="835" y="564"/>
                    </a:lnTo>
                    <a:lnTo>
                      <a:pt x="835" y="573"/>
                    </a:lnTo>
                    <a:lnTo>
                      <a:pt x="833" y="583"/>
                    </a:lnTo>
                    <a:lnTo>
                      <a:pt x="828" y="592"/>
                    </a:lnTo>
                    <a:lnTo>
                      <a:pt x="822" y="600"/>
                    </a:lnTo>
                    <a:lnTo>
                      <a:pt x="812" y="609"/>
                    </a:lnTo>
                    <a:lnTo>
                      <a:pt x="803" y="618"/>
                    </a:lnTo>
                    <a:lnTo>
                      <a:pt x="793" y="626"/>
                    </a:lnTo>
                    <a:lnTo>
                      <a:pt x="782" y="633"/>
                    </a:lnTo>
                    <a:lnTo>
                      <a:pt x="689" y="440"/>
                    </a:lnTo>
                    <a:lnTo>
                      <a:pt x="605" y="440"/>
                    </a:lnTo>
                    <a:lnTo>
                      <a:pt x="716" y="672"/>
                    </a:lnTo>
                    <a:lnTo>
                      <a:pt x="667" y="703"/>
                    </a:lnTo>
                    <a:lnTo>
                      <a:pt x="542" y="440"/>
                    </a:lnTo>
                    <a:lnTo>
                      <a:pt x="456" y="440"/>
                    </a:lnTo>
                    <a:lnTo>
                      <a:pt x="602" y="745"/>
                    </a:lnTo>
                    <a:lnTo>
                      <a:pt x="288" y="943"/>
                    </a:lnTo>
                    <a:lnTo>
                      <a:pt x="265" y="896"/>
                    </a:lnTo>
                    <a:lnTo>
                      <a:pt x="483" y="759"/>
                    </a:lnTo>
                    <a:lnTo>
                      <a:pt x="473" y="743"/>
                    </a:lnTo>
                    <a:lnTo>
                      <a:pt x="257" y="879"/>
                    </a:lnTo>
                    <a:lnTo>
                      <a:pt x="245" y="853"/>
                    </a:lnTo>
                    <a:lnTo>
                      <a:pt x="462" y="715"/>
                    </a:lnTo>
                    <a:lnTo>
                      <a:pt x="452" y="699"/>
                    </a:lnTo>
                    <a:lnTo>
                      <a:pt x="237" y="835"/>
                    </a:lnTo>
                    <a:lnTo>
                      <a:pt x="225" y="809"/>
                    </a:lnTo>
                    <a:lnTo>
                      <a:pt x="442" y="672"/>
                    </a:lnTo>
                    <a:lnTo>
                      <a:pt x="431" y="656"/>
                    </a:lnTo>
                    <a:lnTo>
                      <a:pt x="216" y="792"/>
                    </a:lnTo>
                    <a:lnTo>
                      <a:pt x="204" y="767"/>
                    </a:lnTo>
                    <a:lnTo>
                      <a:pt x="421" y="629"/>
                    </a:lnTo>
                    <a:lnTo>
                      <a:pt x="410" y="613"/>
                    </a:lnTo>
                    <a:lnTo>
                      <a:pt x="195" y="748"/>
                    </a:lnTo>
                    <a:lnTo>
                      <a:pt x="184" y="723"/>
                    </a:lnTo>
                    <a:lnTo>
                      <a:pt x="400" y="586"/>
                    </a:lnTo>
                    <a:lnTo>
                      <a:pt x="390" y="570"/>
                    </a:lnTo>
                    <a:lnTo>
                      <a:pt x="175" y="706"/>
                    </a:lnTo>
                    <a:lnTo>
                      <a:pt x="163" y="680"/>
                    </a:lnTo>
                    <a:lnTo>
                      <a:pt x="379" y="542"/>
                    </a:lnTo>
                    <a:lnTo>
                      <a:pt x="369" y="526"/>
                    </a:lnTo>
                    <a:lnTo>
                      <a:pt x="155" y="662"/>
                    </a:lnTo>
                    <a:lnTo>
                      <a:pt x="142" y="637"/>
                    </a:lnTo>
                    <a:lnTo>
                      <a:pt x="359" y="500"/>
                    </a:lnTo>
                    <a:lnTo>
                      <a:pt x="348" y="484"/>
                    </a:lnTo>
                    <a:lnTo>
                      <a:pt x="134" y="619"/>
                    </a:lnTo>
                    <a:lnTo>
                      <a:pt x="121" y="594"/>
                    </a:lnTo>
                    <a:lnTo>
                      <a:pt x="338" y="456"/>
                    </a:lnTo>
                    <a:lnTo>
                      <a:pt x="327" y="440"/>
                    </a:lnTo>
                    <a:lnTo>
                      <a:pt x="113" y="576"/>
                    </a:lnTo>
                    <a:lnTo>
                      <a:pt x="98" y="546"/>
                    </a:lnTo>
                    <a:lnTo>
                      <a:pt x="413" y="348"/>
                    </a:lnTo>
                    <a:lnTo>
                      <a:pt x="456" y="440"/>
                    </a:lnTo>
                    <a:lnTo>
                      <a:pt x="542" y="440"/>
                    </a:lnTo>
                    <a:lnTo>
                      <a:pt x="477" y="306"/>
                    </a:lnTo>
                    <a:lnTo>
                      <a:pt x="527" y="276"/>
                    </a:lnTo>
                    <a:lnTo>
                      <a:pt x="605" y="440"/>
                    </a:lnTo>
                    <a:lnTo>
                      <a:pt x="689" y="440"/>
                    </a:lnTo>
                    <a:lnTo>
                      <a:pt x="590" y="232"/>
                    </a:lnTo>
                    <a:lnTo>
                      <a:pt x="602" y="226"/>
                    </a:lnTo>
                    <a:lnTo>
                      <a:pt x="613" y="219"/>
                    </a:lnTo>
                    <a:lnTo>
                      <a:pt x="625" y="214"/>
                    </a:lnTo>
                    <a:lnTo>
                      <a:pt x="636" y="209"/>
                    </a:lnTo>
                    <a:lnTo>
                      <a:pt x="645" y="207"/>
                    </a:lnTo>
                    <a:lnTo>
                      <a:pt x="655" y="206"/>
                    </a:lnTo>
                    <a:lnTo>
                      <a:pt x="661" y="207"/>
                    </a:lnTo>
                    <a:lnTo>
                      <a:pt x="666" y="211"/>
                    </a:lnTo>
                    <a:lnTo>
                      <a:pt x="684" y="231"/>
                    </a:lnTo>
                    <a:lnTo>
                      <a:pt x="704" y="251"/>
                    </a:lnTo>
                    <a:lnTo>
                      <a:pt x="725" y="269"/>
                    </a:lnTo>
                    <a:lnTo>
                      <a:pt x="747" y="284"/>
                    </a:lnTo>
                    <a:lnTo>
                      <a:pt x="770" y="297"/>
                    </a:lnTo>
                    <a:lnTo>
                      <a:pt x="793" y="306"/>
                    </a:lnTo>
                    <a:lnTo>
                      <a:pt x="818" y="310"/>
                    </a:lnTo>
                    <a:lnTo>
                      <a:pt x="843" y="308"/>
                    </a:lnTo>
                    <a:lnTo>
                      <a:pt x="855" y="305"/>
                    </a:lnTo>
                    <a:lnTo>
                      <a:pt x="866" y="299"/>
                    </a:lnTo>
                    <a:lnTo>
                      <a:pt x="879" y="292"/>
                    </a:lnTo>
                    <a:lnTo>
                      <a:pt x="892" y="283"/>
                    </a:lnTo>
                    <a:lnTo>
                      <a:pt x="904" y="272"/>
                    </a:lnTo>
                    <a:lnTo>
                      <a:pt x="918" y="259"/>
                    </a:lnTo>
                    <a:lnTo>
                      <a:pt x="934" y="244"/>
                    </a:lnTo>
                    <a:lnTo>
                      <a:pt x="950" y="228"/>
                    </a:lnTo>
                    <a:lnTo>
                      <a:pt x="963" y="216"/>
                    </a:lnTo>
                    <a:lnTo>
                      <a:pt x="976" y="204"/>
                    </a:lnTo>
                    <a:lnTo>
                      <a:pt x="990" y="191"/>
                    </a:lnTo>
                    <a:lnTo>
                      <a:pt x="1003" y="178"/>
                    </a:lnTo>
                    <a:lnTo>
                      <a:pt x="1017" y="166"/>
                    </a:lnTo>
                    <a:lnTo>
                      <a:pt x="1032" y="153"/>
                    </a:lnTo>
                    <a:lnTo>
                      <a:pt x="1047" y="141"/>
                    </a:lnTo>
                    <a:lnTo>
                      <a:pt x="1062" y="131"/>
                    </a:lnTo>
                    <a:lnTo>
                      <a:pt x="1062" y="41"/>
                    </a:lnTo>
                    <a:lnTo>
                      <a:pt x="1039" y="54"/>
                    </a:lnTo>
                    <a:lnTo>
                      <a:pt x="1017" y="69"/>
                    </a:lnTo>
                    <a:lnTo>
                      <a:pt x="995" y="84"/>
                    </a:lnTo>
                    <a:lnTo>
                      <a:pt x="975" y="101"/>
                    </a:lnTo>
                    <a:lnTo>
                      <a:pt x="954" y="118"/>
                    </a:lnTo>
                    <a:lnTo>
                      <a:pt x="934" y="137"/>
                    </a:lnTo>
                    <a:lnTo>
                      <a:pt x="916" y="155"/>
                    </a:lnTo>
                    <a:lnTo>
                      <a:pt x="898" y="173"/>
                    </a:lnTo>
                    <a:lnTo>
                      <a:pt x="888" y="182"/>
                    </a:lnTo>
                    <a:lnTo>
                      <a:pt x="878" y="191"/>
                    </a:lnTo>
                    <a:lnTo>
                      <a:pt x="869" y="201"/>
                    </a:lnTo>
                    <a:lnTo>
                      <a:pt x="858" y="209"/>
                    </a:lnTo>
                    <a:lnTo>
                      <a:pt x="850" y="217"/>
                    </a:lnTo>
                    <a:lnTo>
                      <a:pt x="841" y="224"/>
                    </a:lnTo>
                    <a:lnTo>
                      <a:pt x="835" y="229"/>
                    </a:lnTo>
                    <a:lnTo>
                      <a:pt x="830" y="232"/>
                    </a:lnTo>
                    <a:lnTo>
                      <a:pt x="819" y="232"/>
                    </a:lnTo>
                    <a:lnTo>
                      <a:pt x="809" y="230"/>
                    </a:lnTo>
                    <a:lnTo>
                      <a:pt x="797" y="226"/>
                    </a:lnTo>
                    <a:lnTo>
                      <a:pt x="785" y="219"/>
                    </a:lnTo>
                    <a:lnTo>
                      <a:pt x="771" y="208"/>
                    </a:lnTo>
                    <a:lnTo>
                      <a:pt x="757" y="194"/>
                    </a:lnTo>
                    <a:lnTo>
                      <a:pt x="741" y="178"/>
                    </a:lnTo>
                    <a:lnTo>
                      <a:pt x="725" y="160"/>
                    </a:lnTo>
                    <a:lnTo>
                      <a:pt x="714" y="150"/>
                    </a:lnTo>
                    <a:lnTo>
                      <a:pt x="703" y="141"/>
                    </a:lnTo>
                    <a:lnTo>
                      <a:pt x="691" y="136"/>
                    </a:lnTo>
                    <a:lnTo>
                      <a:pt x="679" y="132"/>
                    </a:lnTo>
                    <a:lnTo>
                      <a:pt x="666" y="130"/>
                    </a:lnTo>
                    <a:lnTo>
                      <a:pt x="653" y="129"/>
                    </a:lnTo>
                    <a:lnTo>
                      <a:pt x="640" y="130"/>
                    </a:lnTo>
                    <a:lnTo>
                      <a:pt x="626" y="132"/>
                    </a:lnTo>
                    <a:lnTo>
                      <a:pt x="612" y="137"/>
                    </a:lnTo>
                    <a:lnTo>
                      <a:pt x="598" y="141"/>
                    </a:lnTo>
                    <a:lnTo>
                      <a:pt x="584" y="147"/>
                    </a:lnTo>
                    <a:lnTo>
                      <a:pt x="570" y="154"/>
                    </a:lnTo>
                    <a:lnTo>
                      <a:pt x="558" y="162"/>
                    </a:lnTo>
                    <a:lnTo>
                      <a:pt x="544" y="170"/>
                    </a:lnTo>
                    <a:lnTo>
                      <a:pt x="531" y="179"/>
                    </a:lnTo>
                    <a:lnTo>
                      <a:pt x="520" y="189"/>
                    </a:lnTo>
                    <a:lnTo>
                      <a:pt x="408" y="260"/>
                    </a:lnTo>
                    <a:lnTo>
                      <a:pt x="29" y="500"/>
                    </a:lnTo>
                    <a:lnTo>
                      <a:pt x="0" y="518"/>
                    </a:lnTo>
                    <a:lnTo>
                      <a:pt x="15" y="548"/>
                    </a:lnTo>
                    <a:lnTo>
                      <a:pt x="238" y="1014"/>
                    </a:lnTo>
                    <a:lnTo>
                      <a:pt x="256" y="1054"/>
                    </a:lnTo>
                    <a:lnTo>
                      <a:pt x="293" y="1031"/>
                    </a:lnTo>
                    <a:lnTo>
                      <a:pt x="672" y="791"/>
                    </a:lnTo>
                    <a:lnTo>
                      <a:pt x="701" y="773"/>
                    </a:lnTo>
                    <a:lnTo>
                      <a:pt x="784" y="721"/>
                    </a:lnTo>
                    <a:lnTo>
                      <a:pt x="796" y="714"/>
                    </a:lnTo>
                    <a:lnTo>
                      <a:pt x="816" y="702"/>
                    </a:lnTo>
                    <a:lnTo>
                      <a:pt x="839" y="687"/>
                    </a:lnTo>
                    <a:lnTo>
                      <a:pt x="863" y="668"/>
                    </a:lnTo>
                    <a:lnTo>
                      <a:pt x="885" y="644"/>
                    </a:lnTo>
                    <a:lnTo>
                      <a:pt x="902" y="616"/>
                    </a:lnTo>
                    <a:lnTo>
                      <a:pt x="911" y="584"/>
                    </a:lnTo>
                    <a:lnTo>
                      <a:pt x="910" y="549"/>
                    </a:lnTo>
                    <a:lnTo>
                      <a:pt x="903" y="507"/>
                    </a:lnTo>
                    <a:lnTo>
                      <a:pt x="900" y="464"/>
                    </a:lnTo>
                    <a:lnTo>
                      <a:pt x="904" y="427"/>
                    </a:lnTo>
                    <a:lnTo>
                      <a:pt x="917" y="397"/>
                    </a:lnTo>
                    <a:lnTo>
                      <a:pt x="922" y="394"/>
                    </a:lnTo>
                    <a:lnTo>
                      <a:pt x="929" y="389"/>
                    </a:lnTo>
                    <a:lnTo>
                      <a:pt x="938" y="384"/>
                    </a:lnTo>
                    <a:lnTo>
                      <a:pt x="949" y="380"/>
                    </a:lnTo>
                    <a:lnTo>
                      <a:pt x="961" y="375"/>
                    </a:lnTo>
                    <a:lnTo>
                      <a:pt x="974" y="371"/>
                    </a:lnTo>
                    <a:lnTo>
                      <a:pt x="986" y="367"/>
                    </a:lnTo>
                    <a:lnTo>
                      <a:pt x="998" y="363"/>
                    </a:lnTo>
                    <a:lnTo>
                      <a:pt x="1013" y="357"/>
                    </a:lnTo>
                    <a:lnTo>
                      <a:pt x="1028" y="351"/>
                    </a:lnTo>
                    <a:lnTo>
                      <a:pt x="1043" y="345"/>
                    </a:lnTo>
                    <a:lnTo>
                      <a:pt x="1058" y="340"/>
                    </a:lnTo>
                    <a:lnTo>
                      <a:pt x="1074" y="333"/>
                    </a:lnTo>
                    <a:lnTo>
                      <a:pt x="1090" y="326"/>
                    </a:lnTo>
                    <a:lnTo>
                      <a:pt x="1105" y="319"/>
                    </a:lnTo>
                    <a:lnTo>
                      <a:pt x="1120" y="311"/>
                    </a:lnTo>
                    <a:lnTo>
                      <a:pt x="1136" y="303"/>
                    </a:lnTo>
                    <a:lnTo>
                      <a:pt x="1150" y="295"/>
                    </a:lnTo>
                    <a:lnTo>
                      <a:pt x="1165" y="285"/>
                    </a:lnTo>
                    <a:lnTo>
                      <a:pt x="1179" y="275"/>
                    </a:lnTo>
                    <a:lnTo>
                      <a:pt x="1192" y="265"/>
                    </a:lnTo>
                    <a:lnTo>
                      <a:pt x="1205" y="253"/>
                    </a:lnTo>
                    <a:lnTo>
                      <a:pt x="1217" y="242"/>
                    </a:lnTo>
                    <a:lnTo>
                      <a:pt x="1228" y="229"/>
                    </a:lnTo>
                    <a:lnTo>
                      <a:pt x="1259" y="190"/>
                    </a:lnTo>
                    <a:lnTo>
                      <a:pt x="1286" y="155"/>
                    </a:lnTo>
                    <a:lnTo>
                      <a:pt x="1306" y="125"/>
                    </a:lnTo>
                    <a:lnTo>
                      <a:pt x="1322" y="100"/>
                    </a:lnTo>
                    <a:lnTo>
                      <a:pt x="1332" y="77"/>
                    </a:lnTo>
                    <a:lnTo>
                      <a:pt x="1335" y="57"/>
                    </a:lnTo>
                    <a:lnTo>
                      <a:pt x="1332" y="40"/>
                    </a:lnTo>
                    <a:lnTo>
                      <a:pt x="1322" y="2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586317" y="2997201"/>
            <a:ext cx="10970683" cy="171767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    &lt;settings&gt;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            &lt;setting name="lazyLoadingEnabled" value="true" /&gt;  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            &lt;setting name="aggressiveLazyLoading" value="false"/&gt;  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    &lt;/settings&gt;</a:t>
            </a:r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20"/>
          <p:cNvSpPr>
            <a:spLocks noChangeArrowheads="1"/>
          </p:cNvSpPr>
          <p:nvPr/>
        </p:nvSpPr>
        <p:spPr bwMode="auto">
          <a:xfrm>
            <a:off x="560917" y="4810125"/>
            <a:ext cx="11199283" cy="1366838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9ED6">
                <a:alpha val="87842"/>
              </a:srgbClr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在映射文件中，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&lt;association&gt;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元素和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&lt;collection&gt;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元素中都已默认配置了延迟加载属性，即默认属性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fetchType="lazy"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（属性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fetchType="eager"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表示立即加载），所以在配置文件中开启延迟加载后，无需在映射文件中再做配置。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扩展和总结</a:t>
            </a:r>
            <a:r>
              <a:rPr lang="en-US" altLang="zh-CN"/>
              <a:t>—</a:t>
            </a:r>
            <a:r>
              <a:rPr lang="zh-CN" altLang="en-US"/>
              <a:t>嵌套查询的延迟加载</a:t>
            </a:r>
          </a:p>
        </p:txBody>
      </p:sp>
    </p:spTree>
    <p:extLst>
      <p:ext uri="{BB962C8B-B14F-4D97-AF65-F5344CB8AC3E}">
        <p14:creationId xmlns:p14="http://schemas.microsoft.com/office/powerpoint/2010/main" val="203037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1.5 </a:t>
            </a:r>
            <a:r>
              <a:rPr lang="zh-CN" altLang="en-US" smtClean="0"/>
              <a:t>小结</a:t>
            </a:r>
            <a:r>
              <a:rPr lang="en-US" altLang="zh-CN" smtClean="0"/>
              <a:t>&amp;</a:t>
            </a:r>
            <a:r>
              <a:rPr lang="zh-CN" altLang="en-US" smtClean="0"/>
              <a:t>作业</a:t>
            </a:r>
            <a:endParaRPr lang="zh-CN" altLang="en-US" dirty="0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78450" y="2568248"/>
            <a:ext cx="587924" cy="602936"/>
          </a:xfrm>
          <a:prstGeom prst="rect">
            <a:avLst/>
          </a:prstGeom>
          <a:solidFill>
            <a:schemeClr val="accent1"/>
          </a:solidFill>
          <a:ln w="9525" cmpd="sng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F8F8F8"/>
                </a:solidFill>
                <a:sym typeface="宋体" pitchFamily="2" charset="-122"/>
              </a:rPr>
              <a:t>1</a:t>
            </a:r>
            <a:endParaRPr lang="zh-CN" altLang="en-US">
              <a:solidFill>
                <a:srgbClr val="F8F8F8"/>
              </a:solidFill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178450" y="3304496"/>
            <a:ext cx="587924" cy="602936"/>
          </a:xfrm>
          <a:prstGeom prst="rect">
            <a:avLst/>
          </a:prstGeom>
          <a:solidFill>
            <a:schemeClr val="accent2"/>
          </a:solidFill>
          <a:ln w="9525" cmpd="sng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F8F8F8"/>
                </a:solidFill>
                <a:sym typeface="宋体" pitchFamily="2" charset="-122"/>
              </a:rPr>
              <a:t>2</a:t>
            </a:r>
            <a:endParaRPr lang="zh-CN" altLang="en-US">
              <a:solidFill>
                <a:srgbClr val="F8F8F8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78450" y="4035887"/>
            <a:ext cx="587924" cy="602936"/>
          </a:xfrm>
          <a:prstGeom prst="rect">
            <a:avLst/>
          </a:prstGeom>
          <a:solidFill>
            <a:schemeClr val="accent3"/>
          </a:solidFill>
          <a:ln w="9525" cmpd="sng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F8F8F8"/>
                </a:solidFill>
                <a:sym typeface="宋体" pitchFamily="2" charset="-122"/>
              </a:rPr>
              <a:t>3</a:t>
            </a:r>
            <a:endParaRPr lang="zh-CN" altLang="en-US">
              <a:solidFill>
                <a:srgbClr val="F8F8F8"/>
              </a:solidFill>
            </a:endParaRP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826559" y="2568248"/>
            <a:ext cx="5443809" cy="602936"/>
          </a:xfrm>
          <a:prstGeom prst="rect">
            <a:avLst/>
          </a:prstGeom>
          <a:solidFill>
            <a:schemeClr val="accent1"/>
          </a:solidFill>
          <a:ln w="9525" cap="flat" cmpd="sng">
            <a:noFill/>
            <a:bevel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zh-CN" sz="2000" b="1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对多关联查询的映射</a:t>
            </a:r>
            <a:endParaRPr lang="en-US" altLang="zh-CN" sz="2000" b="1"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826559" y="3304496"/>
            <a:ext cx="5443809" cy="602936"/>
          </a:xfrm>
          <a:prstGeom prst="rect">
            <a:avLst/>
          </a:prstGeom>
          <a:solidFill>
            <a:schemeClr val="accent2"/>
          </a:solidFill>
          <a:ln w="9525" cap="flat" cmpd="sng">
            <a:noFill/>
            <a:bevel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掌握对一关联查询的映射</a:t>
            </a: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826559" y="4035887"/>
            <a:ext cx="5443809" cy="602936"/>
          </a:xfrm>
          <a:prstGeom prst="rect">
            <a:avLst/>
          </a:prstGeom>
          <a:solidFill>
            <a:schemeClr val="accent3"/>
          </a:solidFill>
          <a:ln w="9525" cap="flat" cmpd="sng">
            <a:noFill/>
            <a:bevel/>
            <a:headEnd/>
            <a:tailEnd/>
          </a:ln>
        </p:spPr>
        <p:txBody>
          <a:bodyPr wrap="none" anchor="ctr"/>
          <a:lstStyle/>
          <a:p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掌握嵌套查询和嵌套结果两种方式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178449" y="4821672"/>
            <a:ext cx="587924" cy="602936"/>
          </a:xfrm>
          <a:prstGeom prst="rect">
            <a:avLst/>
          </a:prstGeom>
          <a:solidFill>
            <a:schemeClr val="accent2"/>
          </a:solidFill>
          <a:ln w="9525" cmpd="sng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smtClean="0">
                <a:solidFill>
                  <a:srgbClr val="F8F8F8"/>
                </a:solidFill>
                <a:sym typeface="宋体" pitchFamily="2" charset="-122"/>
              </a:rPr>
              <a:t>4</a:t>
            </a:r>
            <a:endParaRPr lang="zh-CN" altLang="en-US">
              <a:solidFill>
                <a:srgbClr val="F8F8F8"/>
              </a:solidFill>
            </a:endParaRP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826558" y="4821672"/>
            <a:ext cx="5443810" cy="602936"/>
          </a:xfrm>
          <a:prstGeom prst="rect">
            <a:avLst/>
          </a:prstGeom>
          <a:solidFill>
            <a:schemeClr val="accent2"/>
          </a:solidFill>
          <a:ln w="9525" cap="flat" cmpd="sng">
            <a:noFill/>
            <a:bevel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了解自动映射策略和嵌套查询中的延迟加载</a:t>
            </a: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" name="组合 8"/>
          <p:cNvGrpSpPr>
            <a:grpSpLocks/>
          </p:cNvGrpSpPr>
          <p:nvPr/>
        </p:nvGrpSpPr>
        <p:grpSpPr bwMode="auto">
          <a:xfrm>
            <a:off x="337778" y="1628700"/>
            <a:ext cx="2924175" cy="646112"/>
            <a:chOff x="0" y="1255803"/>
            <a:chExt cx="3571875" cy="646363"/>
          </a:xfrm>
        </p:grpSpPr>
        <p:sp>
          <p:nvSpPr>
            <p:cNvPr id="30" name="五边形 29"/>
            <p:cNvSpPr/>
            <p:nvPr/>
          </p:nvSpPr>
          <p:spPr>
            <a:xfrm>
              <a:off x="0" y="1260567"/>
              <a:ext cx="3179763" cy="641599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31" name="矩形 6"/>
            <p:cNvSpPr>
              <a:spLocks noChangeArrowheads="1"/>
            </p:cNvSpPr>
            <p:nvPr/>
          </p:nvSpPr>
          <p:spPr bwMode="auto">
            <a:xfrm>
              <a:off x="422775" y="1394247"/>
              <a:ext cx="2107270" cy="46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solidFill>
                    <a:srgbClr val="006BA9"/>
                  </a:solidFill>
                  <a:latin typeface="微软雅黑" pitchFamily="34" charset="-122"/>
                  <a:ea typeface="微软雅黑" pitchFamily="34" charset="-122"/>
                  <a:sym typeface="宋体" charset="-122"/>
                </a:rPr>
                <a:t>✎</a:t>
              </a:r>
              <a:r>
                <a:rPr lang="zh-CN" altLang="en-US" sz="2400" b="1" smtClean="0">
                  <a:solidFill>
                    <a:srgbClr val="006BA9"/>
                  </a:solidFill>
                  <a:latin typeface="微软雅黑" pitchFamily="34" charset="-122"/>
                  <a:ea typeface="微软雅黑" pitchFamily="34" charset="-122"/>
                  <a:sym typeface="宋体" charset="-122"/>
                </a:rPr>
                <a:t>内容小结</a:t>
              </a:r>
              <a:endParaRPr lang="zh-CN" altLang="en-US" sz="24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endParaRPr>
            </a:p>
          </p:txBody>
        </p:sp>
        <p:sp>
          <p:nvSpPr>
            <p:cNvPr id="32" name="燕尾形 31"/>
            <p:cNvSpPr/>
            <p:nvPr/>
          </p:nvSpPr>
          <p:spPr>
            <a:xfrm>
              <a:off x="2924175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05150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grpSp>
        <p:nvGrpSpPr>
          <p:cNvPr id="34" name="组合 8"/>
          <p:cNvGrpSpPr>
            <a:grpSpLocks/>
          </p:cNvGrpSpPr>
          <p:nvPr/>
        </p:nvGrpSpPr>
        <p:grpSpPr bwMode="auto">
          <a:xfrm>
            <a:off x="7780072" y="1551078"/>
            <a:ext cx="2924175" cy="646112"/>
            <a:chOff x="0" y="1255803"/>
            <a:chExt cx="3571875" cy="646363"/>
          </a:xfrm>
        </p:grpSpPr>
        <p:sp>
          <p:nvSpPr>
            <p:cNvPr id="35" name="五边形 34"/>
            <p:cNvSpPr/>
            <p:nvPr/>
          </p:nvSpPr>
          <p:spPr>
            <a:xfrm>
              <a:off x="0" y="1260567"/>
              <a:ext cx="3179763" cy="641599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36" name="矩形 6"/>
            <p:cNvSpPr>
              <a:spLocks noChangeArrowheads="1"/>
            </p:cNvSpPr>
            <p:nvPr/>
          </p:nvSpPr>
          <p:spPr bwMode="auto">
            <a:xfrm>
              <a:off x="21439" y="1350444"/>
              <a:ext cx="2330491" cy="46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solidFill>
                    <a:srgbClr val="006BA9"/>
                  </a:solidFill>
                  <a:latin typeface="微软雅黑" pitchFamily="34" charset="-122"/>
                  <a:ea typeface="微软雅黑" pitchFamily="34" charset="-122"/>
                  <a:sym typeface="宋体" charset="-122"/>
                </a:rPr>
                <a:t>✎ </a:t>
              </a:r>
              <a:r>
                <a:rPr lang="zh-CN" altLang="en-US" sz="2400" b="1" smtClean="0">
                  <a:solidFill>
                    <a:srgbClr val="006BA9"/>
                  </a:solidFill>
                  <a:latin typeface="微软雅黑" pitchFamily="34" charset="-122"/>
                  <a:ea typeface="微软雅黑" pitchFamily="34" charset="-122"/>
                  <a:sym typeface="宋体" charset="-122"/>
                </a:rPr>
                <a:t>本节作业 </a:t>
              </a:r>
              <a:endParaRPr lang="zh-CN" altLang="en-US" sz="24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2924175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38" name="燕尾形 37"/>
            <p:cNvSpPr/>
            <p:nvPr/>
          </p:nvSpPr>
          <p:spPr>
            <a:xfrm>
              <a:off x="3105150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grpSp>
        <p:nvGrpSpPr>
          <p:cNvPr id="42" name="组合 2"/>
          <p:cNvGrpSpPr>
            <a:grpSpLocks/>
          </p:cNvGrpSpPr>
          <p:nvPr/>
        </p:nvGrpSpPr>
        <p:grpSpPr bwMode="auto">
          <a:xfrm>
            <a:off x="7237312" y="2651329"/>
            <a:ext cx="4351075" cy="2876013"/>
            <a:chOff x="2374672" y="1533247"/>
            <a:chExt cx="5913437" cy="4176000"/>
          </a:xfrm>
        </p:grpSpPr>
        <p:sp>
          <p:nvSpPr>
            <p:cNvPr id="43" name="圆角矩形 1"/>
            <p:cNvSpPr>
              <a:spLocks noChangeArrowheads="1"/>
            </p:cNvSpPr>
            <p:nvPr/>
          </p:nvSpPr>
          <p:spPr bwMode="auto">
            <a:xfrm>
              <a:off x="2374672" y="1533247"/>
              <a:ext cx="5913437" cy="417600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70C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4" name="矩形 2"/>
            <p:cNvSpPr>
              <a:spLocks noChangeArrowheads="1"/>
            </p:cNvSpPr>
            <p:nvPr/>
          </p:nvSpPr>
          <p:spPr bwMode="auto">
            <a:xfrm>
              <a:off x="2537842" y="3329214"/>
              <a:ext cx="5739381" cy="556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zh-CN" sz="200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7570867" y="3007914"/>
            <a:ext cx="36999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动手编写课堂示范案例，并调试和运行。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6679082" y="1324142"/>
            <a:ext cx="0" cy="456364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6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" y="1204864"/>
            <a:ext cx="7642411" cy="4887178"/>
          </a:xfrm>
          <a:prstGeom prst="rect">
            <a:avLst/>
          </a:prstGeom>
          <a:solidFill>
            <a:srgbClr val="2C9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3"/>
          <a:stretch/>
        </p:blipFill>
        <p:spPr>
          <a:xfrm>
            <a:off x="4771720" y="711701"/>
            <a:ext cx="6348997" cy="614629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139083" y="1223681"/>
            <a:ext cx="2066364" cy="42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592821" y="2257769"/>
            <a:ext cx="1055791" cy="167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8" tIns="45694" rIns="91388" bIns="45694" anchor="ctr"/>
          <a:lstStyle/>
          <a:p>
            <a:pPr eaLnBrk="1" hangingPunct="1"/>
            <a:r>
              <a:rPr lang="zh-CN" altLang="en-US" sz="5400" b="1" dirty="0" smtClean="0">
                <a:solidFill>
                  <a:schemeClr val="bg1"/>
                </a:solidFill>
                <a:ea typeface="微软雅黑" pitchFamily="34" charset="-122"/>
              </a:rPr>
              <a:t>目</a:t>
            </a:r>
            <a:endParaRPr lang="en-US" altLang="zh-CN" sz="5400" b="1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eaLnBrk="1" hangingPunct="1"/>
            <a:r>
              <a:rPr lang="zh-CN" altLang="en-US" sz="5400" b="1" dirty="0" smtClean="0">
                <a:solidFill>
                  <a:schemeClr val="bg1"/>
                </a:solidFill>
                <a:ea typeface="微软雅黑" pitchFamily="34" charset="-122"/>
              </a:rPr>
              <a:t>录</a:t>
            </a:r>
            <a:endParaRPr lang="zh-CN" altLang="en-US" sz="54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10771989" y="3241468"/>
            <a:ext cx="1753246" cy="50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388" tIns="45694" rIns="91388" bIns="45694">
            <a:spAutoFit/>
          </a:bodyPr>
          <a:lstStyle/>
          <a:p>
            <a:pPr algn="ctr" eaLnBrk="1" hangingPunct="1"/>
            <a:r>
              <a:rPr lang="en-US" altLang="zh-CN" sz="2666" b="1" dirty="0">
                <a:solidFill>
                  <a:schemeClr val="bg1"/>
                </a:solidFill>
                <a:ea typeface="微软雅黑" pitchFamily="34" charset="-122"/>
              </a:rPr>
              <a:t>C</a:t>
            </a:r>
            <a:r>
              <a:rPr lang="zh-CN" altLang="en-US" sz="2666" b="1" dirty="0">
                <a:solidFill>
                  <a:schemeClr val="bg1"/>
                </a:solidFill>
                <a:ea typeface="微软雅黑" pitchFamily="34" charset="-122"/>
              </a:rPr>
              <a:t>ontents</a:t>
            </a:r>
          </a:p>
        </p:txBody>
      </p:sp>
      <p:sp>
        <p:nvSpPr>
          <p:cNvPr id="7" name="TextBox 80"/>
          <p:cNvSpPr txBox="1">
            <a:spLocks noChangeArrowheads="1"/>
          </p:cNvSpPr>
          <p:nvPr/>
        </p:nvSpPr>
        <p:spPr bwMode="auto">
          <a:xfrm>
            <a:off x="1693821" y="1671568"/>
            <a:ext cx="4897187" cy="46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8" tIns="45694" rIns="91388" bIns="45694">
            <a:spAutoFit/>
          </a:bodyPr>
          <a:lstStyle/>
          <a:p>
            <a:r>
              <a:rPr lang="en-US" altLang="zh-CN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关联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关系的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类表示</a:t>
            </a:r>
            <a:endParaRPr lang="zh-CN" altLang="en-US" sz="239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83"/>
          <p:cNvSpPr txBox="1">
            <a:spLocks noChangeArrowheads="1"/>
          </p:cNvSpPr>
          <p:nvPr/>
        </p:nvSpPr>
        <p:spPr bwMode="auto">
          <a:xfrm>
            <a:off x="1693821" y="2616105"/>
            <a:ext cx="4897187" cy="46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8" tIns="45694" rIns="91388" bIns="45694">
            <a:spAutoFit/>
          </a:bodyPr>
          <a:lstStyle/>
          <a:p>
            <a:pPr eaLnBrk="1" hangingPunct="1"/>
            <a:r>
              <a:rPr lang="en-US" altLang="zh-CN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、对多关联查询</a:t>
            </a:r>
            <a:endParaRPr lang="zh-CN" altLang="en-US" sz="239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4"/>
          <p:cNvSpPr txBox="1">
            <a:spLocks noChangeArrowheads="1"/>
          </p:cNvSpPr>
          <p:nvPr/>
        </p:nvSpPr>
        <p:spPr bwMode="auto">
          <a:xfrm>
            <a:off x="1693821" y="3560642"/>
            <a:ext cx="4897187" cy="46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8" tIns="45694" rIns="91388" bIns="45694">
            <a:spAutoFit/>
          </a:bodyPr>
          <a:lstStyle/>
          <a:p>
            <a:r>
              <a:rPr lang="en-US" altLang="zh-CN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3.3</a:t>
            </a:r>
            <a:r>
              <a:rPr lang="zh-CN" altLang="en-US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、对一关联查询</a:t>
            </a:r>
            <a:endParaRPr lang="zh-CN" altLang="en-US" sz="239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85"/>
          <p:cNvSpPr txBox="1">
            <a:spLocks noChangeArrowheads="1"/>
          </p:cNvSpPr>
          <p:nvPr/>
        </p:nvSpPr>
        <p:spPr bwMode="auto">
          <a:xfrm>
            <a:off x="1693821" y="4505180"/>
            <a:ext cx="4897187" cy="46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8" tIns="45694" rIns="91388" bIns="45694">
            <a:spAutoFit/>
          </a:bodyPr>
          <a:lstStyle/>
          <a:p>
            <a:r>
              <a:rPr lang="en-US" altLang="zh-CN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3.4</a:t>
            </a:r>
            <a:r>
              <a:rPr lang="zh-CN" altLang="en-US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、扩展和总结</a:t>
            </a:r>
            <a:endParaRPr lang="zh-CN" altLang="en-US" sz="239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educational-book-and-apple-for-the-teacher_42928"/>
          <p:cNvSpPr>
            <a:spLocks noChangeAspect="1"/>
          </p:cNvSpPr>
          <p:nvPr/>
        </p:nvSpPr>
        <p:spPr bwMode="auto">
          <a:xfrm>
            <a:off x="1003454" y="1724193"/>
            <a:ext cx="609685" cy="465418"/>
          </a:xfrm>
          <a:custGeom>
            <a:avLst/>
            <a:gdLst>
              <a:gd name="connsiteX0" fmla="*/ 454900 w 1905000"/>
              <a:gd name="connsiteY0" fmla="*/ 454900 w 1905000"/>
              <a:gd name="connsiteX1" fmla="*/ 454900 w 1905000"/>
              <a:gd name="connsiteY1" fmla="*/ 454900 w 1905000"/>
              <a:gd name="connsiteX2" fmla="*/ 454900 w 1905000"/>
              <a:gd name="connsiteY2" fmla="*/ 454900 w 1905000"/>
              <a:gd name="connsiteX3" fmla="*/ 454900 w 1905000"/>
              <a:gd name="connsiteY3" fmla="*/ 454900 w 1905000"/>
              <a:gd name="connsiteX4" fmla="*/ 454900 w 1905000"/>
              <a:gd name="connsiteY4" fmla="*/ 454900 w 1905000"/>
              <a:gd name="connsiteX5" fmla="*/ 454900 w 1905000"/>
              <a:gd name="connsiteY5" fmla="*/ 454900 w 1905000"/>
              <a:gd name="connsiteX6" fmla="*/ 454900 w 1905000"/>
              <a:gd name="connsiteY6" fmla="*/ 454900 w 1905000"/>
              <a:gd name="connsiteX7" fmla="*/ 454900 w 1905000"/>
              <a:gd name="connsiteY7" fmla="*/ 454900 w 1905000"/>
              <a:gd name="connsiteX8" fmla="*/ 454900 w 1905000"/>
              <a:gd name="connsiteY8" fmla="*/ 454900 w 1905000"/>
              <a:gd name="connsiteX9" fmla="*/ 454900 w 1905000"/>
              <a:gd name="connsiteY9" fmla="*/ 454900 w 1905000"/>
              <a:gd name="connsiteX10" fmla="*/ 454900 w 1905000"/>
              <a:gd name="connsiteY10" fmla="*/ 454900 w 1905000"/>
              <a:gd name="connsiteX11" fmla="*/ 454900 w 1905000"/>
              <a:gd name="connsiteY11" fmla="*/ 454900 w 1905000"/>
              <a:gd name="connsiteX12" fmla="*/ 454900 w 1905000"/>
              <a:gd name="connsiteY12" fmla="*/ 454900 w 1905000"/>
              <a:gd name="connsiteX13" fmla="*/ 454900 w 1905000"/>
              <a:gd name="connsiteY13" fmla="*/ 454900 w 1905000"/>
              <a:gd name="connsiteX14" fmla="*/ 454900 w 1905000"/>
              <a:gd name="connsiteY14" fmla="*/ 454900 w 1905000"/>
              <a:gd name="connsiteX15" fmla="*/ 454900 w 1905000"/>
              <a:gd name="connsiteY15" fmla="*/ 454900 w 1905000"/>
              <a:gd name="connsiteX16" fmla="*/ 454900 w 1905000"/>
              <a:gd name="connsiteY16" fmla="*/ 454900 w 1905000"/>
              <a:gd name="connsiteX17" fmla="*/ 454900 w 1905000"/>
              <a:gd name="connsiteY17" fmla="*/ 454900 w 1905000"/>
              <a:gd name="connsiteX18" fmla="*/ 454900 w 1905000"/>
              <a:gd name="connsiteY18" fmla="*/ 454900 w 1905000"/>
              <a:gd name="connsiteX19" fmla="*/ 454900 w 1905000"/>
              <a:gd name="connsiteY19" fmla="*/ 454900 w 1905000"/>
              <a:gd name="connsiteX20" fmla="*/ 454900 w 1905000"/>
              <a:gd name="connsiteY20" fmla="*/ 454900 w 1905000"/>
              <a:gd name="connsiteX21" fmla="*/ 454900 w 1905000"/>
              <a:gd name="connsiteY21" fmla="*/ 454900 w 1905000"/>
              <a:gd name="connsiteX22" fmla="*/ 454900 w 1905000"/>
              <a:gd name="connsiteY22" fmla="*/ 454900 w 1905000"/>
              <a:gd name="connsiteX23" fmla="*/ 454900 w 1905000"/>
              <a:gd name="connsiteY23" fmla="*/ 454900 w 1905000"/>
              <a:gd name="connsiteX24" fmla="*/ 454900 w 1905000"/>
              <a:gd name="connsiteY24" fmla="*/ 454900 w 1905000"/>
              <a:gd name="connsiteX25" fmla="*/ 454900 w 1905000"/>
              <a:gd name="connsiteY25" fmla="*/ 454900 w 1905000"/>
              <a:gd name="connsiteX26" fmla="*/ 454900 w 1905000"/>
              <a:gd name="connsiteY26" fmla="*/ 454900 w 1905000"/>
              <a:gd name="connsiteX27" fmla="*/ 454900 w 1905000"/>
              <a:gd name="connsiteY27" fmla="*/ 454900 w 1905000"/>
              <a:gd name="connsiteX28" fmla="*/ 454900 w 1905000"/>
              <a:gd name="connsiteY28" fmla="*/ 454900 w 1905000"/>
              <a:gd name="connsiteX29" fmla="*/ 454900 w 1905000"/>
              <a:gd name="connsiteY29" fmla="*/ 454900 w 1905000"/>
              <a:gd name="connsiteX30" fmla="*/ 454900 w 1905000"/>
              <a:gd name="connsiteY30" fmla="*/ 454900 w 1905000"/>
              <a:gd name="connsiteX31" fmla="*/ 454900 w 1905000"/>
              <a:gd name="connsiteY31" fmla="*/ 454900 w 1905000"/>
              <a:gd name="connsiteX32" fmla="*/ 454900 w 1905000"/>
              <a:gd name="connsiteY32" fmla="*/ 454900 w 1905000"/>
              <a:gd name="connsiteX33" fmla="*/ 454900 w 1905000"/>
              <a:gd name="connsiteY33" fmla="*/ 454900 w 1905000"/>
              <a:gd name="connsiteX34" fmla="*/ 454900 w 1905000"/>
              <a:gd name="connsiteY34" fmla="*/ 454900 w 1905000"/>
              <a:gd name="connsiteX35" fmla="*/ 454900 w 1905000"/>
              <a:gd name="connsiteY35" fmla="*/ 454900 w 1905000"/>
              <a:gd name="connsiteX36" fmla="*/ 454900 w 1905000"/>
              <a:gd name="connsiteY36" fmla="*/ 454900 w 1905000"/>
              <a:gd name="connsiteX37" fmla="*/ 454900 w 1905000"/>
              <a:gd name="connsiteY37" fmla="*/ 454900 w 1905000"/>
              <a:gd name="connsiteX38" fmla="*/ 454900 w 1905000"/>
              <a:gd name="connsiteY38" fmla="*/ 454900 w 1905000"/>
              <a:gd name="connsiteX39" fmla="*/ 454900 w 1905000"/>
              <a:gd name="connsiteY39" fmla="*/ 454900 w 1905000"/>
              <a:gd name="connsiteX40" fmla="*/ 454900 w 1905000"/>
              <a:gd name="connsiteY40" fmla="*/ 454900 w 1905000"/>
              <a:gd name="connsiteX41" fmla="*/ 454900 w 1905000"/>
              <a:gd name="connsiteY41" fmla="*/ 454900 w 1905000"/>
              <a:gd name="connsiteX42" fmla="*/ 454900 w 1905000"/>
              <a:gd name="connsiteY42" fmla="*/ 454900 w 1905000"/>
              <a:gd name="connsiteX43" fmla="*/ 454900 w 1905000"/>
              <a:gd name="connsiteY43" fmla="*/ 454900 w 1905000"/>
              <a:gd name="connsiteX44" fmla="*/ 454900 w 1905000"/>
              <a:gd name="connsiteY44" fmla="*/ 454900 w 1905000"/>
              <a:gd name="connsiteX45" fmla="*/ 454900 w 1905000"/>
              <a:gd name="connsiteY45" fmla="*/ 454900 w 1905000"/>
              <a:gd name="connsiteX46" fmla="*/ 454900 w 1905000"/>
              <a:gd name="connsiteY46" fmla="*/ 454900 w 1905000"/>
              <a:gd name="connsiteX47" fmla="*/ 454900 w 1905000"/>
              <a:gd name="connsiteY47" fmla="*/ 454900 w 1905000"/>
              <a:gd name="connsiteX48" fmla="*/ 454900 w 1905000"/>
              <a:gd name="connsiteY48" fmla="*/ 454900 w 1905000"/>
              <a:gd name="connsiteX49" fmla="*/ 454900 w 1905000"/>
              <a:gd name="connsiteY49" fmla="*/ 454900 w 1905000"/>
              <a:gd name="connsiteX50" fmla="*/ 454900 w 1905000"/>
              <a:gd name="connsiteY50" fmla="*/ 454900 w 1905000"/>
              <a:gd name="connsiteX51" fmla="*/ 454900 w 1905000"/>
              <a:gd name="connsiteY51" fmla="*/ 454900 w 1905000"/>
              <a:gd name="connsiteX52" fmla="*/ 454900 w 1905000"/>
              <a:gd name="connsiteY52" fmla="*/ 454900 w 1905000"/>
              <a:gd name="connsiteX53" fmla="*/ 454900 w 1905000"/>
              <a:gd name="connsiteY53" fmla="*/ 454900 w 1905000"/>
              <a:gd name="connsiteX54" fmla="*/ 454900 w 1905000"/>
              <a:gd name="connsiteY54" fmla="*/ 454900 w 1905000"/>
              <a:gd name="connsiteX55" fmla="*/ 454900 w 1905000"/>
              <a:gd name="connsiteY55" fmla="*/ 454900 w 1905000"/>
              <a:gd name="connsiteX56" fmla="*/ 454900 w 1905000"/>
              <a:gd name="connsiteY56" fmla="*/ 454900 w 1905000"/>
              <a:gd name="connsiteX57" fmla="*/ 454900 w 1905000"/>
              <a:gd name="connsiteY57" fmla="*/ 454900 w 1905000"/>
              <a:gd name="connsiteX58" fmla="*/ 454900 w 1905000"/>
              <a:gd name="connsiteY58" fmla="*/ 454900 w 1905000"/>
              <a:gd name="connsiteX59" fmla="*/ 454900 w 1905000"/>
              <a:gd name="connsiteY59" fmla="*/ 454900 w 1905000"/>
              <a:gd name="connsiteX60" fmla="*/ 454900 w 1905000"/>
              <a:gd name="connsiteY60" fmla="*/ 454900 w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10145" h="465770">
                <a:moveTo>
                  <a:pt x="335849" y="319576"/>
                </a:moveTo>
                <a:cubicBezTo>
                  <a:pt x="335849" y="319576"/>
                  <a:pt x="330105" y="353974"/>
                  <a:pt x="348774" y="378340"/>
                </a:cubicBezTo>
                <a:cubicBezTo>
                  <a:pt x="367443" y="402706"/>
                  <a:pt x="397602" y="407006"/>
                  <a:pt x="397602" y="407006"/>
                </a:cubicBezTo>
                <a:cubicBezTo>
                  <a:pt x="397602" y="407006"/>
                  <a:pt x="374624" y="391240"/>
                  <a:pt x="361699" y="371174"/>
                </a:cubicBezTo>
                <a:cubicBezTo>
                  <a:pt x="348774" y="351108"/>
                  <a:pt x="335849" y="319576"/>
                  <a:pt x="335849" y="319576"/>
                </a:cubicBezTo>
                <a:close/>
                <a:moveTo>
                  <a:pt x="479460" y="166215"/>
                </a:moveTo>
                <a:cubicBezTo>
                  <a:pt x="479460" y="166215"/>
                  <a:pt x="483768" y="177681"/>
                  <a:pt x="479460" y="183414"/>
                </a:cubicBezTo>
                <a:cubicBezTo>
                  <a:pt x="470843" y="190581"/>
                  <a:pt x="452174" y="196314"/>
                  <a:pt x="452174" y="206347"/>
                </a:cubicBezTo>
                <a:cubicBezTo>
                  <a:pt x="452174" y="213513"/>
                  <a:pt x="452174" y="226413"/>
                  <a:pt x="450737" y="237879"/>
                </a:cubicBezTo>
                <a:cubicBezTo>
                  <a:pt x="463662" y="229279"/>
                  <a:pt x="496693" y="210647"/>
                  <a:pt x="536904" y="217813"/>
                </a:cubicBezTo>
                <a:cubicBezTo>
                  <a:pt x="588603" y="226413"/>
                  <a:pt x="610145" y="269411"/>
                  <a:pt x="610145" y="325309"/>
                </a:cubicBezTo>
                <a:cubicBezTo>
                  <a:pt x="608709" y="401273"/>
                  <a:pt x="541212" y="451437"/>
                  <a:pt x="493821" y="451437"/>
                </a:cubicBezTo>
                <a:cubicBezTo>
                  <a:pt x="478023" y="451437"/>
                  <a:pt x="466535" y="450004"/>
                  <a:pt x="459354" y="447137"/>
                </a:cubicBezTo>
                <a:lnTo>
                  <a:pt x="462226" y="455737"/>
                </a:lnTo>
                <a:lnTo>
                  <a:pt x="449301" y="451437"/>
                </a:lnTo>
                <a:lnTo>
                  <a:pt x="449301" y="461470"/>
                </a:lnTo>
                <a:lnTo>
                  <a:pt x="440685" y="451437"/>
                </a:lnTo>
                <a:lnTo>
                  <a:pt x="434940" y="465770"/>
                </a:lnTo>
                <a:lnTo>
                  <a:pt x="432068" y="450004"/>
                </a:lnTo>
                <a:lnTo>
                  <a:pt x="423451" y="454304"/>
                </a:lnTo>
                <a:lnTo>
                  <a:pt x="423451" y="448571"/>
                </a:lnTo>
                <a:cubicBezTo>
                  <a:pt x="416271" y="450004"/>
                  <a:pt x="406218" y="451437"/>
                  <a:pt x="394729" y="451437"/>
                </a:cubicBezTo>
                <a:cubicBezTo>
                  <a:pt x="347338" y="451437"/>
                  <a:pt x="279841" y="386940"/>
                  <a:pt x="278405" y="310976"/>
                </a:cubicBezTo>
                <a:cubicBezTo>
                  <a:pt x="278405" y="256511"/>
                  <a:pt x="311435" y="219246"/>
                  <a:pt x="361699" y="216380"/>
                </a:cubicBezTo>
                <a:cubicBezTo>
                  <a:pt x="399038" y="214946"/>
                  <a:pt x="424888" y="227846"/>
                  <a:pt x="436376" y="236446"/>
                </a:cubicBezTo>
                <a:cubicBezTo>
                  <a:pt x="436376" y="226413"/>
                  <a:pt x="436376" y="213513"/>
                  <a:pt x="436376" y="203480"/>
                </a:cubicBezTo>
                <a:cubicBezTo>
                  <a:pt x="434940" y="184848"/>
                  <a:pt x="479460" y="166215"/>
                  <a:pt x="479460" y="166215"/>
                </a:cubicBezTo>
                <a:close/>
                <a:moveTo>
                  <a:pt x="113390" y="14334"/>
                </a:moveTo>
                <a:cubicBezTo>
                  <a:pt x="77507" y="14334"/>
                  <a:pt x="47365" y="21501"/>
                  <a:pt x="37318" y="25802"/>
                </a:cubicBezTo>
                <a:lnTo>
                  <a:pt x="37318" y="306752"/>
                </a:lnTo>
                <a:cubicBezTo>
                  <a:pt x="55977" y="299584"/>
                  <a:pt x="77507" y="296718"/>
                  <a:pt x="101908" y="296718"/>
                </a:cubicBezTo>
                <a:cubicBezTo>
                  <a:pt x="162191" y="296718"/>
                  <a:pt x="223910" y="319652"/>
                  <a:pt x="241133" y="326819"/>
                </a:cubicBezTo>
                <a:lnTo>
                  <a:pt x="241133" y="215013"/>
                </a:lnTo>
                <a:lnTo>
                  <a:pt x="232521" y="223613"/>
                </a:lnTo>
                <a:lnTo>
                  <a:pt x="232521" y="55903"/>
                </a:lnTo>
                <a:cubicBezTo>
                  <a:pt x="199509" y="27235"/>
                  <a:pt x="159320" y="14334"/>
                  <a:pt x="113390" y="14334"/>
                </a:cubicBezTo>
                <a:close/>
                <a:moveTo>
                  <a:pt x="113390" y="0"/>
                </a:moveTo>
                <a:cubicBezTo>
                  <a:pt x="163626" y="0"/>
                  <a:pt x="208121" y="15768"/>
                  <a:pt x="244004" y="45869"/>
                </a:cubicBezTo>
                <a:cubicBezTo>
                  <a:pt x="279887" y="15768"/>
                  <a:pt x="322946" y="0"/>
                  <a:pt x="374618" y="0"/>
                </a:cubicBezTo>
                <a:cubicBezTo>
                  <a:pt x="421983" y="0"/>
                  <a:pt x="457866" y="14334"/>
                  <a:pt x="459302" y="14334"/>
                </a:cubicBezTo>
                <a:lnTo>
                  <a:pt x="463608" y="15768"/>
                </a:lnTo>
                <a:lnTo>
                  <a:pt x="463608" y="45869"/>
                </a:lnTo>
                <a:cubicBezTo>
                  <a:pt x="475090" y="48736"/>
                  <a:pt x="483702" y="53036"/>
                  <a:pt x="483702" y="60204"/>
                </a:cubicBezTo>
                <a:lnTo>
                  <a:pt x="483702" y="143342"/>
                </a:lnTo>
                <a:lnTo>
                  <a:pt x="450690" y="160543"/>
                </a:lnTo>
                <a:lnTo>
                  <a:pt x="450690" y="25802"/>
                </a:lnTo>
                <a:cubicBezTo>
                  <a:pt x="439207" y="21501"/>
                  <a:pt x="410501" y="14334"/>
                  <a:pt x="374618" y="14334"/>
                </a:cubicBezTo>
                <a:cubicBezTo>
                  <a:pt x="327252" y="14334"/>
                  <a:pt x="287063" y="27235"/>
                  <a:pt x="254051" y="55903"/>
                </a:cubicBezTo>
                <a:lnTo>
                  <a:pt x="254051" y="223613"/>
                </a:lnTo>
                <a:lnTo>
                  <a:pt x="245439" y="215013"/>
                </a:lnTo>
                <a:lnTo>
                  <a:pt x="245439" y="326819"/>
                </a:lnTo>
                <a:cubicBezTo>
                  <a:pt x="251181" y="323953"/>
                  <a:pt x="262663" y="319652"/>
                  <a:pt x="265534" y="319652"/>
                </a:cubicBezTo>
                <a:cubicBezTo>
                  <a:pt x="265534" y="331120"/>
                  <a:pt x="271275" y="352621"/>
                  <a:pt x="271275" y="352621"/>
                </a:cubicBezTo>
                <a:cubicBezTo>
                  <a:pt x="264098" y="358355"/>
                  <a:pt x="255487" y="359788"/>
                  <a:pt x="244004" y="359788"/>
                </a:cubicBezTo>
                <a:cubicBezTo>
                  <a:pt x="232521" y="359788"/>
                  <a:pt x="221039" y="356921"/>
                  <a:pt x="213862" y="349754"/>
                </a:cubicBezTo>
                <a:lnTo>
                  <a:pt x="0" y="349754"/>
                </a:lnTo>
                <a:lnTo>
                  <a:pt x="0" y="60204"/>
                </a:lnTo>
                <a:cubicBezTo>
                  <a:pt x="0" y="51603"/>
                  <a:pt x="8612" y="47303"/>
                  <a:pt x="22965" y="44436"/>
                </a:cubicBezTo>
                <a:lnTo>
                  <a:pt x="22965" y="15768"/>
                </a:lnTo>
                <a:lnTo>
                  <a:pt x="27271" y="14334"/>
                </a:lnTo>
                <a:cubicBezTo>
                  <a:pt x="28706" y="14334"/>
                  <a:pt x="64589" y="0"/>
                  <a:pt x="1133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7" name="educational-book-and-apple-for-the-teacher_42928"/>
          <p:cNvSpPr>
            <a:spLocks noChangeAspect="1"/>
          </p:cNvSpPr>
          <p:nvPr/>
        </p:nvSpPr>
        <p:spPr bwMode="auto">
          <a:xfrm>
            <a:off x="1003454" y="2594750"/>
            <a:ext cx="609685" cy="553105"/>
          </a:xfrm>
          <a:custGeom>
            <a:avLst/>
            <a:gdLst>
              <a:gd name="T0" fmla="*/ 454900 w 1905000"/>
              <a:gd name="T1" fmla="*/ 454900 w 1905000"/>
              <a:gd name="T2" fmla="*/ 454900 w 1905000"/>
              <a:gd name="T3" fmla="*/ 454900 w 1905000"/>
              <a:gd name="T4" fmla="*/ 454900 w 1905000"/>
              <a:gd name="T5" fmla="*/ 454900 w 1905000"/>
              <a:gd name="T6" fmla="*/ 454900 w 1905000"/>
              <a:gd name="T7" fmla="*/ 454900 w 1905000"/>
              <a:gd name="T8" fmla="*/ 454900 w 1905000"/>
              <a:gd name="T9" fmla="*/ 454900 w 1905000"/>
              <a:gd name="T10" fmla="*/ 454900 w 1905000"/>
              <a:gd name="T11" fmla="*/ 454900 w 1905000"/>
              <a:gd name="T12" fmla="*/ 454900 w 1905000"/>
              <a:gd name="T13" fmla="*/ 454900 w 1905000"/>
              <a:gd name="T14" fmla="*/ 454900 w 1905000"/>
              <a:gd name="T15" fmla="*/ 454900 w 1905000"/>
              <a:gd name="T16" fmla="*/ 454900 w 1905000"/>
              <a:gd name="T17" fmla="*/ 454900 w 1905000"/>
              <a:gd name="T18" fmla="*/ 454900 w 1905000"/>
              <a:gd name="T19" fmla="*/ 454900 w 1905000"/>
              <a:gd name="T20" fmla="*/ 454900 w 1905000"/>
              <a:gd name="T21" fmla="*/ 454900 w 1905000"/>
              <a:gd name="T22" fmla="*/ 454900 w 1905000"/>
              <a:gd name="T23" fmla="*/ 454900 w 1905000"/>
              <a:gd name="T24" fmla="*/ 454900 w 1905000"/>
              <a:gd name="T25" fmla="*/ 454900 w 1905000"/>
              <a:gd name="T26" fmla="*/ 454900 w 1905000"/>
              <a:gd name="T27" fmla="*/ 454900 w 1905000"/>
              <a:gd name="T28" fmla="*/ 454900 w 1905000"/>
              <a:gd name="T29" fmla="*/ 454900 w 1905000"/>
              <a:gd name="T30" fmla="*/ 454900 w 1905000"/>
              <a:gd name="T31" fmla="*/ 454900 w 1905000"/>
              <a:gd name="T32" fmla="*/ 454900 w 1905000"/>
              <a:gd name="T33" fmla="*/ 454900 w 1905000"/>
              <a:gd name="T34" fmla="*/ 454900 w 1905000"/>
              <a:gd name="T35" fmla="*/ 454900 w 1905000"/>
              <a:gd name="T36" fmla="*/ 454900 w 1905000"/>
              <a:gd name="T37" fmla="*/ 454900 w 1905000"/>
              <a:gd name="T38" fmla="*/ 454900 w 1905000"/>
              <a:gd name="T39" fmla="*/ 454900 w 1905000"/>
              <a:gd name="T40" fmla="*/ 454900 w 1905000"/>
              <a:gd name="T41" fmla="*/ 454900 w 1905000"/>
              <a:gd name="T42" fmla="*/ 454900 w 1905000"/>
              <a:gd name="T43" fmla="*/ 454900 w 1905000"/>
              <a:gd name="T44" fmla="*/ 454900 w 1905000"/>
              <a:gd name="T45" fmla="*/ 454900 w 1905000"/>
              <a:gd name="T46" fmla="*/ 454900 w 1905000"/>
              <a:gd name="T47" fmla="*/ 454900 w 1905000"/>
              <a:gd name="T48" fmla="*/ 454900 w 1905000"/>
              <a:gd name="T49" fmla="*/ 454900 w 1905000"/>
              <a:gd name="T50" fmla="*/ 454900 w 1905000"/>
              <a:gd name="T51" fmla="*/ 454900 w 1905000"/>
              <a:gd name="T52" fmla="*/ 454900 w 1905000"/>
              <a:gd name="T53" fmla="*/ 454900 w 1905000"/>
              <a:gd name="T54" fmla="*/ 454900 w 1905000"/>
              <a:gd name="T55" fmla="*/ 454900 w 1905000"/>
              <a:gd name="T56" fmla="*/ 454900 w 1905000"/>
              <a:gd name="T57" fmla="*/ 454900 w 1905000"/>
              <a:gd name="T58" fmla="*/ 454900 w 1905000"/>
              <a:gd name="T59" fmla="*/ 454900 w 1905000"/>
              <a:gd name="T60" fmla="*/ 454900 w 1905000"/>
              <a:gd name="T61" fmla="*/ 454900 w 1905000"/>
              <a:gd name="T62" fmla="*/ 454900 w 1905000"/>
              <a:gd name="T63" fmla="*/ 454900 w 1905000"/>
              <a:gd name="T64" fmla="*/ 454900 w 1905000"/>
              <a:gd name="T65" fmla="*/ 454900 w 1905000"/>
              <a:gd name="T66" fmla="*/ 454900 w 1905000"/>
              <a:gd name="T67" fmla="*/ 454900 w 1905000"/>
              <a:gd name="T68" fmla="*/ 454900 w 1905000"/>
              <a:gd name="T69" fmla="*/ 454900 w 1905000"/>
              <a:gd name="T70" fmla="*/ 454900 w 1905000"/>
              <a:gd name="T71" fmla="*/ 454900 w 1905000"/>
              <a:gd name="T72" fmla="*/ 454900 w 1905000"/>
              <a:gd name="T73" fmla="*/ 454900 w 1905000"/>
              <a:gd name="T74" fmla="*/ 454900 w 1905000"/>
              <a:gd name="T75" fmla="*/ 454900 w 1905000"/>
              <a:gd name="T76" fmla="*/ 454900 w 1905000"/>
              <a:gd name="T77" fmla="*/ 454900 w 1905000"/>
              <a:gd name="T78" fmla="*/ 454900 w 1905000"/>
              <a:gd name="T79" fmla="*/ 454900 w 1905000"/>
              <a:gd name="T80" fmla="*/ 454900 w 1905000"/>
              <a:gd name="T81" fmla="*/ 454900 w 1905000"/>
              <a:gd name="T82" fmla="*/ 454900 w 1905000"/>
              <a:gd name="T83" fmla="*/ 454900 w 1905000"/>
              <a:gd name="T84" fmla="*/ 454900 w 1905000"/>
              <a:gd name="T85" fmla="*/ 454900 w 1905000"/>
              <a:gd name="T86" fmla="*/ 454900 w 1905000"/>
              <a:gd name="T87" fmla="*/ 454900 w 1905000"/>
              <a:gd name="T88" fmla="*/ 454900 w 1905000"/>
              <a:gd name="T89" fmla="*/ 454900 w 1905000"/>
              <a:gd name="T90" fmla="*/ 454900 w 1905000"/>
              <a:gd name="T91" fmla="*/ 454900 w 1905000"/>
              <a:gd name="T92" fmla="*/ 454900 w 1905000"/>
              <a:gd name="T93" fmla="*/ 454900 w 1905000"/>
              <a:gd name="T94" fmla="*/ 454900 w 1905000"/>
              <a:gd name="T95" fmla="*/ 454900 w 1905000"/>
              <a:gd name="T96" fmla="*/ 454900 w 1905000"/>
              <a:gd name="T97" fmla="*/ 454900 w 1905000"/>
              <a:gd name="T98" fmla="*/ 454900 w 1905000"/>
              <a:gd name="T99" fmla="*/ 454900 w 1905000"/>
              <a:gd name="T100" fmla="*/ 454900 w 1905000"/>
              <a:gd name="T101" fmla="*/ 454900 w 1905000"/>
              <a:gd name="T102" fmla="*/ 454900 w 1905000"/>
              <a:gd name="T103" fmla="*/ 454900 w 1905000"/>
              <a:gd name="T104" fmla="*/ 454900 w 1905000"/>
              <a:gd name="T105" fmla="*/ 454900 w 1905000"/>
              <a:gd name="T106" fmla="*/ 454900 w 1905000"/>
              <a:gd name="T107" fmla="*/ 454900 w 1905000"/>
              <a:gd name="T108" fmla="*/ 454900 w 1905000"/>
              <a:gd name="T109" fmla="*/ 454900 w 1905000"/>
              <a:gd name="T110" fmla="*/ 454900 w 1905000"/>
              <a:gd name="T111" fmla="*/ 454900 w 1905000"/>
              <a:gd name="T112" fmla="*/ 454900 w 1905000"/>
              <a:gd name="T113" fmla="*/ 454900 w 1905000"/>
              <a:gd name="T114" fmla="*/ 454900 w 1905000"/>
              <a:gd name="T115" fmla="*/ 454900 w 1905000"/>
              <a:gd name="T116" fmla="*/ 454900 w 1905000"/>
              <a:gd name="T117" fmla="*/ 454900 w 1905000"/>
              <a:gd name="T118" fmla="*/ 454900 w 1905000"/>
              <a:gd name="T119" fmla="*/ 454900 w 1905000"/>
              <a:gd name="T120" fmla="*/ 454900 w 1905000"/>
              <a:gd name="T121" fmla="*/ 454900 w 1905000"/>
              <a:gd name="T122" fmla="*/ 454900 w 1905000"/>
              <a:gd name="T123" fmla="*/ 454900 w 1905000"/>
              <a:gd name="T124" fmla="*/ 454900 w 1905000"/>
              <a:gd name="T125" fmla="*/ 454900 w 190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16" h="378">
                <a:moveTo>
                  <a:pt x="389" y="183"/>
                </a:moveTo>
                <a:lnTo>
                  <a:pt x="373" y="183"/>
                </a:lnTo>
                <a:lnTo>
                  <a:pt x="373" y="133"/>
                </a:lnTo>
                <a:cubicBezTo>
                  <a:pt x="373" y="129"/>
                  <a:pt x="371" y="125"/>
                  <a:pt x="368" y="122"/>
                </a:cubicBezTo>
                <a:cubicBezTo>
                  <a:pt x="343" y="102"/>
                  <a:pt x="315" y="92"/>
                  <a:pt x="285" y="92"/>
                </a:cubicBezTo>
                <a:cubicBezTo>
                  <a:pt x="284" y="92"/>
                  <a:pt x="283" y="92"/>
                  <a:pt x="282" y="92"/>
                </a:cubicBezTo>
                <a:cubicBezTo>
                  <a:pt x="283" y="88"/>
                  <a:pt x="283" y="85"/>
                  <a:pt x="283" y="81"/>
                </a:cubicBezTo>
                <a:cubicBezTo>
                  <a:pt x="283" y="36"/>
                  <a:pt x="247" y="0"/>
                  <a:pt x="202" y="0"/>
                </a:cubicBezTo>
                <a:cubicBezTo>
                  <a:pt x="157" y="0"/>
                  <a:pt x="120" y="36"/>
                  <a:pt x="120" y="81"/>
                </a:cubicBezTo>
                <a:cubicBezTo>
                  <a:pt x="120" y="85"/>
                  <a:pt x="120" y="88"/>
                  <a:pt x="121" y="92"/>
                </a:cubicBezTo>
                <a:cubicBezTo>
                  <a:pt x="92" y="92"/>
                  <a:pt x="65" y="102"/>
                  <a:pt x="41" y="122"/>
                </a:cubicBezTo>
                <a:cubicBezTo>
                  <a:pt x="38" y="125"/>
                  <a:pt x="36" y="129"/>
                  <a:pt x="36" y="133"/>
                </a:cubicBezTo>
                <a:lnTo>
                  <a:pt x="36" y="183"/>
                </a:lnTo>
                <a:lnTo>
                  <a:pt x="27" y="183"/>
                </a:lnTo>
                <a:cubicBezTo>
                  <a:pt x="12" y="183"/>
                  <a:pt x="0" y="195"/>
                  <a:pt x="0" y="210"/>
                </a:cubicBezTo>
                <a:lnTo>
                  <a:pt x="0" y="238"/>
                </a:lnTo>
                <a:cubicBezTo>
                  <a:pt x="0" y="253"/>
                  <a:pt x="12" y="264"/>
                  <a:pt x="27" y="264"/>
                </a:cubicBezTo>
                <a:lnTo>
                  <a:pt x="36" y="264"/>
                </a:lnTo>
                <a:lnTo>
                  <a:pt x="36" y="363"/>
                </a:lnTo>
                <a:cubicBezTo>
                  <a:pt x="36" y="368"/>
                  <a:pt x="39" y="373"/>
                  <a:pt x="43" y="375"/>
                </a:cubicBezTo>
                <a:cubicBezTo>
                  <a:pt x="45" y="376"/>
                  <a:pt x="47" y="376"/>
                  <a:pt x="50" y="376"/>
                </a:cubicBezTo>
                <a:cubicBezTo>
                  <a:pt x="52" y="376"/>
                  <a:pt x="55" y="375"/>
                  <a:pt x="58" y="374"/>
                </a:cubicBezTo>
                <a:cubicBezTo>
                  <a:pt x="58" y="373"/>
                  <a:pt x="84" y="355"/>
                  <a:pt x="124" y="355"/>
                </a:cubicBezTo>
                <a:cubicBezTo>
                  <a:pt x="147" y="355"/>
                  <a:pt x="171" y="361"/>
                  <a:pt x="194" y="374"/>
                </a:cubicBezTo>
                <a:cubicBezTo>
                  <a:pt x="202" y="378"/>
                  <a:pt x="212" y="375"/>
                  <a:pt x="215" y="374"/>
                </a:cubicBezTo>
                <a:cubicBezTo>
                  <a:pt x="238" y="361"/>
                  <a:pt x="262" y="355"/>
                  <a:pt x="285" y="355"/>
                </a:cubicBezTo>
                <a:cubicBezTo>
                  <a:pt x="324" y="355"/>
                  <a:pt x="350" y="373"/>
                  <a:pt x="351" y="374"/>
                </a:cubicBezTo>
                <a:cubicBezTo>
                  <a:pt x="353" y="375"/>
                  <a:pt x="356" y="376"/>
                  <a:pt x="359" y="376"/>
                </a:cubicBezTo>
                <a:cubicBezTo>
                  <a:pt x="361" y="376"/>
                  <a:pt x="363" y="376"/>
                  <a:pt x="365" y="375"/>
                </a:cubicBezTo>
                <a:cubicBezTo>
                  <a:pt x="370" y="373"/>
                  <a:pt x="373" y="368"/>
                  <a:pt x="373" y="363"/>
                </a:cubicBezTo>
                <a:lnTo>
                  <a:pt x="373" y="264"/>
                </a:lnTo>
                <a:lnTo>
                  <a:pt x="389" y="264"/>
                </a:lnTo>
                <a:cubicBezTo>
                  <a:pt x="404" y="264"/>
                  <a:pt x="416" y="253"/>
                  <a:pt x="416" y="238"/>
                </a:cubicBezTo>
                <a:lnTo>
                  <a:pt x="416" y="210"/>
                </a:lnTo>
                <a:cubicBezTo>
                  <a:pt x="416" y="195"/>
                  <a:pt x="404" y="183"/>
                  <a:pt x="389" y="183"/>
                </a:cubicBezTo>
                <a:close/>
                <a:moveTo>
                  <a:pt x="124" y="327"/>
                </a:moveTo>
                <a:cubicBezTo>
                  <a:pt x="99" y="327"/>
                  <a:pt x="77" y="334"/>
                  <a:pt x="64" y="340"/>
                </a:cubicBezTo>
                <a:lnTo>
                  <a:pt x="64" y="264"/>
                </a:lnTo>
                <a:lnTo>
                  <a:pt x="82" y="264"/>
                </a:lnTo>
                <a:cubicBezTo>
                  <a:pt x="97" y="264"/>
                  <a:pt x="108" y="253"/>
                  <a:pt x="108" y="238"/>
                </a:cubicBezTo>
                <a:lnTo>
                  <a:pt x="108" y="210"/>
                </a:lnTo>
                <a:cubicBezTo>
                  <a:pt x="108" y="195"/>
                  <a:pt x="97" y="183"/>
                  <a:pt x="82" y="183"/>
                </a:cubicBezTo>
                <a:lnTo>
                  <a:pt x="64" y="183"/>
                </a:lnTo>
                <a:lnTo>
                  <a:pt x="64" y="139"/>
                </a:lnTo>
                <a:cubicBezTo>
                  <a:pt x="81" y="126"/>
                  <a:pt x="102" y="119"/>
                  <a:pt x="123" y="119"/>
                </a:cubicBezTo>
                <a:cubicBezTo>
                  <a:pt x="149" y="119"/>
                  <a:pt x="171" y="129"/>
                  <a:pt x="182" y="136"/>
                </a:cubicBezTo>
                <a:cubicBezTo>
                  <a:pt x="184" y="137"/>
                  <a:pt x="185" y="139"/>
                  <a:pt x="187" y="140"/>
                </a:cubicBezTo>
                <a:lnTo>
                  <a:pt x="187" y="340"/>
                </a:lnTo>
                <a:cubicBezTo>
                  <a:pt x="166" y="332"/>
                  <a:pt x="145" y="327"/>
                  <a:pt x="124" y="327"/>
                </a:cubicBezTo>
                <a:close/>
                <a:moveTo>
                  <a:pt x="346" y="340"/>
                </a:moveTo>
                <a:cubicBezTo>
                  <a:pt x="331" y="334"/>
                  <a:pt x="311" y="327"/>
                  <a:pt x="285" y="327"/>
                </a:cubicBezTo>
                <a:cubicBezTo>
                  <a:pt x="264" y="327"/>
                  <a:pt x="242" y="332"/>
                  <a:pt x="223" y="340"/>
                </a:cubicBezTo>
                <a:lnTo>
                  <a:pt x="223" y="138"/>
                </a:lnTo>
                <a:cubicBezTo>
                  <a:pt x="232" y="132"/>
                  <a:pt x="257" y="119"/>
                  <a:pt x="286" y="119"/>
                </a:cubicBezTo>
                <a:cubicBezTo>
                  <a:pt x="307" y="119"/>
                  <a:pt x="327" y="126"/>
                  <a:pt x="346" y="139"/>
                </a:cubicBezTo>
                <a:lnTo>
                  <a:pt x="346" y="183"/>
                </a:lnTo>
                <a:lnTo>
                  <a:pt x="335" y="183"/>
                </a:lnTo>
                <a:cubicBezTo>
                  <a:pt x="320" y="183"/>
                  <a:pt x="308" y="195"/>
                  <a:pt x="308" y="210"/>
                </a:cubicBezTo>
                <a:lnTo>
                  <a:pt x="308" y="238"/>
                </a:lnTo>
                <a:cubicBezTo>
                  <a:pt x="308" y="253"/>
                  <a:pt x="320" y="264"/>
                  <a:pt x="335" y="264"/>
                </a:cubicBezTo>
                <a:lnTo>
                  <a:pt x="346" y="264"/>
                </a:lnTo>
                <a:lnTo>
                  <a:pt x="346" y="340"/>
                </a:lnTo>
                <a:lnTo>
                  <a:pt x="346" y="3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educational-book-and-apple-for-the-teacher_42928"/>
          <p:cNvSpPr>
            <a:spLocks noChangeAspect="1"/>
          </p:cNvSpPr>
          <p:nvPr/>
        </p:nvSpPr>
        <p:spPr bwMode="auto">
          <a:xfrm>
            <a:off x="1091146" y="3523838"/>
            <a:ext cx="434300" cy="523728"/>
          </a:xfrm>
          <a:custGeom>
            <a:avLst/>
            <a:gdLst>
              <a:gd name="connsiteX0" fmla="*/ 454900 w 1905000"/>
              <a:gd name="connsiteY0" fmla="*/ 454900 w 1905000"/>
              <a:gd name="connsiteX1" fmla="*/ 454900 w 1905000"/>
              <a:gd name="connsiteY1" fmla="*/ 454900 w 1905000"/>
              <a:gd name="connsiteX2" fmla="*/ 454900 w 1905000"/>
              <a:gd name="connsiteY2" fmla="*/ 454900 w 1905000"/>
              <a:gd name="connsiteX3" fmla="*/ 454900 w 1905000"/>
              <a:gd name="connsiteY3" fmla="*/ 454900 w 1905000"/>
              <a:gd name="connsiteX4" fmla="*/ 454900 w 1905000"/>
              <a:gd name="connsiteY4" fmla="*/ 454900 w 1905000"/>
              <a:gd name="connsiteX5" fmla="*/ 454900 w 1905000"/>
              <a:gd name="connsiteY5" fmla="*/ 454900 w 1905000"/>
              <a:gd name="connsiteX6" fmla="*/ 454900 w 1905000"/>
              <a:gd name="connsiteY6" fmla="*/ 454900 w 1905000"/>
              <a:gd name="connsiteX7" fmla="*/ 454900 w 1905000"/>
              <a:gd name="connsiteY7" fmla="*/ 454900 w 1905000"/>
              <a:gd name="connsiteX8" fmla="*/ 454900 w 1905000"/>
              <a:gd name="connsiteY8" fmla="*/ 454900 w 1905000"/>
              <a:gd name="connsiteX9" fmla="*/ 454900 w 1905000"/>
              <a:gd name="connsiteY9" fmla="*/ 454900 w 1905000"/>
              <a:gd name="connsiteX10" fmla="*/ 454900 w 1905000"/>
              <a:gd name="connsiteY10" fmla="*/ 454900 w 1905000"/>
              <a:gd name="connsiteX11" fmla="*/ 454900 w 1905000"/>
              <a:gd name="connsiteY11" fmla="*/ 454900 w 1905000"/>
              <a:gd name="connsiteX12" fmla="*/ 454900 w 1905000"/>
              <a:gd name="connsiteY12" fmla="*/ 454900 w 1905000"/>
              <a:gd name="connsiteX13" fmla="*/ 454900 w 1905000"/>
              <a:gd name="connsiteY13" fmla="*/ 454900 w 1905000"/>
              <a:gd name="connsiteX14" fmla="*/ 454900 w 1905000"/>
              <a:gd name="connsiteY14" fmla="*/ 454900 w 1905000"/>
              <a:gd name="connsiteX15" fmla="*/ 454900 w 1905000"/>
              <a:gd name="connsiteY15" fmla="*/ 454900 w 1905000"/>
              <a:gd name="connsiteX16" fmla="*/ 454900 w 1905000"/>
              <a:gd name="connsiteY16" fmla="*/ 454900 w 1905000"/>
              <a:gd name="connsiteX17" fmla="*/ 454900 w 1905000"/>
              <a:gd name="connsiteY17" fmla="*/ 454900 w 1905000"/>
              <a:gd name="connsiteX18" fmla="*/ 454900 w 1905000"/>
              <a:gd name="connsiteY18" fmla="*/ 454900 w 1905000"/>
              <a:gd name="connsiteX19" fmla="*/ 454900 w 1905000"/>
              <a:gd name="connsiteY19" fmla="*/ 454900 w 1905000"/>
              <a:gd name="connsiteX20" fmla="*/ 454900 w 1905000"/>
              <a:gd name="connsiteY20" fmla="*/ 454900 w 1905000"/>
              <a:gd name="connsiteX21" fmla="*/ 454900 w 1905000"/>
              <a:gd name="connsiteY21" fmla="*/ 454900 w 1905000"/>
              <a:gd name="connsiteX22" fmla="*/ 454900 w 1905000"/>
              <a:gd name="connsiteY22" fmla="*/ 454900 w 1905000"/>
              <a:gd name="connsiteX23" fmla="*/ 454900 w 1905000"/>
              <a:gd name="connsiteY23" fmla="*/ 454900 w 1905000"/>
              <a:gd name="connsiteX24" fmla="*/ 454900 w 1905000"/>
              <a:gd name="connsiteY24" fmla="*/ 454900 w 1905000"/>
              <a:gd name="connsiteX25" fmla="*/ 454900 w 1905000"/>
              <a:gd name="connsiteY25" fmla="*/ 454900 w 1905000"/>
              <a:gd name="connsiteX26" fmla="*/ 454900 w 1905000"/>
              <a:gd name="connsiteY26" fmla="*/ 454900 w 1905000"/>
              <a:gd name="connsiteX27" fmla="*/ 454900 w 1905000"/>
              <a:gd name="connsiteY27" fmla="*/ 454900 w 1905000"/>
              <a:gd name="connsiteX28" fmla="*/ 454900 w 1905000"/>
              <a:gd name="connsiteY28" fmla="*/ 454900 w 1905000"/>
              <a:gd name="connsiteX29" fmla="*/ 454900 w 1905000"/>
              <a:gd name="connsiteY29" fmla="*/ 454900 w 1905000"/>
              <a:gd name="connsiteX30" fmla="*/ 454900 w 1905000"/>
              <a:gd name="connsiteY30" fmla="*/ 454900 w 1905000"/>
              <a:gd name="connsiteX31" fmla="*/ 454900 w 1905000"/>
              <a:gd name="connsiteY31" fmla="*/ 454900 w 1905000"/>
              <a:gd name="connsiteX32" fmla="*/ 454900 w 1905000"/>
              <a:gd name="connsiteY32" fmla="*/ 454900 w 1905000"/>
              <a:gd name="connsiteX33" fmla="*/ 454900 w 1905000"/>
              <a:gd name="connsiteY33" fmla="*/ 454900 w 1905000"/>
              <a:gd name="connsiteX34" fmla="*/ 454900 w 1905000"/>
              <a:gd name="connsiteY34" fmla="*/ 454900 w 1905000"/>
              <a:gd name="connsiteX35" fmla="*/ 454900 w 1905000"/>
              <a:gd name="connsiteY35" fmla="*/ 454900 w 1905000"/>
              <a:gd name="connsiteX36" fmla="*/ 454900 w 1905000"/>
              <a:gd name="connsiteY36" fmla="*/ 454900 w 1905000"/>
              <a:gd name="connsiteX37" fmla="*/ 454900 w 1905000"/>
              <a:gd name="connsiteY37" fmla="*/ 454900 w 1905000"/>
              <a:gd name="connsiteX38" fmla="*/ 454900 w 1905000"/>
              <a:gd name="connsiteY38" fmla="*/ 454900 w 1905000"/>
              <a:gd name="connsiteX39" fmla="*/ 454900 w 1905000"/>
              <a:gd name="connsiteY39" fmla="*/ 454900 w 1905000"/>
              <a:gd name="connsiteX40" fmla="*/ 454900 w 1905000"/>
              <a:gd name="connsiteY40" fmla="*/ 454900 w 1905000"/>
              <a:gd name="connsiteX41" fmla="*/ 454900 w 1905000"/>
              <a:gd name="connsiteY41" fmla="*/ 454900 w 1905000"/>
              <a:gd name="connsiteX42" fmla="*/ 454900 w 1905000"/>
              <a:gd name="connsiteY42" fmla="*/ 454900 w 1905000"/>
              <a:gd name="connsiteX43" fmla="*/ 454900 w 1905000"/>
              <a:gd name="connsiteY43" fmla="*/ 454900 w 1905000"/>
              <a:gd name="connsiteX44" fmla="*/ 454900 w 1905000"/>
              <a:gd name="connsiteY44" fmla="*/ 454900 w 1905000"/>
              <a:gd name="connsiteX45" fmla="*/ 454900 w 1905000"/>
              <a:gd name="connsiteY45" fmla="*/ 454900 w 1905000"/>
              <a:gd name="connsiteX46" fmla="*/ 454900 w 1905000"/>
              <a:gd name="connsiteY46" fmla="*/ 454900 w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97955" h="600489">
                <a:moveTo>
                  <a:pt x="130619" y="455884"/>
                </a:moveTo>
                <a:lnTo>
                  <a:pt x="370324" y="455884"/>
                </a:lnTo>
                <a:cubicBezTo>
                  <a:pt x="380372" y="455884"/>
                  <a:pt x="388984" y="463046"/>
                  <a:pt x="388984" y="474506"/>
                </a:cubicBezTo>
                <a:cubicBezTo>
                  <a:pt x="388984" y="484532"/>
                  <a:pt x="380372" y="493127"/>
                  <a:pt x="370324" y="493127"/>
                </a:cubicBezTo>
                <a:lnTo>
                  <a:pt x="130619" y="493127"/>
                </a:lnTo>
                <a:cubicBezTo>
                  <a:pt x="119136" y="493127"/>
                  <a:pt x="111959" y="484532"/>
                  <a:pt x="111959" y="474506"/>
                </a:cubicBezTo>
                <a:cubicBezTo>
                  <a:pt x="111959" y="463046"/>
                  <a:pt x="119136" y="455884"/>
                  <a:pt x="130619" y="455884"/>
                </a:cubicBezTo>
                <a:close/>
                <a:moveTo>
                  <a:pt x="130619" y="372662"/>
                </a:moveTo>
                <a:lnTo>
                  <a:pt x="370324" y="372662"/>
                </a:lnTo>
                <a:cubicBezTo>
                  <a:pt x="380372" y="372662"/>
                  <a:pt x="388984" y="379824"/>
                  <a:pt x="388984" y="391284"/>
                </a:cubicBezTo>
                <a:cubicBezTo>
                  <a:pt x="388984" y="401310"/>
                  <a:pt x="380372" y="409905"/>
                  <a:pt x="370324" y="409905"/>
                </a:cubicBezTo>
                <a:lnTo>
                  <a:pt x="130619" y="409905"/>
                </a:lnTo>
                <a:cubicBezTo>
                  <a:pt x="119136" y="409905"/>
                  <a:pt x="111959" y="401310"/>
                  <a:pt x="111959" y="391284"/>
                </a:cubicBezTo>
                <a:cubicBezTo>
                  <a:pt x="111959" y="379824"/>
                  <a:pt x="119136" y="372662"/>
                  <a:pt x="130619" y="372662"/>
                </a:cubicBezTo>
                <a:close/>
                <a:moveTo>
                  <a:pt x="130619" y="289439"/>
                </a:moveTo>
                <a:lnTo>
                  <a:pt x="370324" y="289439"/>
                </a:lnTo>
                <a:cubicBezTo>
                  <a:pt x="380372" y="289439"/>
                  <a:pt x="388984" y="298087"/>
                  <a:pt x="388984" y="308176"/>
                </a:cubicBezTo>
                <a:cubicBezTo>
                  <a:pt x="388984" y="318264"/>
                  <a:pt x="380372" y="326912"/>
                  <a:pt x="370324" y="326912"/>
                </a:cubicBezTo>
                <a:lnTo>
                  <a:pt x="130619" y="326912"/>
                </a:lnTo>
                <a:cubicBezTo>
                  <a:pt x="119136" y="326912"/>
                  <a:pt x="111959" y="318264"/>
                  <a:pt x="111959" y="308176"/>
                </a:cubicBezTo>
                <a:cubicBezTo>
                  <a:pt x="111959" y="298087"/>
                  <a:pt x="119136" y="289439"/>
                  <a:pt x="130619" y="289439"/>
                </a:cubicBezTo>
                <a:close/>
                <a:moveTo>
                  <a:pt x="340132" y="93108"/>
                </a:moveTo>
                <a:cubicBezTo>
                  <a:pt x="363102" y="93108"/>
                  <a:pt x="381765" y="110328"/>
                  <a:pt x="381765" y="133289"/>
                </a:cubicBezTo>
                <a:cubicBezTo>
                  <a:pt x="381765" y="147639"/>
                  <a:pt x="374587" y="160554"/>
                  <a:pt x="363102" y="167730"/>
                </a:cubicBezTo>
                <a:cubicBezTo>
                  <a:pt x="388943" y="176340"/>
                  <a:pt x="406170" y="200735"/>
                  <a:pt x="407606" y="229436"/>
                </a:cubicBezTo>
                <a:lnTo>
                  <a:pt x="272657" y="229436"/>
                </a:lnTo>
                <a:cubicBezTo>
                  <a:pt x="274093" y="200735"/>
                  <a:pt x="291320" y="176340"/>
                  <a:pt x="317162" y="167730"/>
                </a:cubicBezTo>
                <a:cubicBezTo>
                  <a:pt x="305677" y="160554"/>
                  <a:pt x="298498" y="147639"/>
                  <a:pt x="298498" y="133289"/>
                </a:cubicBezTo>
                <a:cubicBezTo>
                  <a:pt x="298498" y="110328"/>
                  <a:pt x="317162" y="93108"/>
                  <a:pt x="340132" y="93108"/>
                </a:cubicBezTo>
                <a:close/>
                <a:moveTo>
                  <a:pt x="167898" y="77390"/>
                </a:moveTo>
                <a:lnTo>
                  <a:pt x="76056" y="174844"/>
                </a:lnTo>
                <a:lnTo>
                  <a:pt x="167898" y="173411"/>
                </a:lnTo>
                <a:close/>
                <a:moveTo>
                  <a:pt x="223864" y="55893"/>
                </a:moveTo>
                <a:lnTo>
                  <a:pt x="223864" y="229304"/>
                </a:lnTo>
                <a:lnTo>
                  <a:pt x="55966" y="230737"/>
                </a:lnTo>
                <a:lnTo>
                  <a:pt x="55966" y="544596"/>
                </a:lnTo>
                <a:lnTo>
                  <a:pt x="441989" y="544596"/>
                </a:lnTo>
                <a:lnTo>
                  <a:pt x="441989" y="55893"/>
                </a:lnTo>
                <a:close/>
                <a:moveTo>
                  <a:pt x="163593" y="0"/>
                </a:moveTo>
                <a:lnTo>
                  <a:pt x="167898" y="0"/>
                </a:lnTo>
                <a:lnTo>
                  <a:pt x="242520" y="0"/>
                </a:lnTo>
                <a:lnTo>
                  <a:pt x="497955" y="0"/>
                </a:lnTo>
                <a:lnTo>
                  <a:pt x="497955" y="600489"/>
                </a:lnTo>
                <a:lnTo>
                  <a:pt x="0" y="600489"/>
                </a:lnTo>
                <a:lnTo>
                  <a:pt x="0" y="253667"/>
                </a:lnTo>
                <a:lnTo>
                  <a:pt x="0" y="174844"/>
                </a:lnTo>
                <a:lnTo>
                  <a:pt x="0" y="1719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educational-book-and-apple-for-the-teacher_42928"/>
          <p:cNvSpPr>
            <a:spLocks noChangeAspect="1"/>
          </p:cNvSpPr>
          <p:nvPr/>
        </p:nvSpPr>
        <p:spPr bwMode="auto">
          <a:xfrm>
            <a:off x="1030278" y="4424792"/>
            <a:ext cx="556036" cy="550620"/>
          </a:xfrm>
          <a:custGeom>
            <a:avLst/>
            <a:gdLst>
              <a:gd name="connsiteX0" fmla="*/ 454900 w 1905000"/>
              <a:gd name="connsiteY0" fmla="*/ 454900 w 1905000"/>
              <a:gd name="connsiteX1" fmla="*/ 454900 w 1905000"/>
              <a:gd name="connsiteY1" fmla="*/ 454900 w 1905000"/>
              <a:gd name="connsiteX2" fmla="*/ 454900 w 1905000"/>
              <a:gd name="connsiteY2" fmla="*/ 454900 w 1905000"/>
              <a:gd name="connsiteX3" fmla="*/ 454900 w 1905000"/>
              <a:gd name="connsiteY3" fmla="*/ 454900 w 1905000"/>
              <a:gd name="connsiteX4" fmla="*/ 454900 w 1905000"/>
              <a:gd name="connsiteY4" fmla="*/ 454900 w 1905000"/>
              <a:gd name="connsiteX5" fmla="*/ 454900 w 1905000"/>
              <a:gd name="connsiteY5" fmla="*/ 454900 w 1905000"/>
              <a:gd name="connsiteX6" fmla="*/ 454900 w 1905000"/>
              <a:gd name="connsiteY6" fmla="*/ 454900 w 1905000"/>
              <a:gd name="connsiteX7" fmla="*/ 454900 w 1905000"/>
              <a:gd name="connsiteY7" fmla="*/ 454900 w 1905000"/>
              <a:gd name="connsiteX8" fmla="*/ 454900 w 1905000"/>
              <a:gd name="connsiteY8" fmla="*/ 454900 w 1905000"/>
              <a:gd name="connsiteX9" fmla="*/ 454900 w 1905000"/>
              <a:gd name="connsiteY9" fmla="*/ 454900 w 1905000"/>
              <a:gd name="connsiteX10" fmla="*/ 454900 w 1905000"/>
              <a:gd name="connsiteY10" fmla="*/ 454900 w 1905000"/>
              <a:gd name="connsiteX11" fmla="*/ 454900 w 1905000"/>
              <a:gd name="connsiteY11" fmla="*/ 454900 w 1905000"/>
              <a:gd name="connsiteX12" fmla="*/ 454900 w 1905000"/>
              <a:gd name="connsiteY12" fmla="*/ 454900 w 1905000"/>
              <a:gd name="connsiteX13" fmla="*/ 454900 w 1905000"/>
              <a:gd name="connsiteY13" fmla="*/ 454900 w 1905000"/>
              <a:gd name="connsiteX14" fmla="*/ 454900 w 1905000"/>
              <a:gd name="connsiteY14" fmla="*/ 454900 w 1905000"/>
              <a:gd name="connsiteX15" fmla="*/ 454900 w 1905000"/>
              <a:gd name="connsiteY15" fmla="*/ 454900 w 1905000"/>
              <a:gd name="connsiteX16" fmla="*/ 454900 w 1905000"/>
              <a:gd name="connsiteY16" fmla="*/ 454900 w 1905000"/>
              <a:gd name="connsiteX17" fmla="*/ 454900 w 1905000"/>
              <a:gd name="connsiteY17" fmla="*/ 454900 w 1905000"/>
              <a:gd name="connsiteX18" fmla="*/ 454900 w 1905000"/>
              <a:gd name="connsiteY18" fmla="*/ 454900 w 1905000"/>
              <a:gd name="connsiteX19" fmla="*/ 454900 w 1905000"/>
              <a:gd name="connsiteY19" fmla="*/ 454900 w 1905000"/>
              <a:gd name="connsiteX20" fmla="*/ 454900 w 1905000"/>
              <a:gd name="connsiteY20" fmla="*/ 454900 w 1905000"/>
              <a:gd name="connsiteX21" fmla="*/ 454900 w 1905000"/>
              <a:gd name="connsiteY21" fmla="*/ 454900 w 1905000"/>
              <a:gd name="connsiteX22" fmla="*/ 454900 w 1905000"/>
              <a:gd name="connsiteY22" fmla="*/ 454900 w 1905000"/>
              <a:gd name="connsiteX23" fmla="*/ 454900 w 1905000"/>
              <a:gd name="connsiteY23" fmla="*/ 454900 w 1905000"/>
              <a:gd name="connsiteX24" fmla="*/ 454900 w 1905000"/>
              <a:gd name="connsiteY24" fmla="*/ 454900 w 1905000"/>
              <a:gd name="connsiteX25" fmla="*/ 454900 w 1905000"/>
              <a:gd name="connsiteY25" fmla="*/ 454900 w 1905000"/>
              <a:gd name="connsiteX26" fmla="*/ 454900 w 1905000"/>
              <a:gd name="connsiteY26" fmla="*/ 454900 w 1905000"/>
              <a:gd name="connsiteX27" fmla="*/ 454900 w 1905000"/>
              <a:gd name="connsiteY27" fmla="*/ 454900 w 1905000"/>
              <a:gd name="connsiteX28" fmla="*/ 454900 w 1905000"/>
              <a:gd name="connsiteY28" fmla="*/ 454900 w 1905000"/>
              <a:gd name="connsiteX29" fmla="*/ 454900 w 1905000"/>
              <a:gd name="connsiteY29" fmla="*/ 454900 w 1905000"/>
              <a:gd name="connsiteX30" fmla="*/ 454900 w 1905000"/>
              <a:gd name="connsiteY30" fmla="*/ 454900 w 1905000"/>
              <a:gd name="connsiteX31" fmla="*/ 454900 w 1905000"/>
              <a:gd name="connsiteY31" fmla="*/ 454900 w 1905000"/>
              <a:gd name="connsiteX32" fmla="*/ 454900 w 1905000"/>
              <a:gd name="connsiteY32" fmla="*/ 454900 w 1905000"/>
              <a:gd name="connsiteX33" fmla="*/ 454900 w 1905000"/>
              <a:gd name="connsiteY33" fmla="*/ 454900 w 1905000"/>
              <a:gd name="connsiteX34" fmla="*/ 454900 w 1905000"/>
              <a:gd name="connsiteY34" fmla="*/ 454900 w 1905000"/>
              <a:gd name="connsiteX35" fmla="*/ 454900 w 1905000"/>
              <a:gd name="connsiteY35" fmla="*/ 454900 w 1905000"/>
              <a:gd name="connsiteX36" fmla="*/ 454900 w 1905000"/>
              <a:gd name="connsiteY36" fmla="*/ 454900 w 1905000"/>
              <a:gd name="connsiteX37" fmla="*/ 454900 w 1905000"/>
              <a:gd name="connsiteY37" fmla="*/ 454900 w 1905000"/>
              <a:gd name="connsiteX38" fmla="*/ 454900 w 1905000"/>
              <a:gd name="connsiteY38" fmla="*/ 454900 w 1905000"/>
              <a:gd name="connsiteX39" fmla="*/ 454900 w 1905000"/>
              <a:gd name="connsiteY39" fmla="*/ 454900 w 1905000"/>
              <a:gd name="connsiteX40" fmla="*/ 454900 w 1905000"/>
              <a:gd name="connsiteY40" fmla="*/ 454900 w 1905000"/>
              <a:gd name="connsiteX41" fmla="*/ 454900 w 1905000"/>
              <a:gd name="connsiteY41" fmla="*/ 454900 w 1905000"/>
              <a:gd name="connsiteX42" fmla="*/ 454900 w 1905000"/>
              <a:gd name="connsiteY42" fmla="*/ 454900 w 1905000"/>
              <a:gd name="connsiteX43" fmla="*/ 454900 w 1905000"/>
              <a:gd name="connsiteY43" fmla="*/ 454900 w 1905000"/>
              <a:gd name="connsiteX44" fmla="*/ 454900 w 1905000"/>
              <a:gd name="connsiteY44" fmla="*/ 454900 w 1905000"/>
              <a:gd name="connsiteX45" fmla="*/ 454900 w 1905000"/>
              <a:gd name="connsiteY45" fmla="*/ 454900 w 1905000"/>
              <a:gd name="connsiteX46" fmla="*/ 454900 w 1905000"/>
              <a:gd name="connsiteY46" fmla="*/ 454900 w 1905000"/>
              <a:gd name="connsiteX47" fmla="*/ 454900 w 1905000"/>
              <a:gd name="connsiteY47" fmla="*/ 454900 w 1905000"/>
              <a:gd name="connsiteX48" fmla="*/ 454900 w 1905000"/>
              <a:gd name="connsiteY48" fmla="*/ 454900 w 1905000"/>
              <a:gd name="connsiteX49" fmla="*/ 454900 w 1905000"/>
              <a:gd name="connsiteY49" fmla="*/ 454900 w 1905000"/>
              <a:gd name="connsiteX50" fmla="*/ 454900 w 1905000"/>
              <a:gd name="connsiteY50" fmla="*/ 454900 w 1905000"/>
              <a:gd name="connsiteX51" fmla="*/ 454900 w 1905000"/>
              <a:gd name="connsiteY51" fmla="*/ 454900 w 1905000"/>
              <a:gd name="connsiteX52" fmla="*/ 454900 w 1905000"/>
              <a:gd name="connsiteY52" fmla="*/ 454900 w 1905000"/>
              <a:gd name="connsiteX53" fmla="*/ 454900 w 1905000"/>
              <a:gd name="connsiteY53" fmla="*/ 454900 w 1905000"/>
              <a:gd name="connsiteX54" fmla="*/ 454900 w 1905000"/>
              <a:gd name="connsiteY54" fmla="*/ 454900 w 1905000"/>
              <a:gd name="connsiteX55" fmla="*/ 454900 w 1905000"/>
              <a:gd name="connsiteY55" fmla="*/ 454900 w 1905000"/>
              <a:gd name="connsiteX56" fmla="*/ 454900 w 1905000"/>
              <a:gd name="connsiteY56" fmla="*/ 454900 w 1905000"/>
              <a:gd name="connsiteX57" fmla="*/ 454900 w 1905000"/>
              <a:gd name="connsiteY57" fmla="*/ 454900 w 1905000"/>
              <a:gd name="connsiteX58" fmla="*/ 454900 w 1905000"/>
              <a:gd name="connsiteY58" fmla="*/ 454900 w 1905000"/>
              <a:gd name="connsiteX59" fmla="*/ 454900 w 1905000"/>
              <a:gd name="connsiteY59" fmla="*/ 454900 w 1905000"/>
              <a:gd name="connsiteX60" fmla="*/ 454900 w 1905000"/>
              <a:gd name="connsiteY60" fmla="*/ 454900 w 1905000"/>
              <a:gd name="connsiteX61" fmla="*/ 454900 w 1905000"/>
              <a:gd name="connsiteY61" fmla="*/ 454900 w 1905000"/>
              <a:gd name="connsiteX62" fmla="*/ 454900 w 1905000"/>
              <a:gd name="connsiteY62" fmla="*/ 454900 w 1905000"/>
              <a:gd name="connsiteX63" fmla="*/ 454900 w 1905000"/>
              <a:gd name="connsiteY63" fmla="*/ 454900 w 1905000"/>
              <a:gd name="connsiteX64" fmla="*/ 454900 w 1905000"/>
              <a:gd name="connsiteY64" fmla="*/ 454900 w 1905000"/>
              <a:gd name="connsiteX65" fmla="*/ 454900 w 1905000"/>
              <a:gd name="connsiteY65" fmla="*/ 454900 w 1905000"/>
              <a:gd name="connsiteX66" fmla="*/ 454900 w 1905000"/>
              <a:gd name="connsiteY66" fmla="*/ 454900 w 1905000"/>
              <a:gd name="connsiteX67" fmla="*/ 454900 w 1905000"/>
              <a:gd name="connsiteY67" fmla="*/ 454900 w 1905000"/>
              <a:gd name="connsiteX68" fmla="*/ 454900 w 1905000"/>
              <a:gd name="connsiteY68" fmla="*/ 454900 w 1905000"/>
              <a:gd name="connsiteX69" fmla="*/ 454900 w 1905000"/>
              <a:gd name="connsiteY69" fmla="*/ 454900 w 1905000"/>
              <a:gd name="connsiteX70" fmla="*/ 454900 w 1905000"/>
              <a:gd name="connsiteY70" fmla="*/ 454900 w 1905000"/>
              <a:gd name="connsiteX71" fmla="*/ 454900 w 1905000"/>
              <a:gd name="connsiteY71" fmla="*/ 454900 w 1905000"/>
              <a:gd name="connsiteX72" fmla="*/ 454900 w 1905000"/>
              <a:gd name="connsiteY72" fmla="*/ 454900 w 1905000"/>
              <a:gd name="connsiteX73" fmla="*/ 454900 w 1905000"/>
              <a:gd name="connsiteY73" fmla="*/ 454900 w 1905000"/>
              <a:gd name="connsiteX74" fmla="*/ 454900 w 1905000"/>
              <a:gd name="connsiteY74" fmla="*/ 454900 w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5823" h="599924">
                <a:moveTo>
                  <a:pt x="114571" y="128217"/>
                </a:moveTo>
                <a:lnTo>
                  <a:pt x="136110" y="128217"/>
                </a:lnTo>
                <a:cubicBezTo>
                  <a:pt x="163963" y="128217"/>
                  <a:pt x="186523" y="150836"/>
                  <a:pt x="186523" y="178646"/>
                </a:cubicBezTo>
                <a:cubicBezTo>
                  <a:pt x="186523" y="497906"/>
                  <a:pt x="186523" y="445994"/>
                  <a:pt x="186523" y="569934"/>
                </a:cubicBezTo>
                <a:cubicBezTo>
                  <a:pt x="186523" y="586434"/>
                  <a:pt x="173061" y="599876"/>
                  <a:pt x="156442" y="599876"/>
                </a:cubicBezTo>
                <a:cubicBezTo>
                  <a:pt x="149572" y="599876"/>
                  <a:pt x="143352" y="597559"/>
                  <a:pt x="138245" y="593665"/>
                </a:cubicBezTo>
                <a:cubicBezTo>
                  <a:pt x="142145" y="586527"/>
                  <a:pt x="144559" y="578555"/>
                  <a:pt x="144559" y="569934"/>
                </a:cubicBezTo>
                <a:lnTo>
                  <a:pt x="144559" y="390930"/>
                </a:lnTo>
                <a:lnTo>
                  <a:pt x="124505" y="390930"/>
                </a:lnTo>
                <a:lnTo>
                  <a:pt x="124505" y="569934"/>
                </a:lnTo>
                <a:cubicBezTo>
                  <a:pt x="124505" y="586434"/>
                  <a:pt x="111043" y="599876"/>
                  <a:pt x="94424" y="599876"/>
                </a:cubicBezTo>
                <a:cubicBezTo>
                  <a:pt x="77806" y="599876"/>
                  <a:pt x="64343" y="586434"/>
                  <a:pt x="64343" y="569934"/>
                </a:cubicBezTo>
                <a:cubicBezTo>
                  <a:pt x="64343" y="445901"/>
                  <a:pt x="64065" y="330118"/>
                  <a:pt x="64065" y="330118"/>
                </a:cubicBezTo>
                <a:cubicBezTo>
                  <a:pt x="79105" y="335402"/>
                  <a:pt x="96374" y="332714"/>
                  <a:pt x="109000" y="321404"/>
                </a:cubicBezTo>
                <a:cubicBezTo>
                  <a:pt x="127569" y="304811"/>
                  <a:pt x="129147" y="276352"/>
                  <a:pt x="112528" y="257812"/>
                </a:cubicBezTo>
                <a:lnTo>
                  <a:pt x="82448" y="224254"/>
                </a:lnTo>
                <a:lnTo>
                  <a:pt x="113178" y="182632"/>
                </a:lnTo>
                <a:lnTo>
                  <a:pt x="60444" y="229724"/>
                </a:lnTo>
                <a:lnTo>
                  <a:pt x="97581" y="271161"/>
                </a:lnTo>
                <a:cubicBezTo>
                  <a:pt x="106865" y="281451"/>
                  <a:pt x="105937" y="297210"/>
                  <a:pt x="95631" y="306480"/>
                </a:cubicBezTo>
                <a:cubicBezTo>
                  <a:pt x="85326" y="315750"/>
                  <a:pt x="69450" y="314823"/>
                  <a:pt x="60258" y="304533"/>
                </a:cubicBezTo>
                <a:lnTo>
                  <a:pt x="6410" y="244463"/>
                </a:lnTo>
                <a:cubicBezTo>
                  <a:pt x="-2874" y="234173"/>
                  <a:pt x="-1946" y="218322"/>
                  <a:pt x="8360" y="209144"/>
                </a:cubicBezTo>
                <a:lnTo>
                  <a:pt x="74370" y="148426"/>
                </a:lnTo>
                <a:cubicBezTo>
                  <a:pt x="83562" y="136282"/>
                  <a:pt x="98138" y="128217"/>
                  <a:pt x="114571" y="128217"/>
                </a:cubicBezTo>
                <a:close/>
                <a:moveTo>
                  <a:pt x="422807" y="113329"/>
                </a:moveTo>
                <a:cubicBezTo>
                  <a:pt x="426613" y="111846"/>
                  <a:pt x="430977" y="113700"/>
                  <a:pt x="432463" y="117592"/>
                </a:cubicBezTo>
                <a:cubicBezTo>
                  <a:pt x="433855" y="121022"/>
                  <a:pt x="432463" y="124915"/>
                  <a:pt x="429306" y="126768"/>
                </a:cubicBezTo>
                <a:lnTo>
                  <a:pt x="337764" y="180247"/>
                </a:lnTo>
                <a:lnTo>
                  <a:pt x="302949" y="200545"/>
                </a:lnTo>
                <a:lnTo>
                  <a:pt x="259777" y="250873"/>
                </a:lnTo>
                <a:cubicBezTo>
                  <a:pt x="250957" y="261254"/>
                  <a:pt x="235081" y="262644"/>
                  <a:pt x="224497" y="253654"/>
                </a:cubicBezTo>
                <a:lnTo>
                  <a:pt x="206579" y="238361"/>
                </a:lnTo>
                <a:lnTo>
                  <a:pt x="206579" y="178672"/>
                </a:lnTo>
                <a:cubicBezTo>
                  <a:pt x="206579" y="176355"/>
                  <a:pt x="206115" y="174130"/>
                  <a:pt x="205929" y="171813"/>
                </a:cubicBezTo>
                <a:lnTo>
                  <a:pt x="238052" y="199340"/>
                </a:lnTo>
                <a:lnTo>
                  <a:pt x="274261" y="157076"/>
                </a:lnTo>
                <a:cubicBezTo>
                  <a:pt x="282988" y="146973"/>
                  <a:pt x="298121" y="145491"/>
                  <a:pt x="308612" y="153647"/>
                </a:cubicBezTo>
                <a:close/>
                <a:moveTo>
                  <a:pt x="264427" y="4516"/>
                </a:moveTo>
                <a:lnTo>
                  <a:pt x="586418" y="4516"/>
                </a:lnTo>
                <a:cubicBezTo>
                  <a:pt x="597188" y="4516"/>
                  <a:pt x="605823" y="13229"/>
                  <a:pt x="605823" y="23890"/>
                </a:cubicBezTo>
                <a:lnTo>
                  <a:pt x="605823" y="315420"/>
                </a:lnTo>
                <a:cubicBezTo>
                  <a:pt x="605823" y="326080"/>
                  <a:pt x="597188" y="334793"/>
                  <a:pt x="586418" y="334793"/>
                </a:cubicBezTo>
                <a:lnTo>
                  <a:pt x="483080" y="334793"/>
                </a:lnTo>
                <a:lnTo>
                  <a:pt x="536281" y="575619"/>
                </a:lnTo>
                <a:cubicBezTo>
                  <a:pt x="538602" y="586464"/>
                  <a:pt x="531825" y="597125"/>
                  <a:pt x="520962" y="599442"/>
                </a:cubicBezTo>
                <a:cubicBezTo>
                  <a:pt x="519569" y="599813"/>
                  <a:pt x="518083" y="599905"/>
                  <a:pt x="516598" y="599905"/>
                </a:cubicBezTo>
                <a:cubicBezTo>
                  <a:pt x="507406" y="599998"/>
                  <a:pt x="499143" y="593602"/>
                  <a:pt x="497100" y="584240"/>
                </a:cubicBezTo>
                <a:lnTo>
                  <a:pt x="442042" y="334793"/>
                </a:lnTo>
                <a:lnTo>
                  <a:pt x="410010" y="334793"/>
                </a:lnTo>
                <a:lnTo>
                  <a:pt x="355045" y="584240"/>
                </a:lnTo>
                <a:cubicBezTo>
                  <a:pt x="352631" y="594992"/>
                  <a:pt x="341861" y="601852"/>
                  <a:pt x="331091" y="599442"/>
                </a:cubicBezTo>
                <a:cubicBezTo>
                  <a:pt x="320321" y="597125"/>
                  <a:pt x="313450" y="586464"/>
                  <a:pt x="315864" y="575619"/>
                </a:cubicBezTo>
                <a:lnTo>
                  <a:pt x="368972" y="334793"/>
                </a:lnTo>
                <a:lnTo>
                  <a:pt x="264427" y="334793"/>
                </a:lnTo>
                <a:cubicBezTo>
                  <a:pt x="253657" y="334793"/>
                  <a:pt x="245022" y="326080"/>
                  <a:pt x="245022" y="315420"/>
                </a:cubicBezTo>
                <a:lnTo>
                  <a:pt x="245022" y="279454"/>
                </a:lnTo>
                <a:cubicBezTo>
                  <a:pt x="256628" y="278341"/>
                  <a:pt x="267398" y="272780"/>
                  <a:pt x="275012" y="263973"/>
                </a:cubicBezTo>
                <a:lnTo>
                  <a:pt x="283739" y="253777"/>
                </a:lnTo>
                <a:lnTo>
                  <a:pt x="283739" y="296046"/>
                </a:lnTo>
                <a:lnTo>
                  <a:pt x="567106" y="296046"/>
                </a:lnTo>
                <a:lnTo>
                  <a:pt x="567106" y="43263"/>
                </a:lnTo>
                <a:lnTo>
                  <a:pt x="283739" y="43263"/>
                </a:lnTo>
                <a:lnTo>
                  <a:pt x="283739" y="129564"/>
                </a:lnTo>
                <a:cubicBezTo>
                  <a:pt x="274454" y="131510"/>
                  <a:pt x="265727" y="136330"/>
                  <a:pt x="259042" y="144117"/>
                </a:cubicBezTo>
                <a:lnTo>
                  <a:pt x="245022" y="160431"/>
                </a:lnTo>
                <a:lnTo>
                  <a:pt x="245022" y="23890"/>
                </a:lnTo>
                <a:cubicBezTo>
                  <a:pt x="245022" y="13229"/>
                  <a:pt x="253657" y="4516"/>
                  <a:pt x="264427" y="4516"/>
                </a:cubicBezTo>
                <a:close/>
                <a:moveTo>
                  <a:pt x="125261" y="0"/>
                </a:moveTo>
                <a:cubicBezTo>
                  <a:pt x="157649" y="0"/>
                  <a:pt x="183912" y="26144"/>
                  <a:pt x="183912" y="58499"/>
                </a:cubicBezTo>
                <a:cubicBezTo>
                  <a:pt x="183912" y="81119"/>
                  <a:pt x="170920" y="100495"/>
                  <a:pt x="152081" y="110229"/>
                </a:cubicBezTo>
                <a:cubicBezTo>
                  <a:pt x="144007" y="114401"/>
                  <a:pt x="135005" y="116997"/>
                  <a:pt x="125261" y="116997"/>
                </a:cubicBezTo>
                <a:cubicBezTo>
                  <a:pt x="115610" y="116997"/>
                  <a:pt x="106608" y="114401"/>
                  <a:pt x="98534" y="110229"/>
                </a:cubicBezTo>
                <a:cubicBezTo>
                  <a:pt x="79695" y="100495"/>
                  <a:pt x="66703" y="81119"/>
                  <a:pt x="66703" y="58499"/>
                </a:cubicBezTo>
                <a:cubicBezTo>
                  <a:pt x="66703" y="26144"/>
                  <a:pt x="92966" y="0"/>
                  <a:pt x="1252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9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8"/>
          <p:cNvSpPr>
            <a:spLocks noChangeArrowheads="1"/>
          </p:cNvSpPr>
          <p:nvPr/>
        </p:nvSpPr>
        <p:spPr bwMode="auto">
          <a:xfrm>
            <a:off x="698500" y="1246104"/>
            <a:ext cx="109029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zh-CN" sz="2000" b="1">
                <a:latin typeface="Times New Roman" pitchFamily="18" charset="0"/>
                <a:cs typeface="Times New Roman" pitchFamily="18" charset="0"/>
              </a:rPr>
              <a:t>在关系型</a:t>
            </a:r>
            <a:r>
              <a:rPr lang="zh-CN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数据库</a:t>
            </a:r>
            <a:r>
              <a:rPr lang="zh-CN" altLang="zh-CN" sz="2000" b="1">
                <a:latin typeface="Times New Roman" pitchFamily="18" charset="0"/>
                <a:cs typeface="Times New Roman" pitchFamily="18" charset="0"/>
              </a:rPr>
              <a:t>中，多表之间存在着三种关联关系，分别为一对一、一对多和多对</a:t>
            </a:r>
            <a:r>
              <a:rPr lang="zh-CN" altLang="zh-CN" sz="2000" b="1" smtClean="0">
                <a:latin typeface="Times New Roman" pitchFamily="18" charset="0"/>
                <a:cs typeface="Times New Roman" pitchFamily="18" charset="0"/>
              </a:rPr>
              <a:t>多</a:t>
            </a:r>
            <a:r>
              <a:rPr lang="zh-CN" altLang="en-US" sz="2000" b="1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zh-CN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635000" y="4316414"/>
            <a:ext cx="2387600" cy="465137"/>
          </a:xfrm>
          <a:custGeom>
            <a:avLst/>
            <a:gdLst>
              <a:gd name="connsiteX0" fmla="*/ 0 w 1836805"/>
              <a:gd name="connsiteY0" fmla="*/ 179372 h 1076213"/>
              <a:gd name="connsiteX1" fmla="*/ 179372 w 1836805"/>
              <a:gd name="connsiteY1" fmla="*/ 0 h 1076213"/>
              <a:gd name="connsiteX2" fmla="*/ 1657433 w 1836805"/>
              <a:gd name="connsiteY2" fmla="*/ 0 h 1076213"/>
              <a:gd name="connsiteX3" fmla="*/ 1836805 w 1836805"/>
              <a:gd name="connsiteY3" fmla="*/ 179372 h 1076213"/>
              <a:gd name="connsiteX4" fmla="*/ 1836805 w 1836805"/>
              <a:gd name="connsiteY4" fmla="*/ 896841 h 1076213"/>
              <a:gd name="connsiteX5" fmla="*/ 1657433 w 1836805"/>
              <a:gd name="connsiteY5" fmla="*/ 1076213 h 1076213"/>
              <a:gd name="connsiteX6" fmla="*/ 179372 w 1836805"/>
              <a:gd name="connsiteY6" fmla="*/ 1076213 h 1076213"/>
              <a:gd name="connsiteX7" fmla="*/ 0 w 1836805"/>
              <a:gd name="connsiteY7" fmla="*/ 896841 h 1076213"/>
              <a:gd name="connsiteX8" fmla="*/ 0 w 1836805"/>
              <a:gd name="connsiteY8" fmla="*/ 179372 h 10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6805" h="1076213">
                <a:moveTo>
                  <a:pt x="0" y="179372"/>
                </a:moveTo>
                <a:cubicBezTo>
                  <a:pt x="0" y="80308"/>
                  <a:pt x="80308" y="0"/>
                  <a:pt x="179372" y="0"/>
                </a:cubicBezTo>
                <a:lnTo>
                  <a:pt x="1657433" y="0"/>
                </a:lnTo>
                <a:cubicBezTo>
                  <a:pt x="1756497" y="0"/>
                  <a:pt x="1836805" y="80308"/>
                  <a:pt x="1836805" y="179372"/>
                </a:cubicBezTo>
                <a:lnTo>
                  <a:pt x="1836805" y="896841"/>
                </a:lnTo>
                <a:cubicBezTo>
                  <a:pt x="1836805" y="995905"/>
                  <a:pt x="1756497" y="1076213"/>
                  <a:pt x="1657433" y="1076213"/>
                </a:cubicBezTo>
                <a:lnTo>
                  <a:pt x="179372" y="1076213"/>
                </a:lnTo>
                <a:cubicBezTo>
                  <a:pt x="80308" y="1076213"/>
                  <a:pt x="0" y="995905"/>
                  <a:pt x="0" y="896841"/>
                </a:cubicBezTo>
                <a:lnTo>
                  <a:pt x="0" y="179372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3986" tIns="138261" rIns="223986" bIns="138261" spcCol="1270" anchor="ctr"/>
          <a:lstStyle/>
          <a:p>
            <a:pPr algn="ctr" defTabSz="20002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dirty="0"/>
              <a:t>一对一</a:t>
            </a:r>
          </a:p>
        </p:txBody>
      </p:sp>
      <p:sp>
        <p:nvSpPr>
          <p:cNvPr id="14" name="任意多边形 13"/>
          <p:cNvSpPr/>
          <p:nvPr/>
        </p:nvSpPr>
        <p:spPr bwMode="auto">
          <a:xfrm>
            <a:off x="635000" y="4981575"/>
            <a:ext cx="2387600" cy="465138"/>
          </a:xfrm>
          <a:custGeom>
            <a:avLst/>
            <a:gdLst>
              <a:gd name="connsiteX0" fmla="*/ 0 w 1836805"/>
              <a:gd name="connsiteY0" fmla="*/ 179372 h 1076213"/>
              <a:gd name="connsiteX1" fmla="*/ 179372 w 1836805"/>
              <a:gd name="connsiteY1" fmla="*/ 0 h 1076213"/>
              <a:gd name="connsiteX2" fmla="*/ 1657433 w 1836805"/>
              <a:gd name="connsiteY2" fmla="*/ 0 h 1076213"/>
              <a:gd name="connsiteX3" fmla="*/ 1836805 w 1836805"/>
              <a:gd name="connsiteY3" fmla="*/ 179372 h 1076213"/>
              <a:gd name="connsiteX4" fmla="*/ 1836805 w 1836805"/>
              <a:gd name="connsiteY4" fmla="*/ 896841 h 1076213"/>
              <a:gd name="connsiteX5" fmla="*/ 1657433 w 1836805"/>
              <a:gd name="connsiteY5" fmla="*/ 1076213 h 1076213"/>
              <a:gd name="connsiteX6" fmla="*/ 179372 w 1836805"/>
              <a:gd name="connsiteY6" fmla="*/ 1076213 h 1076213"/>
              <a:gd name="connsiteX7" fmla="*/ 0 w 1836805"/>
              <a:gd name="connsiteY7" fmla="*/ 896841 h 1076213"/>
              <a:gd name="connsiteX8" fmla="*/ 0 w 1836805"/>
              <a:gd name="connsiteY8" fmla="*/ 179372 h 10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6805" h="1076213">
                <a:moveTo>
                  <a:pt x="0" y="179372"/>
                </a:moveTo>
                <a:cubicBezTo>
                  <a:pt x="0" y="80308"/>
                  <a:pt x="80308" y="0"/>
                  <a:pt x="179372" y="0"/>
                </a:cubicBezTo>
                <a:lnTo>
                  <a:pt x="1657433" y="0"/>
                </a:lnTo>
                <a:cubicBezTo>
                  <a:pt x="1756497" y="0"/>
                  <a:pt x="1836805" y="80308"/>
                  <a:pt x="1836805" y="179372"/>
                </a:cubicBezTo>
                <a:lnTo>
                  <a:pt x="1836805" y="896841"/>
                </a:lnTo>
                <a:cubicBezTo>
                  <a:pt x="1836805" y="995905"/>
                  <a:pt x="1756497" y="1076213"/>
                  <a:pt x="1657433" y="1076213"/>
                </a:cubicBezTo>
                <a:lnTo>
                  <a:pt x="179372" y="1076213"/>
                </a:lnTo>
                <a:cubicBezTo>
                  <a:pt x="80308" y="1076213"/>
                  <a:pt x="0" y="995905"/>
                  <a:pt x="0" y="896841"/>
                </a:cubicBezTo>
                <a:lnTo>
                  <a:pt x="0" y="179372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3986" tIns="138261" rIns="223986" bIns="138261" spcCol="1270" anchor="ctr"/>
          <a:lstStyle/>
          <a:p>
            <a:pPr algn="ctr" defTabSz="20002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dirty="0"/>
              <a:t>一对多</a:t>
            </a:r>
          </a:p>
        </p:txBody>
      </p:sp>
      <p:sp>
        <p:nvSpPr>
          <p:cNvPr id="16" name="任意多边形 15"/>
          <p:cNvSpPr/>
          <p:nvPr/>
        </p:nvSpPr>
        <p:spPr bwMode="auto">
          <a:xfrm>
            <a:off x="635000" y="5732464"/>
            <a:ext cx="2387600" cy="465137"/>
          </a:xfrm>
          <a:custGeom>
            <a:avLst/>
            <a:gdLst>
              <a:gd name="connsiteX0" fmla="*/ 0 w 1836805"/>
              <a:gd name="connsiteY0" fmla="*/ 179372 h 1076213"/>
              <a:gd name="connsiteX1" fmla="*/ 179372 w 1836805"/>
              <a:gd name="connsiteY1" fmla="*/ 0 h 1076213"/>
              <a:gd name="connsiteX2" fmla="*/ 1657433 w 1836805"/>
              <a:gd name="connsiteY2" fmla="*/ 0 h 1076213"/>
              <a:gd name="connsiteX3" fmla="*/ 1836805 w 1836805"/>
              <a:gd name="connsiteY3" fmla="*/ 179372 h 1076213"/>
              <a:gd name="connsiteX4" fmla="*/ 1836805 w 1836805"/>
              <a:gd name="connsiteY4" fmla="*/ 896841 h 1076213"/>
              <a:gd name="connsiteX5" fmla="*/ 1657433 w 1836805"/>
              <a:gd name="connsiteY5" fmla="*/ 1076213 h 1076213"/>
              <a:gd name="connsiteX6" fmla="*/ 179372 w 1836805"/>
              <a:gd name="connsiteY6" fmla="*/ 1076213 h 1076213"/>
              <a:gd name="connsiteX7" fmla="*/ 0 w 1836805"/>
              <a:gd name="connsiteY7" fmla="*/ 896841 h 1076213"/>
              <a:gd name="connsiteX8" fmla="*/ 0 w 1836805"/>
              <a:gd name="connsiteY8" fmla="*/ 179372 h 10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6805" h="1076213">
                <a:moveTo>
                  <a:pt x="0" y="179372"/>
                </a:moveTo>
                <a:cubicBezTo>
                  <a:pt x="0" y="80308"/>
                  <a:pt x="80308" y="0"/>
                  <a:pt x="179372" y="0"/>
                </a:cubicBezTo>
                <a:lnTo>
                  <a:pt x="1657433" y="0"/>
                </a:lnTo>
                <a:cubicBezTo>
                  <a:pt x="1756497" y="0"/>
                  <a:pt x="1836805" y="80308"/>
                  <a:pt x="1836805" y="179372"/>
                </a:cubicBezTo>
                <a:lnTo>
                  <a:pt x="1836805" y="896841"/>
                </a:lnTo>
                <a:cubicBezTo>
                  <a:pt x="1836805" y="995905"/>
                  <a:pt x="1756497" y="1076213"/>
                  <a:pt x="1657433" y="1076213"/>
                </a:cubicBezTo>
                <a:lnTo>
                  <a:pt x="179372" y="1076213"/>
                </a:lnTo>
                <a:cubicBezTo>
                  <a:pt x="80308" y="1076213"/>
                  <a:pt x="0" y="995905"/>
                  <a:pt x="0" y="896841"/>
                </a:cubicBezTo>
                <a:lnTo>
                  <a:pt x="0" y="179372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3986" tIns="138261" rIns="223986" bIns="138261" spcCol="1270" anchor="ctr"/>
          <a:lstStyle/>
          <a:p>
            <a:pPr algn="ctr" defTabSz="20002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dirty="0"/>
              <a:t>多对多</a:t>
            </a:r>
          </a:p>
        </p:txBody>
      </p:sp>
      <p:sp>
        <p:nvSpPr>
          <p:cNvPr id="19" name="右箭头 18"/>
          <p:cNvSpPr>
            <a:spLocks noChangeArrowheads="1"/>
          </p:cNvSpPr>
          <p:nvPr/>
        </p:nvSpPr>
        <p:spPr bwMode="auto">
          <a:xfrm>
            <a:off x="3146567" y="4121031"/>
            <a:ext cx="609600" cy="733663"/>
          </a:xfrm>
          <a:prstGeom prst="rightArrow">
            <a:avLst>
              <a:gd name="adj1" fmla="val 50000"/>
              <a:gd name="adj2" fmla="val 50269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endParaRPr lang="zh-CN" altLang="en-US">
              <a:latin typeface="Arial" pitchFamily="34" charset="0"/>
            </a:endParaRPr>
          </a:p>
        </p:txBody>
      </p:sp>
      <p:sp>
        <p:nvSpPr>
          <p:cNvPr id="20" name="右箭头 19"/>
          <p:cNvSpPr>
            <a:spLocks noChangeArrowheads="1"/>
          </p:cNvSpPr>
          <p:nvPr/>
        </p:nvSpPr>
        <p:spPr bwMode="auto">
          <a:xfrm>
            <a:off x="3149600" y="4833820"/>
            <a:ext cx="609600" cy="733663"/>
          </a:xfrm>
          <a:prstGeom prst="rightArrow">
            <a:avLst>
              <a:gd name="adj1" fmla="val 50000"/>
              <a:gd name="adj2" fmla="val 5103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endParaRPr lang="zh-CN" altLang="en-US">
              <a:latin typeface="Arial" pitchFamily="34" charset="0"/>
            </a:endParaRPr>
          </a:p>
        </p:txBody>
      </p:sp>
      <p:sp>
        <p:nvSpPr>
          <p:cNvPr id="21" name="右箭头 20"/>
          <p:cNvSpPr>
            <a:spLocks noChangeArrowheads="1"/>
          </p:cNvSpPr>
          <p:nvPr/>
        </p:nvSpPr>
        <p:spPr bwMode="auto">
          <a:xfrm>
            <a:off x="3149600" y="5587882"/>
            <a:ext cx="609600" cy="733663"/>
          </a:xfrm>
          <a:prstGeom prst="rightArrow">
            <a:avLst>
              <a:gd name="adj1" fmla="val 50000"/>
              <a:gd name="adj2" fmla="val 5103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endParaRPr lang="zh-CN" altLang="en-US">
              <a:latin typeface="Arial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30651" y="4273551"/>
            <a:ext cx="7607300" cy="4286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  <a:prstDash val="sysDash"/>
          </a:ln>
        </p:spPr>
        <p:txBody>
          <a:bodyPr anchor="ctr"/>
          <a:lstStyle/>
          <a:p>
            <a:pPr algn="ctr">
              <a:defRPr/>
            </a:pPr>
            <a:endParaRPr lang="zh-CN" altLang="en-US" dirty="0">
              <a:latin typeface="Arial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930652" y="4324350"/>
            <a:ext cx="516043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zh-CN">
                <a:latin typeface="Arial" pitchFamily="34" charset="0"/>
              </a:rPr>
              <a:t>在任意一方引入对方主键作为外键；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28534" y="4953000"/>
            <a:ext cx="7609417" cy="42703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  <a:prstDash val="sysDash"/>
          </a:ln>
        </p:spPr>
        <p:txBody>
          <a:bodyPr anchor="ctr"/>
          <a:lstStyle/>
          <a:p>
            <a:pPr algn="ctr">
              <a:defRPr/>
            </a:pPr>
            <a:endParaRPr lang="zh-CN" altLang="en-US" dirty="0">
              <a:latin typeface="Arial" charset="0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860800" y="4976814"/>
            <a:ext cx="7740651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zh-CN">
                <a:latin typeface="Arial" pitchFamily="34" charset="0"/>
              </a:rPr>
              <a:t>在“多”的一方，添加“一”的一方的主键作为外键；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28534" y="5581650"/>
            <a:ext cx="7609417" cy="704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  <a:prstDash val="sysDash"/>
          </a:ln>
        </p:spPr>
        <p:txBody>
          <a:bodyPr anchor="ctr"/>
          <a:lstStyle/>
          <a:p>
            <a:pPr algn="ctr">
              <a:defRPr/>
            </a:pPr>
            <a:endParaRPr lang="zh-CN" altLang="en-US" dirty="0">
              <a:latin typeface="Arial" charset="0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930651" y="5619751"/>
            <a:ext cx="7607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zh-CN">
                <a:latin typeface="Arial" pitchFamily="34" charset="0"/>
              </a:rPr>
              <a:t>产生中间关系表，引入两张表的主键作为外键，两个主键成为联合主键或使用新的字段作为主键</a:t>
            </a:r>
            <a:r>
              <a:rPr lang="zh-CN" altLang="en-US">
                <a:latin typeface="Arial" pitchFamily="34" charset="0"/>
              </a:rPr>
              <a:t>。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30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52" y="2116138"/>
            <a:ext cx="4337049" cy="206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关联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关系的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表示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9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/>
      <p:bldP spid="26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8"/>
          <p:cNvSpPr>
            <a:spLocks noChangeArrowheads="1"/>
          </p:cNvSpPr>
          <p:nvPr/>
        </p:nvSpPr>
        <p:spPr bwMode="auto">
          <a:xfrm>
            <a:off x="42334" y="1181718"/>
            <a:ext cx="67103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latin typeface="Arial" pitchFamily="34" charset="0"/>
              </a:rPr>
              <a:t>          </a:t>
            </a:r>
            <a:r>
              <a:rPr lang="zh-CN" altLang="zh-CN" sz="2000" b="1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zh-CN" sz="2000" b="1">
                <a:latin typeface="Times New Roman" pitchFamily="18" charset="0"/>
                <a:cs typeface="Times New Roman" pitchFamily="18" charset="0"/>
              </a:rPr>
              <a:t>中，通过对象也可以进行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关联</a:t>
            </a:r>
            <a:r>
              <a:rPr lang="zh-CN" altLang="zh-CN" sz="2000" b="1">
                <a:latin typeface="Times New Roman" pitchFamily="18" charset="0"/>
                <a:cs typeface="Times New Roman" pitchFamily="18" charset="0"/>
              </a:rPr>
              <a:t>关系</a:t>
            </a:r>
            <a:r>
              <a:rPr lang="zh-CN" altLang="zh-CN" sz="2000" b="1" smtClean="0">
                <a:latin typeface="Times New Roman" pitchFamily="18" charset="0"/>
                <a:cs typeface="Times New Roman" pitchFamily="18" charset="0"/>
              </a:rPr>
              <a:t>描述</a:t>
            </a:r>
            <a:endParaRPr lang="zh-CN" altLang="zh-C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664634" y="1870654"/>
            <a:ext cx="1794933" cy="465137"/>
          </a:xfrm>
          <a:custGeom>
            <a:avLst/>
            <a:gdLst>
              <a:gd name="connsiteX0" fmla="*/ 0 w 1836805"/>
              <a:gd name="connsiteY0" fmla="*/ 179372 h 1076213"/>
              <a:gd name="connsiteX1" fmla="*/ 179372 w 1836805"/>
              <a:gd name="connsiteY1" fmla="*/ 0 h 1076213"/>
              <a:gd name="connsiteX2" fmla="*/ 1657433 w 1836805"/>
              <a:gd name="connsiteY2" fmla="*/ 0 h 1076213"/>
              <a:gd name="connsiteX3" fmla="*/ 1836805 w 1836805"/>
              <a:gd name="connsiteY3" fmla="*/ 179372 h 1076213"/>
              <a:gd name="connsiteX4" fmla="*/ 1836805 w 1836805"/>
              <a:gd name="connsiteY4" fmla="*/ 896841 h 1076213"/>
              <a:gd name="connsiteX5" fmla="*/ 1657433 w 1836805"/>
              <a:gd name="connsiteY5" fmla="*/ 1076213 h 1076213"/>
              <a:gd name="connsiteX6" fmla="*/ 179372 w 1836805"/>
              <a:gd name="connsiteY6" fmla="*/ 1076213 h 1076213"/>
              <a:gd name="connsiteX7" fmla="*/ 0 w 1836805"/>
              <a:gd name="connsiteY7" fmla="*/ 896841 h 1076213"/>
              <a:gd name="connsiteX8" fmla="*/ 0 w 1836805"/>
              <a:gd name="connsiteY8" fmla="*/ 179372 h 10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6805" h="1076213">
                <a:moveTo>
                  <a:pt x="0" y="179372"/>
                </a:moveTo>
                <a:cubicBezTo>
                  <a:pt x="0" y="80308"/>
                  <a:pt x="80308" y="0"/>
                  <a:pt x="179372" y="0"/>
                </a:cubicBezTo>
                <a:lnTo>
                  <a:pt x="1657433" y="0"/>
                </a:lnTo>
                <a:cubicBezTo>
                  <a:pt x="1756497" y="0"/>
                  <a:pt x="1836805" y="80308"/>
                  <a:pt x="1836805" y="179372"/>
                </a:cubicBezTo>
                <a:lnTo>
                  <a:pt x="1836805" y="896841"/>
                </a:lnTo>
                <a:cubicBezTo>
                  <a:pt x="1836805" y="995905"/>
                  <a:pt x="1756497" y="1076213"/>
                  <a:pt x="1657433" y="1076213"/>
                </a:cubicBezTo>
                <a:lnTo>
                  <a:pt x="179372" y="1076213"/>
                </a:lnTo>
                <a:cubicBezTo>
                  <a:pt x="80308" y="1076213"/>
                  <a:pt x="0" y="995905"/>
                  <a:pt x="0" y="896841"/>
                </a:cubicBezTo>
                <a:lnTo>
                  <a:pt x="0" y="179372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3986" tIns="138261" rIns="223986" bIns="138261" spcCol="1270" anchor="ctr"/>
          <a:lstStyle/>
          <a:p>
            <a:pPr algn="ctr" defTabSz="20002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dirty="0"/>
              <a:t>一对一</a:t>
            </a:r>
          </a:p>
        </p:txBody>
      </p:sp>
      <p:sp>
        <p:nvSpPr>
          <p:cNvPr id="14" name="任意多边形 13"/>
          <p:cNvSpPr/>
          <p:nvPr/>
        </p:nvSpPr>
        <p:spPr bwMode="auto">
          <a:xfrm>
            <a:off x="664634" y="2621540"/>
            <a:ext cx="1794933" cy="465138"/>
          </a:xfrm>
          <a:custGeom>
            <a:avLst/>
            <a:gdLst>
              <a:gd name="connsiteX0" fmla="*/ 0 w 1836805"/>
              <a:gd name="connsiteY0" fmla="*/ 179372 h 1076213"/>
              <a:gd name="connsiteX1" fmla="*/ 179372 w 1836805"/>
              <a:gd name="connsiteY1" fmla="*/ 0 h 1076213"/>
              <a:gd name="connsiteX2" fmla="*/ 1657433 w 1836805"/>
              <a:gd name="connsiteY2" fmla="*/ 0 h 1076213"/>
              <a:gd name="connsiteX3" fmla="*/ 1836805 w 1836805"/>
              <a:gd name="connsiteY3" fmla="*/ 179372 h 1076213"/>
              <a:gd name="connsiteX4" fmla="*/ 1836805 w 1836805"/>
              <a:gd name="connsiteY4" fmla="*/ 896841 h 1076213"/>
              <a:gd name="connsiteX5" fmla="*/ 1657433 w 1836805"/>
              <a:gd name="connsiteY5" fmla="*/ 1076213 h 1076213"/>
              <a:gd name="connsiteX6" fmla="*/ 179372 w 1836805"/>
              <a:gd name="connsiteY6" fmla="*/ 1076213 h 1076213"/>
              <a:gd name="connsiteX7" fmla="*/ 0 w 1836805"/>
              <a:gd name="connsiteY7" fmla="*/ 896841 h 1076213"/>
              <a:gd name="connsiteX8" fmla="*/ 0 w 1836805"/>
              <a:gd name="connsiteY8" fmla="*/ 179372 h 10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6805" h="1076213">
                <a:moveTo>
                  <a:pt x="0" y="179372"/>
                </a:moveTo>
                <a:cubicBezTo>
                  <a:pt x="0" y="80308"/>
                  <a:pt x="80308" y="0"/>
                  <a:pt x="179372" y="0"/>
                </a:cubicBezTo>
                <a:lnTo>
                  <a:pt x="1657433" y="0"/>
                </a:lnTo>
                <a:cubicBezTo>
                  <a:pt x="1756497" y="0"/>
                  <a:pt x="1836805" y="80308"/>
                  <a:pt x="1836805" y="179372"/>
                </a:cubicBezTo>
                <a:lnTo>
                  <a:pt x="1836805" y="896841"/>
                </a:lnTo>
                <a:cubicBezTo>
                  <a:pt x="1836805" y="995905"/>
                  <a:pt x="1756497" y="1076213"/>
                  <a:pt x="1657433" y="1076213"/>
                </a:cubicBezTo>
                <a:lnTo>
                  <a:pt x="179372" y="1076213"/>
                </a:lnTo>
                <a:cubicBezTo>
                  <a:pt x="80308" y="1076213"/>
                  <a:pt x="0" y="995905"/>
                  <a:pt x="0" y="896841"/>
                </a:cubicBezTo>
                <a:lnTo>
                  <a:pt x="0" y="179372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3986" tIns="138261" rIns="223986" bIns="138261" spcCol="1270" anchor="ctr"/>
          <a:lstStyle/>
          <a:p>
            <a:pPr algn="ctr" defTabSz="20002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dirty="0"/>
              <a:t>一对多</a:t>
            </a:r>
          </a:p>
        </p:txBody>
      </p:sp>
      <p:sp>
        <p:nvSpPr>
          <p:cNvPr id="16" name="任意多边形 15"/>
          <p:cNvSpPr/>
          <p:nvPr/>
        </p:nvSpPr>
        <p:spPr bwMode="auto">
          <a:xfrm>
            <a:off x="664634" y="3401004"/>
            <a:ext cx="1794933" cy="465137"/>
          </a:xfrm>
          <a:custGeom>
            <a:avLst/>
            <a:gdLst>
              <a:gd name="connsiteX0" fmla="*/ 0 w 1836805"/>
              <a:gd name="connsiteY0" fmla="*/ 179372 h 1076213"/>
              <a:gd name="connsiteX1" fmla="*/ 179372 w 1836805"/>
              <a:gd name="connsiteY1" fmla="*/ 0 h 1076213"/>
              <a:gd name="connsiteX2" fmla="*/ 1657433 w 1836805"/>
              <a:gd name="connsiteY2" fmla="*/ 0 h 1076213"/>
              <a:gd name="connsiteX3" fmla="*/ 1836805 w 1836805"/>
              <a:gd name="connsiteY3" fmla="*/ 179372 h 1076213"/>
              <a:gd name="connsiteX4" fmla="*/ 1836805 w 1836805"/>
              <a:gd name="connsiteY4" fmla="*/ 896841 h 1076213"/>
              <a:gd name="connsiteX5" fmla="*/ 1657433 w 1836805"/>
              <a:gd name="connsiteY5" fmla="*/ 1076213 h 1076213"/>
              <a:gd name="connsiteX6" fmla="*/ 179372 w 1836805"/>
              <a:gd name="connsiteY6" fmla="*/ 1076213 h 1076213"/>
              <a:gd name="connsiteX7" fmla="*/ 0 w 1836805"/>
              <a:gd name="connsiteY7" fmla="*/ 896841 h 1076213"/>
              <a:gd name="connsiteX8" fmla="*/ 0 w 1836805"/>
              <a:gd name="connsiteY8" fmla="*/ 179372 h 10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6805" h="1076213">
                <a:moveTo>
                  <a:pt x="0" y="179372"/>
                </a:moveTo>
                <a:cubicBezTo>
                  <a:pt x="0" y="80308"/>
                  <a:pt x="80308" y="0"/>
                  <a:pt x="179372" y="0"/>
                </a:cubicBezTo>
                <a:lnTo>
                  <a:pt x="1657433" y="0"/>
                </a:lnTo>
                <a:cubicBezTo>
                  <a:pt x="1756497" y="0"/>
                  <a:pt x="1836805" y="80308"/>
                  <a:pt x="1836805" y="179372"/>
                </a:cubicBezTo>
                <a:lnTo>
                  <a:pt x="1836805" y="896841"/>
                </a:lnTo>
                <a:cubicBezTo>
                  <a:pt x="1836805" y="995905"/>
                  <a:pt x="1756497" y="1076213"/>
                  <a:pt x="1657433" y="1076213"/>
                </a:cubicBezTo>
                <a:lnTo>
                  <a:pt x="179372" y="1076213"/>
                </a:lnTo>
                <a:cubicBezTo>
                  <a:pt x="80308" y="1076213"/>
                  <a:pt x="0" y="995905"/>
                  <a:pt x="0" y="896841"/>
                </a:cubicBezTo>
                <a:lnTo>
                  <a:pt x="0" y="179372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3986" tIns="138261" rIns="223986" bIns="138261" spcCol="1270" anchor="ctr"/>
          <a:lstStyle/>
          <a:p>
            <a:pPr algn="ctr" defTabSz="20002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dirty="0"/>
              <a:t>多对多</a:t>
            </a:r>
          </a:p>
        </p:txBody>
      </p:sp>
      <p:sp>
        <p:nvSpPr>
          <p:cNvPr id="19" name="右箭头 18"/>
          <p:cNvSpPr>
            <a:spLocks noChangeArrowheads="1"/>
          </p:cNvSpPr>
          <p:nvPr/>
        </p:nvSpPr>
        <p:spPr bwMode="auto">
          <a:xfrm>
            <a:off x="2603500" y="1737978"/>
            <a:ext cx="609600" cy="733663"/>
          </a:xfrm>
          <a:prstGeom prst="rightArrow">
            <a:avLst>
              <a:gd name="adj1" fmla="val 50000"/>
              <a:gd name="adj2" fmla="val 50269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endParaRPr lang="zh-CN" altLang="en-US">
              <a:latin typeface="Arial" pitchFamily="34" charset="0"/>
            </a:endParaRPr>
          </a:p>
        </p:txBody>
      </p:sp>
      <p:sp>
        <p:nvSpPr>
          <p:cNvPr id="20" name="右箭头 19"/>
          <p:cNvSpPr>
            <a:spLocks noChangeArrowheads="1"/>
          </p:cNvSpPr>
          <p:nvPr/>
        </p:nvSpPr>
        <p:spPr bwMode="auto">
          <a:xfrm>
            <a:off x="2603500" y="2483310"/>
            <a:ext cx="609600" cy="733663"/>
          </a:xfrm>
          <a:prstGeom prst="rightArrow">
            <a:avLst>
              <a:gd name="adj1" fmla="val 50000"/>
              <a:gd name="adj2" fmla="val 5103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endParaRPr lang="zh-CN" altLang="en-US">
              <a:latin typeface="Arial" pitchFamily="34" charset="0"/>
            </a:endParaRPr>
          </a:p>
        </p:txBody>
      </p:sp>
      <p:sp>
        <p:nvSpPr>
          <p:cNvPr id="21" name="右箭头 20"/>
          <p:cNvSpPr>
            <a:spLocks noChangeArrowheads="1"/>
          </p:cNvSpPr>
          <p:nvPr/>
        </p:nvSpPr>
        <p:spPr bwMode="auto">
          <a:xfrm>
            <a:off x="2603500" y="3256422"/>
            <a:ext cx="609600" cy="733663"/>
          </a:xfrm>
          <a:prstGeom prst="rightArrow">
            <a:avLst>
              <a:gd name="adj1" fmla="val 50000"/>
              <a:gd name="adj2" fmla="val 5103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endParaRPr lang="zh-CN" altLang="en-US">
              <a:latin typeface="Arial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84551" y="1742065"/>
            <a:ext cx="8204200" cy="66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  <a:prstDash val="sysDash"/>
          </a:ln>
        </p:spPr>
        <p:txBody>
          <a:bodyPr anchor="ctr"/>
          <a:lstStyle/>
          <a:p>
            <a:pPr algn="ctr">
              <a:defRPr/>
            </a:pPr>
            <a:endParaRPr lang="zh-CN" altLang="en-US" dirty="0">
              <a:latin typeface="Arial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384551" y="1735716"/>
            <a:ext cx="8204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zh-CN">
                <a:latin typeface="Times New Roman" pitchFamily="18" charset="0"/>
                <a:cs typeface="Times New Roman" pitchFamily="18" charset="0"/>
              </a:rPr>
              <a:t>在本类中定义对方类型的对象，如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类中定义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类类型的属性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类中定义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类类型的属性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82434" y="2554866"/>
            <a:ext cx="8206317" cy="695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  <a:prstDash val="sysDash"/>
          </a:ln>
        </p:spPr>
        <p:txBody>
          <a:bodyPr anchor="ctr"/>
          <a:lstStyle/>
          <a:p>
            <a:pPr algn="ctr">
              <a:defRPr/>
            </a:pPr>
            <a:endParaRPr lang="zh-CN" altLang="en-US" dirty="0">
              <a:latin typeface="Arial" charset="0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314701" y="2540578"/>
            <a:ext cx="8445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zh-CN">
                <a:latin typeface="Times New Roman" pitchFamily="18" charset="0"/>
                <a:cs typeface="Times New Roman" pitchFamily="18" charset="0"/>
              </a:rPr>
              <a:t>一个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类类型对应多个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类类型的情况，需要在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类中以集合的方式引入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类类型的对象，在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类中定义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类类型的属性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82434" y="3412116"/>
            <a:ext cx="8206317" cy="466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  <a:prstDash val="sysDash"/>
          </a:ln>
        </p:spPr>
        <p:txBody>
          <a:bodyPr anchor="ctr"/>
          <a:lstStyle/>
          <a:p>
            <a:pPr algn="ctr">
              <a:defRPr/>
            </a:pPr>
            <a:endParaRPr lang="zh-CN" altLang="en-US" dirty="0">
              <a:latin typeface="Arial" charset="0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314701" y="3450215"/>
            <a:ext cx="844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zh-CN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类中定义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类类型的集合，在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类中定义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类类型的集合</a:t>
            </a:r>
            <a:r>
              <a:rPr lang="zh-CN" altLang="en-US">
                <a:latin typeface="Arial" pitchFamily="34" charset="0"/>
              </a:rPr>
              <a:t>。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34" y="4161321"/>
            <a:ext cx="7393517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关联关系的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类表示</a:t>
            </a:r>
            <a:endParaRPr lang="zh-CN" altLang="en-US"/>
          </a:p>
        </p:txBody>
      </p:sp>
      <p:sp>
        <p:nvSpPr>
          <p:cNvPr id="17" name="矩形 8"/>
          <p:cNvSpPr>
            <a:spLocks noChangeArrowheads="1"/>
          </p:cNvSpPr>
          <p:nvPr/>
        </p:nvSpPr>
        <p:spPr bwMode="auto">
          <a:xfrm>
            <a:off x="8088842" y="4266735"/>
            <a:ext cx="394848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smtClean="0">
                <a:latin typeface="Arial" pitchFamily="34" charset="0"/>
              </a:rPr>
              <a:t>根据该原则，改写</a:t>
            </a:r>
            <a:r>
              <a:rPr lang="zh-CN" altLang="en-US" sz="2000" b="1">
                <a:latin typeface="Arial" pitchFamily="34" charset="0"/>
              </a:rPr>
              <a:t>下面两个</a:t>
            </a:r>
            <a:r>
              <a:rPr lang="zh-CN" altLang="en-US" sz="2000" b="1" smtClean="0">
                <a:latin typeface="Arial" pitchFamily="34" charset="0"/>
              </a:rPr>
              <a:t>类，</a:t>
            </a:r>
            <a:endParaRPr lang="en-US" altLang="zh-CN" sz="2000" b="1" smtClean="0">
              <a:latin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smtClean="0">
                <a:latin typeface="Arial" pitchFamily="34" charset="0"/>
              </a:rPr>
              <a:t>加入</a:t>
            </a:r>
            <a:r>
              <a:rPr lang="zh-CN" altLang="en-US" sz="2000" b="1">
                <a:latin typeface="Arial" pitchFamily="34" charset="0"/>
              </a:rPr>
              <a:t>关联关系</a:t>
            </a:r>
            <a:r>
              <a:rPr lang="en-US" altLang="zh-CN" sz="2000" b="1">
                <a:solidFill>
                  <a:srgbClr val="FF0000"/>
                </a:solidFill>
                <a:latin typeface="Arial" pitchFamily="34" charset="0"/>
              </a:rPr>
              <a:t>(</a:t>
            </a:r>
            <a:r>
              <a:rPr lang="zh-CN" altLang="en-US" sz="2000" b="1">
                <a:solidFill>
                  <a:srgbClr val="FF0000"/>
                </a:solidFill>
                <a:latin typeface="Arial" pitchFamily="34" charset="0"/>
              </a:rPr>
              <a:t>掌握</a:t>
            </a:r>
            <a:r>
              <a:rPr lang="en-US" altLang="zh-CN" sz="2000" b="1">
                <a:solidFill>
                  <a:srgbClr val="FF0000"/>
                </a:solidFill>
                <a:latin typeface="Arial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b="1" smtClean="0">
                <a:latin typeface="+mn-ea"/>
                <a:ea typeface="+mn-ea"/>
              </a:rPr>
              <a:t>学生类</a:t>
            </a:r>
            <a:r>
              <a:rPr lang="en-US" altLang="zh-CN" sz="2000" b="1" smtClean="0">
                <a:latin typeface="+mn-ea"/>
                <a:ea typeface="+mn-ea"/>
              </a:rPr>
              <a:t>Student</a:t>
            </a:r>
            <a:r>
              <a:rPr lang="zh-CN" altLang="en-US" sz="2000" b="1" smtClean="0">
                <a:latin typeface="+mn-ea"/>
                <a:ea typeface="+mn-ea"/>
              </a:rPr>
              <a:t>和</a:t>
            </a:r>
            <a:r>
              <a:rPr lang="en-US" altLang="zh-CN" sz="2000" b="1" smtClean="0">
                <a:latin typeface="+mn-ea"/>
                <a:ea typeface="+mn-ea"/>
              </a:rPr>
              <a:t> </a:t>
            </a:r>
            <a:r>
              <a:rPr lang="zh-CN" altLang="en-US" sz="2000" b="1" smtClean="0">
                <a:latin typeface="+mn-ea"/>
                <a:ea typeface="+mn-ea"/>
              </a:rPr>
              <a:t>班级类</a:t>
            </a:r>
            <a:r>
              <a:rPr lang="en-US" altLang="zh-CN" sz="2000" b="1">
                <a:latin typeface="+mn-ea"/>
                <a:ea typeface="+mn-ea"/>
              </a:rPr>
              <a:t>Bjclass</a:t>
            </a:r>
            <a:endParaRPr lang="zh-CN" altLang="zh-CN" sz="20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968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Box 1"/>
          <p:cNvSpPr txBox="1">
            <a:spLocks noChangeArrowheads="1"/>
          </p:cNvSpPr>
          <p:nvPr/>
        </p:nvSpPr>
        <p:spPr bwMode="auto">
          <a:xfrm>
            <a:off x="2425701" y="1249364"/>
            <a:ext cx="766868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       </a:t>
            </a:r>
            <a:r>
              <a:rPr lang="zh-CN" altLang="zh-CN" sz="2000" b="1">
                <a:latin typeface="+mn-ea"/>
                <a:ea typeface="+mn-ea"/>
                <a:cs typeface="Times New Roman" pitchFamily="18" charset="0"/>
              </a:rPr>
              <a:t>开发人员接触更多的关联关系是一对多（或多对一）</a:t>
            </a:r>
            <a:r>
              <a:rPr lang="zh-CN" altLang="zh-CN" sz="2000" b="1" smtClean="0">
                <a:latin typeface="+mn-ea"/>
                <a:ea typeface="+mn-ea"/>
                <a:cs typeface="Times New Roman" pitchFamily="18" charset="0"/>
              </a:rPr>
              <a:t>。</a:t>
            </a:r>
            <a:endParaRPr lang="en-US" altLang="zh-CN" sz="2000" b="1" smtClean="0">
              <a:latin typeface="+mn-ea"/>
              <a:ea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smtClean="0">
                <a:latin typeface="+mn-ea"/>
                <a:ea typeface="+mn-ea"/>
                <a:cs typeface="Times New Roman" pitchFamily="18" charset="0"/>
              </a:rPr>
              <a:t>例如</a:t>
            </a:r>
            <a:r>
              <a:rPr lang="zh-CN" altLang="zh-CN" sz="2000">
                <a:latin typeface="+mn-ea"/>
                <a:ea typeface="+mn-ea"/>
                <a:cs typeface="Times New Roman" pitchFamily="18" charset="0"/>
              </a:rPr>
              <a:t>，一</a:t>
            </a:r>
            <a:r>
              <a:rPr lang="zh-CN" altLang="zh-CN" sz="2000" smtClean="0">
                <a:latin typeface="+mn-ea"/>
                <a:ea typeface="+mn-ea"/>
                <a:cs typeface="Times New Roman" pitchFamily="18" charset="0"/>
              </a:rPr>
              <a:t>个</a:t>
            </a:r>
            <a:r>
              <a:rPr lang="zh-CN" altLang="en-US" sz="2000" smtClean="0">
                <a:latin typeface="+mn-ea"/>
                <a:ea typeface="+mn-ea"/>
                <a:cs typeface="Times New Roman" pitchFamily="18" charset="0"/>
              </a:rPr>
              <a:t>班级</a:t>
            </a:r>
            <a:r>
              <a:rPr lang="zh-CN" altLang="zh-CN" sz="2000" smtClean="0">
                <a:latin typeface="+mn-ea"/>
                <a:ea typeface="+mn-ea"/>
                <a:cs typeface="Times New Roman" pitchFamily="18" charset="0"/>
              </a:rPr>
              <a:t>有</a:t>
            </a:r>
            <a:r>
              <a:rPr lang="zh-CN" altLang="zh-CN" sz="2000">
                <a:latin typeface="+mn-ea"/>
                <a:ea typeface="+mn-ea"/>
                <a:cs typeface="Times New Roman" pitchFamily="18" charset="0"/>
              </a:rPr>
              <a:t>多</a:t>
            </a:r>
            <a:r>
              <a:rPr lang="zh-CN" altLang="zh-CN" sz="2000" smtClean="0">
                <a:latin typeface="+mn-ea"/>
                <a:ea typeface="+mn-ea"/>
                <a:cs typeface="Times New Roman" pitchFamily="18" charset="0"/>
              </a:rPr>
              <a:t>个</a:t>
            </a:r>
            <a:r>
              <a:rPr lang="zh-CN" altLang="en-US" sz="2000" smtClean="0">
                <a:latin typeface="+mn-ea"/>
                <a:ea typeface="+mn-ea"/>
                <a:cs typeface="Times New Roman" pitchFamily="18" charset="0"/>
              </a:rPr>
              <a:t>学生</a:t>
            </a:r>
            <a:r>
              <a:rPr lang="zh-CN" altLang="zh-CN" sz="2000" smtClean="0">
                <a:latin typeface="+mn-ea"/>
                <a:ea typeface="+mn-ea"/>
                <a:cs typeface="Times New Roman" pitchFamily="18" charset="0"/>
              </a:rPr>
              <a:t>，</a:t>
            </a:r>
            <a:r>
              <a:rPr lang="zh-CN" altLang="en-US" sz="2000">
                <a:latin typeface="+mn-ea"/>
                <a:ea typeface="+mn-ea"/>
                <a:cs typeface="Times New Roman" pitchFamily="18" charset="0"/>
              </a:rPr>
              <a:t>而一</a:t>
            </a:r>
            <a:r>
              <a:rPr lang="zh-CN" altLang="zh-CN" sz="2000" smtClean="0">
                <a:latin typeface="+mn-ea"/>
                <a:ea typeface="+mn-ea"/>
                <a:cs typeface="Times New Roman" pitchFamily="18" charset="0"/>
              </a:rPr>
              <a:t>个</a:t>
            </a:r>
            <a:r>
              <a:rPr lang="zh-CN" altLang="en-US" sz="2000" smtClean="0">
                <a:latin typeface="+mn-ea"/>
                <a:ea typeface="+mn-ea"/>
                <a:cs typeface="Times New Roman" pitchFamily="18" charset="0"/>
              </a:rPr>
              <a:t>学生只能</a:t>
            </a:r>
            <a:r>
              <a:rPr lang="zh-CN" altLang="zh-CN" sz="2000" smtClean="0">
                <a:latin typeface="+mn-ea"/>
                <a:ea typeface="+mn-ea"/>
                <a:cs typeface="Times New Roman" pitchFamily="18" charset="0"/>
              </a:rPr>
              <a:t>归</a:t>
            </a:r>
            <a:r>
              <a:rPr lang="zh-CN" altLang="en-US" sz="2000" smtClean="0">
                <a:latin typeface="+mn-ea"/>
                <a:ea typeface="+mn-ea"/>
                <a:cs typeface="Times New Roman" pitchFamily="18" charset="0"/>
              </a:rPr>
              <a:t>属某一个班级。</a:t>
            </a:r>
            <a:endParaRPr lang="en-US" altLang="zh-CN" sz="2000" smtClean="0">
              <a:latin typeface="+mn-ea"/>
              <a:ea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+mn-ea"/>
                <a:ea typeface="+mn-ea"/>
                <a:cs typeface="Times New Roman" pitchFamily="18" charset="0"/>
              </a:rPr>
              <a:t>如果查看班级详情</a:t>
            </a:r>
            <a:r>
              <a:rPr lang="zh-CN" altLang="en-US" sz="2000">
                <a:latin typeface="+mn-ea"/>
                <a:ea typeface="+mn-ea"/>
                <a:cs typeface="Times New Roman" pitchFamily="18" charset="0"/>
              </a:rPr>
              <a:t>时还</a:t>
            </a:r>
            <a:r>
              <a:rPr lang="zh-CN" altLang="en-US" sz="2000" smtClean="0">
                <a:latin typeface="+mn-ea"/>
                <a:ea typeface="+mn-ea"/>
                <a:cs typeface="Times New Roman" pitchFamily="18" charset="0"/>
              </a:rPr>
              <a:t>需要同时展示班级学生列表信息</a:t>
            </a:r>
            <a:endParaRPr lang="zh-CN" altLang="en-US" sz="2000">
              <a:latin typeface="+mn-ea"/>
              <a:ea typeface="+mn-ea"/>
              <a:cs typeface="Times New Roman" pitchFamily="18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607733" y="2981325"/>
            <a:ext cx="633518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1" name="AutoShape 4" descr="http://img3.imgtn.bdimg.com/it/u=3952872100,4158383973&amp;fm=26&amp;gp=0.jpg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9462" name="AutoShape 6" descr="http://img3.imgtn.bdimg.com/it/u=3952872100,4158383973&amp;fm=26&amp;gp=0.jpg"/>
          <p:cNvSpPr>
            <a:spLocks noChangeAspect="1" noChangeArrowheads="1"/>
          </p:cNvSpPr>
          <p:nvPr/>
        </p:nvSpPr>
        <p:spPr bwMode="auto">
          <a:xfrm>
            <a:off x="410633" y="7938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9463" name="AutoShape 8" descr="http://img3.imgtn.bdimg.com/it/u=3952872100,4158383973&amp;fm=26&amp;gp=0.jpg"/>
          <p:cNvSpPr>
            <a:spLocks noChangeAspect="1" noChangeArrowheads="1"/>
          </p:cNvSpPr>
          <p:nvPr/>
        </p:nvSpPr>
        <p:spPr bwMode="auto">
          <a:xfrm>
            <a:off x="613833" y="160338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706032" y="3757520"/>
            <a:ext cx="7882467" cy="1015663"/>
          </a:xfrm>
          <a:prstGeom prst="rect">
            <a:avLst/>
          </a:prstGeom>
          <a:noFill/>
          <a:ln w="222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方法</a:t>
            </a: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： 先</a:t>
            </a:r>
            <a:r>
              <a:rPr lang="zh-CN" altLang="en-US" sz="2000" b="1" smtClean="0">
                <a:latin typeface="+mn-ea"/>
                <a:ea typeface="+mn-ea"/>
                <a:cs typeface="Times New Roman" pitchFamily="18" charset="0"/>
              </a:rPr>
              <a:t>根据班级</a:t>
            </a:r>
            <a:r>
              <a:rPr lang="en-US" altLang="zh-CN" sz="2000" b="1" smtClean="0">
                <a:latin typeface="+mn-ea"/>
                <a:ea typeface="+mn-ea"/>
                <a:cs typeface="Times New Roman" pitchFamily="18" charset="0"/>
              </a:rPr>
              <a:t>id</a:t>
            </a:r>
            <a:r>
              <a:rPr lang="zh-CN" altLang="en-US" sz="2000" b="1" smtClean="0">
                <a:latin typeface="+mn-ea"/>
                <a:ea typeface="+mn-ea"/>
                <a:cs typeface="Times New Roman" pitchFamily="18" charset="0"/>
              </a:rPr>
              <a:t>查出班级基本</a:t>
            </a: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信息</a:t>
            </a:r>
            <a:endParaRPr lang="en-US" altLang="zh-CN" sz="2000" b="1">
              <a:latin typeface="+mn-ea"/>
              <a:ea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             </a:t>
            </a:r>
            <a:r>
              <a:rPr lang="zh-CN" altLang="en-US" sz="2000" b="1" smtClean="0">
                <a:latin typeface="+mn-ea"/>
                <a:ea typeface="+mn-ea"/>
                <a:cs typeface="Times New Roman" pitchFamily="18" charset="0"/>
              </a:rPr>
              <a:t>再根据班级</a:t>
            </a:r>
            <a:r>
              <a:rPr lang="en-US" altLang="zh-CN" sz="2000" b="1" smtClean="0">
                <a:latin typeface="+mn-ea"/>
                <a:ea typeface="+mn-ea"/>
                <a:cs typeface="Times New Roman" pitchFamily="18" charset="0"/>
              </a:rPr>
              <a:t>id</a:t>
            </a:r>
            <a:r>
              <a:rPr lang="zh-CN" altLang="en-US" sz="2000" b="1" smtClean="0">
                <a:latin typeface="+mn-ea"/>
                <a:ea typeface="+mn-ea"/>
                <a:cs typeface="Times New Roman" pitchFamily="18" charset="0"/>
              </a:rPr>
              <a:t>查出该班级的所有学生</a:t>
            </a:r>
            <a:endParaRPr lang="zh-CN" altLang="en-US" sz="2000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694389" y="5043658"/>
            <a:ext cx="7905751" cy="507831"/>
          </a:xfrm>
          <a:prstGeom prst="rect">
            <a:avLst/>
          </a:prstGeom>
          <a:noFill/>
          <a:ln w="2222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方法</a:t>
            </a:r>
            <a:r>
              <a:rPr lang="en-US" altLang="zh-CN" sz="2000" b="1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zh-CN" altLang="en-US" sz="2000" b="1">
                <a:latin typeface="+mn-ea"/>
                <a:ea typeface="+mn-ea"/>
                <a:cs typeface="Times New Roman" pitchFamily="18" charset="0"/>
              </a:rPr>
              <a:t>： 班级表和学生表连接查询，一次查出所有需要的信息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对多关联查询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09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Box 1"/>
          <p:cNvSpPr txBox="1">
            <a:spLocks noChangeArrowheads="1"/>
          </p:cNvSpPr>
          <p:nvPr/>
        </p:nvSpPr>
        <p:spPr bwMode="auto">
          <a:xfrm>
            <a:off x="817033" y="1154417"/>
            <a:ext cx="76686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>
                <a:latin typeface="+mn-ea"/>
                <a:ea typeface="+mn-ea"/>
                <a:cs typeface="Times New Roman" pitchFamily="18" charset="0"/>
              </a:rPr>
              <a:t>查看指定</a:t>
            </a:r>
            <a:r>
              <a:rPr lang="en-US" altLang="zh-CN" sz="2400" b="1">
                <a:latin typeface="+mn-ea"/>
                <a:ea typeface="+mn-ea"/>
                <a:cs typeface="Times New Roman" pitchFamily="18" charset="0"/>
              </a:rPr>
              <a:t>id</a:t>
            </a:r>
            <a:r>
              <a:rPr lang="zh-CN" altLang="en-US" sz="2400" b="1" smtClean="0">
                <a:latin typeface="+mn-ea"/>
                <a:ea typeface="+mn-ea"/>
                <a:cs typeface="Times New Roman" pitchFamily="18" charset="0"/>
              </a:rPr>
              <a:t>的班级详情</a:t>
            </a:r>
            <a:r>
              <a:rPr lang="zh-CN" altLang="en-US" sz="2400" b="1">
                <a:latin typeface="+mn-ea"/>
                <a:ea typeface="+mn-ea"/>
                <a:cs typeface="Times New Roman" pitchFamily="18" charset="0"/>
              </a:rPr>
              <a:t>以及</a:t>
            </a:r>
            <a:r>
              <a:rPr lang="zh-CN" altLang="en-US" sz="2400" b="1" smtClean="0">
                <a:latin typeface="+mn-ea"/>
                <a:ea typeface="+mn-ea"/>
                <a:cs typeface="Times New Roman" pitchFamily="18" charset="0"/>
              </a:rPr>
              <a:t>该班级的所有学生。</a:t>
            </a:r>
            <a:endParaRPr lang="zh-CN" altLang="en-US" sz="2400" b="1">
              <a:latin typeface="+mn-ea"/>
              <a:ea typeface="+mn-ea"/>
              <a:cs typeface="Times New Roman" pitchFamily="18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209800" y="1747838"/>
            <a:ext cx="633518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5" name="AutoShape 4" descr="http://img3.imgtn.bdimg.com/it/u=3952872100,4158383973&amp;fm=26&amp;gp=0.jpg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0486" name="AutoShape 6" descr="http://img3.imgtn.bdimg.com/it/u=3952872100,4158383973&amp;fm=26&amp;gp=0.jpg"/>
          <p:cNvSpPr>
            <a:spLocks noChangeAspect="1" noChangeArrowheads="1"/>
          </p:cNvSpPr>
          <p:nvPr/>
        </p:nvSpPr>
        <p:spPr bwMode="auto">
          <a:xfrm>
            <a:off x="410633" y="7938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0487" name="AutoShape 8" descr="http://img3.imgtn.bdimg.com/it/u=3952872100,4158383973&amp;fm=26&amp;gp=0.jpg"/>
          <p:cNvSpPr>
            <a:spLocks noChangeAspect="1" noChangeArrowheads="1"/>
          </p:cNvSpPr>
          <p:nvPr/>
        </p:nvSpPr>
        <p:spPr bwMode="auto">
          <a:xfrm>
            <a:off x="613833" y="160338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10633" y="2436373"/>
            <a:ext cx="788246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latin typeface="+mn-ea"/>
                <a:ea typeface="+mn-ea"/>
                <a:cs typeface="Times New Roman" pitchFamily="18" charset="0"/>
              </a:rPr>
              <a:t>先根据</a:t>
            </a:r>
            <a:r>
              <a:rPr lang="zh-CN" altLang="en-US" sz="2000">
                <a:latin typeface="+mn-ea"/>
                <a:ea typeface="+mn-ea"/>
              </a:rPr>
              <a:t>班级</a:t>
            </a:r>
            <a:r>
              <a:rPr lang="en-US" altLang="zh-CN" sz="2000" smtClean="0">
                <a:latin typeface="+mn-ea"/>
                <a:ea typeface="+mn-ea"/>
                <a:cs typeface="Times New Roman" pitchFamily="18" charset="0"/>
              </a:rPr>
              <a:t>id</a:t>
            </a:r>
            <a:r>
              <a:rPr lang="zh-CN" altLang="en-US" sz="2000" smtClean="0">
                <a:latin typeface="+mn-ea"/>
                <a:ea typeface="+mn-ea"/>
                <a:cs typeface="Times New Roman" pitchFamily="18" charset="0"/>
              </a:rPr>
              <a:t>查询班级</a:t>
            </a:r>
            <a:endParaRPr lang="en-US" altLang="zh-CN" sz="2000" smtClean="0">
              <a:latin typeface="+mn-ea"/>
              <a:ea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smtClean="0">
                <a:latin typeface="+mn-ea"/>
                <a:ea typeface="+mn-ea"/>
              </a:rPr>
              <a:t>select </a:t>
            </a:r>
            <a:r>
              <a:rPr lang="en-US" altLang="zh-CN" sz="2000" b="1">
                <a:latin typeface="+mn-ea"/>
                <a:ea typeface="+mn-ea"/>
              </a:rPr>
              <a:t>* from </a:t>
            </a:r>
            <a:r>
              <a:rPr lang="en-US" altLang="zh-CN" sz="2000" b="1" smtClean="0">
                <a:latin typeface="+mn-ea"/>
                <a:ea typeface="+mn-ea"/>
              </a:rPr>
              <a:t>bjclass  where bj_id=#{bjid</a:t>
            </a:r>
            <a:r>
              <a:rPr lang="en-US" altLang="zh-CN" sz="2000" b="1">
                <a:latin typeface="+mn-ea"/>
                <a:ea typeface="+mn-ea"/>
              </a:rPr>
              <a:t>}</a:t>
            </a:r>
            <a:endParaRPr lang="en-US" altLang="zh-CN" sz="2000" b="1">
              <a:latin typeface="+mn-ea"/>
              <a:ea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+mn-ea"/>
                <a:ea typeface="+mn-ea"/>
                <a:cs typeface="Times New Roman" pitchFamily="18" charset="0"/>
              </a:rPr>
              <a:t>再根据班级</a:t>
            </a:r>
            <a:r>
              <a:rPr lang="en-US" altLang="zh-CN" sz="2000" smtClean="0">
                <a:latin typeface="+mn-ea"/>
                <a:ea typeface="+mn-ea"/>
                <a:cs typeface="Times New Roman" pitchFamily="18" charset="0"/>
              </a:rPr>
              <a:t>id</a:t>
            </a:r>
            <a:r>
              <a:rPr lang="zh-CN" altLang="en-US" sz="2000" smtClean="0">
                <a:latin typeface="+mn-ea"/>
                <a:ea typeface="+mn-ea"/>
                <a:cs typeface="Times New Roman" pitchFamily="18" charset="0"/>
              </a:rPr>
              <a:t>查询学生</a:t>
            </a:r>
            <a:endParaRPr lang="en-US" altLang="zh-CN" sz="2000" smtClean="0">
              <a:latin typeface="+mn-ea"/>
              <a:ea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smtClean="0">
                <a:latin typeface="+mn-ea"/>
                <a:ea typeface="+mn-ea"/>
              </a:rPr>
              <a:t>select </a:t>
            </a:r>
            <a:r>
              <a:rPr lang="en-US" altLang="zh-CN" sz="2000" b="1">
                <a:latin typeface="+mn-ea"/>
                <a:ea typeface="+mn-ea"/>
              </a:rPr>
              <a:t>* from </a:t>
            </a:r>
            <a:r>
              <a:rPr lang="en-US" altLang="zh-CN" sz="2000" b="1" smtClean="0">
                <a:latin typeface="+mn-ea"/>
                <a:ea typeface="+mn-ea"/>
              </a:rPr>
              <a:t>student where bj_id=#{bjid}</a:t>
            </a:r>
            <a:endParaRPr lang="zh-CN" altLang="en-US" sz="2000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93197" y="4961320"/>
            <a:ext cx="788246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latin typeface="+mn-ea"/>
                <a:ea typeface="+mn-ea"/>
                <a:cs typeface="Times New Roman" pitchFamily="18" charset="0"/>
              </a:rPr>
              <a:t>连接</a:t>
            </a:r>
            <a:r>
              <a:rPr lang="zh-CN" altLang="en-US" sz="2000">
                <a:latin typeface="+mn-ea"/>
                <a:ea typeface="+mn-ea"/>
                <a:cs typeface="Times New Roman" pitchFamily="18" charset="0"/>
              </a:rPr>
              <a:t>查询，一次查出所有需要的</a:t>
            </a:r>
            <a:r>
              <a:rPr lang="zh-CN" altLang="en-US" sz="2000" smtClean="0">
                <a:latin typeface="+mn-ea"/>
                <a:ea typeface="+mn-ea"/>
                <a:cs typeface="Times New Roman" pitchFamily="18" charset="0"/>
              </a:rPr>
              <a:t>信息</a:t>
            </a:r>
            <a:endParaRPr lang="en-US" altLang="zh-CN" sz="2000" smtClean="0">
              <a:latin typeface="+mn-ea"/>
              <a:ea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+mn-ea"/>
                <a:ea typeface="+mn-ea"/>
              </a:rPr>
              <a:t>select bj.bj_id,bj.bj_code,bj.bj_name,st.*</a:t>
            </a:r>
            <a:br>
              <a:rPr lang="en-US" altLang="zh-CN" sz="2000" b="1">
                <a:latin typeface="+mn-ea"/>
                <a:ea typeface="+mn-ea"/>
              </a:rPr>
            </a:br>
            <a:r>
              <a:rPr lang="en-US" altLang="zh-CN" sz="2000" b="1">
                <a:latin typeface="+mn-ea"/>
                <a:ea typeface="+mn-ea"/>
              </a:rPr>
              <a:t>from bjclass bj,student </a:t>
            </a:r>
            <a:r>
              <a:rPr lang="en-US" altLang="zh-CN" sz="2000" b="1" smtClean="0">
                <a:latin typeface="+mn-ea"/>
                <a:ea typeface="+mn-ea"/>
              </a:rPr>
              <a:t>st  </a:t>
            </a:r>
          </a:p>
          <a:p>
            <a:pPr>
              <a:lnSpc>
                <a:spcPct val="150000"/>
              </a:lnSpc>
            </a:pPr>
            <a:r>
              <a:rPr lang="en-US" altLang="zh-CN" sz="2000" b="1" smtClean="0">
                <a:latin typeface="+mn-ea"/>
                <a:ea typeface="+mn-ea"/>
              </a:rPr>
              <a:t>where </a:t>
            </a:r>
            <a:r>
              <a:rPr lang="en-US" altLang="zh-CN" sz="2000" b="1">
                <a:latin typeface="+mn-ea"/>
                <a:ea typeface="+mn-ea"/>
              </a:rPr>
              <a:t>bj.bj_id=st.bj_id and bj.bj_id=#{bjid</a:t>
            </a:r>
            <a:r>
              <a:rPr lang="en-US" altLang="zh-CN" sz="2000" b="1" smtClean="0">
                <a:latin typeface="+mn-ea"/>
                <a:ea typeface="+mn-ea"/>
              </a:rPr>
              <a:t>}</a:t>
            </a:r>
            <a:endParaRPr lang="en-US" altLang="zh-CN" sz="2000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对多关联查询</a:t>
            </a:r>
          </a:p>
        </p:txBody>
      </p:sp>
      <p:grpSp>
        <p:nvGrpSpPr>
          <p:cNvPr id="13" name="组合 8"/>
          <p:cNvGrpSpPr>
            <a:grpSpLocks/>
          </p:cNvGrpSpPr>
          <p:nvPr/>
        </p:nvGrpSpPr>
        <p:grpSpPr bwMode="auto">
          <a:xfrm>
            <a:off x="0" y="1790261"/>
            <a:ext cx="3571875" cy="646112"/>
            <a:chOff x="0" y="1255803"/>
            <a:chExt cx="3571875" cy="646363"/>
          </a:xfrm>
        </p:grpSpPr>
        <p:sp>
          <p:nvSpPr>
            <p:cNvPr id="15" name="五边形 14"/>
            <p:cNvSpPr/>
            <p:nvPr/>
          </p:nvSpPr>
          <p:spPr>
            <a:xfrm>
              <a:off x="0" y="1260567"/>
              <a:ext cx="3179763" cy="641599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16" name="矩形 6"/>
            <p:cNvSpPr>
              <a:spLocks noChangeArrowheads="1"/>
            </p:cNvSpPr>
            <p:nvPr/>
          </p:nvSpPr>
          <p:spPr bwMode="auto">
            <a:xfrm>
              <a:off x="393197" y="1394247"/>
              <a:ext cx="861133" cy="45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b="1">
                  <a:latin typeface="+mn-ea"/>
                  <a:cs typeface="Times New Roman" pitchFamily="18" charset="0"/>
                </a:rPr>
                <a:t>方法</a:t>
              </a:r>
              <a:r>
                <a:rPr lang="en-US" altLang="zh-CN" b="1" smtClean="0">
                  <a:latin typeface="+mn-ea"/>
                  <a:cs typeface="Times New Roman" pitchFamily="18" charset="0"/>
                </a:rPr>
                <a:t>1</a:t>
              </a:r>
              <a:r>
                <a:rPr lang="zh-CN" altLang="en-US" b="1" smtClean="0">
                  <a:latin typeface="+mn-ea"/>
                  <a:cs typeface="Times New Roman" pitchFamily="18" charset="0"/>
                </a:rPr>
                <a:t> </a:t>
              </a:r>
              <a:endParaRPr lang="en-US" altLang="zh-CN" b="1">
                <a:latin typeface="+mn-ea"/>
                <a:cs typeface="Times New Roman" pitchFamily="18" charset="0"/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2924175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18" name="燕尾形 17"/>
            <p:cNvSpPr/>
            <p:nvPr/>
          </p:nvSpPr>
          <p:spPr>
            <a:xfrm>
              <a:off x="3105150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grpSp>
        <p:nvGrpSpPr>
          <p:cNvPr id="19" name="组合 8"/>
          <p:cNvGrpSpPr>
            <a:grpSpLocks/>
          </p:cNvGrpSpPr>
          <p:nvPr/>
        </p:nvGrpSpPr>
        <p:grpSpPr bwMode="auto">
          <a:xfrm>
            <a:off x="0" y="4315208"/>
            <a:ext cx="3571875" cy="646112"/>
            <a:chOff x="0" y="1255803"/>
            <a:chExt cx="3571875" cy="646363"/>
          </a:xfrm>
        </p:grpSpPr>
        <p:sp>
          <p:nvSpPr>
            <p:cNvPr id="20" name="五边形 19"/>
            <p:cNvSpPr/>
            <p:nvPr/>
          </p:nvSpPr>
          <p:spPr>
            <a:xfrm>
              <a:off x="0" y="1260567"/>
              <a:ext cx="3179763" cy="641599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1" name="矩形 6"/>
            <p:cNvSpPr>
              <a:spLocks noChangeArrowheads="1"/>
            </p:cNvSpPr>
            <p:nvPr/>
          </p:nvSpPr>
          <p:spPr bwMode="auto">
            <a:xfrm>
              <a:off x="393197" y="1394247"/>
              <a:ext cx="861133" cy="45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b="1" smtClean="0">
                  <a:latin typeface="+mn-ea"/>
                  <a:cs typeface="Times New Roman" pitchFamily="18" charset="0"/>
                </a:rPr>
                <a:t>方法</a:t>
              </a:r>
              <a:r>
                <a:rPr lang="en-US" altLang="zh-CN" b="1" smtClean="0">
                  <a:latin typeface="+mn-ea"/>
                  <a:cs typeface="Times New Roman" pitchFamily="18" charset="0"/>
                </a:rPr>
                <a:t>2</a:t>
              </a:r>
              <a:r>
                <a:rPr lang="zh-CN" altLang="en-US" b="1" smtClean="0">
                  <a:latin typeface="+mn-ea"/>
                  <a:cs typeface="Times New Roman" pitchFamily="18" charset="0"/>
                </a:rPr>
                <a:t> </a:t>
              </a:r>
              <a:endParaRPr lang="en-US" altLang="zh-CN" b="1">
                <a:latin typeface="+mn-ea"/>
                <a:cs typeface="Times New Roman" pitchFamily="18" charset="0"/>
              </a:endParaRPr>
            </a:p>
          </p:txBody>
        </p:sp>
        <p:sp>
          <p:nvSpPr>
            <p:cNvPr id="22" name="燕尾形 21"/>
            <p:cNvSpPr/>
            <p:nvPr/>
          </p:nvSpPr>
          <p:spPr>
            <a:xfrm>
              <a:off x="2924175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>
              <a:off x="3105150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35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817033" y="1806575"/>
            <a:ext cx="633518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2" name="AutoShape 4" descr="http://img3.imgtn.bdimg.com/it/u=3952872100,4158383973&amp;fm=26&amp;gp=0.jpg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2533" name="AutoShape 6" descr="http://img3.imgtn.bdimg.com/it/u=3952872100,4158383973&amp;fm=26&amp;gp=0.jpg"/>
          <p:cNvSpPr>
            <a:spLocks noChangeAspect="1" noChangeArrowheads="1"/>
          </p:cNvSpPr>
          <p:nvPr/>
        </p:nvSpPr>
        <p:spPr bwMode="auto">
          <a:xfrm>
            <a:off x="410633" y="7938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2534" name="AutoShape 8" descr="http://img3.imgtn.bdimg.com/it/u=3952872100,4158383973&amp;fm=26&amp;gp=0.jpg"/>
          <p:cNvSpPr>
            <a:spLocks noChangeAspect="1" noChangeArrowheads="1"/>
          </p:cNvSpPr>
          <p:nvPr/>
        </p:nvSpPr>
        <p:spPr bwMode="auto">
          <a:xfrm>
            <a:off x="613833" y="160338"/>
            <a:ext cx="40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2535" name="TextBox 14"/>
          <p:cNvSpPr txBox="1">
            <a:spLocks noChangeArrowheads="1"/>
          </p:cNvSpPr>
          <p:nvPr/>
        </p:nvSpPr>
        <p:spPr bwMode="auto">
          <a:xfrm>
            <a:off x="817034" y="1292226"/>
            <a:ext cx="6686551" cy="45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>
                <a:latin typeface="+mn-ea"/>
                <a:cs typeface="Times New Roman" pitchFamily="18" charset="0"/>
              </a:rPr>
              <a:t>查看指定</a:t>
            </a:r>
            <a:r>
              <a:rPr lang="en-US" altLang="zh-CN" b="1">
                <a:latin typeface="+mn-ea"/>
                <a:cs typeface="Times New Roman" pitchFamily="18" charset="0"/>
              </a:rPr>
              <a:t>id</a:t>
            </a:r>
            <a:r>
              <a:rPr lang="zh-CN" altLang="en-US" b="1">
                <a:latin typeface="+mn-ea"/>
                <a:cs typeface="Times New Roman" pitchFamily="18" charset="0"/>
              </a:rPr>
              <a:t>的班级详情以及该班级的所有学生。</a:t>
            </a:r>
          </a:p>
        </p:txBody>
      </p:sp>
      <p:sp>
        <p:nvSpPr>
          <p:cNvPr id="22538" name="矩形 10"/>
          <p:cNvSpPr>
            <a:spLocks noChangeArrowheads="1"/>
          </p:cNvSpPr>
          <p:nvPr/>
        </p:nvSpPr>
        <p:spPr bwMode="auto">
          <a:xfrm>
            <a:off x="613833" y="1951039"/>
            <a:ext cx="1101406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/>
              <a:t>&lt;select id="selectByIdWithStudent" </a:t>
            </a:r>
            <a:r>
              <a:rPr lang="en-US" altLang="zh-CN" sz="2000" b="1" smtClean="0"/>
              <a:t>                                                                  &gt;</a:t>
            </a:r>
            <a:r>
              <a:rPr lang="en-US" altLang="zh-CN" sz="2000" b="1"/>
              <a:t/>
            </a:r>
            <a:br>
              <a:rPr lang="en-US" altLang="zh-CN" sz="2000" b="1"/>
            </a:br>
            <a:r>
              <a:rPr lang="en-US" altLang="zh-CN" sz="2000" b="1"/>
              <a:t>      select bj_id bjId,bj_code bjCode,bj_name bjName  from </a:t>
            </a:r>
            <a:r>
              <a:rPr lang="en-US" altLang="zh-CN" sz="2000" b="1" smtClean="0"/>
              <a:t>bjclass   where </a:t>
            </a:r>
            <a:r>
              <a:rPr lang="en-US" altLang="zh-CN" sz="2000" b="1"/>
              <a:t>bj_id=#{bjId}</a:t>
            </a:r>
            <a:br>
              <a:rPr lang="en-US" altLang="zh-CN" sz="2000" b="1"/>
            </a:br>
            <a:r>
              <a:rPr lang="en-US" altLang="zh-CN" sz="2000" b="1"/>
              <a:t>&lt;/select&gt;</a:t>
            </a:r>
            <a:endParaRPr lang="zh-CN" altLang="en-US" sz="2000" b="1"/>
          </a:p>
        </p:txBody>
      </p:sp>
      <p:sp>
        <p:nvSpPr>
          <p:cNvPr id="22539" name="矩形 11"/>
          <p:cNvSpPr>
            <a:spLocks noChangeArrowheads="1"/>
          </p:cNvSpPr>
          <p:nvPr/>
        </p:nvSpPr>
        <p:spPr bwMode="auto">
          <a:xfrm>
            <a:off x="613833" y="3176093"/>
            <a:ext cx="1113366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/>
              <a:t>&lt;</a:t>
            </a:r>
            <a:r>
              <a:rPr lang="en-US" altLang="zh-CN" sz="2000" b="1"/>
              <a:t>resultMap id="</a:t>
            </a:r>
            <a:r>
              <a:rPr lang="en-US" altLang="zh-CN" sz="2000" b="1">
                <a:solidFill>
                  <a:srgbClr val="C00000"/>
                </a:solidFill>
              </a:rPr>
              <a:t>bjclassMap</a:t>
            </a:r>
            <a:r>
              <a:rPr lang="en-US" altLang="zh-CN" sz="2000" b="1"/>
              <a:t>" </a:t>
            </a:r>
            <a:r>
              <a:rPr lang="en-US" altLang="zh-CN" sz="2000" b="1" smtClean="0"/>
              <a:t>  type</a:t>
            </a:r>
            <a:r>
              <a:rPr lang="en-US" altLang="zh-CN" sz="2000" b="1"/>
              <a:t>="bjclass"</a:t>
            </a:r>
            <a:r>
              <a:rPr lang="en-US" altLang="zh-CN" sz="2000"/>
              <a:t>&gt;</a:t>
            </a:r>
            <a:br>
              <a:rPr lang="en-US" altLang="zh-CN" sz="2000"/>
            </a:br>
            <a:r>
              <a:rPr lang="en-US" altLang="zh-CN" sz="2000"/>
              <a:t> </a:t>
            </a:r>
            <a:r>
              <a:rPr lang="en-US" altLang="zh-CN" sz="2000" smtClean="0"/>
              <a:t>      </a:t>
            </a:r>
            <a:r>
              <a:rPr lang="en-US" altLang="zh-CN" sz="2000" b="1" i="1" smtClean="0"/>
              <a:t>&lt;</a:t>
            </a:r>
            <a:r>
              <a:rPr lang="en-US" altLang="zh-CN" sz="2000" b="1" i="1"/>
              <a:t>id column="bjId" property="bjId" </a:t>
            </a:r>
            <a:r>
              <a:rPr lang="en-US" altLang="zh-CN" sz="2000" b="1" i="1" smtClean="0"/>
              <a:t>/&gt;</a:t>
            </a:r>
            <a:r>
              <a:rPr lang="en-US" altLang="zh-CN" sz="2000" b="1" i="1"/>
              <a:t/>
            </a:r>
            <a:br>
              <a:rPr lang="en-US" altLang="zh-CN" sz="2000" b="1" i="1"/>
            </a:br>
            <a:r>
              <a:rPr lang="en-US" altLang="zh-CN" sz="2000" b="1" i="1"/>
              <a:t> </a:t>
            </a:r>
            <a:r>
              <a:rPr lang="en-US" altLang="zh-CN" sz="2000" b="1" i="1" smtClean="0"/>
              <a:t>       &lt;!--</a:t>
            </a:r>
            <a:r>
              <a:rPr lang="zh-CN" altLang="en-US" sz="2000" b="1" i="1"/>
              <a:t>嵌套查询</a:t>
            </a:r>
            <a:r>
              <a:rPr lang="en-US" altLang="zh-CN" sz="2000" b="1" i="1"/>
              <a:t>--&gt;</a:t>
            </a:r>
            <a:br>
              <a:rPr lang="en-US" altLang="zh-CN" sz="2000" b="1" i="1"/>
            </a:br>
            <a:r>
              <a:rPr lang="en-US" altLang="zh-CN" sz="2000" b="1" i="1"/>
              <a:t>      </a:t>
            </a:r>
            <a:r>
              <a:rPr lang="en-US" altLang="zh-CN" sz="2000"/>
              <a:t> &lt;</a:t>
            </a:r>
            <a:r>
              <a:rPr lang="en-US" altLang="zh-CN" sz="2000" b="1"/>
              <a:t>collection column="bjId" </a:t>
            </a:r>
            <a:r>
              <a:rPr lang="en-US" altLang="zh-CN" sz="2000" b="1" smtClean="0"/>
              <a:t> property</a:t>
            </a:r>
            <a:r>
              <a:rPr lang="en-US" altLang="zh-CN" sz="2000" b="1"/>
              <a:t>="students" </a:t>
            </a:r>
            <a:r>
              <a:rPr lang="en-US" altLang="zh-CN" sz="2000" b="1" smtClean="0"/>
              <a:t>     ofType</a:t>
            </a:r>
            <a:r>
              <a:rPr lang="en-US" altLang="zh-CN" sz="2000" b="1"/>
              <a:t>="student"</a:t>
            </a:r>
            <a:br>
              <a:rPr lang="en-US" altLang="zh-CN" sz="2000" b="1"/>
            </a:br>
            <a:r>
              <a:rPr lang="en-US" altLang="zh-CN" sz="2000" b="1"/>
              <a:t>                    </a:t>
            </a:r>
            <a:r>
              <a:rPr lang="en-US" altLang="zh-CN" sz="2000" b="1" smtClean="0"/>
              <a:t>        select="                                                                                                                             "</a:t>
            </a:r>
            <a:r>
              <a:rPr lang="en-US" altLang="zh-CN" sz="2000" smtClean="0"/>
              <a:t>/&gt;</a:t>
            </a:r>
          </a:p>
          <a:p>
            <a:r>
              <a:rPr lang="en-US" altLang="zh-CN" sz="2000" smtClean="0"/>
              <a:t>&lt;/</a:t>
            </a:r>
            <a:r>
              <a:rPr lang="en-US" altLang="zh-CN" sz="2000" b="1"/>
              <a:t>resultMap</a:t>
            </a:r>
            <a:r>
              <a:rPr lang="en-US" altLang="zh-CN" sz="2000"/>
              <a:t>&gt;</a:t>
            </a:r>
            <a:endParaRPr lang="en-US" altLang="zh-CN" sz="2000" b="1">
              <a:solidFill>
                <a:srgbClr val="0052F6"/>
              </a:solidFill>
            </a:endParaRPr>
          </a:p>
        </p:txBody>
      </p:sp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7901517" y="3176093"/>
            <a:ext cx="3845983" cy="619125"/>
            <a:chOff x="5970972" y="2372516"/>
            <a:chExt cx="2024521" cy="469900"/>
          </a:xfrm>
        </p:grpSpPr>
        <p:sp>
          <p:nvSpPr>
            <p:cNvPr id="18" name="任意多边形 17"/>
            <p:cNvSpPr/>
            <p:nvPr/>
          </p:nvSpPr>
          <p:spPr bwMode="auto">
            <a:xfrm>
              <a:off x="5970972" y="2372516"/>
              <a:ext cx="2024521" cy="469900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6BA9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  <p:sp>
          <p:nvSpPr>
            <p:cNvPr id="22541" name="矩形 40"/>
            <p:cNvSpPr>
              <a:spLocks noChangeArrowheads="1"/>
            </p:cNvSpPr>
            <p:nvPr/>
          </p:nvSpPr>
          <p:spPr bwMode="auto">
            <a:xfrm>
              <a:off x="6022818" y="2425475"/>
              <a:ext cx="1969574" cy="280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Mybatis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方法</a:t>
              </a:r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：嵌套查询</a:t>
              </a:r>
              <a:endParaRPr lang="zh-CN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13833" y="5139535"/>
            <a:ext cx="913976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/>
              <a:t>&lt;mapper namespace=" </a:t>
            </a:r>
            <a:r>
              <a:rPr lang="en-US" altLang="zh-CN" sz="2000" b="1">
                <a:solidFill>
                  <a:srgbClr val="002060"/>
                </a:solidFill>
              </a:rPr>
              <a:t>com.javaee.association.mapper.StudentMapper</a:t>
            </a:r>
            <a:r>
              <a:rPr lang="en-US" altLang="zh-CN" sz="2000" b="1"/>
              <a:t> "&gt;</a:t>
            </a:r>
            <a:br>
              <a:rPr lang="en-US" altLang="zh-CN" sz="2000" b="1"/>
            </a:br>
            <a:r>
              <a:rPr lang="en-US" altLang="zh-CN" sz="2000" b="1" smtClean="0"/>
              <a:t>	&lt;select id="</a:t>
            </a:r>
            <a:r>
              <a:rPr lang="en-US" altLang="zh-CN" sz="2000" b="1" smtClean="0">
                <a:solidFill>
                  <a:srgbClr val="002060"/>
                </a:solidFill>
              </a:rPr>
              <a:t>selectByBjid</a:t>
            </a:r>
            <a:r>
              <a:rPr lang="en-US" altLang="zh-CN" sz="2000" b="1" smtClean="0"/>
              <a:t>" resultType="student"&gt;</a:t>
            </a:r>
            <a:br>
              <a:rPr lang="en-US" altLang="zh-CN" sz="2000" b="1" smtClean="0"/>
            </a:br>
            <a:r>
              <a:rPr lang="en-US" altLang="zh-CN" sz="2000" b="1" smtClean="0"/>
              <a:t>    		select * from student where bj_id=#{bjId}</a:t>
            </a:r>
            <a:br>
              <a:rPr lang="en-US" altLang="zh-CN" sz="2000" b="1" smtClean="0"/>
            </a:br>
            <a:r>
              <a:rPr lang="en-US" altLang="zh-CN" sz="2000" b="1" smtClean="0"/>
              <a:t>	&lt;/select&gt; </a:t>
            </a:r>
            <a:endParaRPr lang="en-US" altLang="zh-CN" sz="2000" b="1"/>
          </a:p>
          <a:p>
            <a:r>
              <a:rPr lang="en-US" altLang="zh-CN" sz="2000" b="1"/>
              <a:t>&lt;/ mapper&gt;   </a:t>
            </a:r>
            <a:endParaRPr lang="zh-CN" altLang="en-US" sz="20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193" y="160338"/>
            <a:ext cx="40671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183716" y="1989138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</a:rPr>
              <a:t>resultMap="bjclassMap</a:t>
            </a:r>
            <a:r>
              <a:rPr lang="en-US" altLang="zh-CN" b="1"/>
              <a:t>" 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74941" y="4432097"/>
            <a:ext cx="6867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2060"/>
                </a:solidFill>
              </a:rPr>
              <a:t>com.javaee.association.mapper.StudentMapper.selectByBjid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对多关联查询</a:t>
            </a:r>
          </a:p>
        </p:txBody>
      </p:sp>
    </p:spTree>
    <p:extLst>
      <p:ext uri="{BB962C8B-B14F-4D97-AF65-F5344CB8AC3E}">
        <p14:creationId xmlns:p14="http://schemas.microsoft.com/office/powerpoint/2010/main" val="215947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8" grpId="0"/>
      <p:bldP spid="22539" grpId="0"/>
      <p:bldP spid="4" grpId="0"/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20"/>
          <p:cNvSpPr>
            <a:spLocks noChangeArrowheads="1"/>
          </p:cNvSpPr>
          <p:nvPr/>
        </p:nvSpPr>
        <p:spPr bwMode="auto">
          <a:xfrm>
            <a:off x="624417" y="1257301"/>
            <a:ext cx="10894483" cy="428625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009ED6">
                <a:alpha val="87842"/>
              </a:srgbClr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zh-CN" sz="2000">
                <a:latin typeface="+mn-ea"/>
                <a:ea typeface="+mn-ea"/>
                <a:cs typeface="Times New Roman" pitchFamily="18" charset="0"/>
              </a:rPr>
              <a:t>在</a:t>
            </a:r>
            <a:r>
              <a:rPr lang="en-US" altLang="zh-CN" sz="2000">
                <a:latin typeface="+mn-ea"/>
                <a:ea typeface="+mn-ea"/>
                <a:cs typeface="Times New Roman" pitchFamily="18" charset="0"/>
              </a:rPr>
              <a:t>&lt;collection&gt;</a:t>
            </a:r>
            <a:r>
              <a:rPr lang="zh-CN" altLang="zh-CN" sz="2000">
                <a:latin typeface="+mn-ea"/>
                <a:ea typeface="+mn-ea"/>
                <a:cs typeface="Times New Roman" pitchFamily="18" charset="0"/>
              </a:rPr>
              <a:t>元素中，通常可以配置以下</a:t>
            </a:r>
            <a:r>
              <a:rPr lang="zh-CN" altLang="zh-CN" sz="2000" smtClean="0">
                <a:latin typeface="+mn-ea"/>
                <a:ea typeface="+mn-ea"/>
                <a:cs typeface="Times New Roman" pitchFamily="18" charset="0"/>
              </a:rPr>
              <a:t>属性</a:t>
            </a:r>
            <a:endParaRPr lang="zh-CN" altLang="en-US" sz="200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9" name="直接连接符 45"/>
          <p:cNvSpPr>
            <a:spLocks noChangeShapeType="1"/>
          </p:cNvSpPr>
          <p:nvPr/>
        </p:nvSpPr>
        <p:spPr bwMode="auto">
          <a:xfrm flipV="1">
            <a:off x="2429934" y="3541713"/>
            <a:ext cx="8396817" cy="11112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直接连接符 46"/>
          <p:cNvSpPr>
            <a:spLocks noChangeShapeType="1"/>
          </p:cNvSpPr>
          <p:nvPr/>
        </p:nvSpPr>
        <p:spPr bwMode="auto">
          <a:xfrm flipV="1">
            <a:off x="2429934" y="4292600"/>
            <a:ext cx="8348133" cy="26988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4658784" y="3316288"/>
            <a:ext cx="186267" cy="450850"/>
          </a:xfrm>
          <a:custGeom>
            <a:avLst/>
            <a:gdLst>
              <a:gd name="connsiteX0" fmla="*/ 0 w 168645"/>
              <a:gd name="connsiteY0" fmla="*/ 0 h 548640"/>
              <a:gd name="connsiteX1" fmla="*/ 168645 w 168645"/>
              <a:gd name="connsiteY1" fmla="*/ 0 h 548640"/>
              <a:gd name="connsiteX2" fmla="*/ 168645 w 168645"/>
              <a:gd name="connsiteY2" fmla="*/ 548640 h 548640"/>
              <a:gd name="connsiteX3" fmla="*/ 0 w 168645"/>
              <a:gd name="connsiteY3" fmla="*/ 548640 h 548640"/>
              <a:gd name="connsiteX4" fmla="*/ 0 w 168645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645" h="548640">
                <a:moveTo>
                  <a:pt x="0" y="0"/>
                </a:moveTo>
                <a:lnTo>
                  <a:pt x="168645" y="0"/>
                </a:lnTo>
                <a:lnTo>
                  <a:pt x="168645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9050" tIns="0" rIns="19050" bIns="0" spcCol="1270" anchor="ctr"/>
          <a:lstStyle/>
          <a:p>
            <a:pPr defTabSz="22225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500" kern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宋体"/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4468285" y="3787775"/>
            <a:ext cx="207433" cy="450850"/>
          </a:xfrm>
          <a:custGeom>
            <a:avLst/>
            <a:gdLst>
              <a:gd name="connsiteX0" fmla="*/ 0 w 185928"/>
              <a:gd name="connsiteY0" fmla="*/ 0 h 548640"/>
              <a:gd name="connsiteX1" fmla="*/ 185928 w 185928"/>
              <a:gd name="connsiteY1" fmla="*/ 0 h 548640"/>
              <a:gd name="connsiteX2" fmla="*/ 185928 w 185928"/>
              <a:gd name="connsiteY2" fmla="*/ 548640 h 548640"/>
              <a:gd name="connsiteX3" fmla="*/ 0 w 185928"/>
              <a:gd name="connsiteY3" fmla="*/ 548640 h 548640"/>
              <a:gd name="connsiteX4" fmla="*/ 0 w 185928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928" h="548640">
                <a:moveTo>
                  <a:pt x="0" y="0"/>
                </a:moveTo>
                <a:lnTo>
                  <a:pt x="185928" y="0"/>
                </a:lnTo>
                <a:lnTo>
                  <a:pt x="185928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19050" tIns="0" rIns="19050" bIns="0" spcCol="1270" anchor="ctr"/>
          <a:lstStyle/>
          <a:p>
            <a:pPr defTabSz="22225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500" kern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宋体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624418" y="2406650"/>
            <a:ext cx="1706033" cy="450850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property</a:t>
            </a:r>
            <a:endParaRPr lang="zh-CN" altLang="en-US" kern="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7" name="矩形 5"/>
          <p:cNvSpPr>
            <a:spLocks noChangeArrowheads="1"/>
          </p:cNvSpPr>
          <p:nvPr/>
        </p:nvSpPr>
        <p:spPr bwMode="auto">
          <a:xfrm>
            <a:off x="2448985" y="2459039"/>
            <a:ext cx="7901516" cy="3698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/>
              <a:t>指定映射到的实体类对象属性，与表字段一一对应</a:t>
            </a:r>
            <a:endParaRPr lang="zh-CN" altLang="zh-CN" b="1" kern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624418" y="3124200"/>
            <a:ext cx="1706033" cy="450850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column</a:t>
            </a:r>
            <a:endParaRPr lang="zh-CN" altLang="en-US" kern="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9" name="圆角矩形 48"/>
          <p:cNvSpPr/>
          <p:nvPr/>
        </p:nvSpPr>
        <p:spPr bwMode="auto">
          <a:xfrm>
            <a:off x="624418" y="3860800"/>
            <a:ext cx="1706033" cy="450850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/>
              <a:t>ofType</a:t>
            </a:r>
            <a:endParaRPr lang="zh-CN" altLang="en-US" kern="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0" name="矩形 7"/>
          <p:cNvSpPr>
            <a:spLocks noChangeArrowheads="1"/>
          </p:cNvSpPr>
          <p:nvPr/>
        </p:nvSpPr>
        <p:spPr bwMode="auto">
          <a:xfrm>
            <a:off x="2448984" y="3860800"/>
            <a:ext cx="7219949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指定实体对象中集合类属性所包含的元素类型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zh-CN" kern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6"/>
          <p:cNvSpPr>
            <a:spLocks noChangeArrowheads="1"/>
          </p:cNvSpPr>
          <p:nvPr/>
        </p:nvSpPr>
        <p:spPr bwMode="auto">
          <a:xfrm>
            <a:off x="2448984" y="3124200"/>
            <a:ext cx="5723467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mtClean="0"/>
              <a:t>指定</a:t>
            </a:r>
            <a:r>
              <a:rPr lang="zh-CN" altLang="en-US" smtClean="0"/>
              <a:t>嵌套查询条件</a:t>
            </a:r>
            <a:r>
              <a:rPr lang="zh-CN" altLang="zh-CN" smtClean="0"/>
              <a:t>对应</a:t>
            </a:r>
            <a:r>
              <a:rPr lang="zh-CN" altLang="zh-CN" dirty="0"/>
              <a:t>的字段</a:t>
            </a:r>
            <a:endParaRPr lang="zh-CN" altLang="zh-CN" b="1" kern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直接连接符 46"/>
          <p:cNvSpPr>
            <a:spLocks noChangeShapeType="1"/>
          </p:cNvSpPr>
          <p:nvPr/>
        </p:nvSpPr>
        <p:spPr bwMode="auto">
          <a:xfrm flipV="1">
            <a:off x="2429934" y="5040313"/>
            <a:ext cx="8396817" cy="50800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圆角矩形 55"/>
          <p:cNvSpPr/>
          <p:nvPr/>
        </p:nvSpPr>
        <p:spPr bwMode="auto">
          <a:xfrm>
            <a:off x="624418" y="4605338"/>
            <a:ext cx="1706033" cy="450850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select</a:t>
            </a:r>
            <a:endParaRPr lang="zh-CN" altLang="en-US" kern="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7" name="矩形 7"/>
          <p:cNvSpPr>
            <a:spLocks noChangeArrowheads="1"/>
          </p:cNvSpPr>
          <p:nvPr/>
        </p:nvSpPr>
        <p:spPr bwMode="auto">
          <a:xfrm>
            <a:off x="2448984" y="4646097"/>
            <a:ext cx="8549216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/>
              <a:t>指定引入嵌套查询的子</a:t>
            </a:r>
            <a:r>
              <a:rPr lang="en-US" altLang="zh-CN" dirty="0"/>
              <a:t>SQL</a:t>
            </a:r>
            <a:r>
              <a:rPr lang="zh-CN" altLang="zh-CN" dirty="0"/>
              <a:t>语句，该属性用于关联映射中的嵌套查询</a:t>
            </a:r>
            <a:endParaRPr lang="zh-CN" altLang="zh-CN" kern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直接连接符 46"/>
          <p:cNvSpPr>
            <a:spLocks noChangeShapeType="1"/>
          </p:cNvSpPr>
          <p:nvPr/>
        </p:nvSpPr>
        <p:spPr bwMode="auto">
          <a:xfrm flipV="1">
            <a:off x="2429934" y="5815014"/>
            <a:ext cx="8396817" cy="46037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圆角矩形 59"/>
          <p:cNvSpPr/>
          <p:nvPr/>
        </p:nvSpPr>
        <p:spPr bwMode="auto">
          <a:xfrm>
            <a:off x="624418" y="5345113"/>
            <a:ext cx="1706033" cy="450850"/>
          </a:xfrm>
          <a:prstGeom prst="roundRect">
            <a:avLst/>
          </a:prstGeom>
          <a:solidFill>
            <a:srgbClr val="00ADDC"/>
          </a:solidFill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fetchType</a:t>
            </a:r>
            <a:endParaRPr lang="zh-CN" altLang="en-US" kern="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1" name="矩形 7"/>
          <p:cNvSpPr>
            <a:spLocks noChangeArrowheads="1"/>
          </p:cNvSpPr>
          <p:nvPr/>
        </p:nvSpPr>
        <p:spPr bwMode="auto">
          <a:xfrm>
            <a:off x="2448985" y="5445682"/>
            <a:ext cx="8815916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/>
              <a:t>指定在关联查询时是否启用延迟加载</a:t>
            </a:r>
            <a:r>
              <a:rPr lang="zh-CN" altLang="zh-CN" dirty="0" smtClean="0"/>
              <a:t>。</a:t>
            </a:r>
            <a:r>
              <a:rPr lang="zh-CN" altLang="en-US" dirty="0"/>
              <a:t>该</a:t>
            </a:r>
            <a:r>
              <a:rPr lang="zh-CN" altLang="zh-CN" dirty="0" smtClean="0"/>
              <a:t>属</a:t>
            </a:r>
            <a:r>
              <a:rPr lang="zh-CN" altLang="zh-CN" dirty="0"/>
              <a:t>性有</a:t>
            </a:r>
            <a:r>
              <a:rPr lang="en-US" altLang="zh-CN" dirty="0"/>
              <a:t>lazy</a:t>
            </a:r>
            <a:r>
              <a:rPr lang="zh-CN" altLang="zh-CN" dirty="0"/>
              <a:t>和</a:t>
            </a:r>
            <a:r>
              <a:rPr lang="en-US" altLang="zh-CN" dirty="0"/>
              <a:t>eager</a:t>
            </a:r>
            <a:r>
              <a:rPr lang="zh-CN" altLang="zh-CN" dirty="0"/>
              <a:t>两个</a:t>
            </a:r>
            <a:r>
              <a:rPr lang="zh-CN" altLang="zh-CN"/>
              <a:t>属性</a:t>
            </a:r>
            <a:r>
              <a:rPr lang="zh-CN" altLang="zh-CN" smtClean="0"/>
              <a:t>值</a:t>
            </a:r>
            <a:endParaRPr lang="zh-CN" altLang="zh-CN" kern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直接连接符 46"/>
          <p:cNvSpPr>
            <a:spLocks noChangeShapeType="1"/>
          </p:cNvSpPr>
          <p:nvPr/>
        </p:nvSpPr>
        <p:spPr bwMode="auto">
          <a:xfrm flipV="1">
            <a:off x="2429934" y="2857500"/>
            <a:ext cx="8396817" cy="46038"/>
          </a:xfrm>
          <a:prstGeom prst="line">
            <a:avLst/>
          </a:prstGeom>
          <a:noFill/>
          <a:ln w="3175" algn="ctr">
            <a:solidFill>
              <a:srgbClr val="C3F7FD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3" name="Picture 29" descr="C:\Users\admin\Desktop\下载素材\81b1OOOPIC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918" y="1836739"/>
            <a:ext cx="2027767" cy="223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对多关联查询</a:t>
            </a:r>
          </a:p>
        </p:txBody>
      </p:sp>
    </p:spTree>
    <p:extLst>
      <p:ext uri="{BB962C8B-B14F-4D97-AF65-F5344CB8AC3E}">
        <p14:creationId xmlns:p14="http://schemas.microsoft.com/office/powerpoint/2010/main" val="121971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9" grpId="0" animBg="1"/>
      <p:bldP spid="40" grpId="0" animBg="1"/>
      <p:bldP spid="46" grpId="0" animBg="1"/>
      <p:bldP spid="47" grpId="0"/>
      <p:bldP spid="48" grpId="0" animBg="1"/>
      <p:bldP spid="49" grpId="0" animBg="1"/>
      <p:bldP spid="50" grpId="0"/>
      <p:bldP spid="51" grpId="0"/>
      <p:bldP spid="55" grpId="0" animBg="1"/>
      <p:bldP spid="56" grpId="0" animBg="1"/>
      <p:bldP spid="57" grpId="0"/>
      <p:bldP spid="59" grpId="0" animBg="1"/>
      <p:bldP spid="60" grpId="0" animBg="1"/>
      <p:bldP spid="61" grpId="0"/>
      <p:bldP spid="2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自定义 4366">
      <a:dk1>
        <a:sysClr val="windowText" lastClr="000000"/>
      </a:dk1>
      <a:lt1>
        <a:sysClr val="window" lastClr="FFFFFF"/>
      </a:lt1>
      <a:dk2>
        <a:srgbClr val="2C97CB"/>
      </a:dk2>
      <a:lt2>
        <a:srgbClr val="0070C0"/>
      </a:lt2>
      <a:accent1>
        <a:srgbClr val="0070C0"/>
      </a:accent1>
      <a:accent2>
        <a:srgbClr val="2C97CB"/>
      </a:accent2>
      <a:accent3>
        <a:srgbClr val="0070C0"/>
      </a:accent3>
      <a:accent4>
        <a:srgbClr val="2C97CB"/>
      </a:accent4>
      <a:accent5>
        <a:srgbClr val="0070C0"/>
      </a:accent5>
      <a:accent6>
        <a:srgbClr val="2C97CB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</TotalTime>
  <Words>1408</Words>
  <Application>Microsoft Office PowerPoint</Application>
  <PresentationFormat>自定义</PresentationFormat>
  <Paragraphs>171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PowerPoint 演示文稿</vt:lpstr>
      <vt:lpstr>PowerPoint 演示文稿</vt:lpstr>
      <vt:lpstr>3.1关联关系的Java类表示</vt:lpstr>
      <vt:lpstr>3.1关联关系的Java类表示</vt:lpstr>
      <vt:lpstr>3.2 对多关联查询</vt:lpstr>
      <vt:lpstr>3.2 对多关联查询</vt:lpstr>
      <vt:lpstr>3.2 对多关联查询</vt:lpstr>
      <vt:lpstr>3.2 对多关联查询</vt:lpstr>
      <vt:lpstr>3.2 对多关联查询</vt:lpstr>
      <vt:lpstr>3.2 对多关联查询</vt:lpstr>
      <vt:lpstr>3.2 对多关联查询</vt:lpstr>
      <vt:lpstr>3.2 对多关联查询</vt:lpstr>
      <vt:lpstr>3.3 对一关联查询</vt:lpstr>
      <vt:lpstr>3.3 对一关联查询</vt:lpstr>
      <vt:lpstr>3.3 对一关联查询</vt:lpstr>
      <vt:lpstr>3.3 对一关联查询</vt:lpstr>
      <vt:lpstr>3.4 扩展和总结</vt:lpstr>
      <vt:lpstr>3.4 扩展和总结—嵌套查询的延迟加载</vt:lpstr>
      <vt:lpstr>3.4 扩展和总结—嵌套查询的延迟加载</vt:lpstr>
      <vt:lpstr>1.5 小结&amp;作业</vt:lpstr>
    </vt:vector>
  </TitlesOfParts>
  <Manager>ppt模板5</Manager>
  <Company>ppt模板5</Company>
  <LinksUpToDate>false</LinksUpToDate>
  <SharedDoc>false</SharedDoc>
  <HyperlinkBase>ppt模板5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ppt模板5</dc:subject>
  <dc:creator>ppt模板5</dc:creator>
  <cp:keywords>ppt模板5</cp:keywords>
  <dc:description>ppt模板5</dc:description>
  <cp:lastModifiedBy>zq xia</cp:lastModifiedBy>
  <cp:revision>89</cp:revision>
  <dcterms:created xsi:type="dcterms:W3CDTF">2018-07-07T09:02:09Z</dcterms:created>
  <dcterms:modified xsi:type="dcterms:W3CDTF">2024-10-08T06:02:23Z</dcterms:modified>
  <cp:category>ppt模板5</cp:category>
</cp:coreProperties>
</file>