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358" r:id="rId4"/>
    <p:sldId id="357" r:id="rId5"/>
    <p:sldId id="290" r:id="rId6"/>
    <p:sldId id="356" r:id="rId7"/>
    <p:sldId id="359" r:id="rId8"/>
    <p:sldId id="353" r:id="rId9"/>
    <p:sldId id="354" r:id="rId10"/>
    <p:sldId id="355" r:id="rId11"/>
    <p:sldId id="360" r:id="rId12"/>
    <p:sldId id="34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9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40" autoAdjust="0"/>
    <p:restoredTop sz="76993" autoAdjust="0"/>
  </p:normalViewPr>
  <p:slideViewPr>
    <p:cSldViewPr snapToGrid="0">
      <p:cViewPr>
        <p:scale>
          <a:sx n="70" d="100"/>
          <a:sy n="70" d="100"/>
        </p:scale>
        <p:origin x="-1098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1C199-7A40-4EB2-A2A4-84B27B21C277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BFE8C-0A1E-4718-BA11-182134D2C9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67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62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Spring | Projects</a:t>
            </a:r>
            <a:endParaRPr lang="en-US" altLang="zh-CN" smtClean="0"/>
          </a:p>
          <a:p>
            <a:r>
              <a:rPr lang="en-US" altLang="zh-CN" smtClean="0"/>
              <a:t>"</a:t>
            </a:r>
            <a:r>
              <a:rPr lang="zh-CN" altLang="en-US" smtClean="0"/>
              <a:t>不会音乐的金融顾问不是好程序员</a:t>
            </a:r>
            <a:r>
              <a:rPr lang="en-US" altLang="zh-CN" smtClean="0"/>
              <a:t>"</a:t>
            </a:r>
            <a:r>
              <a:rPr lang="zh-CN" altLang="en-US" smtClean="0"/>
              <a:t>是对这位大神最好的称呼了。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Rod Johnson</a:t>
            </a:r>
            <a:r>
              <a:rPr lang="zh-CN" altLang="en-US" smtClean="0"/>
              <a:t>在成为码农之前是悉尼大学的博士</a:t>
            </a:r>
            <a:r>
              <a:rPr lang="en-US" altLang="zh-CN" smtClean="0"/>
              <a:t>--</a:t>
            </a:r>
            <a:r>
              <a:rPr lang="zh-CN" altLang="en-US" smtClean="0"/>
              <a:t>音乐学博士。</a:t>
            </a:r>
            <a:endParaRPr lang="en-US" altLang="zh-CN" smtClean="0"/>
          </a:p>
          <a:p>
            <a:r>
              <a:rPr lang="zh-CN" altLang="en-US" smtClean="0"/>
              <a:t>人们惊叹于他为什么拥有如此高深的计算机技术和卓越的才华。</a:t>
            </a:r>
            <a:endParaRPr lang="en-US" altLang="zh-CN" smtClean="0"/>
          </a:p>
          <a:p>
            <a:r>
              <a:rPr lang="zh-CN" altLang="en-US" smtClean="0"/>
              <a:t>编程的极致就是艺术？</a:t>
            </a:r>
            <a:endParaRPr lang="en-US" altLang="zh-CN" smtClean="0"/>
          </a:p>
          <a:p>
            <a:r>
              <a:rPr lang="zh-CN" altLang="en-US" smtClean="0"/>
              <a:t>我想大师之所以为大师是他们超俗的风范和博大精深的艺术造诣。</a:t>
            </a:r>
            <a:endParaRPr lang="en-US" altLang="zh-CN" smtClean="0"/>
          </a:p>
          <a:p>
            <a:r>
              <a:rPr lang="zh-CN" altLang="en-US" smtClean="0"/>
              <a:t>比如：</a:t>
            </a:r>
            <a:r>
              <a:rPr lang="en-US" altLang="zh-CN" smtClean="0"/>
              <a:t>Linux</a:t>
            </a:r>
            <a:r>
              <a:rPr lang="zh-CN" altLang="en-US" smtClean="0"/>
              <a:t>之父</a:t>
            </a:r>
            <a:r>
              <a:rPr lang="en-US" altLang="zh-CN" smtClean="0"/>
              <a:t>-Linus Torvalds</a:t>
            </a:r>
            <a:r>
              <a:rPr lang="zh-CN" altLang="en-US" smtClean="0"/>
              <a:t>，</a:t>
            </a:r>
            <a:r>
              <a:rPr lang="en-US" altLang="zh-CN" smtClean="0"/>
              <a:t>Unix</a:t>
            </a:r>
            <a:r>
              <a:rPr lang="zh-CN" altLang="en-US" smtClean="0"/>
              <a:t>之父</a:t>
            </a:r>
            <a:r>
              <a:rPr lang="en-US" altLang="zh-CN" smtClean="0"/>
              <a:t>--Ken Thompson</a:t>
            </a:r>
            <a:r>
              <a:rPr lang="zh-CN" altLang="en-US" smtClean="0"/>
              <a:t>等。</a:t>
            </a:r>
            <a:endParaRPr lang="en-US" altLang="zh-CN" smtClean="0"/>
          </a:p>
          <a:p>
            <a:r>
              <a:rPr lang="zh-CN" altLang="en-US" smtClean="0"/>
              <a:t>我辈连</a:t>
            </a:r>
            <a:r>
              <a:rPr lang="en-US" altLang="zh-CN" smtClean="0"/>
              <a:t>JAVA</a:t>
            </a:r>
            <a:r>
              <a:rPr lang="zh-CN" altLang="en-US" smtClean="0"/>
              <a:t>也学不会的俗人渣渣只能在风中凌乱了。</a:t>
            </a:r>
          </a:p>
          <a:p>
            <a:endParaRPr lang="en-US" altLang="zh-CN" smtClean="0"/>
          </a:p>
          <a:p>
            <a:r>
              <a:rPr lang="zh-CN" altLang="en-US" smtClean="0"/>
              <a:t>对于每一位</a:t>
            </a:r>
            <a:r>
              <a:rPr lang="en-US" altLang="zh-CN" smtClean="0"/>
              <a:t>Java </a:t>
            </a:r>
            <a:r>
              <a:rPr lang="zh-CN" altLang="en-US" smtClean="0"/>
              <a:t>开发者来讲，</a:t>
            </a:r>
            <a:r>
              <a:rPr lang="en-US" altLang="zh-CN" smtClean="0"/>
              <a:t>Spring</a:t>
            </a:r>
            <a:r>
              <a:rPr lang="zh-CN" altLang="en-US" smtClean="0"/>
              <a:t>就是孕育万物的春天。</a:t>
            </a:r>
            <a:endParaRPr lang="en-US" altLang="zh-CN" smtClean="0"/>
          </a:p>
          <a:p>
            <a:r>
              <a:rPr lang="zh-CN" altLang="en-US" smtClean="0"/>
              <a:t>也许就是在</a:t>
            </a:r>
            <a:r>
              <a:rPr lang="en-US" altLang="zh-CN" smtClean="0"/>
              <a:t>2002</a:t>
            </a:r>
            <a:r>
              <a:rPr lang="zh-CN" altLang="en-US" smtClean="0"/>
              <a:t>年春天的一个晚上，</a:t>
            </a:r>
            <a:r>
              <a:rPr lang="en-US" altLang="zh-CN" smtClean="0"/>
              <a:t>Rod Johnson </a:t>
            </a:r>
            <a:r>
              <a:rPr lang="zh-CN" altLang="en-US" smtClean="0"/>
              <a:t>对</a:t>
            </a:r>
            <a:r>
              <a:rPr lang="en-US" altLang="zh-CN" smtClean="0"/>
              <a:t>Java EE </a:t>
            </a:r>
            <a:r>
              <a:rPr lang="zh-CN" altLang="en-US" smtClean="0"/>
              <a:t>框架臃肿、低效、梦游般的种种表现提出了质疑，</a:t>
            </a:r>
            <a:r>
              <a:rPr lang="en-US" altLang="zh-CN" smtClean="0"/>
              <a:t>Spring</a:t>
            </a:r>
            <a:r>
              <a:rPr lang="zh-CN" altLang="en-US" smtClean="0"/>
              <a:t>开源轻量容器自此应运而生。</a:t>
            </a:r>
            <a:endParaRPr lang="en-US" altLang="zh-CN" smtClean="0"/>
          </a:p>
          <a:p>
            <a:r>
              <a:rPr lang="en-US" altLang="zh-CN" smtClean="0"/>
              <a:t>Spring</a:t>
            </a:r>
            <a:r>
              <a:rPr lang="zh-CN" altLang="en-US" smtClean="0"/>
              <a:t>的设计思想是革命性的，它降低了企业级应用开发的复杂度，打破了正统</a:t>
            </a:r>
            <a:r>
              <a:rPr lang="en-US" altLang="zh-CN" smtClean="0"/>
              <a:t>J2EE</a:t>
            </a:r>
            <a:r>
              <a:rPr lang="zh-CN" altLang="en-US" smtClean="0"/>
              <a:t>框架一统天下的局面，</a:t>
            </a:r>
            <a:r>
              <a:rPr lang="en-US" altLang="zh-CN" smtClean="0"/>
              <a:t>IoC(</a:t>
            </a:r>
            <a:r>
              <a:rPr lang="zh-CN" altLang="en-US" smtClean="0"/>
              <a:t>控制反转</a:t>
            </a:r>
            <a:r>
              <a:rPr lang="en-US" altLang="zh-CN" smtClean="0"/>
              <a:t>)</a:t>
            </a:r>
            <a:r>
              <a:rPr lang="zh-CN" altLang="en-US" smtClean="0"/>
              <a:t>和</a:t>
            </a:r>
            <a:r>
              <a:rPr lang="en-US" altLang="zh-CN" smtClean="0"/>
              <a:t>AOP(</a:t>
            </a:r>
            <a:r>
              <a:rPr lang="zh-CN" altLang="en-US" smtClean="0"/>
              <a:t>面向切面</a:t>
            </a:r>
            <a:r>
              <a:rPr lang="en-US" altLang="zh-CN" smtClean="0"/>
              <a:t>)</a:t>
            </a:r>
            <a:r>
              <a:rPr lang="zh-CN" altLang="en-US" smtClean="0"/>
              <a:t>具有广泛和深远的影响力。</a:t>
            </a:r>
            <a:endParaRPr lang="en-US" altLang="zh-CN" smtClean="0"/>
          </a:p>
          <a:p>
            <a:r>
              <a:rPr lang="zh-CN" altLang="en-US" smtClean="0"/>
              <a:t>松耦合、可测试、非侵入式、依赖注入使得每个</a:t>
            </a:r>
            <a:r>
              <a:rPr lang="en-US" altLang="zh-CN" smtClean="0"/>
              <a:t>Java</a:t>
            </a:r>
            <a:r>
              <a:rPr lang="zh-CN" altLang="en-US" smtClean="0"/>
              <a:t>应用都能从中受益，如今依然是业界最主流技术，展示了强有力的生命力。</a:t>
            </a:r>
            <a:endParaRPr lang="en-US" altLang="zh-CN" smtClean="0"/>
          </a:p>
          <a:p>
            <a:r>
              <a:rPr lang="zh-CN" altLang="en-US" smtClean="0"/>
              <a:t>有兴趣的软件开发者可以深入学习</a:t>
            </a:r>
            <a:r>
              <a:rPr lang="en-US" altLang="zh-CN" smtClean="0"/>
              <a:t>Spring</a:t>
            </a:r>
            <a:r>
              <a:rPr lang="zh-CN" altLang="en-US" smtClean="0"/>
              <a:t>发展体系，包括：</a:t>
            </a:r>
            <a:r>
              <a:rPr lang="en-US" altLang="zh-CN" smtClean="0"/>
              <a:t>Spring MVC,Spring Data,Spring Boot,Spring Cloud</a:t>
            </a:r>
            <a:r>
              <a:rPr lang="zh-CN" altLang="en-US" smtClean="0"/>
              <a:t>等等。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62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Spring | Projects</a:t>
            </a:r>
            <a:endParaRPr lang="en-US" altLang="zh-CN" smtClean="0"/>
          </a:p>
          <a:p>
            <a:r>
              <a:rPr lang="en-US" altLang="zh-CN" smtClean="0"/>
              <a:t>"</a:t>
            </a:r>
            <a:r>
              <a:rPr lang="zh-CN" altLang="en-US" smtClean="0"/>
              <a:t>不会音乐的金融顾问不是好程序员</a:t>
            </a:r>
            <a:r>
              <a:rPr lang="en-US" altLang="zh-CN" smtClean="0"/>
              <a:t>"</a:t>
            </a:r>
            <a:r>
              <a:rPr lang="zh-CN" altLang="en-US" smtClean="0"/>
              <a:t>是对这位大神最好的称呼了。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Rod Johnson</a:t>
            </a:r>
            <a:r>
              <a:rPr lang="zh-CN" altLang="en-US" smtClean="0"/>
              <a:t>在成为码农之前是悉尼大学的博士</a:t>
            </a:r>
            <a:r>
              <a:rPr lang="en-US" altLang="zh-CN" smtClean="0"/>
              <a:t>--</a:t>
            </a:r>
            <a:r>
              <a:rPr lang="zh-CN" altLang="en-US" smtClean="0"/>
              <a:t>音乐学博士。</a:t>
            </a:r>
            <a:endParaRPr lang="en-US" altLang="zh-CN" smtClean="0"/>
          </a:p>
          <a:p>
            <a:r>
              <a:rPr lang="zh-CN" altLang="en-US" smtClean="0"/>
              <a:t>人们惊叹于他为什么拥有如此高深的计算机技术和卓越的才华。</a:t>
            </a:r>
            <a:endParaRPr lang="en-US" altLang="zh-CN" smtClean="0"/>
          </a:p>
          <a:p>
            <a:r>
              <a:rPr lang="zh-CN" altLang="en-US" smtClean="0"/>
              <a:t>编程的极致就是艺术？</a:t>
            </a:r>
            <a:endParaRPr lang="en-US" altLang="zh-CN" smtClean="0"/>
          </a:p>
          <a:p>
            <a:r>
              <a:rPr lang="zh-CN" altLang="en-US" smtClean="0"/>
              <a:t>我想大师之所以为大师是他们超俗的风范和博大精深的艺术造诣。</a:t>
            </a:r>
            <a:endParaRPr lang="en-US" altLang="zh-CN" smtClean="0"/>
          </a:p>
          <a:p>
            <a:r>
              <a:rPr lang="zh-CN" altLang="en-US" smtClean="0"/>
              <a:t>比如：</a:t>
            </a:r>
            <a:r>
              <a:rPr lang="en-US" altLang="zh-CN" smtClean="0"/>
              <a:t>Linux</a:t>
            </a:r>
            <a:r>
              <a:rPr lang="zh-CN" altLang="en-US" smtClean="0"/>
              <a:t>之父</a:t>
            </a:r>
            <a:r>
              <a:rPr lang="en-US" altLang="zh-CN" smtClean="0"/>
              <a:t>-Linus Torvalds</a:t>
            </a:r>
            <a:r>
              <a:rPr lang="zh-CN" altLang="en-US" smtClean="0"/>
              <a:t>，</a:t>
            </a:r>
            <a:r>
              <a:rPr lang="en-US" altLang="zh-CN" smtClean="0"/>
              <a:t>Unix</a:t>
            </a:r>
            <a:r>
              <a:rPr lang="zh-CN" altLang="en-US" smtClean="0"/>
              <a:t>之父</a:t>
            </a:r>
            <a:r>
              <a:rPr lang="en-US" altLang="zh-CN" smtClean="0"/>
              <a:t>--Ken Thompson</a:t>
            </a:r>
            <a:r>
              <a:rPr lang="zh-CN" altLang="en-US" smtClean="0"/>
              <a:t>等。</a:t>
            </a:r>
            <a:endParaRPr lang="en-US" altLang="zh-CN" smtClean="0"/>
          </a:p>
          <a:p>
            <a:r>
              <a:rPr lang="zh-CN" altLang="en-US" smtClean="0"/>
              <a:t>我辈连</a:t>
            </a:r>
            <a:r>
              <a:rPr lang="en-US" altLang="zh-CN" smtClean="0"/>
              <a:t>JAVA</a:t>
            </a:r>
            <a:r>
              <a:rPr lang="zh-CN" altLang="en-US" smtClean="0"/>
              <a:t>也学不会的俗人渣渣只能在风中凌乱了。</a:t>
            </a:r>
          </a:p>
          <a:p>
            <a:endParaRPr lang="en-US" altLang="zh-CN" smtClean="0"/>
          </a:p>
          <a:p>
            <a:r>
              <a:rPr lang="zh-CN" altLang="en-US" smtClean="0"/>
              <a:t>对于每一位</a:t>
            </a:r>
            <a:r>
              <a:rPr lang="en-US" altLang="zh-CN" smtClean="0"/>
              <a:t>Java </a:t>
            </a:r>
            <a:r>
              <a:rPr lang="zh-CN" altLang="en-US" smtClean="0"/>
              <a:t>开发者来讲，</a:t>
            </a:r>
            <a:r>
              <a:rPr lang="en-US" altLang="zh-CN" smtClean="0"/>
              <a:t>Spring</a:t>
            </a:r>
            <a:r>
              <a:rPr lang="zh-CN" altLang="en-US" smtClean="0"/>
              <a:t>就是孕育万物的春天。</a:t>
            </a:r>
            <a:endParaRPr lang="en-US" altLang="zh-CN" smtClean="0"/>
          </a:p>
          <a:p>
            <a:r>
              <a:rPr lang="zh-CN" altLang="en-US" smtClean="0"/>
              <a:t>也许就是在</a:t>
            </a:r>
            <a:r>
              <a:rPr lang="en-US" altLang="zh-CN" smtClean="0"/>
              <a:t>2002</a:t>
            </a:r>
            <a:r>
              <a:rPr lang="zh-CN" altLang="en-US" smtClean="0"/>
              <a:t>年春天的一个晚上，</a:t>
            </a:r>
            <a:r>
              <a:rPr lang="en-US" altLang="zh-CN" smtClean="0"/>
              <a:t>Rod Johnson </a:t>
            </a:r>
            <a:r>
              <a:rPr lang="zh-CN" altLang="en-US" smtClean="0"/>
              <a:t>对</a:t>
            </a:r>
            <a:r>
              <a:rPr lang="en-US" altLang="zh-CN" smtClean="0"/>
              <a:t>Java EE </a:t>
            </a:r>
            <a:r>
              <a:rPr lang="zh-CN" altLang="en-US" smtClean="0"/>
              <a:t>框架臃肿、低效、梦游般的种种表现提出了质疑，</a:t>
            </a:r>
            <a:r>
              <a:rPr lang="en-US" altLang="zh-CN" smtClean="0"/>
              <a:t>Spring</a:t>
            </a:r>
            <a:r>
              <a:rPr lang="zh-CN" altLang="en-US" smtClean="0"/>
              <a:t>开源轻量容器自此应运而生。</a:t>
            </a:r>
            <a:endParaRPr lang="en-US" altLang="zh-CN" smtClean="0"/>
          </a:p>
          <a:p>
            <a:r>
              <a:rPr lang="en-US" altLang="zh-CN" smtClean="0"/>
              <a:t>Spring</a:t>
            </a:r>
            <a:r>
              <a:rPr lang="zh-CN" altLang="en-US" smtClean="0"/>
              <a:t>的设计思想是革命性的，它降低了企业级应用开发的复杂度，打破了正统</a:t>
            </a:r>
            <a:r>
              <a:rPr lang="en-US" altLang="zh-CN" smtClean="0"/>
              <a:t>J2EE</a:t>
            </a:r>
            <a:r>
              <a:rPr lang="zh-CN" altLang="en-US" smtClean="0"/>
              <a:t>框架一统天下的局面，</a:t>
            </a:r>
            <a:r>
              <a:rPr lang="en-US" altLang="zh-CN" smtClean="0"/>
              <a:t>IoC(</a:t>
            </a:r>
            <a:r>
              <a:rPr lang="zh-CN" altLang="en-US" smtClean="0"/>
              <a:t>控制反转</a:t>
            </a:r>
            <a:r>
              <a:rPr lang="en-US" altLang="zh-CN" smtClean="0"/>
              <a:t>)</a:t>
            </a:r>
            <a:r>
              <a:rPr lang="zh-CN" altLang="en-US" smtClean="0"/>
              <a:t>和</a:t>
            </a:r>
            <a:r>
              <a:rPr lang="en-US" altLang="zh-CN" smtClean="0"/>
              <a:t>AOP(</a:t>
            </a:r>
            <a:r>
              <a:rPr lang="zh-CN" altLang="en-US" smtClean="0"/>
              <a:t>面向切面</a:t>
            </a:r>
            <a:r>
              <a:rPr lang="en-US" altLang="zh-CN" smtClean="0"/>
              <a:t>)</a:t>
            </a:r>
            <a:r>
              <a:rPr lang="zh-CN" altLang="en-US" smtClean="0"/>
              <a:t>具有广泛和深远的影响力。</a:t>
            </a:r>
            <a:endParaRPr lang="en-US" altLang="zh-CN" smtClean="0"/>
          </a:p>
          <a:p>
            <a:r>
              <a:rPr lang="zh-CN" altLang="en-US" smtClean="0"/>
              <a:t>松耦合、可测试、非侵入式、依赖注入使得每个</a:t>
            </a:r>
            <a:r>
              <a:rPr lang="en-US" altLang="zh-CN" smtClean="0"/>
              <a:t>Java</a:t>
            </a:r>
            <a:r>
              <a:rPr lang="zh-CN" altLang="en-US" smtClean="0"/>
              <a:t>应用都能从中受益，如今依然是业界最主流技术，展示了强有力的生命力。</a:t>
            </a:r>
            <a:endParaRPr lang="en-US" altLang="zh-CN" smtClean="0"/>
          </a:p>
          <a:p>
            <a:r>
              <a:rPr lang="zh-CN" altLang="en-US" smtClean="0"/>
              <a:t>有兴趣的软件开发者可以深入学习</a:t>
            </a:r>
            <a:r>
              <a:rPr lang="en-US" altLang="zh-CN" smtClean="0"/>
              <a:t>Spring</a:t>
            </a:r>
            <a:r>
              <a:rPr lang="zh-CN" altLang="en-US" smtClean="0"/>
              <a:t>发展体系，包括：</a:t>
            </a:r>
            <a:r>
              <a:rPr lang="en-US" altLang="zh-CN" smtClean="0"/>
              <a:t>Spring MVC,Spring Data,Spring Boot,Spring Cloud</a:t>
            </a:r>
            <a:r>
              <a:rPr lang="zh-CN" altLang="en-US" smtClean="0"/>
              <a:t>等等。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62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Spring | Projects</a:t>
            </a:r>
            <a:endParaRPr lang="en-US" altLang="zh-CN" smtClean="0"/>
          </a:p>
          <a:p>
            <a:r>
              <a:rPr lang="en-US" altLang="zh-CN" smtClean="0"/>
              <a:t>"</a:t>
            </a:r>
            <a:r>
              <a:rPr lang="zh-CN" altLang="en-US" smtClean="0"/>
              <a:t>不会音乐的金融顾问不是好程序员</a:t>
            </a:r>
            <a:r>
              <a:rPr lang="en-US" altLang="zh-CN" smtClean="0"/>
              <a:t>"</a:t>
            </a:r>
            <a:r>
              <a:rPr lang="zh-CN" altLang="en-US" smtClean="0"/>
              <a:t>是对这位大神最好的称呼了。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Rod Johnson</a:t>
            </a:r>
            <a:r>
              <a:rPr lang="zh-CN" altLang="en-US" smtClean="0"/>
              <a:t>在成为码农之前是悉尼大学的博士</a:t>
            </a:r>
            <a:r>
              <a:rPr lang="en-US" altLang="zh-CN" smtClean="0"/>
              <a:t>--</a:t>
            </a:r>
            <a:r>
              <a:rPr lang="zh-CN" altLang="en-US" smtClean="0"/>
              <a:t>音乐学博士。</a:t>
            </a:r>
            <a:endParaRPr lang="en-US" altLang="zh-CN" smtClean="0"/>
          </a:p>
          <a:p>
            <a:r>
              <a:rPr lang="zh-CN" altLang="en-US" smtClean="0"/>
              <a:t>人们惊叹于他为什么拥有如此高深的计算机技术和卓越的才华。</a:t>
            </a:r>
            <a:endParaRPr lang="en-US" altLang="zh-CN" smtClean="0"/>
          </a:p>
          <a:p>
            <a:r>
              <a:rPr lang="zh-CN" altLang="en-US" smtClean="0"/>
              <a:t>编程的极致就是艺术？</a:t>
            </a:r>
            <a:endParaRPr lang="en-US" altLang="zh-CN" smtClean="0"/>
          </a:p>
          <a:p>
            <a:r>
              <a:rPr lang="zh-CN" altLang="en-US" smtClean="0"/>
              <a:t>我想大师之所以为大师是他们超俗的风范和博大精深的艺术造诣。</a:t>
            </a:r>
            <a:endParaRPr lang="en-US" altLang="zh-CN" smtClean="0"/>
          </a:p>
          <a:p>
            <a:r>
              <a:rPr lang="zh-CN" altLang="en-US" smtClean="0"/>
              <a:t>比如：</a:t>
            </a:r>
            <a:r>
              <a:rPr lang="en-US" altLang="zh-CN" smtClean="0"/>
              <a:t>Linux</a:t>
            </a:r>
            <a:r>
              <a:rPr lang="zh-CN" altLang="en-US" smtClean="0"/>
              <a:t>之父</a:t>
            </a:r>
            <a:r>
              <a:rPr lang="en-US" altLang="zh-CN" smtClean="0"/>
              <a:t>-Linus Torvalds</a:t>
            </a:r>
            <a:r>
              <a:rPr lang="zh-CN" altLang="en-US" smtClean="0"/>
              <a:t>，</a:t>
            </a:r>
            <a:r>
              <a:rPr lang="en-US" altLang="zh-CN" smtClean="0"/>
              <a:t>Unix</a:t>
            </a:r>
            <a:r>
              <a:rPr lang="zh-CN" altLang="en-US" smtClean="0"/>
              <a:t>之父</a:t>
            </a:r>
            <a:r>
              <a:rPr lang="en-US" altLang="zh-CN" smtClean="0"/>
              <a:t>--Ken Thompson</a:t>
            </a:r>
            <a:r>
              <a:rPr lang="zh-CN" altLang="en-US" smtClean="0"/>
              <a:t>等。</a:t>
            </a:r>
            <a:endParaRPr lang="en-US" altLang="zh-CN" smtClean="0"/>
          </a:p>
          <a:p>
            <a:r>
              <a:rPr lang="zh-CN" altLang="en-US" smtClean="0"/>
              <a:t>我辈连</a:t>
            </a:r>
            <a:r>
              <a:rPr lang="en-US" altLang="zh-CN" smtClean="0"/>
              <a:t>JAVA</a:t>
            </a:r>
            <a:r>
              <a:rPr lang="zh-CN" altLang="en-US" smtClean="0"/>
              <a:t>也学不会的俗人渣渣只能在风中凌乱了。</a:t>
            </a:r>
          </a:p>
          <a:p>
            <a:endParaRPr lang="en-US" altLang="zh-CN" smtClean="0"/>
          </a:p>
          <a:p>
            <a:r>
              <a:rPr lang="zh-CN" altLang="en-US" smtClean="0"/>
              <a:t>对于每一位</a:t>
            </a:r>
            <a:r>
              <a:rPr lang="en-US" altLang="zh-CN" smtClean="0"/>
              <a:t>Java </a:t>
            </a:r>
            <a:r>
              <a:rPr lang="zh-CN" altLang="en-US" smtClean="0"/>
              <a:t>开发者来讲，</a:t>
            </a:r>
            <a:r>
              <a:rPr lang="en-US" altLang="zh-CN" smtClean="0"/>
              <a:t>Spring</a:t>
            </a:r>
            <a:r>
              <a:rPr lang="zh-CN" altLang="en-US" smtClean="0"/>
              <a:t>就是孕育万物的春天。</a:t>
            </a:r>
            <a:endParaRPr lang="en-US" altLang="zh-CN" smtClean="0"/>
          </a:p>
          <a:p>
            <a:r>
              <a:rPr lang="zh-CN" altLang="en-US" smtClean="0"/>
              <a:t>也许就是在</a:t>
            </a:r>
            <a:r>
              <a:rPr lang="en-US" altLang="zh-CN" smtClean="0"/>
              <a:t>2002</a:t>
            </a:r>
            <a:r>
              <a:rPr lang="zh-CN" altLang="en-US" smtClean="0"/>
              <a:t>年春天的一个晚上，</a:t>
            </a:r>
            <a:r>
              <a:rPr lang="en-US" altLang="zh-CN" smtClean="0"/>
              <a:t>Rod Johnson </a:t>
            </a:r>
            <a:r>
              <a:rPr lang="zh-CN" altLang="en-US" smtClean="0"/>
              <a:t>对</a:t>
            </a:r>
            <a:r>
              <a:rPr lang="en-US" altLang="zh-CN" smtClean="0"/>
              <a:t>Java EE </a:t>
            </a:r>
            <a:r>
              <a:rPr lang="zh-CN" altLang="en-US" smtClean="0"/>
              <a:t>框架臃肿、低效、梦游般的种种表现提出了质疑，</a:t>
            </a:r>
            <a:r>
              <a:rPr lang="en-US" altLang="zh-CN" smtClean="0"/>
              <a:t>Spring</a:t>
            </a:r>
            <a:r>
              <a:rPr lang="zh-CN" altLang="en-US" smtClean="0"/>
              <a:t>开源轻量容器自此应运而生。</a:t>
            </a:r>
            <a:endParaRPr lang="en-US" altLang="zh-CN" smtClean="0"/>
          </a:p>
          <a:p>
            <a:r>
              <a:rPr lang="en-US" altLang="zh-CN" smtClean="0"/>
              <a:t>Spring</a:t>
            </a:r>
            <a:r>
              <a:rPr lang="zh-CN" altLang="en-US" smtClean="0"/>
              <a:t>的设计思想是革命性的，它降低了企业级应用开发的复杂度，打破了正统</a:t>
            </a:r>
            <a:r>
              <a:rPr lang="en-US" altLang="zh-CN" smtClean="0"/>
              <a:t>J2EE</a:t>
            </a:r>
            <a:r>
              <a:rPr lang="zh-CN" altLang="en-US" smtClean="0"/>
              <a:t>框架一统天下的局面，</a:t>
            </a:r>
            <a:r>
              <a:rPr lang="en-US" altLang="zh-CN" smtClean="0"/>
              <a:t>IoC(</a:t>
            </a:r>
            <a:r>
              <a:rPr lang="zh-CN" altLang="en-US" smtClean="0"/>
              <a:t>控制反转</a:t>
            </a:r>
            <a:r>
              <a:rPr lang="en-US" altLang="zh-CN" smtClean="0"/>
              <a:t>)</a:t>
            </a:r>
            <a:r>
              <a:rPr lang="zh-CN" altLang="en-US" smtClean="0"/>
              <a:t>和</a:t>
            </a:r>
            <a:r>
              <a:rPr lang="en-US" altLang="zh-CN" smtClean="0"/>
              <a:t>AOP(</a:t>
            </a:r>
            <a:r>
              <a:rPr lang="zh-CN" altLang="en-US" smtClean="0"/>
              <a:t>面向切面</a:t>
            </a:r>
            <a:r>
              <a:rPr lang="en-US" altLang="zh-CN" smtClean="0"/>
              <a:t>)</a:t>
            </a:r>
            <a:r>
              <a:rPr lang="zh-CN" altLang="en-US" smtClean="0"/>
              <a:t>具有广泛和深远的影响力。</a:t>
            </a:r>
            <a:endParaRPr lang="en-US" altLang="zh-CN" smtClean="0"/>
          </a:p>
          <a:p>
            <a:r>
              <a:rPr lang="zh-CN" altLang="en-US" smtClean="0"/>
              <a:t>松耦合、可测试、非侵入式、依赖注入使得每个</a:t>
            </a:r>
            <a:r>
              <a:rPr lang="en-US" altLang="zh-CN" smtClean="0"/>
              <a:t>Java</a:t>
            </a:r>
            <a:r>
              <a:rPr lang="zh-CN" altLang="en-US" smtClean="0"/>
              <a:t>应用都能从中受益，如今依然是业界最主流技术，展示了强有力的生命力。</a:t>
            </a:r>
            <a:endParaRPr lang="en-US" altLang="zh-CN" smtClean="0"/>
          </a:p>
          <a:p>
            <a:r>
              <a:rPr lang="zh-CN" altLang="en-US" smtClean="0"/>
              <a:t>有兴趣的软件开发者可以深入学习</a:t>
            </a:r>
            <a:r>
              <a:rPr lang="en-US" altLang="zh-CN" smtClean="0"/>
              <a:t>Spring</a:t>
            </a:r>
            <a:r>
              <a:rPr lang="zh-CN" altLang="en-US" smtClean="0"/>
              <a:t>发展体系，包括：</a:t>
            </a:r>
            <a:r>
              <a:rPr lang="en-US" altLang="zh-CN" smtClean="0"/>
              <a:t>Spring MVC,Spring Data,Spring Boot,Spring Cloud</a:t>
            </a:r>
            <a:r>
              <a:rPr lang="zh-CN" altLang="en-US" smtClean="0"/>
              <a:t>等等。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62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Spring | Projects</a:t>
            </a:r>
            <a:endParaRPr lang="en-US" altLang="zh-CN" smtClean="0"/>
          </a:p>
          <a:p>
            <a:r>
              <a:rPr lang="en-US" altLang="zh-CN" smtClean="0"/>
              <a:t>"</a:t>
            </a:r>
            <a:r>
              <a:rPr lang="zh-CN" altLang="en-US" smtClean="0"/>
              <a:t>不会音乐的金融顾问不是好程序员</a:t>
            </a:r>
            <a:r>
              <a:rPr lang="en-US" altLang="zh-CN" smtClean="0"/>
              <a:t>"</a:t>
            </a:r>
            <a:r>
              <a:rPr lang="zh-CN" altLang="en-US" smtClean="0"/>
              <a:t>是对这位大神最好的称呼了。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Rod Johnson</a:t>
            </a:r>
            <a:r>
              <a:rPr lang="zh-CN" altLang="en-US" smtClean="0"/>
              <a:t>在成为码农之前是悉尼大学的博士</a:t>
            </a:r>
            <a:r>
              <a:rPr lang="en-US" altLang="zh-CN" smtClean="0"/>
              <a:t>--</a:t>
            </a:r>
            <a:r>
              <a:rPr lang="zh-CN" altLang="en-US" smtClean="0"/>
              <a:t>音乐学博士。</a:t>
            </a:r>
            <a:endParaRPr lang="en-US" altLang="zh-CN" smtClean="0"/>
          </a:p>
          <a:p>
            <a:r>
              <a:rPr lang="zh-CN" altLang="en-US" smtClean="0"/>
              <a:t>人们惊叹于他为什么拥有如此高深的计算机技术和卓越的才华。</a:t>
            </a:r>
            <a:endParaRPr lang="en-US" altLang="zh-CN" smtClean="0"/>
          </a:p>
          <a:p>
            <a:r>
              <a:rPr lang="zh-CN" altLang="en-US" smtClean="0"/>
              <a:t>编程的极致就是艺术？</a:t>
            </a:r>
            <a:endParaRPr lang="en-US" altLang="zh-CN" smtClean="0"/>
          </a:p>
          <a:p>
            <a:r>
              <a:rPr lang="zh-CN" altLang="en-US" smtClean="0"/>
              <a:t>我想大师之所以为大师是他们超俗的风范和博大精深的艺术造诣。</a:t>
            </a:r>
            <a:endParaRPr lang="en-US" altLang="zh-CN" smtClean="0"/>
          </a:p>
          <a:p>
            <a:r>
              <a:rPr lang="zh-CN" altLang="en-US" smtClean="0"/>
              <a:t>比如：</a:t>
            </a:r>
            <a:r>
              <a:rPr lang="en-US" altLang="zh-CN" smtClean="0"/>
              <a:t>Linux</a:t>
            </a:r>
            <a:r>
              <a:rPr lang="zh-CN" altLang="en-US" smtClean="0"/>
              <a:t>之父</a:t>
            </a:r>
            <a:r>
              <a:rPr lang="en-US" altLang="zh-CN" smtClean="0"/>
              <a:t>-Linus Torvalds</a:t>
            </a:r>
            <a:r>
              <a:rPr lang="zh-CN" altLang="en-US" smtClean="0"/>
              <a:t>，</a:t>
            </a:r>
            <a:r>
              <a:rPr lang="en-US" altLang="zh-CN" smtClean="0"/>
              <a:t>Unix</a:t>
            </a:r>
            <a:r>
              <a:rPr lang="zh-CN" altLang="en-US" smtClean="0"/>
              <a:t>之父</a:t>
            </a:r>
            <a:r>
              <a:rPr lang="en-US" altLang="zh-CN" smtClean="0"/>
              <a:t>--Ken Thompson</a:t>
            </a:r>
            <a:r>
              <a:rPr lang="zh-CN" altLang="en-US" smtClean="0"/>
              <a:t>等。</a:t>
            </a:r>
            <a:endParaRPr lang="en-US" altLang="zh-CN" smtClean="0"/>
          </a:p>
          <a:p>
            <a:r>
              <a:rPr lang="zh-CN" altLang="en-US" smtClean="0"/>
              <a:t>我辈连</a:t>
            </a:r>
            <a:r>
              <a:rPr lang="en-US" altLang="zh-CN" smtClean="0"/>
              <a:t>JAVA</a:t>
            </a:r>
            <a:r>
              <a:rPr lang="zh-CN" altLang="en-US" smtClean="0"/>
              <a:t>也学不会的俗人渣渣只能在风中凌乱了。</a:t>
            </a:r>
          </a:p>
          <a:p>
            <a:endParaRPr lang="en-US" altLang="zh-CN" smtClean="0"/>
          </a:p>
          <a:p>
            <a:r>
              <a:rPr lang="zh-CN" altLang="en-US" smtClean="0"/>
              <a:t>对于每一位</a:t>
            </a:r>
            <a:r>
              <a:rPr lang="en-US" altLang="zh-CN" smtClean="0"/>
              <a:t>Java </a:t>
            </a:r>
            <a:r>
              <a:rPr lang="zh-CN" altLang="en-US" smtClean="0"/>
              <a:t>开发者来讲，</a:t>
            </a:r>
            <a:r>
              <a:rPr lang="en-US" altLang="zh-CN" smtClean="0"/>
              <a:t>Spring</a:t>
            </a:r>
            <a:r>
              <a:rPr lang="zh-CN" altLang="en-US" smtClean="0"/>
              <a:t>就是孕育万物的春天。</a:t>
            </a:r>
            <a:endParaRPr lang="en-US" altLang="zh-CN" smtClean="0"/>
          </a:p>
          <a:p>
            <a:r>
              <a:rPr lang="zh-CN" altLang="en-US" smtClean="0"/>
              <a:t>也许就是在</a:t>
            </a:r>
            <a:r>
              <a:rPr lang="en-US" altLang="zh-CN" smtClean="0"/>
              <a:t>2002</a:t>
            </a:r>
            <a:r>
              <a:rPr lang="zh-CN" altLang="en-US" smtClean="0"/>
              <a:t>年春天的一个晚上，</a:t>
            </a:r>
            <a:r>
              <a:rPr lang="en-US" altLang="zh-CN" smtClean="0"/>
              <a:t>Rod Johnson </a:t>
            </a:r>
            <a:r>
              <a:rPr lang="zh-CN" altLang="en-US" smtClean="0"/>
              <a:t>对</a:t>
            </a:r>
            <a:r>
              <a:rPr lang="en-US" altLang="zh-CN" smtClean="0"/>
              <a:t>Java EE </a:t>
            </a:r>
            <a:r>
              <a:rPr lang="zh-CN" altLang="en-US" smtClean="0"/>
              <a:t>框架臃肿、低效、梦游般的种种表现提出了质疑，</a:t>
            </a:r>
            <a:r>
              <a:rPr lang="en-US" altLang="zh-CN" smtClean="0"/>
              <a:t>Spring</a:t>
            </a:r>
            <a:r>
              <a:rPr lang="zh-CN" altLang="en-US" smtClean="0"/>
              <a:t>开源轻量容器自此应运而生。</a:t>
            </a:r>
            <a:endParaRPr lang="en-US" altLang="zh-CN" smtClean="0"/>
          </a:p>
          <a:p>
            <a:r>
              <a:rPr lang="en-US" altLang="zh-CN" smtClean="0"/>
              <a:t>Spring</a:t>
            </a:r>
            <a:r>
              <a:rPr lang="zh-CN" altLang="en-US" smtClean="0"/>
              <a:t>的设计思想是革命性的，它降低了企业级应用开发的复杂度，打破了正统</a:t>
            </a:r>
            <a:r>
              <a:rPr lang="en-US" altLang="zh-CN" smtClean="0"/>
              <a:t>J2EE</a:t>
            </a:r>
            <a:r>
              <a:rPr lang="zh-CN" altLang="en-US" smtClean="0"/>
              <a:t>框架一统天下的局面，</a:t>
            </a:r>
            <a:r>
              <a:rPr lang="en-US" altLang="zh-CN" smtClean="0"/>
              <a:t>IoC(</a:t>
            </a:r>
            <a:r>
              <a:rPr lang="zh-CN" altLang="en-US" smtClean="0"/>
              <a:t>控制反转</a:t>
            </a:r>
            <a:r>
              <a:rPr lang="en-US" altLang="zh-CN" smtClean="0"/>
              <a:t>)</a:t>
            </a:r>
            <a:r>
              <a:rPr lang="zh-CN" altLang="en-US" smtClean="0"/>
              <a:t>和</a:t>
            </a:r>
            <a:r>
              <a:rPr lang="en-US" altLang="zh-CN" smtClean="0"/>
              <a:t>AOP(</a:t>
            </a:r>
            <a:r>
              <a:rPr lang="zh-CN" altLang="en-US" smtClean="0"/>
              <a:t>面向切面</a:t>
            </a:r>
            <a:r>
              <a:rPr lang="en-US" altLang="zh-CN" smtClean="0"/>
              <a:t>)</a:t>
            </a:r>
            <a:r>
              <a:rPr lang="zh-CN" altLang="en-US" smtClean="0"/>
              <a:t>具有广泛和深远的影响力。</a:t>
            </a:r>
            <a:endParaRPr lang="en-US" altLang="zh-CN" smtClean="0"/>
          </a:p>
          <a:p>
            <a:r>
              <a:rPr lang="zh-CN" altLang="en-US" smtClean="0"/>
              <a:t>松耦合、可测试、非侵入式、依赖注入使得每个</a:t>
            </a:r>
            <a:r>
              <a:rPr lang="en-US" altLang="zh-CN" smtClean="0"/>
              <a:t>Java</a:t>
            </a:r>
            <a:r>
              <a:rPr lang="zh-CN" altLang="en-US" smtClean="0"/>
              <a:t>应用都能从中受益，如今依然是业界最主流技术，展示了强有力的生命力。</a:t>
            </a:r>
            <a:endParaRPr lang="en-US" altLang="zh-CN" smtClean="0"/>
          </a:p>
          <a:p>
            <a:r>
              <a:rPr lang="zh-CN" altLang="en-US" smtClean="0"/>
              <a:t>有兴趣的软件开发者可以深入学习</a:t>
            </a:r>
            <a:r>
              <a:rPr lang="en-US" altLang="zh-CN" smtClean="0"/>
              <a:t>Spring</a:t>
            </a:r>
            <a:r>
              <a:rPr lang="zh-CN" altLang="en-US" smtClean="0"/>
              <a:t>发展体系，包括：</a:t>
            </a:r>
            <a:r>
              <a:rPr lang="en-US" altLang="zh-CN" smtClean="0"/>
              <a:t>Spring MVC,Spring Data,Spring Boot,Spring Cloud</a:t>
            </a:r>
            <a:r>
              <a:rPr lang="zh-CN" altLang="en-US" smtClean="0"/>
              <a:t>等等。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62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50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05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51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371601" y="298355"/>
            <a:ext cx="10820400" cy="712695"/>
          </a:xfrm>
          <a:prstGeom prst="rect">
            <a:avLst/>
          </a:prstGeom>
          <a:solidFill>
            <a:srgbClr val="2C9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836" y="352143"/>
            <a:ext cx="10515600" cy="629492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4481" y="298355"/>
            <a:ext cx="842682" cy="71269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3"/>
          <a:stretch/>
        </p:blipFill>
        <p:spPr>
          <a:xfrm>
            <a:off x="338816" y="69755"/>
            <a:ext cx="1208476" cy="116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23681"/>
            <a:ext cx="8727141" cy="4222377"/>
          </a:xfrm>
          <a:prstGeom prst="rect">
            <a:avLst/>
          </a:prstGeom>
          <a:solidFill>
            <a:srgbClr val="2C9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3"/>
          <a:stretch/>
        </p:blipFill>
        <p:spPr>
          <a:xfrm>
            <a:off x="5856450" y="711701"/>
            <a:ext cx="6348997" cy="614629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120717" y="1223681"/>
            <a:ext cx="1084729" cy="42223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01 3"/>
          <p:cNvSpPr txBox="1"/>
          <p:nvPr/>
        </p:nvSpPr>
        <p:spPr>
          <a:xfrm>
            <a:off x="195153" y="1856507"/>
            <a:ext cx="94081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spc="30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三、</a:t>
            </a:r>
            <a:r>
              <a:rPr lang="en-US" altLang="zh-CN" sz="5400" spc="30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SpringFramework</a:t>
            </a:r>
          </a:p>
          <a:p>
            <a:r>
              <a:rPr lang="zh-CN" altLang="en-US" sz="5400" spc="30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实战</a:t>
            </a:r>
            <a:r>
              <a:rPr lang="zh-CN" altLang="en-US" sz="5400" spc="30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指南</a:t>
            </a:r>
            <a:endParaRPr lang="zh-CN" altLang="en-US" sz="5400" spc="3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8" name="01 13"/>
          <p:cNvSpPr txBox="1"/>
          <p:nvPr/>
        </p:nvSpPr>
        <p:spPr>
          <a:xfrm>
            <a:off x="195153" y="4380108"/>
            <a:ext cx="243306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67" smtClean="0">
                <a:solidFill>
                  <a:schemeClr val="bg1"/>
                </a:solidFill>
                <a:latin typeface="+mn-ea"/>
              </a:rPr>
              <a:t>授课教师：夏竹青</a:t>
            </a:r>
            <a:endParaRPr lang="zh-CN" altLang="en-US" sz="1867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01 14"/>
          <p:cNvSpPr txBox="1"/>
          <p:nvPr/>
        </p:nvSpPr>
        <p:spPr>
          <a:xfrm>
            <a:off x="195153" y="4785739"/>
            <a:ext cx="300518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67" dirty="0">
                <a:solidFill>
                  <a:schemeClr val="bg1"/>
                </a:solidFill>
                <a:latin typeface="+mn-ea"/>
              </a:rPr>
              <a:t>时间</a:t>
            </a:r>
            <a:r>
              <a:rPr lang="zh-CN" altLang="en-US" sz="1867">
                <a:solidFill>
                  <a:schemeClr val="bg1"/>
                </a:solidFill>
                <a:latin typeface="+mn-ea"/>
              </a:rPr>
              <a:t>：</a:t>
            </a:r>
            <a:r>
              <a:rPr lang="en-US" altLang="zh-CN" sz="1867" smtClean="0">
                <a:solidFill>
                  <a:schemeClr val="bg1"/>
                </a:solidFill>
                <a:latin typeface="+mn-ea"/>
              </a:rPr>
              <a:t>2024</a:t>
            </a:r>
            <a:r>
              <a:rPr lang="zh-CN" altLang="en-US" sz="1867" smtClean="0">
                <a:solidFill>
                  <a:schemeClr val="bg1"/>
                </a:solidFill>
                <a:latin typeface="+mn-ea"/>
              </a:rPr>
              <a:t>年</a:t>
            </a:r>
            <a:r>
              <a:rPr lang="en-US" altLang="zh-CN" sz="1867" smtClean="0">
                <a:solidFill>
                  <a:schemeClr val="bg1"/>
                </a:solidFill>
                <a:latin typeface="+mn-ea"/>
              </a:rPr>
              <a:t>10</a:t>
            </a:r>
            <a:r>
              <a:rPr lang="zh-CN" altLang="en-US" sz="1867" smtClean="0">
                <a:solidFill>
                  <a:schemeClr val="bg1"/>
                </a:solidFill>
                <a:latin typeface="+mn-ea"/>
              </a:rPr>
              <a:t>月</a:t>
            </a:r>
            <a:endParaRPr lang="zh-CN" altLang="en-US" sz="1867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741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1.3 </a:t>
            </a:r>
            <a:r>
              <a:rPr lang="en-US" altLang="zh-CN"/>
              <a:t>Spring</a:t>
            </a:r>
            <a:r>
              <a:rPr lang="zh-CN" altLang="en-US"/>
              <a:t>入门程序开发</a:t>
            </a:r>
            <a:r>
              <a:rPr lang="en-US" altLang="zh-CN"/>
              <a:t>-XML</a:t>
            </a:r>
            <a:r>
              <a:rPr lang="zh-CN" altLang="zh-CN"/>
              <a:t>配置方式</a:t>
            </a:r>
            <a:r>
              <a:rPr lang="en-US" altLang="zh-CN"/>
              <a:t> </a:t>
            </a:r>
            <a:endParaRPr lang="zh-CN" altLang="en-US" dirty="0"/>
          </a:p>
        </p:txBody>
      </p:sp>
      <p:grpSp>
        <p:nvGrpSpPr>
          <p:cNvPr id="22" name="组合 8"/>
          <p:cNvGrpSpPr>
            <a:grpSpLocks/>
          </p:cNvGrpSpPr>
          <p:nvPr/>
        </p:nvGrpSpPr>
        <p:grpSpPr bwMode="auto">
          <a:xfrm>
            <a:off x="-1" y="1199608"/>
            <a:ext cx="3413990" cy="779668"/>
            <a:chOff x="-1" y="1255803"/>
            <a:chExt cx="3571876" cy="646363"/>
          </a:xfrm>
        </p:grpSpPr>
        <p:sp>
          <p:nvSpPr>
            <p:cNvPr id="23" name="五边形 22"/>
            <p:cNvSpPr/>
            <p:nvPr/>
          </p:nvSpPr>
          <p:spPr>
            <a:xfrm>
              <a:off x="0" y="1260567"/>
              <a:ext cx="3179763" cy="641599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27" name="矩形 6"/>
            <p:cNvSpPr>
              <a:spLocks noChangeArrowheads="1"/>
            </p:cNvSpPr>
            <p:nvPr/>
          </p:nvSpPr>
          <p:spPr bwMode="auto">
            <a:xfrm>
              <a:off x="-1" y="1394247"/>
              <a:ext cx="2924176" cy="331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 b="1" smtClean="0">
                  <a:latin typeface="+mn-ea"/>
                  <a:ea typeface="+mn-ea"/>
                </a:rPr>
                <a:t>4 </a:t>
              </a:r>
              <a:r>
                <a:rPr lang="zh-CN" altLang="en-US" sz="2000" b="1">
                  <a:latin typeface="+mn-ea"/>
                  <a:ea typeface="+mn-ea"/>
                </a:rPr>
                <a:t>使用</a:t>
              </a:r>
              <a:r>
                <a:rPr lang="en-US" altLang="zh-CN" sz="2000" b="1">
                  <a:latin typeface="+mn-ea"/>
                  <a:ea typeface="+mn-ea"/>
                </a:rPr>
                <a:t>Spring</a:t>
              </a:r>
              <a:r>
                <a:rPr lang="zh-CN" altLang="en-US" sz="2000" b="1">
                  <a:latin typeface="+mn-ea"/>
                  <a:ea typeface="+mn-ea"/>
                </a:rPr>
                <a:t>容器</a:t>
              </a:r>
            </a:p>
          </p:txBody>
        </p:sp>
        <p:sp>
          <p:nvSpPr>
            <p:cNvPr id="28" name="燕尾形 27"/>
            <p:cNvSpPr/>
            <p:nvPr/>
          </p:nvSpPr>
          <p:spPr>
            <a:xfrm>
              <a:off x="2924175" y="1255803"/>
              <a:ext cx="466725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29" name="燕尾形 28"/>
            <p:cNvSpPr/>
            <p:nvPr/>
          </p:nvSpPr>
          <p:spPr>
            <a:xfrm>
              <a:off x="3105150" y="1255803"/>
              <a:ext cx="466725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409434" y="1979276"/>
            <a:ext cx="11150220" cy="46474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 smtClean="0">
                <a:solidFill>
                  <a:srgbClr val="000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package </a:t>
            </a: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com.javaee.spring01.test</a:t>
            </a:r>
            <a:r>
              <a:rPr lang="zh-CN" altLang="zh-CN" sz="2000" smtClean="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2000" b="1" smtClean="0">
                <a:solidFill>
                  <a:srgbClr val="000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import</a:t>
            </a:r>
            <a:r>
              <a:rPr lang="en-US" altLang="zh-CN" sz="2000" b="1" smtClean="0">
                <a:solidFill>
                  <a:srgbClr val="000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…………….</a:t>
            </a: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2000" b="1">
                <a:solidFill>
                  <a:srgbClr val="000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public </a:t>
            </a:r>
            <a:r>
              <a:rPr lang="en-US" altLang="zh-CN" sz="2000" b="1" smtClean="0">
                <a:solidFill>
                  <a:srgbClr val="000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</a:t>
            </a:r>
            <a:r>
              <a:rPr lang="zh-CN" altLang="zh-CN" sz="2000" b="1" smtClean="0">
                <a:solidFill>
                  <a:srgbClr val="000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class </a:t>
            </a:r>
            <a:r>
              <a:rPr lang="en-US" altLang="zh-CN" sz="2000" b="1" smtClean="0">
                <a:solidFill>
                  <a:srgbClr val="000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</a:t>
            </a:r>
            <a:r>
              <a:rPr lang="zh-CN" altLang="zh-CN" sz="2000" smtClean="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SpringTest </a:t>
            </a: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{</a:t>
            </a:r>
            <a:b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24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lang="zh-CN" altLang="zh-CN" sz="2400">
                <a:solidFill>
                  <a:srgbClr val="808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@Test</a:t>
            </a:r>
            <a:br>
              <a:rPr lang="zh-CN" altLang="zh-CN" sz="2400">
                <a:solidFill>
                  <a:srgbClr val="808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2400">
                <a:solidFill>
                  <a:srgbClr val="808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lang="zh-CN" altLang="zh-CN" sz="2400" b="1">
                <a:solidFill>
                  <a:srgbClr val="000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public void </a:t>
            </a:r>
            <a:r>
              <a:rPr lang="zh-CN" altLang="zh-CN" sz="24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testSpringIoc</a:t>
            </a:r>
            <a:r>
              <a:rPr lang="zh-CN" altLang="zh-CN" sz="2400" smtClean="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(){</a:t>
            </a:r>
            <a:endParaRPr lang="en-US" altLang="zh-CN" sz="2400" smtClean="0">
              <a:solidFill>
                <a:srgbClr val="000000"/>
              </a:solidFill>
              <a:latin typeface="Arial Unicode MS" pitchFamily="34" charset="-122"/>
              <a:ea typeface="JetBrains Mono"/>
              <a:cs typeface="宋体" pitchFamily="2" charset="-122"/>
            </a:endParaRPr>
          </a:p>
          <a:p>
            <a:pPr lv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</a:t>
            </a:r>
            <a:r>
              <a:rPr lang="en-US" altLang="zh-CN" sz="2400" b="1">
                <a:solidFill>
                  <a:srgbClr val="008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//</a:t>
            </a:r>
            <a:r>
              <a:rPr lang="zh-CN" altLang="en-US" sz="2400" b="1">
                <a:solidFill>
                  <a:srgbClr val="008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指定</a:t>
            </a:r>
            <a:r>
              <a:rPr lang="zh-CN" altLang="zh-CN" sz="2400" b="1">
                <a:solidFill>
                  <a:srgbClr val="008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spring01.</a:t>
            </a:r>
            <a:r>
              <a:rPr lang="zh-CN" altLang="zh-CN" sz="2400" b="1" smtClean="0">
                <a:solidFill>
                  <a:srgbClr val="008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xml</a:t>
            </a:r>
            <a:r>
              <a:rPr lang="zh-CN" altLang="en-US" sz="2400" b="1" smtClean="0">
                <a:solidFill>
                  <a:srgbClr val="008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文件创建</a:t>
            </a:r>
            <a:r>
              <a:rPr lang="en-US" altLang="zh-CN" sz="2400" b="1" smtClean="0">
                <a:solidFill>
                  <a:srgbClr val="008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spring</a:t>
            </a:r>
            <a:r>
              <a:rPr lang="zh-CN" altLang="en-US" sz="2400" b="1" smtClean="0">
                <a:solidFill>
                  <a:srgbClr val="008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容器</a:t>
            </a:r>
            <a:r>
              <a:rPr lang="zh-CN" altLang="zh-CN" sz="24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lang="zh-CN" altLang="zh-CN" sz="24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24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 ApplicationContext context = </a:t>
            </a:r>
            <a:br>
              <a:rPr lang="zh-CN" altLang="zh-CN" sz="24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24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         </a:t>
            </a:r>
            <a:r>
              <a:rPr lang="en-US" altLang="zh-CN" sz="2400" smtClean="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    </a:t>
            </a:r>
            <a:r>
              <a:rPr lang="zh-CN" altLang="zh-CN" sz="2400" b="1" smtClean="0">
                <a:solidFill>
                  <a:srgbClr val="000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new </a:t>
            </a:r>
            <a:r>
              <a:rPr lang="zh-CN" altLang="zh-CN" sz="24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ClassPathXmlApplicationContext(</a:t>
            </a:r>
            <a:r>
              <a:rPr lang="zh-CN" altLang="zh-CN" sz="2400" b="1">
                <a:solidFill>
                  <a:srgbClr val="008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"spring01.xml"</a:t>
            </a:r>
            <a:r>
              <a:rPr lang="zh-CN" altLang="zh-CN" sz="24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r>
              <a:rPr lang="zh-CN" altLang="zh-CN" sz="2400" smtClean="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endParaRPr lang="en-US" altLang="zh-CN" sz="2400" smtClean="0">
              <a:solidFill>
                <a:srgbClr val="000000"/>
              </a:solidFill>
              <a:latin typeface="Arial Unicode MS" pitchFamily="34" charset="-122"/>
              <a:ea typeface="JetBrains Mono"/>
              <a:cs typeface="宋体" pitchFamily="2" charset="-122"/>
            </a:endParaRPr>
          </a:p>
          <a:p>
            <a:pPr lv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//</a:t>
            </a:r>
            <a:r>
              <a:rPr lang="en-US" altLang="zh-CN" sz="2400" b="1">
                <a:solidFill>
                  <a:srgbClr val="008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</a:t>
            </a:r>
            <a:r>
              <a:rPr lang="zh-CN" altLang="en-US" sz="2400" b="1" smtClean="0">
                <a:solidFill>
                  <a:srgbClr val="008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获取</a:t>
            </a:r>
            <a:r>
              <a:rPr lang="en-US" altLang="zh-CN" sz="2400" b="1" smtClean="0">
                <a:solidFill>
                  <a:srgbClr val="008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spring</a:t>
            </a:r>
            <a:r>
              <a:rPr lang="zh-CN" altLang="en-US" sz="2400" b="1" smtClean="0">
                <a:solidFill>
                  <a:srgbClr val="008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容器管理的</a:t>
            </a:r>
            <a:r>
              <a:rPr lang="en-US" altLang="zh-CN" sz="2400" b="1" smtClean="0">
                <a:solidFill>
                  <a:srgbClr val="008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bean</a:t>
            </a:r>
          </a:p>
          <a:p>
            <a:pPr lv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8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</a:t>
            </a:r>
            <a:r>
              <a:rPr lang="en-US" altLang="zh-CN" sz="2400" b="1" smtClean="0">
                <a:solidFill>
                  <a:srgbClr val="008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</a:t>
            </a:r>
            <a:r>
              <a:rPr lang="zh-CN" altLang="zh-CN" sz="2400" smtClean="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StudentDao </a:t>
            </a:r>
            <a:r>
              <a:rPr lang="zh-CN" altLang="zh-CN" sz="24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studentDao = (StudentDao)context.getBean(</a:t>
            </a:r>
            <a:r>
              <a:rPr lang="zh-CN" altLang="zh-CN" sz="2400" b="1">
                <a:solidFill>
                  <a:srgbClr val="008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"studentDao"</a:t>
            </a:r>
            <a:r>
              <a:rPr lang="zh-CN" altLang="zh-CN" sz="24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);</a:t>
            </a:r>
            <a:br>
              <a:rPr lang="zh-CN" altLang="zh-CN" sz="24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24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 studentDao.insertStudent()</a:t>
            </a:r>
            <a:r>
              <a:rPr lang="zh-CN" altLang="zh-CN" sz="2400" smtClean="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endParaRPr lang="en-US" altLang="zh-CN" sz="2400" smtClean="0">
              <a:solidFill>
                <a:srgbClr val="000000"/>
              </a:solidFill>
              <a:latin typeface="Arial Unicode MS" pitchFamily="34" charset="-122"/>
              <a:ea typeface="JetBrains Mono"/>
              <a:cs typeface="宋体" pitchFamily="2" charset="-122"/>
            </a:endParaRPr>
          </a:p>
          <a:p>
            <a:pPr lv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}</a:t>
            </a:r>
          </a:p>
          <a:p>
            <a:pPr lv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endParaRPr lang="zh-CN" altLang="zh-CN" sz="2000" b="1">
              <a:solidFill>
                <a:srgbClr val="000080"/>
              </a:solidFill>
              <a:latin typeface="Arial Unicode MS" pitchFamily="34" charset="-122"/>
              <a:ea typeface="JetBrains Mono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078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 bwMode="auto">
          <a:xfrm>
            <a:off x="588738" y="2264620"/>
            <a:ext cx="8820338" cy="2843485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1.3 </a:t>
            </a:r>
            <a:r>
              <a:rPr lang="en-US" altLang="zh-CN"/>
              <a:t>Spring</a:t>
            </a:r>
            <a:r>
              <a:rPr lang="zh-CN" altLang="en-US"/>
              <a:t>入门程序开发</a:t>
            </a:r>
            <a:r>
              <a:rPr lang="en-US" altLang="zh-CN"/>
              <a:t>-XML</a:t>
            </a:r>
            <a:r>
              <a:rPr lang="zh-CN" altLang="zh-CN"/>
              <a:t>配置方式</a:t>
            </a:r>
            <a:r>
              <a:rPr lang="en-US" altLang="zh-CN"/>
              <a:t> 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69378" y="2378977"/>
            <a:ext cx="8251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mtClean="0"/>
              <a:t>bean</a:t>
            </a:r>
            <a:r>
              <a:rPr lang="zh-CN" altLang="zh-CN"/>
              <a:t>标签：通过配置</a:t>
            </a:r>
            <a:r>
              <a:rPr lang="en-US" altLang="zh-CN"/>
              <a:t>bean</a:t>
            </a:r>
            <a:r>
              <a:rPr lang="zh-CN" altLang="zh-CN"/>
              <a:t>标签告诉</a:t>
            </a:r>
            <a:r>
              <a:rPr lang="en-US" altLang="zh-CN"/>
              <a:t>IOC</a:t>
            </a:r>
            <a:r>
              <a:rPr lang="zh-CN" altLang="zh-CN"/>
              <a:t>容器需要创建对象的组件</a:t>
            </a:r>
            <a:r>
              <a:rPr lang="zh-CN" altLang="zh-CN" smtClean="0"/>
              <a:t>信息</a:t>
            </a:r>
            <a:endParaRPr lang="en-US" altLang="zh-CN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mtClean="0"/>
              <a:t>id</a:t>
            </a:r>
            <a:r>
              <a:rPr lang="zh-CN" altLang="zh-CN"/>
              <a:t>属性：</a:t>
            </a:r>
            <a:r>
              <a:rPr lang="en-US" altLang="zh-CN"/>
              <a:t>bean</a:t>
            </a:r>
            <a:r>
              <a:rPr lang="zh-CN" altLang="zh-CN"/>
              <a:t>的唯一</a:t>
            </a:r>
            <a:r>
              <a:rPr lang="zh-CN" altLang="zh-CN" smtClean="0"/>
              <a:t>标识</a:t>
            </a:r>
            <a:r>
              <a:rPr lang="zh-CN" altLang="en-US" smtClean="0"/>
              <a:t>，</a:t>
            </a:r>
            <a:r>
              <a:rPr lang="zh-CN" altLang="zh-CN" smtClean="0"/>
              <a:t>方便</a:t>
            </a:r>
            <a:r>
              <a:rPr lang="zh-CN" altLang="zh-CN"/>
              <a:t>后期获取</a:t>
            </a:r>
            <a:r>
              <a:rPr lang="en-US" altLang="zh-CN"/>
              <a:t>Bean</a:t>
            </a:r>
            <a:r>
              <a:rPr lang="zh-CN" altLang="zh-CN" smtClean="0"/>
              <a:t>！</a:t>
            </a:r>
            <a:endParaRPr lang="en-US" altLang="zh-CN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mtClean="0"/>
              <a:t>class</a:t>
            </a:r>
            <a:r>
              <a:rPr lang="zh-CN" altLang="zh-CN"/>
              <a:t>属性：组件类的全限定符</a:t>
            </a:r>
            <a:r>
              <a:rPr lang="zh-CN" altLang="zh-CN" smtClean="0"/>
              <a:t>！</a:t>
            </a:r>
            <a:endParaRPr lang="en-US" altLang="zh-CN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zh-CN" b="1" smtClean="0"/>
              <a:t>注意</a:t>
            </a:r>
            <a:r>
              <a:rPr lang="zh-CN" altLang="zh-CN" b="1"/>
              <a:t>：要求当前组件类必须包含无参数构造函数</a:t>
            </a:r>
            <a:r>
              <a:rPr lang="zh-CN" altLang="zh-CN" b="1" smtClean="0"/>
              <a:t>！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16"/>
          <p:cNvSpPr>
            <a:spLocks noChangeArrowheads="1"/>
          </p:cNvSpPr>
          <p:nvPr/>
        </p:nvSpPr>
        <p:spPr bwMode="auto">
          <a:xfrm>
            <a:off x="588738" y="1368839"/>
            <a:ext cx="8631238" cy="523261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/>
              <a:t> </a:t>
            </a:r>
            <a:r>
              <a:rPr lang="en-US" altLang="zh-CN" sz="1800"/>
              <a:t>&lt;</a:t>
            </a:r>
            <a:r>
              <a:rPr lang="en-US" altLang="zh-CN" sz="1800" b="1"/>
              <a:t>bean id="</a:t>
            </a:r>
            <a:r>
              <a:rPr lang="en-US" altLang="zh-CN" sz="1800" b="1">
                <a:solidFill>
                  <a:srgbClr val="FF0000"/>
                </a:solidFill>
              </a:rPr>
              <a:t>studentDao</a:t>
            </a:r>
            <a:r>
              <a:rPr lang="en-US" altLang="zh-CN" sz="1800" b="1"/>
              <a:t>" class="com.javaee.dao.StudentDao" </a:t>
            </a:r>
            <a:r>
              <a:rPr lang="en-US" altLang="zh-CN" sz="1800" smtClean="0"/>
              <a:t>/&gt;</a:t>
            </a:r>
            <a:endParaRPr lang="en-US" altLang="zh-CN" sz="18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组合 6"/>
          <p:cNvGrpSpPr>
            <a:grpSpLocks/>
          </p:cNvGrpSpPr>
          <p:nvPr/>
        </p:nvGrpSpPr>
        <p:grpSpPr bwMode="auto">
          <a:xfrm>
            <a:off x="544186" y="5456238"/>
            <a:ext cx="9494672" cy="873125"/>
            <a:chOff x="193675" y="5284788"/>
            <a:chExt cx="8427243" cy="873125"/>
          </a:xfrm>
        </p:grpSpPr>
        <p:sp>
          <p:nvSpPr>
            <p:cNvPr id="7" name="TextBox 4"/>
            <p:cNvSpPr txBox="1">
              <a:spLocks noChangeArrowheads="1"/>
            </p:cNvSpPr>
            <p:nvPr/>
          </p:nvSpPr>
          <p:spPr bwMode="auto">
            <a:xfrm>
              <a:off x="663619" y="5416550"/>
              <a:ext cx="7957299" cy="647700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1000">
                  <a:schemeClr val="accent1">
                    <a:tint val="44500"/>
                    <a:satMod val="160000"/>
                  </a:schemeClr>
                </a:gs>
                <a:gs pos="46000">
                  <a:srgbClr val="CEE1F8"/>
                </a:gs>
                <a:gs pos="74000">
                  <a:schemeClr val="bg1"/>
                </a:gs>
              </a:gsLst>
              <a:lin ang="21594000" scaled="0"/>
            </a:gradFill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defRPr/>
              </a:pPr>
              <a:r>
                <a:rPr lang="zh-CN" altLang="en-US" smtClean="0"/>
                <a:t>      </a:t>
              </a:r>
              <a:endParaRPr lang="zh-CN" altLang="zh-CN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33"/>
            <p:cNvSpPr>
              <a:spLocks noChangeArrowheads="1"/>
            </p:cNvSpPr>
            <p:nvPr/>
          </p:nvSpPr>
          <p:spPr bwMode="auto">
            <a:xfrm>
              <a:off x="950912" y="5547028"/>
              <a:ext cx="76533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750"/>
                </a:spcBef>
                <a:buFont typeface="Arial" pitchFamily="34" charset="0"/>
                <a:buChar char="•"/>
                <a:defRPr sz="21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5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FF0000"/>
                  </a:solidFill>
                  <a:latin typeface="Arial" pitchFamily="34" charset="0"/>
                </a:rPr>
                <a:t>小提示：</a:t>
              </a:r>
              <a:r>
                <a:rPr lang="zh-CN" altLang="zh-CN" sz="1800" b="1">
                  <a:latin typeface="Times New Roman" pitchFamily="18" charset="0"/>
                </a:rPr>
                <a:t>如果</a:t>
              </a:r>
              <a:r>
                <a:rPr lang="zh-CN" altLang="zh-CN" sz="1800" b="1" smtClean="0">
                  <a:latin typeface="Times New Roman" pitchFamily="18" charset="0"/>
                </a:rPr>
                <a:t>在</a:t>
              </a:r>
              <a:r>
                <a:rPr lang="en-US" altLang="zh-CN" sz="1800" b="1"/>
                <a:t>bean</a:t>
              </a:r>
              <a:r>
                <a:rPr lang="zh-CN" altLang="zh-CN" sz="1800" b="1"/>
                <a:t>标签</a:t>
              </a:r>
              <a:r>
                <a:rPr lang="zh-CN" altLang="zh-CN" sz="1800" b="1" smtClean="0">
                  <a:latin typeface="Times New Roman" pitchFamily="18" charset="0"/>
                </a:rPr>
                <a:t>中</a:t>
              </a:r>
              <a:r>
                <a:rPr lang="zh-CN" altLang="zh-CN" sz="1800" b="1">
                  <a:latin typeface="Times New Roman" pitchFamily="18" charset="0"/>
                </a:rPr>
                <a:t>未指定</a:t>
              </a:r>
              <a:r>
                <a:rPr lang="en-US" altLang="zh-CN" sz="1800" b="1" smtClean="0">
                  <a:latin typeface="Times New Roman" pitchFamily="18" charset="0"/>
                </a:rPr>
                <a:t>id</a:t>
              </a:r>
              <a:r>
                <a:rPr lang="zh-CN" altLang="zh-CN" sz="1800" b="1" smtClean="0">
                  <a:latin typeface="Times New Roman" pitchFamily="18" charset="0"/>
                </a:rPr>
                <a:t>，</a:t>
              </a:r>
              <a:r>
                <a:rPr lang="zh-CN" altLang="zh-CN" sz="1800" b="1">
                  <a:latin typeface="Times New Roman" pitchFamily="18" charset="0"/>
                </a:rPr>
                <a:t>则</a:t>
              </a:r>
              <a:r>
                <a:rPr lang="en-US" altLang="zh-CN" sz="1800" b="1">
                  <a:latin typeface="Times New Roman" pitchFamily="18" charset="0"/>
                </a:rPr>
                <a:t>Spring</a:t>
              </a:r>
              <a:r>
                <a:rPr lang="zh-CN" altLang="zh-CN" sz="1800" b="1">
                  <a:latin typeface="Times New Roman" pitchFamily="18" charset="0"/>
                </a:rPr>
                <a:t>会将</a:t>
              </a:r>
              <a:r>
                <a:rPr lang="en-US" altLang="zh-CN" sz="1800" b="1">
                  <a:latin typeface="Times New Roman" pitchFamily="18" charset="0"/>
                </a:rPr>
                <a:t>class</a:t>
              </a:r>
              <a:r>
                <a:rPr lang="zh-CN" altLang="zh-CN" sz="1800" b="1">
                  <a:latin typeface="Times New Roman" pitchFamily="18" charset="0"/>
                </a:rPr>
                <a:t>值当作</a:t>
              </a:r>
              <a:r>
                <a:rPr lang="en-US" altLang="zh-CN" sz="1800" b="1">
                  <a:latin typeface="Times New Roman" pitchFamily="18" charset="0"/>
                </a:rPr>
                <a:t>id</a:t>
              </a:r>
              <a:r>
                <a:rPr lang="zh-CN" altLang="zh-CN" sz="1800" b="1">
                  <a:latin typeface="Times New Roman" pitchFamily="18" charset="0"/>
                </a:rPr>
                <a:t>使用</a:t>
              </a:r>
              <a:r>
                <a:rPr lang="zh-CN" altLang="en-US" sz="1800" b="1">
                  <a:latin typeface="Times New Roman" pitchFamily="18" charset="0"/>
                </a:rPr>
                <a:t>。</a:t>
              </a:r>
              <a:endParaRPr lang="zh-CN" altLang="zh-CN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9" name="Picture 2" descr="E:\白沙\设计文档\素材\灯泡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75" y="5284788"/>
              <a:ext cx="900112" cy="873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4196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>
            <a:off x="3028373" y="2424018"/>
            <a:ext cx="1957063" cy="1764740"/>
          </a:xfrm>
          <a:custGeom>
            <a:avLst/>
            <a:gdLst>
              <a:gd name="T0" fmla="*/ 454900 w 1905000"/>
              <a:gd name="T1" fmla="*/ 454900 w 1905000"/>
              <a:gd name="T2" fmla="*/ 454900 w 1905000"/>
              <a:gd name="T3" fmla="*/ 454900 w 1905000"/>
              <a:gd name="T4" fmla="*/ 454900 w 1905000"/>
              <a:gd name="T5" fmla="*/ 454900 w 1905000"/>
              <a:gd name="T6" fmla="*/ 454900 w 1905000"/>
              <a:gd name="T7" fmla="*/ 454900 w 1905000"/>
              <a:gd name="T8" fmla="*/ 454900 w 1905000"/>
              <a:gd name="T9" fmla="*/ 454900 w 1905000"/>
              <a:gd name="T10" fmla="*/ 454900 w 1905000"/>
              <a:gd name="T11" fmla="*/ 454900 w 1905000"/>
              <a:gd name="T12" fmla="*/ 454900 w 1905000"/>
              <a:gd name="T13" fmla="*/ 454900 w 1905000"/>
              <a:gd name="T14" fmla="*/ 454900 w 1905000"/>
              <a:gd name="T15" fmla="*/ 454900 w 1905000"/>
              <a:gd name="T16" fmla="*/ 454900 w 1905000"/>
              <a:gd name="T17" fmla="*/ 454900 w 1905000"/>
              <a:gd name="T18" fmla="*/ 454900 w 1905000"/>
              <a:gd name="T19" fmla="*/ 454900 w 1905000"/>
              <a:gd name="T20" fmla="*/ 454900 w 1905000"/>
              <a:gd name="T21" fmla="*/ 454900 w 1905000"/>
              <a:gd name="T22" fmla="*/ 454900 w 1905000"/>
              <a:gd name="T23" fmla="*/ 454900 w 1905000"/>
              <a:gd name="T24" fmla="*/ 454900 w 1905000"/>
              <a:gd name="T25" fmla="*/ 454900 w 1905000"/>
              <a:gd name="T26" fmla="*/ 454900 w 1905000"/>
              <a:gd name="T27" fmla="*/ 454900 w 1905000"/>
              <a:gd name="T28" fmla="*/ 454900 w 1905000"/>
              <a:gd name="T29" fmla="*/ 454900 w 1905000"/>
              <a:gd name="T30" fmla="*/ 454900 w 1905000"/>
              <a:gd name="T31" fmla="*/ 454900 w 1905000"/>
              <a:gd name="T32" fmla="*/ 454900 w 1905000"/>
              <a:gd name="T33" fmla="*/ 454900 w 1905000"/>
              <a:gd name="T34" fmla="*/ 454900 w 1905000"/>
              <a:gd name="T35" fmla="*/ 454900 w 1905000"/>
              <a:gd name="T36" fmla="*/ 454900 w 1905000"/>
              <a:gd name="T37" fmla="*/ 454900 w 190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127000" dist="63500" dir="66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21908" tIns="60954" rIns="121908" bIns="6095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38945" y="2933492"/>
            <a:ext cx="129188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2400" b="1" smtClean="0"/>
              <a:t>准备组件类</a:t>
            </a:r>
            <a:endParaRPr lang="zh-CN" altLang="zh-CN" sz="2400" b="1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903247" y="2424018"/>
            <a:ext cx="1957063" cy="1764740"/>
          </a:xfrm>
          <a:custGeom>
            <a:avLst/>
            <a:gdLst>
              <a:gd name="T0" fmla="*/ 454900 w 1905000"/>
              <a:gd name="T1" fmla="*/ 454900 w 1905000"/>
              <a:gd name="T2" fmla="*/ 454900 w 1905000"/>
              <a:gd name="T3" fmla="*/ 454900 w 1905000"/>
              <a:gd name="T4" fmla="*/ 454900 w 1905000"/>
              <a:gd name="T5" fmla="*/ 454900 w 1905000"/>
              <a:gd name="T6" fmla="*/ 454900 w 1905000"/>
              <a:gd name="T7" fmla="*/ 454900 w 1905000"/>
              <a:gd name="T8" fmla="*/ 454900 w 1905000"/>
              <a:gd name="T9" fmla="*/ 454900 w 1905000"/>
              <a:gd name="T10" fmla="*/ 454900 w 1905000"/>
              <a:gd name="T11" fmla="*/ 454900 w 1905000"/>
              <a:gd name="T12" fmla="*/ 454900 w 1905000"/>
              <a:gd name="T13" fmla="*/ 454900 w 1905000"/>
              <a:gd name="T14" fmla="*/ 454900 w 1905000"/>
              <a:gd name="T15" fmla="*/ 454900 w 1905000"/>
              <a:gd name="T16" fmla="*/ 454900 w 1905000"/>
              <a:gd name="T17" fmla="*/ 454900 w 1905000"/>
              <a:gd name="T18" fmla="*/ 454900 w 1905000"/>
              <a:gd name="T19" fmla="*/ 454900 w 1905000"/>
              <a:gd name="T20" fmla="*/ 454900 w 1905000"/>
              <a:gd name="T21" fmla="*/ 454900 w 1905000"/>
              <a:gd name="T22" fmla="*/ 454900 w 1905000"/>
              <a:gd name="T23" fmla="*/ 454900 w 1905000"/>
              <a:gd name="T24" fmla="*/ 454900 w 1905000"/>
              <a:gd name="T25" fmla="*/ 454900 w 1905000"/>
              <a:gd name="T26" fmla="*/ 454900 w 1905000"/>
              <a:gd name="T27" fmla="*/ 454900 w 1905000"/>
              <a:gd name="T28" fmla="*/ 454900 w 1905000"/>
              <a:gd name="T29" fmla="*/ 454900 w 1905000"/>
              <a:gd name="T30" fmla="*/ 454900 w 1905000"/>
              <a:gd name="T31" fmla="*/ 454900 w 1905000"/>
              <a:gd name="T32" fmla="*/ 454900 w 1905000"/>
              <a:gd name="T33" fmla="*/ 454900 w 1905000"/>
              <a:gd name="T34" fmla="*/ 454900 w 1905000"/>
              <a:gd name="T35" fmla="*/ 454900 w 1905000"/>
              <a:gd name="T36" fmla="*/ 454900 w 1905000"/>
              <a:gd name="T37" fmla="*/ 454900 w 190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127000" dist="63500" dir="66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21908" tIns="60954" rIns="121908" bIns="6095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5153499" y="2424018"/>
            <a:ext cx="1957063" cy="1764740"/>
          </a:xfrm>
          <a:custGeom>
            <a:avLst/>
            <a:gdLst>
              <a:gd name="T0" fmla="*/ 454900 w 1905000"/>
              <a:gd name="T1" fmla="*/ 454900 w 1905000"/>
              <a:gd name="T2" fmla="*/ 454900 w 1905000"/>
              <a:gd name="T3" fmla="*/ 454900 w 1905000"/>
              <a:gd name="T4" fmla="*/ 454900 w 1905000"/>
              <a:gd name="T5" fmla="*/ 454900 w 1905000"/>
              <a:gd name="T6" fmla="*/ 454900 w 1905000"/>
              <a:gd name="T7" fmla="*/ 454900 w 1905000"/>
              <a:gd name="T8" fmla="*/ 454900 w 1905000"/>
              <a:gd name="T9" fmla="*/ 454900 w 1905000"/>
              <a:gd name="T10" fmla="*/ 454900 w 1905000"/>
              <a:gd name="T11" fmla="*/ 454900 w 1905000"/>
              <a:gd name="T12" fmla="*/ 454900 w 1905000"/>
              <a:gd name="T13" fmla="*/ 454900 w 1905000"/>
              <a:gd name="T14" fmla="*/ 454900 w 1905000"/>
              <a:gd name="T15" fmla="*/ 454900 w 1905000"/>
              <a:gd name="T16" fmla="*/ 454900 w 1905000"/>
              <a:gd name="T17" fmla="*/ 454900 w 1905000"/>
              <a:gd name="T18" fmla="*/ 454900 w 1905000"/>
              <a:gd name="T19" fmla="*/ 454900 w 1905000"/>
              <a:gd name="T20" fmla="*/ 454900 w 1905000"/>
              <a:gd name="T21" fmla="*/ 454900 w 1905000"/>
              <a:gd name="T22" fmla="*/ 454900 w 1905000"/>
              <a:gd name="T23" fmla="*/ 454900 w 1905000"/>
              <a:gd name="T24" fmla="*/ 454900 w 1905000"/>
              <a:gd name="T25" fmla="*/ 454900 w 1905000"/>
              <a:gd name="T26" fmla="*/ 454900 w 1905000"/>
              <a:gd name="T27" fmla="*/ 454900 w 1905000"/>
              <a:gd name="T28" fmla="*/ 454900 w 1905000"/>
              <a:gd name="T29" fmla="*/ 454900 w 1905000"/>
              <a:gd name="T30" fmla="*/ 454900 w 1905000"/>
              <a:gd name="T31" fmla="*/ 454900 w 1905000"/>
              <a:gd name="T32" fmla="*/ 454900 w 1905000"/>
              <a:gd name="T33" fmla="*/ 454900 w 1905000"/>
              <a:gd name="T34" fmla="*/ 454900 w 1905000"/>
              <a:gd name="T35" fmla="*/ 454900 w 1905000"/>
              <a:gd name="T36" fmla="*/ 454900 w 1905000"/>
              <a:gd name="T37" fmla="*/ 454900 w 190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3"/>
          </a:solidFill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127000" dist="63500" dir="66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21908" tIns="60954" rIns="121908" bIns="6095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7278625" y="2424018"/>
            <a:ext cx="1957063" cy="1764740"/>
          </a:xfrm>
          <a:custGeom>
            <a:avLst/>
            <a:gdLst>
              <a:gd name="T0" fmla="*/ 454900 w 1905000"/>
              <a:gd name="T1" fmla="*/ 454900 w 1905000"/>
              <a:gd name="T2" fmla="*/ 454900 w 1905000"/>
              <a:gd name="T3" fmla="*/ 454900 w 1905000"/>
              <a:gd name="T4" fmla="*/ 454900 w 1905000"/>
              <a:gd name="T5" fmla="*/ 454900 w 1905000"/>
              <a:gd name="T6" fmla="*/ 454900 w 1905000"/>
              <a:gd name="T7" fmla="*/ 454900 w 1905000"/>
              <a:gd name="T8" fmla="*/ 454900 w 1905000"/>
              <a:gd name="T9" fmla="*/ 454900 w 1905000"/>
              <a:gd name="T10" fmla="*/ 454900 w 1905000"/>
              <a:gd name="T11" fmla="*/ 454900 w 1905000"/>
              <a:gd name="T12" fmla="*/ 454900 w 1905000"/>
              <a:gd name="T13" fmla="*/ 454900 w 1905000"/>
              <a:gd name="T14" fmla="*/ 454900 w 1905000"/>
              <a:gd name="T15" fmla="*/ 454900 w 1905000"/>
              <a:gd name="T16" fmla="*/ 454900 w 1905000"/>
              <a:gd name="T17" fmla="*/ 454900 w 1905000"/>
              <a:gd name="T18" fmla="*/ 454900 w 1905000"/>
              <a:gd name="T19" fmla="*/ 454900 w 1905000"/>
              <a:gd name="T20" fmla="*/ 454900 w 1905000"/>
              <a:gd name="T21" fmla="*/ 454900 w 1905000"/>
              <a:gd name="T22" fmla="*/ 454900 w 1905000"/>
              <a:gd name="T23" fmla="*/ 454900 w 1905000"/>
              <a:gd name="T24" fmla="*/ 454900 w 1905000"/>
              <a:gd name="T25" fmla="*/ 454900 w 1905000"/>
              <a:gd name="T26" fmla="*/ 454900 w 1905000"/>
              <a:gd name="T27" fmla="*/ 454900 w 1905000"/>
              <a:gd name="T28" fmla="*/ 454900 w 1905000"/>
              <a:gd name="T29" fmla="*/ 454900 w 1905000"/>
              <a:gd name="T30" fmla="*/ 454900 w 1905000"/>
              <a:gd name="T31" fmla="*/ 454900 w 1905000"/>
              <a:gd name="T32" fmla="*/ 454900 w 1905000"/>
              <a:gd name="T33" fmla="*/ 454900 w 1905000"/>
              <a:gd name="T34" fmla="*/ 454900 w 1905000"/>
              <a:gd name="T35" fmla="*/ 454900 w 1905000"/>
              <a:gd name="T36" fmla="*/ 454900 w 1905000"/>
              <a:gd name="T37" fmla="*/ 454900 w 190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4"/>
          </a:solidFill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127000" dist="63500" dir="66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21908" tIns="60954" rIns="121908" bIns="6095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35837" y="2933492"/>
            <a:ext cx="12918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2400" b="1" kern="100" smtClean="0">
                <a:solidFill>
                  <a:schemeClr val="lt1"/>
                </a:solidFill>
              </a:rPr>
              <a:t>创建项目</a:t>
            </a:r>
            <a:endParaRPr lang="zh-CN" altLang="zh-CN" sz="2400" b="1" kern="100">
              <a:solidFill>
                <a:schemeClr val="l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6089" y="2933492"/>
            <a:ext cx="12918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spcAft>
                <a:spcPts val="0"/>
              </a:spcAft>
            </a:pPr>
            <a:r>
              <a:rPr lang="zh-CN" altLang="en-US" sz="2400" b="1" smtClean="0"/>
              <a:t>引入依赖</a:t>
            </a:r>
            <a:endParaRPr lang="zh-CN" altLang="zh-CN" sz="2400" b="1"/>
          </a:p>
        </p:txBody>
      </p:sp>
      <p:sp>
        <p:nvSpPr>
          <p:cNvPr id="14" name="TextBox 13"/>
          <p:cNvSpPr txBox="1"/>
          <p:nvPr/>
        </p:nvSpPr>
        <p:spPr>
          <a:xfrm>
            <a:off x="7611215" y="2933492"/>
            <a:ext cx="129188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2400" b="1" smtClean="0"/>
              <a:t>编写配置文件</a:t>
            </a:r>
            <a:endParaRPr lang="zh-CN" altLang="en-US" sz="24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入门程序开发小结</a:t>
            </a:r>
            <a:endParaRPr lang="zh-CN" altLang="en-US" dirty="0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9331988" y="2459859"/>
            <a:ext cx="1957063" cy="1764740"/>
          </a:xfrm>
          <a:custGeom>
            <a:avLst/>
            <a:gdLst>
              <a:gd name="T0" fmla="*/ 454900 w 1905000"/>
              <a:gd name="T1" fmla="*/ 454900 w 1905000"/>
              <a:gd name="T2" fmla="*/ 454900 w 1905000"/>
              <a:gd name="T3" fmla="*/ 454900 w 1905000"/>
              <a:gd name="T4" fmla="*/ 454900 w 1905000"/>
              <a:gd name="T5" fmla="*/ 454900 w 1905000"/>
              <a:gd name="T6" fmla="*/ 454900 w 1905000"/>
              <a:gd name="T7" fmla="*/ 454900 w 1905000"/>
              <a:gd name="T8" fmla="*/ 454900 w 1905000"/>
              <a:gd name="T9" fmla="*/ 454900 w 1905000"/>
              <a:gd name="T10" fmla="*/ 454900 w 1905000"/>
              <a:gd name="T11" fmla="*/ 454900 w 1905000"/>
              <a:gd name="T12" fmla="*/ 454900 w 1905000"/>
              <a:gd name="T13" fmla="*/ 454900 w 1905000"/>
              <a:gd name="T14" fmla="*/ 454900 w 1905000"/>
              <a:gd name="T15" fmla="*/ 454900 w 1905000"/>
              <a:gd name="T16" fmla="*/ 454900 w 1905000"/>
              <a:gd name="T17" fmla="*/ 454900 w 1905000"/>
              <a:gd name="T18" fmla="*/ 454900 w 1905000"/>
              <a:gd name="T19" fmla="*/ 454900 w 1905000"/>
              <a:gd name="T20" fmla="*/ 454900 w 1905000"/>
              <a:gd name="T21" fmla="*/ 454900 w 1905000"/>
              <a:gd name="T22" fmla="*/ 454900 w 1905000"/>
              <a:gd name="T23" fmla="*/ 454900 w 1905000"/>
              <a:gd name="T24" fmla="*/ 454900 w 1905000"/>
              <a:gd name="T25" fmla="*/ 454900 w 1905000"/>
              <a:gd name="T26" fmla="*/ 454900 w 1905000"/>
              <a:gd name="T27" fmla="*/ 454900 w 1905000"/>
              <a:gd name="T28" fmla="*/ 454900 w 1905000"/>
              <a:gd name="T29" fmla="*/ 454900 w 1905000"/>
              <a:gd name="T30" fmla="*/ 454900 w 1905000"/>
              <a:gd name="T31" fmla="*/ 454900 w 1905000"/>
              <a:gd name="T32" fmla="*/ 454900 w 1905000"/>
              <a:gd name="T33" fmla="*/ 454900 w 1905000"/>
              <a:gd name="T34" fmla="*/ 454900 w 1905000"/>
              <a:gd name="T35" fmla="*/ 454900 w 1905000"/>
              <a:gd name="T36" fmla="*/ 454900 w 1905000"/>
              <a:gd name="T37" fmla="*/ 454900 w 190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3"/>
          </a:solidFill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127000" dist="63500" dir="66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21908" tIns="60954" rIns="121908" bIns="6095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64578" y="2969333"/>
            <a:ext cx="12918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2400" b="1" smtClean="0"/>
              <a:t>使用容器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6393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1" grpId="0" animBg="1"/>
      <p:bldP spid="12" grpId="0"/>
      <p:bldP spid="13" grpId="0"/>
      <p:bldP spid="14" grpId="0"/>
      <p:bldP spid="16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57" y="0"/>
            <a:ext cx="6749415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549589" y="1223681"/>
            <a:ext cx="7642411" cy="4222377"/>
          </a:xfrm>
          <a:prstGeom prst="rect">
            <a:avLst/>
          </a:prstGeom>
          <a:solidFill>
            <a:srgbClr val="2C9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-1"/>
          <p:cNvSpPr/>
          <p:nvPr/>
        </p:nvSpPr>
        <p:spPr>
          <a:xfrm>
            <a:off x="5357434" y="2528535"/>
            <a:ext cx="1760037" cy="1446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</a:rPr>
              <a:t>01</a:t>
            </a:r>
            <a:endParaRPr lang="en-US" altLang="zh-CN" sz="8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</a:endParaRPr>
          </a:p>
        </p:txBody>
      </p:sp>
      <p:sp>
        <p:nvSpPr>
          <p:cNvPr id="5" name="TextBox 80"/>
          <p:cNvSpPr txBox="1">
            <a:spLocks noChangeArrowheads="1"/>
          </p:cNvSpPr>
          <p:nvPr/>
        </p:nvSpPr>
        <p:spPr bwMode="auto">
          <a:xfrm>
            <a:off x="7219589" y="2626308"/>
            <a:ext cx="4897187" cy="646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88" tIns="45694" rIns="91388" bIns="45694">
            <a:spAutoFit/>
          </a:bodyPr>
          <a:lstStyle/>
          <a:p>
            <a:r>
              <a:rPr lang="en-US" altLang="zh-CN" sz="3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3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入门程序开发</a:t>
            </a:r>
            <a:endParaRPr lang="zh-CN" altLang="en-US" sz="3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596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矩形 5"/>
          <p:cNvSpPr>
            <a:spLocks noChangeArrowheads="1"/>
          </p:cNvSpPr>
          <p:nvPr/>
        </p:nvSpPr>
        <p:spPr bwMode="auto">
          <a:xfrm>
            <a:off x="3564847" y="3871912"/>
            <a:ext cx="1847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>
              <a:solidFill>
                <a:schemeClr val="bg1"/>
              </a:solidFill>
              <a:latin typeface="Arial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600">
              <a:latin typeface="Arial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6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7" name="AutoShape 2"/>
          <p:cNvSpPr>
            <a:spLocks noChangeArrowheads="1"/>
          </p:cNvSpPr>
          <p:nvPr/>
        </p:nvSpPr>
        <p:spPr bwMode="grayWhite">
          <a:xfrm>
            <a:off x="563413" y="2441576"/>
            <a:ext cx="10769600" cy="2261334"/>
          </a:xfrm>
          <a:prstGeom prst="roundRect">
            <a:avLst>
              <a:gd name="adj" fmla="val 9583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FFFFFF"/>
            </a:solidFill>
            <a:round/>
          </a:ln>
          <a:effectLst>
            <a:outerShdw dist="107763" dir="2700000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zh-CN" altLang="zh-CN"/>
          </a:p>
        </p:txBody>
      </p:sp>
      <p:grpSp>
        <p:nvGrpSpPr>
          <p:cNvPr id="2" name="组合 57"/>
          <p:cNvGrpSpPr>
            <a:grpSpLocks/>
          </p:cNvGrpSpPr>
          <p:nvPr/>
        </p:nvGrpSpPr>
        <p:grpSpPr bwMode="auto">
          <a:xfrm>
            <a:off x="1560364" y="2441574"/>
            <a:ext cx="304800" cy="693738"/>
            <a:chOff x="1243582" y="1295425"/>
            <a:chExt cx="228600" cy="693416"/>
          </a:xfrm>
        </p:grpSpPr>
        <p:sp>
          <p:nvSpPr>
            <p:cNvPr id="11295" name="Line 20"/>
            <p:cNvSpPr>
              <a:spLocks noChangeShapeType="1"/>
            </p:cNvSpPr>
            <p:nvPr/>
          </p:nvSpPr>
          <p:spPr bwMode="auto">
            <a:xfrm rot="-5400000">
              <a:off x="1110149" y="1546883"/>
              <a:ext cx="502916" cy="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Oval 21"/>
            <p:cNvSpPr>
              <a:spLocks noChangeArrowheads="1"/>
            </p:cNvSpPr>
            <p:nvPr/>
          </p:nvSpPr>
          <p:spPr bwMode="auto">
            <a:xfrm rot="-5400000">
              <a:off x="1243582" y="1760241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66C5F4"/>
                </a:gs>
                <a:gs pos="100000">
                  <a:srgbClr val="4483A3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lnSpc>
                  <a:spcPct val="90000"/>
                </a:lnSpc>
                <a:spcBef>
                  <a:spcPts val="750"/>
                </a:spcBef>
                <a:buFont typeface="Arial" pitchFamily="34" charset="0"/>
                <a:buChar char="•"/>
                <a:defRPr sz="21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5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pSp>
        <p:nvGrpSpPr>
          <p:cNvPr id="3" name="组合 60"/>
          <p:cNvGrpSpPr>
            <a:grpSpLocks/>
          </p:cNvGrpSpPr>
          <p:nvPr/>
        </p:nvGrpSpPr>
        <p:grpSpPr bwMode="auto">
          <a:xfrm>
            <a:off x="1560364" y="3140074"/>
            <a:ext cx="304800" cy="681038"/>
            <a:chOff x="1243583" y="1936622"/>
            <a:chExt cx="228600" cy="680677"/>
          </a:xfrm>
        </p:grpSpPr>
        <p:sp>
          <p:nvSpPr>
            <p:cNvPr id="11293" name="Line 20"/>
            <p:cNvSpPr>
              <a:spLocks noChangeShapeType="1"/>
            </p:cNvSpPr>
            <p:nvPr/>
          </p:nvSpPr>
          <p:spPr bwMode="auto">
            <a:xfrm rot="-5400000">
              <a:off x="1110148" y="2188080"/>
              <a:ext cx="502916" cy="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4" name="Oval 9"/>
            <p:cNvSpPr>
              <a:spLocks noChangeArrowheads="1"/>
            </p:cNvSpPr>
            <p:nvPr/>
          </p:nvSpPr>
          <p:spPr bwMode="auto">
            <a:xfrm>
              <a:off x="1243583" y="2388699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DCDC48"/>
                </a:gs>
                <a:gs pos="100000">
                  <a:srgbClr val="93933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lnSpc>
                  <a:spcPct val="90000"/>
                </a:lnSpc>
                <a:spcBef>
                  <a:spcPts val="750"/>
                </a:spcBef>
                <a:buFont typeface="Arial" pitchFamily="34" charset="0"/>
                <a:buChar char="•"/>
                <a:defRPr sz="21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5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grpSp>
        <p:nvGrpSpPr>
          <p:cNvPr id="4" name="组合 63"/>
          <p:cNvGrpSpPr>
            <a:grpSpLocks/>
          </p:cNvGrpSpPr>
          <p:nvPr/>
        </p:nvGrpSpPr>
        <p:grpSpPr bwMode="auto">
          <a:xfrm>
            <a:off x="1560364" y="3821112"/>
            <a:ext cx="304800" cy="628650"/>
            <a:chOff x="1243583" y="2674449"/>
            <a:chExt cx="228600" cy="628458"/>
          </a:xfrm>
        </p:grpSpPr>
        <p:sp>
          <p:nvSpPr>
            <p:cNvPr id="11291" name="Line 20"/>
            <p:cNvSpPr>
              <a:spLocks noChangeShapeType="1"/>
            </p:cNvSpPr>
            <p:nvPr/>
          </p:nvSpPr>
          <p:spPr bwMode="auto">
            <a:xfrm rot="-5400000">
              <a:off x="1140218" y="2895837"/>
              <a:ext cx="444386" cy="161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2" name="Oval 5"/>
            <p:cNvSpPr>
              <a:spLocks noChangeArrowheads="1"/>
            </p:cNvSpPr>
            <p:nvPr/>
          </p:nvSpPr>
          <p:spPr bwMode="auto">
            <a:xfrm>
              <a:off x="1243583" y="3074307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E96E29"/>
                </a:gs>
                <a:gs pos="100000">
                  <a:srgbClr val="9B491B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lnSpc>
                  <a:spcPct val="90000"/>
                </a:lnSpc>
                <a:spcBef>
                  <a:spcPts val="750"/>
                </a:spcBef>
                <a:buFont typeface="Arial" pitchFamily="34" charset="0"/>
                <a:buChar char="•"/>
                <a:defRPr sz="21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5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pSp>
        <p:nvGrpSpPr>
          <p:cNvPr id="6" name="组合 69"/>
          <p:cNvGrpSpPr>
            <a:grpSpLocks/>
          </p:cNvGrpSpPr>
          <p:nvPr/>
        </p:nvGrpSpPr>
        <p:grpSpPr bwMode="auto">
          <a:xfrm>
            <a:off x="2265214" y="2716212"/>
            <a:ext cx="7719484" cy="379412"/>
            <a:chOff x="1771838" y="1722017"/>
            <a:chExt cx="5788925" cy="380338"/>
          </a:xfrm>
        </p:grpSpPr>
        <p:sp>
          <p:nvSpPr>
            <p:cNvPr id="71" name="矩形 70"/>
            <p:cNvSpPr/>
            <p:nvPr/>
          </p:nvSpPr>
          <p:spPr>
            <a:xfrm>
              <a:off x="1811521" y="1722017"/>
              <a:ext cx="5709558" cy="3702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</a:t>
              </a:r>
              <a:r>
                <a:rPr lang="zh-CN" altLang="en-US"/>
                <a:t>引入</a:t>
              </a:r>
              <a:r>
                <a:rPr lang="en-US" altLang="zh-CN"/>
                <a:t>Spring</a:t>
              </a:r>
              <a:r>
                <a:rPr lang="zh-CN" altLang="en-US"/>
                <a:t>的核心</a:t>
              </a:r>
              <a:r>
                <a:rPr lang="zh-CN" altLang="en-US" smtClean="0"/>
                <a:t>依赖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1771838" y="2102355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直接连接符 74"/>
          <p:cNvCxnSpPr/>
          <p:nvPr/>
        </p:nvCxnSpPr>
        <p:spPr bwMode="auto">
          <a:xfrm>
            <a:off x="2265214" y="3758733"/>
            <a:ext cx="7719484" cy="0"/>
          </a:xfrm>
          <a:prstGeom prst="line">
            <a:avLst/>
          </a:prstGeom>
          <a:ln w="95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5"/>
          <p:cNvGrpSpPr>
            <a:grpSpLocks/>
          </p:cNvGrpSpPr>
          <p:nvPr/>
        </p:nvGrpSpPr>
        <p:grpSpPr bwMode="auto">
          <a:xfrm>
            <a:off x="2265213" y="4030663"/>
            <a:ext cx="9067800" cy="646331"/>
            <a:chOff x="1771838" y="2990597"/>
            <a:chExt cx="5851946" cy="646247"/>
          </a:xfrm>
        </p:grpSpPr>
        <p:sp>
          <p:nvSpPr>
            <p:cNvPr id="77" name="矩形 76"/>
            <p:cNvSpPr/>
            <p:nvPr/>
          </p:nvSpPr>
          <p:spPr>
            <a:xfrm>
              <a:off x="1810851" y="2990597"/>
              <a:ext cx="5812933" cy="6462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3.</a:t>
              </a:r>
              <a:r>
                <a:rPr lang="zh-CN" altLang="zh-CN"/>
                <a:t>实例化</a:t>
              </a:r>
              <a:r>
                <a:rPr lang="en-US" altLang="zh-CN"/>
                <a:t>IoC</a:t>
              </a:r>
              <a:r>
                <a:rPr lang="zh-CN" altLang="zh-CN"/>
                <a:t>容器</a:t>
              </a:r>
              <a:r>
                <a:rPr lang="zh-CN" altLang="en-US"/>
                <a:t>，</a:t>
              </a:r>
              <a:r>
                <a:rPr lang="zh-CN" altLang="en-US" b="1"/>
                <a:t>根据配置方式</a:t>
              </a:r>
              <a:r>
                <a:rPr lang="zh-CN" altLang="zh-CN" b="1"/>
                <a:t>选择合适的容器实现类</a:t>
              </a:r>
              <a:r>
                <a:rPr lang="zh-CN" altLang="en-US"/>
                <a:t>（</a:t>
              </a:r>
              <a:r>
                <a:rPr lang="en-US" altLang="zh-CN">
                  <a:solidFill>
                    <a:srgbClr val="FF0000"/>
                  </a:solidFill>
                </a:rPr>
                <a:t>4</a:t>
              </a:r>
              <a:r>
                <a:rPr lang="zh-CN" altLang="en-US">
                  <a:solidFill>
                    <a:srgbClr val="FF0000"/>
                  </a:solidFill>
                </a:rPr>
                <a:t>个</a:t>
              </a:r>
              <a:r>
                <a:rPr lang="zh-CN" altLang="en-US" smtClean="0"/>
                <a:t>）</a:t>
              </a:r>
              <a:endPara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0" hangingPunct="0">
                <a:defRPr/>
              </a:pPr>
              <a:r>
                <a:rPr lang="en-US" altLang="zh-CN" smtClean="0"/>
                <a:t>   ApplicationContext</a:t>
              </a:r>
              <a:r>
                <a:rPr lang="zh-CN" altLang="zh-CN"/>
                <a:t>接口</a:t>
              </a:r>
              <a:r>
                <a:rPr lang="zh-CN" altLang="en-US"/>
                <a:t>的</a:t>
              </a:r>
              <a:r>
                <a:rPr lang="en-US" altLang="zh-CN"/>
                <a:t>getBean() </a:t>
              </a:r>
              <a:r>
                <a:rPr lang="zh-CN" altLang="zh-CN"/>
                <a:t>，</a:t>
              </a:r>
              <a:r>
                <a:rPr lang="zh-CN" altLang="en-US"/>
                <a:t>可以获取</a:t>
              </a:r>
              <a:r>
                <a:rPr lang="en-US" altLang="zh-CN"/>
                <a:t>bean </a:t>
              </a:r>
              <a:r>
                <a:rPr lang="zh-CN" altLang="zh-CN"/>
                <a:t>的</a:t>
              </a:r>
              <a:r>
                <a:rPr lang="zh-CN" altLang="zh-CN" smtClean="0"/>
                <a:t>实例</a:t>
              </a:r>
              <a:endParaRPr lang="zh-CN" altLang="en-US"/>
            </a:p>
          </p:txBody>
        </p:sp>
        <p:cxnSp>
          <p:nvCxnSpPr>
            <p:cNvPr id="78" name="直接连接符 77"/>
            <p:cNvCxnSpPr/>
            <p:nvPr/>
          </p:nvCxnSpPr>
          <p:spPr>
            <a:xfrm>
              <a:off x="1771838" y="3581002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矩形 82"/>
          <p:cNvSpPr/>
          <p:nvPr/>
        </p:nvSpPr>
        <p:spPr bwMode="auto">
          <a:xfrm>
            <a:off x="692152" y="1400969"/>
            <a:ext cx="10850033" cy="820737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1.3 </a:t>
            </a:r>
            <a:r>
              <a:rPr lang="en-US" altLang="zh-CN"/>
              <a:t>Spring</a:t>
            </a:r>
            <a:r>
              <a:rPr lang="zh-CN" altLang="en-US"/>
              <a:t>入门程序开发</a:t>
            </a:r>
          </a:p>
        </p:txBody>
      </p:sp>
      <p:sp>
        <p:nvSpPr>
          <p:cNvPr id="16" name="矩形 15"/>
          <p:cNvSpPr/>
          <p:nvPr/>
        </p:nvSpPr>
        <p:spPr>
          <a:xfrm>
            <a:off x="1137868" y="1626671"/>
            <a:ext cx="6660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使用</a:t>
            </a:r>
            <a:r>
              <a:rPr lang="en-US" altLang="zh-CN" smtClean="0"/>
              <a:t>Spring </a:t>
            </a:r>
            <a:r>
              <a:rPr lang="en-US" altLang="zh-CN"/>
              <a:t>IoC</a:t>
            </a:r>
            <a:r>
              <a:rPr lang="zh-CN" altLang="zh-CN"/>
              <a:t>容器</a:t>
            </a:r>
            <a:r>
              <a:rPr lang="zh-CN" altLang="zh-CN" smtClean="0"/>
              <a:t>管理</a:t>
            </a:r>
            <a:r>
              <a:rPr lang="zh-CN" altLang="en-US" smtClean="0"/>
              <a:t>和使用程序</a:t>
            </a:r>
            <a:r>
              <a:rPr lang="zh-CN" altLang="en-US"/>
              <a:t>里的</a:t>
            </a:r>
            <a:r>
              <a:rPr lang="en-US" altLang="zh-CN"/>
              <a:t>Javabean</a:t>
            </a:r>
            <a:r>
              <a:rPr lang="zh-CN" altLang="en-US" smtClean="0"/>
              <a:t>组件</a:t>
            </a:r>
            <a:r>
              <a:rPr lang="zh-CN" altLang="en-US" smtClean="0">
                <a:solidFill>
                  <a:srgbClr val="FF0000"/>
                </a:solidFill>
              </a:rPr>
              <a:t>三部曲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347102" y="3331137"/>
            <a:ext cx="8456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2.</a:t>
            </a:r>
            <a:r>
              <a:rPr lang="zh-CN" altLang="zh-CN"/>
              <a:t>配置元数据</a:t>
            </a:r>
            <a:r>
              <a:rPr lang="zh-CN" altLang="en-US"/>
              <a:t>：即</a:t>
            </a:r>
            <a:r>
              <a:rPr lang="zh-CN" altLang="zh-CN"/>
              <a:t>编写交给</a:t>
            </a:r>
            <a:r>
              <a:rPr lang="en-US" altLang="zh-CN"/>
              <a:t>SpringIoC</a:t>
            </a:r>
            <a:r>
              <a:rPr lang="zh-CN" altLang="zh-CN"/>
              <a:t>容器管理组件</a:t>
            </a:r>
            <a:r>
              <a:rPr lang="zh-CN" altLang="en-US"/>
              <a:t>（类）</a:t>
            </a:r>
            <a:r>
              <a:rPr lang="zh-CN" altLang="zh-CN"/>
              <a:t>的信息，配置方式有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zh-CN">
                <a:solidFill>
                  <a:srgbClr val="FF0000"/>
                </a:solidFill>
              </a:rPr>
              <a:t>种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604" y="2256532"/>
            <a:ext cx="47244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669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8"/>
          <p:cNvSpPr>
            <a:spLocks noChangeArrowheads="1"/>
          </p:cNvSpPr>
          <p:nvPr/>
        </p:nvSpPr>
        <p:spPr bwMode="auto">
          <a:xfrm>
            <a:off x="2360083" y="1264836"/>
            <a:ext cx="728768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itchFamily="18" charset="0"/>
              </a:rPr>
              <a:t>Spring</a:t>
            </a:r>
            <a:r>
              <a:rPr lang="zh-CN" altLang="zh-CN" sz="1800" b="1">
                <a:latin typeface="Times New Roman" pitchFamily="18" charset="0"/>
              </a:rPr>
              <a:t>容器</a:t>
            </a:r>
            <a:r>
              <a:rPr lang="zh-CN" altLang="zh-CN" sz="1800" b="1" smtClean="0">
                <a:latin typeface="Times New Roman" pitchFamily="18" charset="0"/>
              </a:rPr>
              <a:t>支持</a:t>
            </a:r>
            <a:r>
              <a:rPr lang="zh-CN" altLang="en-US" sz="1800" b="1" smtClean="0">
                <a:latin typeface="Times New Roman" pitchFamily="18" charset="0"/>
              </a:rPr>
              <a:t>的</a:t>
            </a:r>
            <a:r>
              <a:rPr lang="en-US" altLang="zh-CN" sz="1800" b="1" smtClean="0">
                <a:latin typeface="Times New Roman" pitchFamily="18" charset="0"/>
              </a:rPr>
              <a:t>3</a:t>
            </a:r>
            <a:r>
              <a:rPr lang="zh-CN" altLang="zh-CN" sz="1800" b="1" smtClean="0">
                <a:latin typeface="Times New Roman" pitchFamily="18" charset="0"/>
              </a:rPr>
              <a:t>种</a:t>
            </a:r>
            <a:r>
              <a:rPr lang="zh-CN" altLang="en-US" sz="1800" b="1" smtClean="0">
                <a:latin typeface="Times New Roman" pitchFamily="18" charset="0"/>
              </a:rPr>
              <a:t>配置元数据方式</a:t>
            </a:r>
            <a:endParaRPr lang="en-US" altLang="zh-CN" sz="1800" b="1">
              <a:solidFill>
                <a:srgbClr val="0070C0"/>
              </a:solidFill>
              <a:latin typeface="宋体" pitchFamily="2" charset="-122"/>
              <a:cs typeface="Times New Roman" pitchFamily="18" charset="0"/>
            </a:endParaRPr>
          </a:p>
        </p:txBody>
      </p:sp>
      <p:sp>
        <p:nvSpPr>
          <p:cNvPr id="16" name="右大括号 15"/>
          <p:cNvSpPr>
            <a:spLocks/>
          </p:cNvSpPr>
          <p:nvPr/>
        </p:nvSpPr>
        <p:spPr bwMode="auto">
          <a:xfrm rot="-5400000">
            <a:off x="5780088" y="-415268"/>
            <a:ext cx="504825" cy="4830233"/>
          </a:xfrm>
          <a:prstGeom prst="rightBrace">
            <a:avLst>
              <a:gd name="adj1" fmla="val 8239"/>
              <a:gd name="adj2" fmla="val 49144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itchFamily="34" charset="0"/>
              <a:ea typeface="等线" pitchFamily="2" charset="-122"/>
            </a:endParaRPr>
          </a:p>
        </p:txBody>
      </p:sp>
      <p:sp>
        <p:nvSpPr>
          <p:cNvPr id="17" name="折角形 16"/>
          <p:cNvSpPr/>
          <p:nvPr/>
        </p:nvSpPr>
        <p:spPr>
          <a:xfrm>
            <a:off x="7389284" y="2368149"/>
            <a:ext cx="2118783" cy="1539875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  <a:defRPr/>
            </a:pPr>
            <a:r>
              <a:rPr lang="en-US" altLang="zh-CN" b="1" smtClean="0"/>
              <a:t>Java</a:t>
            </a:r>
            <a:r>
              <a:rPr lang="zh-CN" altLang="zh-CN" b="1"/>
              <a:t>配置类</a:t>
            </a:r>
            <a:r>
              <a:rPr lang="zh-CN" altLang="zh-CN" b="1" smtClean="0"/>
              <a:t>方式</a:t>
            </a:r>
            <a:endParaRPr lang="en-US" altLang="zh-CN" b="1" smtClean="0"/>
          </a:p>
          <a:p>
            <a:pPr algn="ctr" eaLnBrk="0" hangingPunct="0">
              <a:lnSpc>
                <a:spcPct val="150000"/>
              </a:lnSpc>
              <a:defRPr/>
            </a:pPr>
            <a:endParaRPr lang="en-US" altLang="zh-CN" b="1"/>
          </a:p>
          <a:p>
            <a:pPr algn="ctr" eaLnBrk="0" hangingPunct="0">
              <a:lnSpc>
                <a:spcPct val="150000"/>
              </a:lnSpc>
              <a:defRPr/>
            </a:pPr>
            <a:endParaRPr lang="en-US" altLang="zh-CN" b="1" smtClean="0"/>
          </a:p>
        </p:txBody>
      </p:sp>
      <p:sp>
        <p:nvSpPr>
          <p:cNvPr id="18" name="折角形 17"/>
          <p:cNvSpPr/>
          <p:nvPr/>
        </p:nvSpPr>
        <p:spPr>
          <a:xfrm>
            <a:off x="2510367" y="2358623"/>
            <a:ext cx="2190751" cy="1644650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  <a:defRPr/>
            </a:pPr>
            <a:r>
              <a:rPr lang="en-US" altLang="zh-CN" b="1" smtClean="0"/>
              <a:t>XML</a:t>
            </a:r>
            <a:r>
              <a:rPr lang="zh-CN" altLang="zh-CN" b="1"/>
              <a:t>配置</a:t>
            </a:r>
            <a:r>
              <a:rPr lang="zh-CN" altLang="zh-CN" b="1" smtClean="0"/>
              <a:t>方式</a:t>
            </a:r>
            <a:r>
              <a:rPr lang="en-US" altLang="zh-CN" b="1" smtClean="0"/>
              <a:t> </a:t>
            </a:r>
          </a:p>
          <a:p>
            <a:pPr algn="ctr" eaLnBrk="0" hangingPunct="0">
              <a:lnSpc>
                <a:spcPct val="150000"/>
              </a:lnSpc>
              <a:defRPr/>
            </a:pPr>
            <a:endParaRPr lang="en-US" altLang="zh-CN" b="1"/>
          </a:p>
          <a:p>
            <a:pPr algn="ctr" eaLnBrk="0" hangingPunct="0">
              <a:lnSpc>
                <a:spcPct val="150000"/>
              </a:lnSpc>
              <a:defRPr/>
            </a:pPr>
            <a:endParaRPr lang="en-US" altLang="zh-CN" b="1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1.3 </a:t>
            </a:r>
            <a:r>
              <a:rPr lang="en-US" altLang="zh-CN"/>
              <a:t>Spring</a:t>
            </a:r>
            <a:r>
              <a:rPr lang="zh-CN" altLang="en-US"/>
              <a:t>入门程序开发</a:t>
            </a:r>
          </a:p>
        </p:txBody>
      </p:sp>
      <p:sp>
        <p:nvSpPr>
          <p:cNvPr id="12" name="折角形 11"/>
          <p:cNvSpPr/>
          <p:nvPr/>
        </p:nvSpPr>
        <p:spPr>
          <a:xfrm>
            <a:off x="4944532" y="2399567"/>
            <a:ext cx="2248641" cy="1539875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  <a:defRPr/>
            </a:pPr>
            <a:r>
              <a:rPr lang="zh-CN" altLang="zh-CN" b="1" smtClean="0"/>
              <a:t>注解方式</a:t>
            </a:r>
            <a:endParaRPr lang="en-US" altLang="zh-CN" b="1" smtClean="0"/>
          </a:p>
          <a:p>
            <a:pPr algn="ctr" eaLnBrk="0" hangingPunct="0">
              <a:lnSpc>
                <a:spcPct val="150000"/>
              </a:lnSpc>
              <a:defRPr/>
            </a:pPr>
            <a:endParaRPr lang="en-US" altLang="zh-CN" b="1"/>
          </a:p>
          <a:p>
            <a:pPr algn="ctr" eaLnBrk="0" hangingPunct="0">
              <a:lnSpc>
                <a:spcPct val="150000"/>
              </a:lnSpc>
              <a:defRPr/>
            </a:pPr>
            <a:endParaRPr lang="en-US" altLang="zh-CN" b="1" smtClean="0"/>
          </a:p>
        </p:txBody>
      </p:sp>
      <p:sp>
        <p:nvSpPr>
          <p:cNvPr id="2" name="矩形 1"/>
          <p:cNvSpPr/>
          <p:nvPr/>
        </p:nvSpPr>
        <p:spPr>
          <a:xfrm>
            <a:off x="2709466" y="2865991"/>
            <a:ext cx="170870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lnSpc>
                <a:spcPct val="150000"/>
              </a:lnSpc>
              <a:defRPr/>
            </a:pPr>
            <a:r>
              <a:rPr lang="en-US" altLang="zh-CN">
                <a:latin typeface="+mn-ea"/>
                <a:cs typeface="Times New Roman" panose="02020603050405020304" pitchFamily="18" charset="0"/>
              </a:rPr>
              <a:t>xml</a:t>
            </a:r>
            <a:r>
              <a:rPr lang="zh-CN" altLang="en-US">
                <a:latin typeface="+mn-ea"/>
                <a:cs typeface="Times New Roman" panose="02020603050405020304" pitchFamily="18" charset="0"/>
              </a:rPr>
              <a:t>配置文件</a:t>
            </a:r>
            <a:endParaRPr lang="en-US" altLang="zh-CN">
              <a:latin typeface="+mn-ea"/>
              <a:cs typeface="Times New Roman" panose="02020603050405020304" pitchFamily="18" charset="0"/>
            </a:endParaRPr>
          </a:p>
          <a:p>
            <a:pPr algn="ctr" eaLnBrk="0" hangingPunct="0">
              <a:lnSpc>
                <a:spcPct val="150000"/>
              </a:lnSpc>
              <a:defRPr/>
            </a:pPr>
            <a:r>
              <a:rPr lang="zh-CN" altLang="en-US" sz="2400" b="1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基础</a:t>
            </a:r>
            <a:endParaRPr lang="zh-CN" altLang="en-US" sz="2400" b="1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99996" y="2982850"/>
            <a:ext cx="2465007" cy="828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lnSpc>
                <a:spcPct val="150000"/>
              </a:lnSpc>
              <a:defRPr/>
            </a:pPr>
            <a:r>
              <a:rPr lang="en-US" altLang="zh-CN" sz="1700">
                <a:latin typeface="+mn-ea"/>
                <a:cs typeface="Times New Roman" panose="02020603050405020304" pitchFamily="18" charset="0"/>
              </a:rPr>
              <a:t>@</a:t>
            </a:r>
            <a:r>
              <a:rPr lang="zh-CN" altLang="en-US" sz="1700">
                <a:latin typeface="+mn-ea"/>
                <a:cs typeface="Times New Roman" panose="02020603050405020304" pitchFamily="18" charset="0"/>
              </a:rPr>
              <a:t>注解</a:t>
            </a:r>
            <a:r>
              <a:rPr lang="en-US" altLang="zh-CN" sz="1700">
                <a:latin typeface="+mn-ea"/>
                <a:cs typeface="Times New Roman" panose="02020603050405020304" pitchFamily="18" charset="0"/>
              </a:rPr>
              <a:t>+xml</a:t>
            </a:r>
            <a:r>
              <a:rPr lang="zh-CN" altLang="en-US" sz="1700">
                <a:latin typeface="+mn-ea"/>
                <a:cs typeface="Times New Roman" panose="02020603050405020304" pitchFamily="18" charset="0"/>
              </a:rPr>
              <a:t>配置文件</a:t>
            </a:r>
            <a:endParaRPr lang="en-US" altLang="zh-CN" sz="1700">
              <a:latin typeface="+mn-ea"/>
              <a:cs typeface="Times New Roman" panose="02020603050405020304" pitchFamily="18" charset="0"/>
            </a:endParaRPr>
          </a:p>
          <a:p>
            <a:pPr algn="ctr" eaLnBrk="0" hangingPunct="0">
              <a:lnSpc>
                <a:spcPct val="150000"/>
              </a:lnSpc>
              <a:defRPr/>
            </a:pPr>
            <a:r>
              <a:rPr lang="zh-CN" altLang="en-US" sz="1700" b="1">
                <a:solidFill>
                  <a:srgbClr val="0070C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过渡</a:t>
            </a:r>
            <a:endParaRPr lang="zh-CN" altLang="en-US" sz="1700" b="1" dirty="0">
              <a:solidFill>
                <a:srgbClr val="0070C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73595" y="2749133"/>
            <a:ext cx="194804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lnSpc>
                <a:spcPct val="150000"/>
              </a:lnSpc>
              <a:defRPr/>
            </a:pPr>
            <a:r>
              <a:rPr lang="en-US" altLang="zh-CN">
                <a:latin typeface="+mn-ea"/>
                <a:cs typeface="Times New Roman" panose="02020603050405020304" pitchFamily="18" charset="0"/>
              </a:rPr>
              <a:t>@</a:t>
            </a:r>
            <a:r>
              <a:rPr lang="zh-CN" altLang="en-US">
                <a:latin typeface="+mn-ea"/>
                <a:cs typeface="Times New Roman" panose="02020603050405020304" pitchFamily="18" charset="0"/>
              </a:rPr>
              <a:t>注解</a:t>
            </a:r>
            <a:r>
              <a:rPr lang="en-US" altLang="zh-CN">
                <a:latin typeface="+mn-ea"/>
                <a:cs typeface="Times New Roman" panose="02020603050405020304" pitchFamily="18" charset="0"/>
              </a:rPr>
              <a:t>+</a:t>
            </a:r>
            <a:r>
              <a:rPr lang="zh-CN" altLang="en-US">
                <a:latin typeface="+mn-ea"/>
                <a:cs typeface="Times New Roman" panose="02020603050405020304" pitchFamily="18" charset="0"/>
              </a:rPr>
              <a:t>配置类 </a:t>
            </a:r>
            <a:endParaRPr lang="en-US" altLang="zh-CN">
              <a:latin typeface="+mn-ea"/>
              <a:cs typeface="Times New Roman" panose="02020603050405020304" pitchFamily="18" charset="0"/>
            </a:endParaRPr>
          </a:p>
          <a:p>
            <a:pPr algn="ctr" eaLnBrk="0" hangingPunct="0">
              <a:lnSpc>
                <a:spcPct val="150000"/>
              </a:lnSpc>
              <a:defRPr/>
            </a:pPr>
            <a:r>
              <a:rPr lang="zh-CN" altLang="en-US" sz="2400" b="1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主流</a:t>
            </a:r>
          </a:p>
        </p:txBody>
      </p:sp>
      <p:sp>
        <p:nvSpPr>
          <p:cNvPr id="25" name="矩形 24"/>
          <p:cNvSpPr/>
          <p:nvPr/>
        </p:nvSpPr>
        <p:spPr>
          <a:xfrm>
            <a:off x="1692367" y="5034131"/>
            <a:ext cx="10044708" cy="515530"/>
          </a:xfrm>
          <a:prstGeom prst="rect">
            <a:avLst/>
          </a:prstGeom>
          <a:ln>
            <a:solidFill>
              <a:srgbClr val="01458E"/>
            </a:solidFill>
            <a:prstDash val="dash"/>
          </a:ln>
        </p:spPr>
        <p:txBody>
          <a:bodyPr wrap="square" lIns="83822" tIns="41912" rIns="83822" bIns="41912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zh-CN" altLang="en-US" sz="2800" b="1">
                <a:solidFill>
                  <a:srgbClr val="0052F6"/>
                </a:solidFill>
                <a:latin typeface="+mn-ea"/>
              </a:rPr>
              <a:t>接下来</a:t>
            </a:r>
            <a:r>
              <a:rPr lang="zh-CN" altLang="en-US" sz="2800" b="1" smtClean="0">
                <a:solidFill>
                  <a:srgbClr val="0052F6"/>
                </a:solidFill>
                <a:latin typeface="+mn-ea"/>
              </a:rPr>
              <a:t>将采用</a:t>
            </a:r>
            <a:r>
              <a:rPr lang="en-US" altLang="zh-CN" sz="2800" b="1" smtClean="0">
                <a:solidFill>
                  <a:srgbClr val="0052F6"/>
                </a:solidFill>
                <a:latin typeface="+mn-ea"/>
              </a:rPr>
              <a:t>XML</a:t>
            </a:r>
            <a:r>
              <a:rPr lang="zh-CN" altLang="en-US" sz="2800" b="1" smtClean="0">
                <a:solidFill>
                  <a:srgbClr val="0052F6"/>
                </a:solidFill>
                <a:latin typeface="+mn-ea"/>
              </a:rPr>
              <a:t>配置方式体验</a:t>
            </a:r>
            <a:r>
              <a:rPr lang="en-US" altLang="zh-CN" sz="2800" b="1" smtClean="0">
                <a:solidFill>
                  <a:srgbClr val="0052F6"/>
                </a:solidFill>
                <a:latin typeface="+mn-ea"/>
              </a:rPr>
              <a:t>Spring</a:t>
            </a:r>
            <a:r>
              <a:rPr lang="zh-CN" altLang="en-US" sz="2800" b="1">
                <a:solidFill>
                  <a:srgbClr val="0052F6"/>
                </a:solidFill>
                <a:latin typeface="+mn-ea"/>
              </a:rPr>
              <a:t>程序的</a:t>
            </a:r>
            <a:r>
              <a:rPr lang="zh-CN" altLang="en-US" sz="2800" b="1" smtClean="0">
                <a:solidFill>
                  <a:srgbClr val="0052F6"/>
                </a:solidFill>
                <a:latin typeface="+mn-ea"/>
              </a:rPr>
              <a:t>开发过程</a:t>
            </a:r>
            <a:r>
              <a:rPr lang="en-US" altLang="zh-CN" sz="2800" b="1" smtClean="0">
                <a:solidFill>
                  <a:srgbClr val="0052F6"/>
                </a:solidFill>
                <a:latin typeface="+mn-ea"/>
              </a:rPr>
              <a:t>.</a:t>
            </a:r>
            <a:endParaRPr lang="zh-CN" altLang="en-US" sz="2800" b="1" dirty="0">
              <a:solidFill>
                <a:srgbClr val="0052F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694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1.3 </a:t>
            </a:r>
            <a:r>
              <a:rPr lang="en-US" altLang="zh-CN" smtClean="0"/>
              <a:t>Spring</a:t>
            </a:r>
            <a:r>
              <a:rPr lang="zh-CN" altLang="en-US" smtClean="0"/>
              <a:t>入门程序开发</a:t>
            </a:r>
            <a:r>
              <a:rPr lang="en-US" altLang="zh-CN" smtClean="0"/>
              <a:t>-</a:t>
            </a:r>
            <a:r>
              <a:rPr lang="en-US" altLang="zh-CN"/>
              <a:t>XML</a:t>
            </a:r>
            <a:r>
              <a:rPr lang="zh-CN" altLang="zh-CN"/>
              <a:t>配置方式</a:t>
            </a:r>
            <a:r>
              <a:rPr lang="en-US" altLang="zh-CN"/>
              <a:t> </a:t>
            </a:r>
            <a:endParaRPr lang="zh-CN" altLang="en-US" dirty="0"/>
          </a:p>
        </p:txBody>
      </p:sp>
      <p:sp>
        <p:nvSpPr>
          <p:cNvPr id="9" name="直接连接符 45"/>
          <p:cNvSpPr>
            <a:spLocks noChangeShapeType="1"/>
          </p:cNvSpPr>
          <p:nvPr/>
        </p:nvSpPr>
        <p:spPr bwMode="auto">
          <a:xfrm flipV="1">
            <a:off x="4288468" y="3547583"/>
            <a:ext cx="4405313" cy="9525"/>
          </a:xfrm>
          <a:prstGeom prst="line">
            <a:avLst/>
          </a:prstGeom>
          <a:noFill/>
          <a:ln w="3175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直接连接符 46"/>
          <p:cNvSpPr>
            <a:spLocks noChangeShapeType="1"/>
          </p:cNvSpPr>
          <p:nvPr/>
        </p:nvSpPr>
        <p:spPr bwMode="auto">
          <a:xfrm flipV="1">
            <a:off x="4305931" y="4074633"/>
            <a:ext cx="4387850" cy="20637"/>
          </a:xfrm>
          <a:prstGeom prst="line">
            <a:avLst/>
          </a:prstGeom>
          <a:noFill/>
          <a:ln w="3175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直接连接符 47"/>
          <p:cNvSpPr>
            <a:spLocks noChangeShapeType="1"/>
          </p:cNvSpPr>
          <p:nvPr/>
        </p:nvSpPr>
        <p:spPr bwMode="auto">
          <a:xfrm>
            <a:off x="4332918" y="3009420"/>
            <a:ext cx="4360863" cy="1588"/>
          </a:xfrm>
          <a:prstGeom prst="line">
            <a:avLst/>
          </a:prstGeom>
          <a:noFill/>
          <a:ln w="3175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5221918" y="2550633"/>
            <a:ext cx="100013" cy="449262"/>
          </a:xfrm>
          <a:custGeom>
            <a:avLst/>
            <a:gdLst>
              <a:gd name="connsiteX0" fmla="*/ 0 w 120761"/>
              <a:gd name="connsiteY0" fmla="*/ 0 h 548640"/>
              <a:gd name="connsiteX1" fmla="*/ 120761 w 120761"/>
              <a:gd name="connsiteY1" fmla="*/ 0 h 548640"/>
              <a:gd name="connsiteX2" fmla="*/ 120761 w 120761"/>
              <a:gd name="connsiteY2" fmla="*/ 548640 h 548640"/>
              <a:gd name="connsiteX3" fmla="*/ 0 w 120761"/>
              <a:gd name="connsiteY3" fmla="*/ 548640 h 548640"/>
              <a:gd name="connsiteX4" fmla="*/ 0 w 120761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761" h="548640">
                <a:moveTo>
                  <a:pt x="0" y="0"/>
                </a:moveTo>
                <a:lnTo>
                  <a:pt x="120761" y="0"/>
                </a:lnTo>
                <a:lnTo>
                  <a:pt x="120761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9050" tIns="0" rIns="19050" bIns="0" spcCol="1270" anchor="ctr"/>
          <a:lstStyle/>
          <a:p>
            <a:pPr defTabSz="22225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500" ker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4805993" y="3022120"/>
            <a:ext cx="138113" cy="450850"/>
          </a:xfrm>
          <a:custGeom>
            <a:avLst/>
            <a:gdLst>
              <a:gd name="connsiteX0" fmla="*/ 0 w 168645"/>
              <a:gd name="connsiteY0" fmla="*/ 0 h 548640"/>
              <a:gd name="connsiteX1" fmla="*/ 168645 w 168645"/>
              <a:gd name="connsiteY1" fmla="*/ 0 h 548640"/>
              <a:gd name="connsiteX2" fmla="*/ 168645 w 168645"/>
              <a:gd name="connsiteY2" fmla="*/ 548640 h 548640"/>
              <a:gd name="connsiteX3" fmla="*/ 0 w 168645"/>
              <a:gd name="connsiteY3" fmla="*/ 548640 h 548640"/>
              <a:gd name="connsiteX4" fmla="*/ 0 w 168645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645" h="548640">
                <a:moveTo>
                  <a:pt x="0" y="0"/>
                </a:moveTo>
                <a:lnTo>
                  <a:pt x="168645" y="0"/>
                </a:lnTo>
                <a:lnTo>
                  <a:pt x="168645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9050" tIns="0" rIns="19050" bIns="0" spcCol="1270" anchor="ctr"/>
          <a:lstStyle/>
          <a:p>
            <a:pPr defTabSz="22225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500" kern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4663118" y="3493608"/>
            <a:ext cx="153988" cy="450850"/>
          </a:xfrm>
          <a:custGeom>
            <a:avLst/>
            <a:gdLst>
              <a:gd name="connsiteX0" fmla="*/ 0 w 185928"/>
              <a:gd name="connsiteY0" fmla="*/ 0 h 548640"/>
              <a:gd name="connsiteX1" fmla="*/ 185928 w 185928"/>
              <a:gd name="connsiteY1" fmla="*/ 0 h 548640"/>
              <a:gd name="connsiteX2" fmla="*/ 185928 w 185928"/>
              <a:gd name="connsiteY2" fmla="*/ 548640 h 548640"/>
              <a:gd name="connsiteX3" fmla="*/ 0 w 185928"/>
              <a:gd name="connsiteY3" fmla="*/ 548640 h 548640"/>
              <a:gd name="connsiteX4" fmla="*/ 0 w 185928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928" h="548640">
                <a:moveTo>
                  <a:pt x="0" y="0"/>
                </a:moveTo>
                <a:lnTo>
                  <a:pt x="185928" y="0"/>
                </a:lnTo>
                <a:lnTo>
                  <a:pt x="185928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9050" tIns="0" rIns="19050" bIns="0" spcCol="1270" anchor="ctr"/>
          <a:lstStyle/>
          <a:p>
            <a:pPr defTabSz="22225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500" kern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4223381" y="2512533"/>
            <a:ext cx="449262" cy="450850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ker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6" name="矩形 5"/>
          <p:cNvSpPr>
            <a:spLocks noChangeArrowheads="1"/>
          </p:cNvSpPr>
          <p:nvPr/>
        </p:nvSpPr>
        <p:spPr bwMode="auto">
          <a:xfrm>
            <a:off x="4839330" y="2544283"/>
            <a:ext cx="7352669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kern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准备项目和组件</a:t>
            </a:r>
            <a:r>
              <a:rPr lang="zh-CN" altLang="en-US" sz="2000" b="1" ker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类，比如</a:t>
            </a:r>
            <a:r>
              <a:rPr lang="en-US" altLang="zh-CN" sz="2000" b="1" ker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StudentService</a:t>
            </a:r>
            <a:r>
              <a:rPr lang="zh-CN" altLang="en-US" sz="2000" b="1" ker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kern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StudentDao</a:t>
            </a:r>
            <a:endParaRPr lang="zh-CN" altLang="zh-CN" sz="2000" b="1" ker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4223381" y="3058633"/>
            <a:ext cx="449262" cy="450850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ker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4223381" y="3606320"/>
            <a:ext cx="449262" cy="450850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ker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9" name="矩形 7"/>
          <p:cNvSpPr>
            <a:spLocks noChangeArrowheads="1"/>
          </p:cNvSpPr>
          <p:nvPr/>
        </p:nvSpPr>
        <p:spPr bwMode="auto">
          <a:xfrm>
            <a:off x="4839331" y="3647595"/>
            <a:ext cx="3411511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2000" b="1" kern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b="1" kern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b="1" kern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b="1" kern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endParaRPr lang="zh-CN" altLang="zh-CN" sz="2000" b="1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6"/>
          <p:cNvSpPr>
            <a:spLocks noChangeArrowheads="1"/>
          </p:cNvSpPr>
          <p:nvPr/>
        </p:nvSpPr>
        <p:spPr bwMode="auto">
          <a:xfrm>
            <a:off x="4839331" y="3096733"/>
            <a:ext cx="2056973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2000" b="1" kern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b="1" ker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endParaRPr lang="zh-CN" altLang="zh-CN" sz="2000" b="1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4269418" y="2550633"/>
            <a:ext cx="342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"/>
          <p:cNvSpPr>
            <a:spLocks noChangeArrowheads="1"/>
          </p:cNvSpPr>
          <p:nvPr/>
        </p:nvSpPr>
        <p:spPr bwMode="auto">
          <a:xfrm>
            <a:off x="4269418" y="3079270"/>
            <a:ext cx="407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800" smtClean="0">
                <a:latin typeface="Arial" pitchFamily="34" charset="0"/>
              </a:rPr>
              <a:t> 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25" name="矩形 3"/>
          <p:cNvSpPr>
            <a:spLocks noChangeArrowheads="1"/>
          </p:cNvSpPr>
          <p:nvPr/>
        </p:nvSpPr>
        <p:spPr bwMode="auto">
          <a:xfrm>
            <a:off x="4269418" y="3644420"/>
            <a:ext cx="420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endParaRPr lang="zh-CN" altLang="en-US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直接连接符 46"/>
          <p:cNvSpPr>
            <a:spLocks noChangeShapeType="1"/>
          </p:cNvSpPr>
          <p:nvPr/>
        </p:nvSpPr>
        <p:spPr bwMode="auto">
          <a:xfrm>
            <a:off x="4288468" y="4646133"/>
            <a:ext cx="4405313" cy="15875"/>
          </a:xfrm>
          <a:prstGeom prst="line">
            <a:avLst/>
          </a:prstGeom>
          <a:noFill/>
          <a:ln w="3175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圆角矩形 29"/>
          <p:cNvSpPr/>
          <p:nvPr/>
        </p:nvSpPr>
        <p:spPr bwMode="auto">
          <a:xfrm>
            <a:off x="4223381" y="4152420"/>
            <a:ext cx="449262" cy="450850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ker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" name="矩形 7"/>
          <p:cNvSpPr>
            <a:spLocks noChangeArrowheads="1"/>
          </p:cNvSpPr>
          <p:nvPr/>
        </p:nvSpPr>
        <p:spPr bwMode="auto">
          <a:xfrm>
            <a:off x="4839331" y="4200045"/>
            <a:ext cx="5391219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b="1" kern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b="1" kern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容器，从容器获取管理的组件对象</a:t>
            </a:r>
            <a:endParaRPr lang="zh-CN" altLang="zh-CN" sz="2000" kern="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"/>
          <p:cNvSpPr>
            <a:spLocks noChangeArrowheads="1"/>
          </p:cNvSpPr>
          <p:nvPr/>
        </p:nvSpPr>
        <p:spPr bwMode="auto">
          <a:xfrm>
            <a:off x="4269418" y="4171470"/>
            <a:ext cx="420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endParaRPr lang="zh-CN" altLang="en-US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5" name="组合 76"/>
          <p:cNvGrpSpPr>
            <a:grpSpLocks/>
          </p:cNvGrpSpPr>
          <p:nvPr/>
        </p:nvGrpSpPr>
        <p:grpSpPr bwMode="auto">
          <a:xfrm>
            <a:off x="964243" y="2182333"/>
            <a:ext cx="2992438" cy="2992437"/>
            <a:chOff x="482607" y="2373313"/>
            <a:chExt cx="2502120" cy="2501900"/>
          </a:xfrm>
        </p:grpSpPr>
        <p:sp>
          <p:nvSpPr>
            <p:cNvPr id="46" name="椭圆 45"/>
            <p:cNvSpPr/>
            <p:nvPr/>
          </p:nvSpPr>
          <p:spPr>
            <a:xfrm>
              <a:off x="482607" y="2373313"/>
              <a:ext cx="2502120" cy="25019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椭圆 46"/>
            <p:cNvSpPr/>
            <p:nvPr/>
          </p:nvSpPr>
          <p:spPr bwMode="auto">
            <a:xfrm>
              <a:off x="684269" y="2570359"/>
              <a:ext cx="2101549" cy="2101549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76200" dist="50800" dir="16200000">
                <a:prstClr val="black">
                  <a:alpha val="34000"/>
                </a:prstClr>
              </a:innerShdw>
            </a:effectLst>
          </p:spPr>
          <p:txBody>
            <a:bodyPr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8" name="矩形 1"/>
            <p:cNvSpPr>
              <a:spLocks noChangeArrowheads="1"/>
            </p:cNvSpPr>
            <p:nvPr/>
          </p:nvSpPr>
          <p:spPr bwMode="auto">
            <a:xfrm>
              <a:off x="736665" y="3077941"/>
              <a:ext cx="1982785" cy="553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750"/>
                </a:spcBef>
                <a:buFont typeface="Arial" pitchFamily="34" charset="0"/>
                <a:buChar char="•"/>
                <a:defRPr sz="21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5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开发步骤</a:t>
              </a:r>
              <a:endParaRPr lang="zh-CN" altLang="en-US" sz="28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839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5" grpId="0" animBg="1"/>
      <p:bldP spid="16" grpId="0"/>
      <p:bldP spid="17" grpId="0" animBg="1"/>
      <p:bldP spid="18" grpId="0" animBg="1"/>
      <p:bldP spid="19" grpId="0"/>
      <p:bldP spid="20" grpId="0"/>
      <p:bldP spid="21" grpId="0"/>
      <p:bldP spid="24" grpId="0"/>
      <p:bldP spid="25" grpId="0"/>
      <p:bldP spid="26" grpId="0" animBg="1"/>
      <p:bldP spid="30" grpId="0" animBg="1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1.3 </a:t>
            </a:r>
            <a:r>
              <a:rPr lang="en-US" altLang="zh-CN"/>
              <a:t>Spring</a:t>
            </a:r>
            <a:r>
              <a:rPr lang="zh-CN" altLang="en-US"/>
              <a:t>入门程序开发</a:t>
            </a:r>
            <a:r>
              <a:rPr lang="en-US" altLang="zh-CN"/>
              <a:t>-XML</a:t>
            </a:r>
            <a:r>
              <a:rPr lang="zh-CN" altLang="zh-CN"/>
              <a:t>配置方式</a:t>
            </a:r>
            <a:r>
              <a:rPr lang="en-US" altLang="zh-CN"/>
              <a:t> </a:t>
            </a:r>
            <a:endParaRPr lang="zh-CN" altLang="en-US" dirty="0"/>
          </a:p>
        </p:txBody>
      </p:sp>
      <p:grpSp>
        <p:nvGrpSpPr>
          <p:cNvPr id="22" name="组合 8"/>
          <p:cNvGrpSpPr>
            <a:grpSpLocks/>
          </p:cNvGrpSpPr>
          <p:nvPr/>
        </p:nvGrpSpPr>
        <p:grpSpPr bwMode="auto">
          <a:xfrm>
            <a:off x="-1" y="1199608"/>
            <a:ext cx="3413990" cy="779668"/>
            <a:chOff x="-1" y="1255803"/>
            <a:chExt cx="3571876" cy="646363"/>
          </a:xfrm>
        </p:grpSpPr>
        <p:sp>
          <p:nvSpPr>
            <p:cNvPr id="23" name="五边形 22"/>
            <p:cNvSpPr/>
            <p:nvPr/>
          </p:nvSpPr>
          <p:spPr>
            <a:xfrm>
              <a:off x="0" y="1260567"/>
              <a:ext cx="3179763" cy="641599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27" name="矩形 6"/>
            <p:cNvSpPr>
              <a:spLocks noChangeArrowheads="1"/>
            </p:cNvSpPr>
            <p:nvPr/>
          </p:nvSpPr>
          <p:spPr bwMode="auto">
            <a:xfrm>
              <a:off x="-1" y="1394247"/>
              <a:ext cx="2924176" cy="331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 b="1" smtClean="0">
                  <a:latin typeface="+mn-ea"/>
                  <a:ea typeface="+mn-ea"/>
                </a:rPr>
                <a:t>0  </a:t>
              </a:r>
              <a:r>
                <a:rPr lang="zh-CN" altLang="en-US" sz="2000" b="1" smtClean="0">
                  <a:latin typeface="+mn-ea"/>
                  <a:ea typeface="+mn-ea"/>
                </a:rPr>
                <a:t>创建项目和模块</a:t>
              </a:r>
              <a:endParaRPr lang="zh-CN" altLang="en-US" sz="2000" b="1">
                <a:latin typeface="+mn-ea"/>
                <a:ea typeface="+mn-ea"/>
              </a:endParaRPr>
            </a:p>
          </p:txBody>
        </p:sp>
        <p:sp>
          <p:nvSpPr>
            <p:cNvPr id="28" name="燕尾形 27"/>
            <p:cNvSpPr/>
            <p:nvPr/>
          </p:nvSpPr>
          <p:spPr>
            <a:xfrm>
              <a:off x="2924175" y="1255803"/>
              <a:ext cx="466725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29" name="燕尾形 28"/>
            <p:cNvSpPr/>
            <p:nvPr/>
          </p:nvSpPr>
          <p:spPr>
            <a:xfrm>
              <a:off x="3105150" y="1255803"/>
              <a:ext cx="466725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sp>
        <p:nvSpPr>
          <p:cNvPr id="11" name="矩形 5"/>
          <p:cNvSpPr>
            <a:spLocks noChangeArrowheads="1"/>
          </p:cNvSpPr>
          <p:nvPr/>
        </p:nvSpPr>
        <p:spPr bwMode="auto">
          <a:xfrm>
            <a:off x="1" y="2163620"/>
            <a:ext cx="3889612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n"/>
              <a:defRPr/>
            </a:pPr>
            <a:r>
              <a:rPr lang="zh-CN" altLang="en-US" sz="2000" b="1" kern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创建父项目</a:t>
            </a:r>
            <a:r>
              <a:rPr lang="en-US" altLang="zh-CN" sz="2000" b="1" kern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ssm-spring-part</a:t>
            </a:r>
          </a:p>
          <a:p>
            <a:pPr marL="457200" indent="-457200" eaLnBrk="1" hangingPunct="1">
              <a:buFont typeface="+mj-ea"/>
              <a:buAutoNum type="circleNumDbPlain"/>
              <a:defRPr/>
            </a:pPr>
            <a:r>
              <a:rPr lang="zh-CN" altLang="en-US" sz="2000" b="1" kern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绑定本地</a:t>
            </a:r>
            <a:r>
              <a:rPr lang="en-US" altLang="zh-CN" sz="2000" b="1" kern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</a:p>
          <a:p>
            <a:pPr marL="457200" indent="-457200" eaLnBrk="1" hangingPunct="1">
              <a:buFont typeface="+mj-ea"/>
              <a:buAutoNum type="circleNumDbPlain"/>
              <a:defRPr/>
            </a:pPr>
            <a:r>
              <a:rPr lang="zh-CN" altLang="en-US" sz="2000" b="1" kern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2000" b="1" kern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000" b="1" ker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r>
              <a:rPr lang="en-US" altLang="zh-CN" sz="2000" b="1" kern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pPr eaLnBrk="1" hangingPunct="1">
              <a:defRPr/>
            </a:pPr>
            <a:r>
              <a:rPr lang="en-US" altLang="zh-CN" sz="2000" b="1" ker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kern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zh-CN" sz="2000" b="1" ker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5"/>
          <p:cNvSpPr>
            <a:spLocks noChangeArrowheads="1"/>
          </p:cNvSpPr>
          <p:nvPr/>
        </p:nvSpPr>
        <p:spPr bwMode="auto">
          <a:xfrm>
            <a:off x="-1" y="3557504"/>
            <a:ext cx="4421874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n"/>
              <a:defRPr/>
            </a:pPr>
            <a:r>
              <a:rPr lang="zh-CN" altLang="en-US" sz="2000" b="1" kern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000" b="1" ker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r>
              <a:rPr lang="zh-CN" altLang="en-US" sz="2000" b="1" kern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2000" b="1" kern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spring-xml-quick-01</a:t>
            </a:r>
          </a:p>
          <a:p>
            <a:pPr marL="457200" indent="-457200" eaLnBrk="1" hangingPunct="1">
              <a:buFont typeface="+mj-ea"/>
              <a:buAutoNum type="circleNumDbPlain"/>
              <a:defRPr/>
            </a:pPr>
            <a:r>
              <a:rPr lang="zh-CN" altLang="en-US" sz="2000" b="1" kern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建立项目目录结构</a:t>
            </a:r>
            <a:r>
              <a:rPr lang="en-US" altLang="zh-CN" sz="2000" b="1" kern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zh-CN" sz="2000" b="1" ker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473" y="1006562"/>
            <a:ext cx="4113734" cy="584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5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 bwMode="auto">
          <a:xfrm>
            <a:off x="130322" y="2082872"/>
            <a:ext cx="9079645" cy="872033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1.3 </a:t>
            </a:r>
            <a:r>
              <a:rPr lang="en-US" altLang="zh-CN"/>
              <a:t>Spring</a:t>
            </a:r>
            <a:r>
              <a:rPr lang="zh-CN" altLang="en-US"/>
              <a:t>入门程序开发</a:t>
            </a:r>
            <a:r>
              <a:rPr lang="en-US" altLang="zh-CN"/>
              <a:t>-XML</a:t>
            </a:r>
            <a:r>
              <a:rPr lang="zh-CN" altLang="zh-CN"/>
              <a:t>配置方式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50765" y="2195722"/>
            <a:ext cx="89883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mtClean="0"/>
              <a:t>即将被</a:t>
            </a:r>
            <a:r>
              <a:rPr lang="en-US" altLang="zh-CN" smtClean="0"/>
              <a:t>Spring</a:t>
            </a:r>
            <a:r>
              <a:rPr lang="zh-CN" altLang="en-US" smtClean="0"/>
              <a:t>容器管理的类，</a:t>
            </a:r>
            <a:r>
              <a:rPr lang="zh-CN" altLang="zh-CN" smtClean="0"/>
              <a:t>不</a:t>
            </a:r>
            <a:r>
              <a:rPr lang="zh-CN" altLang="zh-CN"/>
              <a:t>需要实现任何特定的接口或以特定的方式进行</a:t>
            </a:r>
            <a:r>
              <a:rPr lang="zh-CN" altLang="zh-CN" smtClean="0"/>
              <a:t>编码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mtClean="0"/>
              <a:t>即将</a:t>
            </a:r>
            <a:r>
              <a:rPr lang="zh-CN" altLang="en-US"/>
              <a:t>被</a:t>
            </a:r>
            <a:r>
              <a:rPr lang="en-US" altLang="zh-CN"/>
              <a:t>Spring</a:t>
            </a:r>
            <a:r>
              <a:rPr lang="zh-CN" altLang="en-US"/>
              <a:t>容器管理的</a:t>
            </a:r>
            <a:r>
              <a:rPr lang="zh-CN" altLang="en-US" smtClean="0"/>
              <a:t>类，</a:t>
            </a:r>
            <a:r>
              <a:rPr lang="zh-CN" altLang="zh-CN" smtClean="0"/>
              <a:t>需要</a:t>
            </a:r>
            <a:r>
              <a:rPr lang="zh-CN" altLang="zh-CN"/>
              <a:t>一个</a:t>
            </a:r>
            <a:r>
              <a:rPr lang="zh-CN" altLang="zh-CN" smtClean="0"/>
              <a:t>默认构造函数</a:t>
            </a:r>
            <a:r>
              <a:rPr lang="zh-CN" altLang="en-US" smtClean="0"/>
              <a:t>（即公共无参数构造函数）</a:t>
            </a:r>
            <a:endParaRPr lang="zh-CN" altLang="en-US"/>
          </a:p>
        </p:txBody>
      </p:sp>
      <p:sp>
        <p:nvSpPr>
          <p:cNvPr id="26" name="矩形 16"/>
          <p:cNvSpPr>
            <a:spLocks noChangeArrowheads="1"/>
          </p:cNvSpPr>
          <p:nvPr/>
        </p:nvSpPr>
        <p:spPr bwMode="auto">
          <a:xfrm>
            <a:off x="168877" y="3023092"/>
            <a:ext cx="7321695" cy="3417887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bg2"/>
                </a:solidFill>
                <a:latin typeface="Times New Roman" pitchFamily="18" charset="0"/>
              </a:rPr>
              <a:t>package</a:t>
            </a:r>
            <a:r>
              <a:rPr lang="en-US" altLang="zh-CN" sz="1800" b="1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lang="en-US" altLang="zh-CN" sz="1800" b="1">
                <a:latin typeface="Times New Roman" pitchFamily="18" charset="0"/>
              </a:rPr>
              <a:t>com.javaee.dao</a:t>
            </a:r>
            <a:r>
              <a:rPr lang="en-US" altLang="zh-CN" sz="1800" b="1" smtClean="0">
                <a:latin typeface="Times New Roman" pitchFamily="18" charset="0"/>
              </a:rPr>
              <a:t>;</a:t>
            </a:r>
            <a:r>
              <a:rPr lang="en-US" altLang="zh-CN" sz="1800" b="1">
                <a:latin typeface="Times New Roman" pitchFamily="18" charset="0"/>
              </a:rPr>
              <a:t/>
            </a:r>
            <a:br>
              <a:rPr lang="en-US" altLang="zh-CN" sz="1800" b="1">
                <a:latin typeface="Times New Roman" pitchFamily="18" charset="0"/>
              </a:rPr>
            </a:br>
            <a:r>
              <a:rPr lang="en-US" altLang="zh-CN" sz="1800" b="1">
                <a:solidFill>
                  <a:schemeClr val="bg2"/>
                </a:solidFill>
                <a:latin typeface="Times New Roman" pitchFamily="18" charset="0"/>
              </a:rPr>
              <a:t>public class </a:t>
            </a:r>
            <a:r>
              <a:rPr lang="en-US" altLang="zh-CN" sz="1800" b="1">
                <a:latin typeface="Times New Roman" pitchFamily="18" charset="0"/>
              </a:rPr>
              <a:t>StudentDao {    </a:t>
            </a:r>
            <a:br>
              <a:rPr lang="en-US" altLang="zh-CN" sz="1800" b="1">
                <a:latin typeface="Times New Roman" pitchFamily="18" charset="0"/>
              </a:rPr>
            </a:br>
            <a:r>
              <a:rPr lang="en-US" altLang="zh-CN" sz="1800" b="1">
                <a:solidFill>
                  <a:schemeClr val="bg2"/>
                </a:solidFill>
                <a:latin typeface="Times New Roman" pitchFamily="18" charset="0"/>
              </a:rPr>
              <a:t>    public </a:t>
            </a:r>
            <a:r>
              <a:rPr lang="en-US" altLang="zh-CN" sz="1800" b="1">
                <a:latin typeface="Times New Roman" pitchFamily="18" charset="0"/>
              </a:rPr>
              <a:t>StudentDao(){        </a:t>
            </a:r>
            <a:br>
              <a:rPr lang="en-US" altLang="zh-CN" sz="1800" b="1">
                <a:latin typeface="Times New Roman" pitchFamily="18" charset="0"/>
              </a:rPr>
            </a:br>
            <a:r>
              <a:rPr lang="en-US" altLang="zh-CN" sz="1800" b="1">
                <a:latin typeface="Times New Roman" pitchFamily="18" charset="0"/>
              </a:rPr>
              <a:t>    }</a:t>
            </a:r>
            <a:br>
              <a:rPr lang="en-US" altLang="zh-CN" sz="1800" b="1">
                <a:latin typeface="Times New Roman" pitchFamily="18" charset="0"/>
              </a:rPr>
            </a:br>
            <a:r>
              <a:rPr lang="en-US" altLang="zh-CN" sz="1800" b="1">
                <a:latin typeface="Times New Roman" pitchFamily="18" charset="0"/>
              </a:rPr>
              <a:t>    </a:t>
            </a:r>
            <a:r>
              <a:rPr lang="en-US" altLang="zh-CN" sz="1800" b="1">
                <a:solidFill>
                  <a:schemeClr val="bg2"/>
                </a:solidFill>
                <a:latin typeface="Times New Roman" pitchFamily="18" charset="0"/>
              </a:rPr>
              <a:t>public void </a:t>
            </a:r>
            <a:r>
              <a:rPr lang="en-US" altLang="zh-CN" sz="1800" b="1">
                <a:latin typeface="Times New Roman" pitchFamily="18" charset="0"/>
              </a:rPr>
              <a:t>insertStudent(){</a:t>
            </a:r>
            <a:br>
              <a:rPr lang="en-US" altLang="zh-CN" sz="1800" b="1">
                <a:latin typeface="Times New Roman" pitchFamily="18" charset="0"/>
              </a:rPr>
            </a:br>
            <a:r>
              <a:rPr lang="en-US" altLang="zh-CN" sz="1800" b="1">
                <a:latin typeface="Times New Roman" pitchFamily="18" charset="0"/>
              </a:rPr>
              <a:t>        System.out.println("</a:t>
            </a:r>
            <a:r>
              <a:rPr lang="zh-CN" altLang="en-US" sz="1800" b="1">
                <a:solidFill>
                  <a:srgbClr val="00B050"/>
                </a:solidFill>
                <a:latin typeface="Times New Roman" pitchFamily="18" charset="0"/>
              </a:rPr>
              <a:t>正在执行</a:t>
            </a:r>
            <a:r>
              <a:rPr lang="en-US" altLang="zh-CN" sz="1800" b="1">
                <a:solidFill>
                  <a:srgbClr val="00B050"/>
                </a:solidFill>
                <a:latin typeface="Times New Roman" pitchFamily="18" charset="0"/>
              </a:rPr>
              <a:t>StudentDao</a:t>
            </a:r>
            <a:r>
              <a:rPr lang="zh-CN" altLang="en-US" sz="1800" b="1">
                <a:solidFill>
                  <a:srgbClr val="00B050"/>
                </a:solidFill>
                <a:latin typeface="Times New Roman" pitchFamily="18" charset="0"/>
              </a:rPr>
              <a:t>的</a:t>
            </a:r>
            <a:r>
              <a:rPr lang="en-US" altLang="zh-CN" sz="1800" b="1">
                <a:solidFill>
                  <a:srgbClr val="00B050"/>
                </a:solidFill>
                <a:latin typeface="Times New Roman" pitchFamily="18" charset="0"/>
              </a:rPr>
              <a:t>insertStudent()</a:t>
            </a:r>
            <a:r>
              <a:rPr lang="zh-CN" altLang="en-US" sz="1800" b="1">
                <a:solidFill>
                  <a:srgbClr val="00B050"/>
                </a:solidFill>
                <a:latin typeface="Times New Roman" pitchFamily="18" charset="0"/>
              </a:rPr>
              <a:t>方法</a:t>
            </a:r>
            <a:r>
              <a:rPr lang="en-US" altLang="zh-CN" sz="1800" b="1">
                <a:latin typeface="Times New Roman" pitchFamily="18" charset="0"/>
              </a:rPr>
              <a:t>");</a:t>
            </a:r>
            <a:br>
              <a:rPr lang="en-US" altLang="zh-CN" sz="1800" b="1">
                <a:latin typeface="Times New Roman" pitchFamily="18" charset="0"/>
              </a:rPr>
            </a:br>
            <a:r>
              <a:rPr lang="en-US" altLang="zh-CN" sz="1800" b="1">
                <a:latin typeface="Times New Roman" pitchFamily="18" charset="0"/>
              </a:rPr>
              <a:t>    }</a:t>
            </a:r>
            <a:br>
              <a:rPr lang="en-US" altLang="zh-CN" sz="1800" b="1">
                <a:latin typeface="Times New Roman" pitchFamily="18" charset="0"/>
              </a:rPr>
            </a:br>
            <a:r>
              <a:rPr lang="en-US" altLang="zh-CN" sz="1800" b="1" smtClean="0">
                <a:latin typeface="Times New Roman" pitchFamily="18" charset="0"/>
              </a:rPr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831" y="2957739"/>
            <a:ext cx="6887524" cy="21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组合 9"/>
          <p:cNvGrpSpPr>
            <a:grpSpLocks/>
          </p:cNvGrpSpPr>
          <p:nvPr/>
        </p:nvGrpSpPr>
        <p:grpSpPr bwMode="auto">
          <a:xfrm>
            <a:off x="6341934" y="6052460"/>
            <a:ext cx="5245014" cy="655722"/>
            <a:chOff x="663619" y="5408528"/>
            <a:chExt cx="7957299" cy="655722"/>
          </a:xfrm>
        </p:grpSpPr>
        <p:sp>
          <p:nvSpPr>
            <p:cNvPr id="31" name="TextBox 4"/>
            <p:cNvSpPr txBox="1">
              <a:spLocks noChangeArrowheads="1"/>
            </p:cNvSpPr>
            <p:nvPr/>
          </p:nvSpPr>
          <p:spPr bwMode="auto">
            <a:xfrm>
              <a:off x="663619" y="5416550"/>
              <a:ext cx="7957299" cy="647700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1000">
                  <a:schemeClr val="accent1">
                    <a:tint val="44500"/>
                    <a:satMod val="160000"/>
                  </a:schemeClr>
                </a:gs>
                <a:gs pos="46000">
                  <a:srgbClr val="CEE1F8"/>
                </a:gs>
                <a:gs pos="74000">
                  <a:schemeClr val="bg1"/>
                </a:gs>
              </a:gsLst>
              <a:lin ang="21594000" scaled="0"/>
            </a:gradFill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defRPr/>
              </a:pPr>
              <a:r>
                <a:rPr lang="zh-CN" altLang="en-US" smtClean="0"/>
                <a:t>      </a:t>
              </a:r>
              <a:endParaRPr lang="zh-CN" altLang="zh-CN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3"/>
            <p:cNvSpPr>
              <a:spLocks noChangeArrowheads="1"/>
            </p:cNvSpPr>
            <p:nvPr/>
          </p:nvSpPr>
          <p:spPr bwMode="auto">
            <a:xfrm>
              <a:off x="1638377" y="5408528"/>
              <a:ext cx="600778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750"/>
                </a:spcBef>
                <a:buFont typeface="Arial" pitchFamily="34" charset="0"/>
                <a:buChar char="•"/>
                <a:defRPr sz="21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5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smtClean="0">
                  <a:solidFill>
                    <a:srgbClr val="FF0000"/>
                  </a:solidFill>
                  <a:latin typeface="Arial" pitchFamily="34" charset="0"/>
                </a:rPr>
                <a:t>为什么</a:t>
              </a:r>
              <a:r>
                <a:rPr lang="en-US" altLang="zh-CN" sz="1800" b="1" smtClean="0">
                  <a:solidFill>
                    <a:srgbClr val="FF0000"/>
                  </a:solidFill>
                  <a:latin typeface="Arial" pitchFamily="34" charset="0"/>
                </a:rPr>
                <a:t>StudentService</a:t>
              </a:r>
              <a:r>
                <a:rPr lang="zh-CN" altLang="en-US" sz="1800" b="1" smtClean="0">
                  <a:solidFill>
                    <a:srgbClr val="FF0000"/>
                  </a:solidFill>
                  <a:latin typeface="Arial" pitchFamily="34" charset="0"/>
                </a:rPr>
                <a:t>中没有写公共</a:t>
              </a:r>
              <a:r>
                <a:rPr lang="zh-CN" altLang="en-US" sz="1800" b="1">
                  <a:solidFill>
                    <a:srgbClr val="FF0000"/>
                  </a:solidFill>
                  <a:latin typeface="Arial" pitchFamily="34" charset="0"/>
                </a:rPr>
                <a:t>无参数构造函数？</a:t>
              </a:r>
              <a:endParaRPr lang="zh-CN" altLang="zh-CN" sz="1800" b="1">
                <a:solidFill>
                  <a:srgbClr val="FF0000"/>
                </a:solidFill>
                <a:latin typeface="Arial" pitchFamily="34" charset="0"/>
              </a:endParaRPr>
            </a:p>
          </p:txBody>
        </p:sp>
      </p:grpSp>
      <p:pic>
        <p:nvPicPr>
          <p:cNvPr id="33" name="Picture 8" descr="问小人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756" y="5803246"/>
            <a:ext cx="1106731" cy="114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8"/>
          <p:cNvGrpSpPr>
            <a:grpSpLocks/>
          </p:cNvGrpSpPr>
          <p:nvPr/>
        </p:nvGrpSpPr>
        <p:grpSpPr bwMode="auto">
          <a:xfrm>
            <a:off x="-1" y="1199608"/>
            <a:ext cx="3413990" cy="779668"/>
            <a:chOff x="-1" y="1255803"/>
            <a:chExt cx="3571876" cy="646363"/>
          </a:xfrm>
        </p:grpSpPr>
        <p:sp>
          <p:nvSpPr>
            <p:cNvPr id="14" name="五边形 13"/>
            <p:cNvSpPr/>
            <p:nvPr/>
          </p:nvSpPr>
          <p:spPr>
            <a:xfrm>
              <a:off x="0" y="1260567"/>
              <a:ext cx="3179763" cy="641599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15" name="矩形 6"/>
            <p:cNvSpPr>
              <a:spLocks noChangeArrowheads="1"/>
            </p:cNvSpPr>
            <p:nvPr/>
          </p:nvSpPr>
          <p:spPr bwMode="auto">
            <a:xfrm>
              <a:off x="-1" y="1394247"/>
              <a:ext cx="2924176" cy="331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 b="1" smtClean="0">
                  <a:latin typeface="+mn-ea"/>
                  <a:ea typeface="+mn-ea"/>
                </a:rPr>
                <a:t>0  </a:t>
              </a:r>
              <a:r>
                <a:rPr lang="zh-CN" altLang="en-US" sz="2000" b="1" smtClean="0">
                  <a:latin typeface="+mn-ea"/>
                  <a:ea typeface="+mn-ea"/>
                </a:rPr>
                <a:t>准备</a:t>
              </a:r>
              <a:r>
                <a:rPr lang="zh-CN" altLang="en-US" sz="2000" b="1">
                  <a:latin typeface="+mn-ea"/>
                  <a:ea typeface="+mn-ea"/>
                </a:rPr>
                <a:t>组件</a:t>
              </a:r>
              <a:r>
                <a:rPr lang="zh-CN" altLang="en-US" sz="2000" b="1" smtClean="0">
                  <a:latin typeface="+mn-ea"/>
                  <a:ea typeface="+mn-ea"/>
                </a:rPr>
                <a:t>类</a:t>
              </a:r>
              <a:endParaRPr lang="zh-CN" altLang="en-US" sz="2000" b="1">
                <a:latin typeface="+mn-ea"/>
                <a:ea typeface="+mn-ea"/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2924175" y="1255803"/>
              <a:ext cx="466725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18" name="燕尾形 17"/>
            <p:cNvSpPr/>
            <p:nvPr/>
          </p:nvSpPr>
          <p:spPr>
            <a:xfrm>
              <a:off x="3105150" y="1255803"/>
              <a:ext cx="466725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284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1.3 </a:t>
            </a:r>
            <a:r>
              <a:rPr lang="en-US" altLang="zh-CN"/>
              <a:t>Spring</a:t>
            </a:r>
            <a:r>
              <a:rPr lang="zh-CN" altLang="en-US"/>
              <a:t>入门程序开发</a:t>
            </a:r>
            <a:r>
              <a:rPr lang="en-US" altLang="zh-CN"/>
              <a:t>-XML</a:t>
            </a:r>
            <a:r>
              <a:rPr lang="zh-CN" altLang="zh-CN"/>
              <a:t>配置方式</a:t>
            </a:r>
            <a:r>
              <a:rPr lang="en-US" altLang="zh-CN"/>
              <a:t> </a:t>
            </a:r>
            <a:endParaRPr lang="zh-CN" altLang="en-US" dirty="0"/>
          </a:p>
        </p:txBody>
      </p:sp>
      <p:grpSp>
        <p:nvGrpSpPr>
          <p:cNvPr id="22" name="组合 8"/>
          <p:cNvGrpSpPr>
            <a:grpSpLocks/>
          </p:cNvGrpSpPr>
          <p:nvPr/>
        </p:nvGrpSpPr>
        <p:grpSpPr bwMode="auto">
          <a:xfrm>
            <a:off x="-1" y="1199608"/>
            <a:ext cx="3413990" cy="779668"/>
            <a:chOff x="-1" y="1255803"/>
            <a:chExt cx="3571876" cy="646363"/>
          </a:xfrm>
        </p:grpSpPr>
        <p:sp>
          <p:nvSpPr>
            <p:cNvPr id="23" name="五边形 22"/>
            <p:cNvSpPr/>
            <p:nvPr/>
          </p:nvSpPr>
          <p:spPr>
            <a:xfrm>
              <a:off x="0" y="1260567"/>
              <a:ext cx="3179763" cy="641599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27" name="矩形 6"/>
            <p:cNvSpPr>
              <a:spLocks noChangeArrowheads="1"/>
            </p:cNvSpPr>
            <p:nvPr/>
          </p:nvSpPr>
          <p:spPr bwMode="auto">
            <a:xfrm>
              <a:off x="-1" y="1394247"/>
              <a:ext cx="2924176" cy="331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000" b="1" smtClean="0">
                  <a:latin typeface="+mn-ea"/>
                  <a:ea typeface="+mn-ea"/>
                </a:rPr>
                <a:t>1 </a:t>
              </a:r>
              <a:r>
                <a:rPr lang="zh-CN" altLang="en-US" sz="2000" b="1" smtClean="0">
                  <a:latin typeface="+mn-ea"/>
                  <a:ea typeface="+mn-ea"/>
                </a:rPr>
                <a:t>引入</a:t>
              </a:r>
              <a:r>
                <a:rPr lang="en-US" altLang="zh-CN" sz="2000" b="1">
                  <a:latin typeface="+mn-ea"/>
                  <a:ea typeface="+mn-ea"/>
                </a:rPr>
                <a:t>Spring</a:t>
              </a:r>
              <a:r>
                <a:rPr lang="zh-CN" altLang="en-US" sz="2000" b="1">
                  <a:latin typeface="+mn-ea"/>
                  <a:ea typeface="+mn-ea"/>
                </a:rPr>
                <a:t>依赖</a:t>
              </a:r>
              <a:endParaRPr lang="zh-CN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28" name="燕尾形 27"/>
            <p:cNvSpPr/>
            <p:nvPr/>
          </p:nvSpPr>
          <p:spPr>
            <a:xfrm>
              <a:off x="2924175" y="1255803"/>
              <a:ext cx="466725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29" name="燕尾形 28"/>
            <p:cNvSpPr/>
            <p:nvPr/>
          </p:nvSpPr>
          <p:spPr>
            <a:xfrm>
              <a:off x="3105150" y="1255803"/>
              <a:ext cx="466725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64" y="2400871"/>
            <a:ext cx="58293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743" y="1381128"/>
            <a:ext cx="534352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5"/>
          <p:cNvSpPr>
            <a:spLocks noChangeArrowheads="1"/>
          </p:cNvSpPr>
          <p:nvPr/>
        </p:nvSpPr>
        <p:spPr bwMode="auto">
          <a:xfrm>
            <a:off x="-2" y="2070670"/>
            <a:ext cx="529533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kern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sz="2000" b="1" kern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</a:t>
            </a:r>
            <a:r>
              <a:rPr lang="zh-CN" altLang="en-US" sz="2000" b="1" ker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2000" b="1" ker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ssm-spring-part </a:t>
            </a:r>
            <a:r>
              <a:rPr lang="zh-CN" altLang="en-US" sz="2000" b="1" kern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b="1" kern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pom.xml     </a:t>
            </a:r>
            <a:endParaRPr lang="zh-CN" altLang="zh-CN" sz="2000" b="1" ker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5"/>
          <p:cNvSpPr>
            <a:spLocks noChangeArrowheads="1"/>
          </p:cNvSpPr>
          <p:nvPr/>
        </p:nvSpPr>
        <p:spPr bwMode="auto">
          <a:xfrm>
            <a:off x="6110718" y="1031201"/>
            <a:ext cx="529533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kern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000" b="1" kern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r>
              <a:rPr lang="zh-CN" altLang="en-US" sz="2000" b="1" ker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2000" b="1" ker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spring-xml-quick-01</a:t>
            </a:r>
            <a:r>
              <a:rPr lang="zh-CN" altLang="en-US" sz="2000" b="1" kern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b="1" kern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pom.xml     </a:t>
            </a:r>
            <a:endParaRPr lang="zh-CN" altLang="zh-CN" sz="2000" b="1" ker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9"/>
          <p:cNvGrpSpPr>
            <a:grpSpLocks/>
          </p:cNvGrpSpPr>
          <p:nvPr/>
        </p:nvGrpSpPr>
        <p:grpSpPr bwMode="auto">
          <a:xfrm>
            <a:off x="6371565" y="4947700"/>
            <a:ext cx="5245014" cy="647700"/>
            <a:chOff x="663619" y="5416550"/>
            <a:chExt cx="7957299" cy="647700"/>
          </a:xfrm>
        </p:grpSpPr>
        <p:sp>
          <p:nvSpPr>
            <p:cNvPr id="14" name="TextBox 4"/>
            <p:cNvSpPr txBox="1">
              <a:spLocks noChangeArrowheads="1"/>
            </p:cNvSpPr>
            <p:nvPr/>
          </p:nvSpPr>
          <p:spPr bwMode="auto">
            <a:xfrm>
              <a:off x="663619" y="5416550"/>
              <a:ext cx="7957299" cy="647700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1000">
                  <a:schemeClr val="accent1">
                    <a:tint val="44500"/>
                    <a:satMod val="160000"/>
                  </a:schemeClr>
                </a:gs>
                <a:gs pos="46000">
                  <a:srgbClr val="CEE1F8"/>
                </a:gs>
                <a:gs pos="74000">
                  <a:schemeClr val="bg1"/>
                </a:gs>
              </a:gsLst>
              <a:lin ang="21594000" scaled="0"/>
            </a:gradFill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defRPr/>
              </a:pPr>
              <a:r>
                <a:rPr lang="zh-CN" altLang="en-US" smtClean="0"/>
                <a:t>      </a:t>
              </a:r>
              <a:endParaRPr lang="zh-CN" altLang="zh-CN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33"/>
            <p:cNvSpPr>
              <a:spLocks noChangeArrowheads="1"/>
            </p:cNvSpPr>
            <p:nvPr/>
          </p:nvSpPr>
          <p:spPr bwMode="auto">
            <a:xfrm>
              <a:off x="1946925" y="5547028"/>
              <a:ext cx="60077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750"/>
                </a:spcBef>
                <a:buFont typeface="Arial" pitchFamily="34" charset="0"/>
                <a:buChar char="•"/>
                <a:defRPr sz="21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5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smtClean="0">
                  <a:solidFill>
                    <a:srgbClr val="FF0000"/>
                  </a:solidFill>
                  <a:latin typeface="Arial" pitchFamily="34" charset="0"/>
                </a:rPr>
                <a:t>为什么只导入</a:t>
              </a:r>
              <a:r>
                <a:rPr lang="en-US" altLang="zh-CN" sz="1800" b="1" smtClean="0">
                  <a:solidFill>
                    <a:srgbClr val="FF0000"/>
                  </a:solidFill>
                  <a:latin typeface="Arial" pitchFamily="34" charset="0"/>
                </a:rPr>
                <a:t>spring-context</a:t>
              </a:r>
              <a:r>
                <a:rPr lang="zh-CN" altLang="en-US" sz="1800" b="1" smtClean="0">
                  <a:solidFill>
                    <a:srgbClr val="FF0000"/>
                  </a:solidFill>
                  <a:latin typeface="Arial" pitchFamily="34" charset="0"/>
                </a:rPr>
                <a:t>依赖？</a:t>
              </a:r>
              <a:endParaRPr lang="zh-CN" altLang="zh-CN" sz="1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175" y="5794337"/>
            <a:ext cx="47244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8" descr="问小人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719" y="4635934"/>
            <a:ext cx="1106731" cy="114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78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1.3 </a:t>
            </a:r>
            <a:r>
              <a:rPr lang="en-US" altLang="zh-CN"/>
              <a:t>Spring</a:t>
            </a:r>
            <a:r>
              <a:rPr lang="zh-CN" altLang="en-US"/>
              <a:t>入门程序开发</a:t>
            </a:r>
            <a:r>
              <a:rPr lang="en-US" altLang="zh-CN"/>
              <a:t>-XML</a:t>
            </a:r>
            <a:r>
              <a:rPr lang="zh-CN" altLang="zh-CN"/>
              <a:t>配置方式</a:t>
            </a:r>
            <a:r>
              <a:rPr lang="en-US" altLang="zh-CN"/>
              <a:t> </a:t>
            </a:r>
            <a:endParaRPr lang="zh-CN" altLang="en-US" dirty="0"/>
          </a:p>
        </p:txBody>
      </p:sp>
      <p:grpSp>
        <p:nvGrpSpPr>
          <p:cNvPr id="22" name="组合 8"/>
          <p:cNvGrpSpPr>
            <a:grpSpLocks/>
          </p:cNvGrpSpPr>
          <p:nvPr/>
        </p:nvGrpSpPr>
        <p:grpSpPr bwMode="auto">
          <a:xfrm>
            <a:off x="-1" y="1199608"/>
            <a:ext cx="3413990" cy="779668"/>
            <a:chOff x="-1" y="1255803"/>
            <a:chExt cx="3571876" cy="646363"/>
          </a:xfrm>
        </p:grpSpPr>
        <p:sp>
          <p:nvSpPr>
            <p:cNvPr id="23" name="五边形 22"/>
            <p:cNvSpPr/>
            <p:nvPr/>
          </p:nvSpPr>
          <p:spPr>
            <a:xfrm>
              <a:off x="0" y="1260567"/>
              <a:ext cx="3179763" cy="641599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27" name="矩形 6"/>
            <p:cNvSpPr>
              <a:spLocks noChangeArrowheads="1"/>
            </p:cNvSpPr>
            <p:nvPr/>
          </p:nvSpPr>
          <p:spPr bwMode="auto">
            <a:xfrm>
              <a:off x="-1" y="1394247"/>
              <a:ext cx="2924176" cy="331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000" b="1" smtClean="0">
                  <a:latin typeface="+mn-ea"/>
                  <a:ea typeface="+mn-ea"/>
                </a:rPr>
                <a:t>2 </a:t>
              </a:r>
              <a:r>
                <a:rPr lang="zh-CN" altLang="en-US" sz="2000" b="1">
                  <a:latin typeface="+mn-ea"/>
                  <a:ea typeface="+mn-ea"/>
                </a:rPr>
                <a:t>编写</a:t>
              </a:r>
              <a:r>
                <a:rPr lang="en-US" altLang="zh-CN" sz="2000" b="1">
                  <a:latin typeface="+mn-ea"/>
                  <a:ea typeface="+mn-ea"/>
                </a:rPr>
                <a:t>Spring</a:t>
              </a:r>
              <a:r>
                <a:rPr lang="zh-CN" altLang="en-US" sz="2000" b="1">
                  <a:latin typeface="+mn-ea"/>
                  <a:ea typeface="+mn-ea"/>
                </a:rPr>
                <a:t>配置文件</a:t>
              </a:r>
              <a:endParaRPr lang="zh-CN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28" name="燕尾形 27"/>
            <p:cNvSpPr/>
            <p:nvPr/>
          </p:nvSpPr>
          <p:spPr>
            <a:xfrm>
              <a:off x="2924175" y="1255803"/>
              <a:ext cx="466725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29" name="燕尾形 28"/>
            <p:cNvSpPr/>
            <p:nvPr/>
          </p:nvSpPr>
          <p:spPr>
            <a:xfrm>
              <a:off x="3105150" y="1255803"/>
              <a:ext cx="466725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1372212" y="2606271"/>
            <a:ext cx="10175842" cy="3416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z="2400" i="1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&lt;?</a:t>
            </a:r>
            <a:r>
              <a:rPr lang="zh-CN" altLang="zh-CN" sz="2400" b="1">
                <a:solidFill>
                  <a:srgbClr val="0000FF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xml version</a:t>
            </a:r>
            <a:r>
              <a:rPr lang="zh-CN" altLang="zh-CN" sz="2400" b="1" smtClean="0">
                <a:solidFill>
                  <a:srgbClr val="008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=“1.0” </a:t>
            </a:r>
            <a:r>
              <a:rPr lang="zh-CN" altLang="zh-CN" sz="2400" b="1">
                <a:solidFill>
                  <a:srgbClr val="0000FF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encoding</a:t>
            </a:r>
            <a:r>
              <a:rPr lang="zh-CN" altLang="zh-CN" sz="2400" b="1" smtClean="0">
                <a:solidFill>
                  <a:srgbClr val="008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=“UTF-8”</a:t>
            </a:r>
            <a:r>
              <a:rPr lang="zh-CN" altLang="zh-CN" sz="2400" i="1" smtClean="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?&gt;</a:t>
            </a:r>
            <a:r>
              <a:rPr lang="zh-CN" altLang="zh-CN" sz="2400" b="1" i="1">
                <a:solidFill>
                  <a:srgbClr val="0E1647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lang="zh-CN" altLang="zh-CN" sz="2400" b="1" i="1">
                <a:solidFill>
                  <a:srgbClr val="0E1647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24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&lt;</a:t>
            </a:r>
            <a:r>
              <a:rPr lang="zh-CN" altLang="zh-CN" sz="2400" b="1">
                <a:solidFill>
                  <a:srgbClr val="000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beans </a:t>
            </a:r>
            <a:r>
              <a:rPr lang="zh-CN" altLang="zh-CN" sz="2400" b="1">
                <a:solidFill>
                  <a:srgbClr val="0000FF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xmlns</a:t>
            </a:r>
            <a:r>
              <a:rPr lang="zh-CN" altLang="zh-CN" sz="2400" b="1" smtClean="0">
                <a:solidFill>
                  <a:srgbClr val="008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=“http</a:t>
            </a:r>
            <a:r>
              <a:rPr lang="zh-CN" altLang="zh-CN" sz="2400" b="1">
                <a:solidFill>
                  <a:srgbClr val="008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://www.springframework.org/schema/</a:t>
            </a:r>
            <a:r>
              <a:rPr lang="zh-CN" altLang="zh-CN" sz="2400" b="1" smtClean="0">
                <a:solidFill>
                  <a:srgbClr val="008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beans”</a:t>
            </a:r>
            <a:r>
              <a:rPr lang="zh-CN" altLang="zh-CN" sz="2400" b="1">
                <a:solidFill>
                  <a:srgbClr val="008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lang="zh-CN" altLang="zh-CN" sz="2400" b="1">
                <a:solidFill>
                  <a:srgbClr val="008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2400" b="1">
                <a:solidFill>
                  <a:srgbClr val="008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</a:t>
            </a:r>
            <a:r>
              <a:rPr lang="zh-CN" altLang="zh-CN" sz="2400" b="1">
                <a:solidFill>
                  <a:srgbClr val="0000FF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xmlns:</a:t>
            </a:r>
            <a:r>
              <a:rPr lang="zh-CN" altLang="zh-CN" sz="2400" b="1">
                <a:solidFill>
                  <a:srgbClr val="660E7A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xsi</a:t>
            </a:r>
            <a:r>
              <a:rPr lang="zh-CN" altLang="zh-CN" sz="2400" b="1" smtClean="0">
                <a:solidFill>
                  <a:srgbClr val="008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=“http</a:t>
            </a:r>
            <a:r>
              <a:rPr lang="zh-CN" altLang="zh-CN" sz="2400" b="1">
                <a:solidFill>
                  <a:srgbClr val="008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://www.w3.org/2001/XMLSchema-</a:t>
            </a:r>
            <a:r>
              <a:rPr lang="zh-CN" altLang="zh-CN" sz="2400" b="1" smtClean="0">
                <a:solidFill>
                  <a:srgbClr val="008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instance”</a:t>
            </a:r>
            <a:br>
              <a:rPr lang="zh-CN" altLang="zh-CN" sz="2400" b="1" smtClean="0">
                <a:solidFill>
                  <a:srgbClr val="008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2400" b="1" smtClean="0">
                <a:solidFill>
                  <a:srgbClr val="008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</a:t>
            </a:r>
            <a:r>
              <a:rPr lang="zh-CN" altLang="zh-CN" sz="2400" b="1">
                <a:solidFill>
                  <a:srgbClr val="660E7A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xsi</a:t>
            </a:r>
            <a:r>
              <a:rPr lang="zh-CN" altLang="zh-CN" sz="2400" b="1">
                <a:solidFill>
                  <a:srgbClr val="0000FF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:schemaLocation</a:t>
            </a:r>
            <a:r>
              <a:rPr lang="zh-CN" altLang="zh-CN" sz="2400" b="1" smtClean="0">
                <a:solidFill>
                  <a:srgbClr val="008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="http</a:t>
            </a:r>
            <a:r>
              <a:rPr lang="zh-CN" altLang="zh-CN" sz="2400" b="1">
                <a:solidFill>
                  <a:srgbClr val="008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://www.springframework.org/schema/beans</a:t>
            </a:r>
            <a:br>
              <a:rPr lang="zh-CN" altLang="zh-CN" sz="2400" b="1">
                <a:solidFill>
                  <a:srgbClr val="008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2400" b="1">
                <a:solidFill>
                  <a:srgbClr val="008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 https://www.springframework.org/schema/beans/spring-beans.</a:t>
            </a:r>
            <a:r>
              <a:rPr lang="zh-CN" altLang="zh-CN" sz="2400" b="1" smtClean="0">
                <a:solidFill>
                  <a:srgbClr val="008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xsd"</a:t>
            </a:r>
            <a:r>
              <a:rPr lang="zh-CN" altLang="zh-CN" sz="2400" smtClean="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&gt;</a:t>
            </a:r>
            <a:r>
              <a:rPr lang="zh-CN" altLang="zh-CN" sz="24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lang="zh-CN" altLang="zh-CN" sz="24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en-US" altLang="zh-CN" sz="2400" smtClean="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  </a:t>
            </a:r>
            <a:r>
              <a:rPr lang="zh-CN" altLang="zh-CN" sz="2400" smtClean="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&lt;</a:t>
            </a:r>
            <a:r>
              <a:rPr lang="en-US" altLang="zh-CN" sz="2400" smtClean="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!-- </a:t>
            </a:r>
            <a:r>
              <a:rPr lang="zh-CN" altLang="en-US" sz="2400" smtClean="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告知容器管理</a:t>
            </a:r>
            <a:r>
              <a:rPr lang="zh-CN" altLang="zh-CN" sz="2400" smtClean="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com</a:t>
            </a:r>
            <a:r>
              <a:rPr lang="zh-CN" altLang="zh-CN" sz="24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.javaee.dao.StudentDao</a:t>
            </a:r>
            <a:r>
              <a:rPr lang="en-US" altLang="zh-CN" sz="24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--&gt;</a:t>
            </a:r>
            <a:r>
              <a:rPr lang="zh-CN" altLang="zh-CN" sz="24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lang="zh-CN" altLang="zh-CN" sz="24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24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br>
              <a:rPr lang="zh-CN" altLang="zh-CN" sz="24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endParaRPr lang="en-US" altLang="zh-CN" sz="2400" smtClean="0">
              <a:solidFill>
                <a:srgbClr val="000000"/>
              </a:solidFill>
              <a:latin typeface="Arial Unicode MS" pitchFamily="34" charset="-122"/>
              <a:ea typeface="JetBrains Mono"/>
              <a:cs typeface="宋体" pitchFamily="2" charset="-122"/>
            </a:endParaRPr>
          </a:p>
          <a:p>
            <a:pPr lv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z="2400" smtClean="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&lt;/</a:t>
            </a:r>
            <a:r>
              <a:rPr lang="zh-CN" altLang="zh-CN" sz="2400" b="1">
                <a:solidFill>
                  <a:srgbClr val="000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beans</a:t>
            </a:r>
            <a:r>
              <a:rPr lang="zh-CN" altLang="zh-CN" sz="24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&gt;</a:t>
            </a:r>
            <a:endParaRPr lang="zh-CN" altLang="zh-CN" sz="2400">
              <a:cs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60895" y="5030170"/>
            <a:ext cx="94124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&lt;</a:t>
            </a:r>
            <a:r>
              <a:rPr lang="zh-CN" altLang="zh-CN" sz="2400" b="1">
                <a:solidFill>
                  <a:srgbClr val="000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bean </a:t>
            </a:r>
            <a:r>
              <a:rPr lang="zh-CN" altLang="zh-CN" sz="2400" b="1">
                <a:solidFill>
                  <a:srgbClr val="0000FF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id</a:t>
            </a:r>
            <a:r>
              <a:rPr lang="zh-CN" altLang="zh-CN" sz="2400" b="1">
                <a:solidFill>
                  <a:srgbClr val="008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="studentDao" </a:t>
            </a:r>
            <a:r>
              <a:rPr lang="zh-CN" altLang="zh-CN" sz="2400" b="1">
                <a:solidFill>
                  <a:srgbClr val="0000FF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class</a:t>
            </a:r>
            <a:r>
              <a:rPr lang="zh-CN" altLang="zh-CN" sz="2400" b="1">
                <a:solidFill>
                  <a:srgbClr val="008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="com.javaee.dao.StudentDao" </a:t>
            </a:r>
            <a:r>
              <a:rPr lang="zh-CN" altLang="zh-CN" sz="24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/&gt; </a:t>
            </a:r>
            <a:endParaRPr lang="zh-CN" altLang="en-US" sz="2400"/>
          </a:p>
        </p:txBody>
      </p:sp>
      <p:sp>
        <p:nvSpPr>
          <p:cNvPr id="11" name="矩形 5"/>
          <p:cNvSpPr>
            <a:spLocks noChangeArrowheads="1"/>
          </p:cNvSpPr>
          <p:nvPr/>
        </p:nvSpPr>
        <p:spPr bwMode="auto">
          <a:xfrm>
            <a:off x="-3" y="2070670"/>
            <a:ext cx="8052181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kern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1" kern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src/main/resources</a:t>
            </a:r>
            <a:r>
              <a:rPr lang="zh-CN" altLang="en-US" sz="2000" b="1" kern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文件夹的</a:t>
            </a:r>
            <a:r>
              <a:rPr lang="en-US" altLang="zh-CN" sz="2000" b="1" kern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spring01.xml</a:t>
            </a:r>
            <a:r>
              <a:rPr lang="zh-CN" altLang="en-US" sz="2000" b="1" kern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加入代码：</a:t>
            </a:r>
            <a:endParaRPr lang="en-US" altLang="zh-CN" sz="2000" b="1" kern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8"/>
          <p:cNvGrpSpPr>
            <a:grpSpLocks/>
          </p:cNvGrpSpPr>
          <p:nvPr/>
        </p:nvGrpSpPr>
        <p:grpSpPr bwMode="auto">
          <a:xfrm>
            <a:off x="542927" y="5820605"/>
            <a:ext cx="9297109" cy="895350"/>
            <a:chOff x="475577" y="855727"/>
            <a:chExt cx="9297873" cy="1027112"/>
          </a:xfrm>
        </p:grpSpPr>
        <p:sp>
          <p:nvSpPr>
            <p:cNvPr id="13" name="矩形 5"/>
            <p:cNvSpPr>
              <a:spLocks noChangeArrowheads="1"/>
            </p:cNvSpPr>
            <p:nvPr/>
          </p:nvSpPr>
          <p:spPr bwMode="auto">
            <a:xfrm>
              <a:off x="1543952" y="1087438"/>
              <a:ext cx="8229498" cy="741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多学一招</a:t>
              </a:r>
              <a:r>
                <a:rPr lang="zh-CN" altLang="zh-CN" sz="2400" b="1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200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引入</a:t>
              </a:r>
              <a:r>
                <a:rPr lang="en-US" altLang="zh-CN" sz="200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spring</a:t>
              </a:r>
              <a:r>
                <a:rPr lang="zh-CN" altLang="en-US" sz="200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的依赖后，</a:t>
              </a:r>
              <a:r>
                <a:rPr lang="en-US" altLang="zh-CN" sz="200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idea</a:t>
              </a:r>
              <a:r>
                <a:rPr lang="zh-CN" altLang="en-US" sz="200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可快速创建</a:t>
              </a:r>
              <a:r>
                <a:rPr lang="en-US" altLang="zh-CN" sz="200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spring</a:t>
              </a:r>
              <a:r>
                <a:rPr lang="zh-CN" altLang="en-US" sz="200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配置文件</a:t>
              </a: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4" name="Group 9"/>
            <p:cNvGrpSpPr>
              <a:grpSpLocks noChangeAspect="1"/>
            </p:cNvGrpSpPr>
            <p:nvPr/>
          </p:nvGrpSpPr>
          <p:grpSpPr bwMode="auto">
            <a:xfrm>
              <a:off x="475577" y="855727"/>
              <a:ext cx="1154813" cy="1027112"/>
              <a:chOff x="4320" y="748"/>
              <a:chExt cx="1336" cy="1188"/>
            </a:xfrm>
          </p:grpSpPr>
          <p:sp>
            <p:nvSpPr>
              <p:cNvPr id="15" name="AutoShape 8"/>
              <p:cNvSpPr>
                <a:spLocks noChangeAspect="1" noChangeArrowheads="1" noTextEdit="1"/>
              </p:cNvSpPr>
              <p:nvPr/>
            </p:nvSpPr>
            <p:spPr bwMode="auto">
              <a:xfrm>
                <a:off x="4410" y="748"/>
                <a:ext cx="1246" cy="10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320" y="919"/>
                <a:ext cx="748" cy="1017"/>
              </a:xfrm>
              <a:custGeom>
                <a:avLst/>
                <a:gdLst>
                  <a:gd name="T0" fmla="*/ 639 w 1495"/>
                  <a:gd name="T1" fmla="*/ 2027 h 2034"/>
                  <a:gd name="T2" fmla="*/ 682 w 1495"/>
                  <a:gd name="T3" fmla="*/ 2016 h 2034"/>
                  <a:gd name="T4" fmla="*/ 724 w 1495"/>
                  <a:gd name="T5" fmla="*/ 2005 h 2034"/>
                  <a:gd name="T6" fmla="*/ 767 w 1495"/>
                  <a:gd name="T7" fmla="*/ 1994 h 2034"/>
                  <a:gd name="T8" fmla="*/ 810 w 1495"/>
                  <a:gd name="T9" fmla="*/ 1982 h 2034"/>
                  <a:gd name="T10" fmla="*/ 1329 w 1495"/>
                  <a:gd name="T11" fmla="*/ 1728 h 2034"/>
                  <a:gd name="T12" fmla="*/ 1426 w 1495"/>
                  <a:gd name="T13" fmla="*/ 940 h 2034"/>
                  <a:gd name="T14" fmla="*/ 1372 w 1495"/>
                  <a:gd name="T15" fmla="*/ 958 h 2034"/>
                  <a:gd name="T16" fmla="*/ 1316 w 1495"/>
                  <a:gd name="T17" fmla="*/ 976 h 2034"/>
                  <a:gd name="T18" fmla="*/ 1261 w 1495"/>
                  <a:gd name="T19" fmla="*/ 993 h 2034"/>
                  <a:gd name="T20" fmla="*/ 1206 w 1495"/>
                  <a:gd name="T21" fmla="*/ 1010 h 2034"/>
                  <a:gd name="T22" fmla="*/ 1150 w 1495"/>
                  <a:gd name="T23" fmla="*/ 1027 h 2034"/>
                  <a:gd name="T24" fmla="*/ 1216 w 1495"/>
                  <a:gd name="T25" fmla="*/ 1000 h 2034"/>
                  <a:gd name="T26" fmla="*/ 1281 w 1495"/>
                  <a:gd name="T27" fmla="*/ 971 h 2034"/>
                  <a:gd name="T28" fmla="*/ 1345 w 1495"/>
                  <a:gd name="T29" fmla="*/ 941 h 2034"/>
                  <a:gd name="T30" fmla="*/ 1410 w 1495"/>
                  <a:gd name="T31" fmla="*/ 910 h 2034"/>
                  <a:gd name="T32" fmla="*/ 1473 w 1495"/>
                  <a:gd name="T33" fmla="*/ 875 h 2034"/>
                  <a:gd name="T34" fmla="*/ 1247 w 1495"/>
                  <a:gd name="T35" fmla="*/ 540 h 2034"/>
                  <a:gd name="T36" fmla="*/ 1207 w 1495"/>
                  <a:gd name="T37" fmla="*/ 554 h 2034"/>
                  <a:gd name="T38" fmla="*/ 1165 w 1495"/>
                  <a:gd name="T39" fmla="*/ 567 h 2034"/>
                  <a:gd name="T40" fmla="*/ 1124 w 1495"/>
                  <a:gd name="T41" fmla="*/ 580 h 2034"/>
                  <a:gd name="T42" fmla="*/ 1082 w 1495"/>
                  <a:gd name="T43" fmla="*/ 594 h 2034"/>
                  <a:gd name="T44" fmla="*/ 1041 w 1495"/>
                  <a:gd name="T45" fmla="*/ 607 h 2034"/>
                  <a:gd name="T46" fmla="*/ 1017 w 1495"/>
                  <a:gd name="T47" fmla="*/ 615 h 2034"/>
                  <a:gd name="T48" fmla="*/ 992 w 1495"/>
                  <a:gd name="T49" fmla="*/ 623 h 2034"/>
                  <a:gd name="T50" fmla="*/ 989 w 1495"/>
                  <a:gd name="T51" fmla="*/ 618 h 2034"/>
                  <a:gd name="T52" fmla="*/ 1036 w 1495"/>
                  <a:gd name="T53" fmla="*/ 590 h 2034"/>
                  <a:gd name="T54" fmla="*/ 1082 w 1495"/>
                  <a:gd name="T55" fmla="*/ 561 h 2034"/>
                  <a:gd name="T56" fmla="*/ 1127 w 1495"/>
                  <a:gd name="T57" fmla="*/ 533 h 2034"/>
                  <a:gd name="T58" fmla="*/ 1173 w 1495"/>
                  <a:gd name="T59" fmla="*/ 504 h 2034"/>
                  <a:gd name="T60" fmla="*/ 1220 w 1495"/>
                  <a:gd name="T61" fmla="*/ 477 h 2034"/>
                  <a:gd name="T62" fmla="*/ 456 w 1495"/>
                  <a:gd name="T63" fmla="*/ 434 h 2034"/>
                  <a:gd name="T64" fmla="*/ 180 w 1495"/>
                  <a:gd name="T65" fmla="*/ 365 h 2034"/>
                  <a:gd name="T66" fmla="*/ 249 w 1495"/>
                  <a:gd name="T67" fmla="*/ 667 h 2034"/>
                  <a:gd name="T68" fmla="*/ 287 w 1495"/>
                  <a:gd name="T69" fmla="*/ 658 h 2034"/>
                  <a:gd name="T70" fmla="*/ 325 w 1495"/>
                  <a:gd name="T71" fmla="*/ 647 h 2034"/>
                  <a:gd name="T72" fmla="*/ 364 w 1495"/>
                  <a:gd name="T73" fmla="*/ 638 h 2034"/>
                  <a:gd name="T74" fmla="*/ 402 w 1495"/>
                  <a:gd name="T75" fmla="*/ 629 h 2034"/>
                  <a:gd name="T76" fmla="*/ 441 w 1495"/>
                  <a:gd name="T77" fmla="*/ 620 h 2034"/>
                  <a:gd name="T78" fmla="*/ 424 w 1495"/>
                  <a:gd name="T79" fmla="*/ 636 h 2034"/>
                  <a:gd name="T80" fmla="*/ 379 w 1495"/>
                  <a:gd name="T81" fmla="*/ 665 h 2034"/>
                  <a:gd name="T82" fmla="*/ 334 w 1495"/>
                  <a:gd name="T83" fmla="*/ 695 h 2034"/>
                  <a:gd name="T84" fmla="*/ 302 w 1495"/>
                  <a:gd name="T85" fmla="*/ 715 h 2034"/>
                  <a:gd name="T86" fmla="*/ 269 w 1495"/>
                  <a:gd name="T87" fmla="*/ 735 h 2034"/>
                  <a:gd name="T88" fmla="*/ 249 w 1495"/>
                  <a:gd name="T89" fmla="*/ 847 h 2034"/>
                  <a:gd name="T90" fmla="*/ 180 w 1495"/>
                  <a:gd name="T91" fmla="*/ 1358 h 2034"/>
                  <a:gd name="T92" fmla="*/ 154 w 1495"/>
                  <a:gd name="T93" fmla="*/ 1624 h 2034"/>
                  <a:gd name="T94" fmla="*/ 222 w 1495"/>
                  <a:gd name="T95" fmla="*/ 1611 h 2034"/>
                  <a:gd name="T96" fmla="*/ 290 w 1495"/>
                  <a:gd name="T97" fmla="*/ 1599 h 2034"/>
                  <a:gd name="T98" fmla="*/ 358 w 1495"/>
                  <a:gd name="T99" fmla="*/ 1586 h 2034"/>
                  <a:gd name="T100" fmla="*/ 425 w 1495"/>
                  <a:gd name="T101" fmla="*/ 1572 h 2034"/>
                  <a:gd name="T102" fmla="*/ 493 w 1495"/>
                  <a:gd name="T103" fmla="*/ 1557 h 2034"/>
                  <a:gd name="T104" fmla="*/ 433 w 1495"/>
                  <a:gd name="T105" fmla="*/ 1591 h 2034"/>
                  <a:gd name="T106" fmla="*/ 374 w 1495"/>
                  <a:gd name="T107" fmla="*/ 1625 h 2034"/>
                  <a:gd name="T108" fmla="*/ 314 w 1495"/>
                  <a:gd name="T109" fmla="*/ 1660 h 2034"/>
                  <a:gd name="T110" fmla="*/ 256 w 1495"/>
                  <a:gd name="T111" fmla="*/ 1695 h 2034"/>
                  <a:gd name="T112" fmla="*/ 197 w 1495"/>
                  <a:gd name="T113" fmla="*/ 1731 h 2034"/>
                  <a:gd name="T114" fmla="*/ 176 w 1495"/>
                  <a:gd name="T115" fmla="*/ 1748 h 2034"/>
                  <a:gd name="T116" fmla="*/ 174 w 1495"/>
                  <a:gd name="T117" fmla="*/ 1754 h 2034"/>
                  <a:gd name="T118" fmla="*/ 173 w 1495"/>
                  <a:gd name="T119" fmla="*/ 1755 h 2034"/>
                  <a:gd name="T120" fmla="*/ 172 w 1495"/>
                  <a:gd name="T121" fmla="*/ 1770 h 2034"/>
                  <a:gd name="T122" fmla="*/ 170 w 1495"/>
                  <a:gd name="T123" fmla="*/ 1788 h 2034"/>
                  <a:gd name="T124" fmla="*/ 180 w 1495"/>
                  <a:gd name="T125" fmla="*/ 1799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495" h="2034">
                    <a:moveTo>
                      <a:pt x="610" y="2034"/>
                    </a:moveTo>
                    <a:lnTo>
                      <a:pt x="624" y="2031"/>
                    </a:lnTo>
                    <a:lnTo>
                      <a:pt x="639" y="2027"/>
                    </a:lnTo>
                    <a:lnTo>
                      <a:pt x="653" y="2024"/>
                    </a:lnTo>
                    <a:lnTo>
                      <a:pt x="667" y="2020"/>
                    </a:lnTo>
                    <a:lnTo>
                      <a:pt x="682" y="2016"/>
                    </a:lnTo>
                    <a:lnTo>
                      <a:pt x="696" y="2012"/>
                    </a:lnTo>
                    <a:lnTo>
                      <a:pt x="711" y="2009"/>
                    </a:lnTo>
                    <a:lnTo>
                      <a:pt x="724" y="2005"/>
                    </a:lnTo>
                    <a:lnTo>
                      <a:pt x="738" y="2001"/>
                    </a:lnTo>
                    <a:lnTo>
                      <a:pt x="753" y="1997"/>
                    </a:lnTo>
                    <a:lnTo>
                      <a:pt x="767" y="1994"/>
                    </a:lnTo>
                    <a:lnTo>
                      <a:pt x="781" y="1989"/>
                    </a:lnTo>
                    <a:lnTo>
                      <a:pt x="795" y="1986"/>
                    </a:lnTo>
                    <a:lnTo>
                      <a:pt x="810" y="1982"/>
                    </a:lnTo>
                    <a:lnTo>
                      <a:pt x="823" y="1978"/>
                    </a:lnTo>
                    <a:lnTo>
                      <a:pt x="837" y="1974"/>
                    </a:lnTo>
                    <a:lnTo>
                      <a:pt x="1329" y="1728"/>
                    </a:lnTo>
                    <a:lnTo>
                      <a:pt x="1073" y="1183"/>
                    </a:lnTo>
                    <a:lnTo>
                      <a:pt x="1444" y="934"/>
                    </a:lnTo>
                    <a:lnTo>
                      <a:pt x="1426" y="940"/>
                    </a:lnTo>
                    <a:lnTo>
                      <a:pt x="1407" y="946"/>
                    </a:lnTo>
                    <a:lnTo>
                      <a:pt x="1390" y="953"/>
                    </a:lnTo>
                    <a:lnTo>
                      <a:pt x="1372" y="958"/>
                    </a:lnTo>
                    <a:lnTo>
                      <a:pt x="1353" y="964"/>
                    </a:lnTo>
                    <a:lnTo>
                      <a:pt x="1335" y="970"/>
                    </a:lnTo>
                    <a:lnTo>
                      <a:pt x="1316" y="976"/>
                    </a:lnTo>
                    <a:lnTo>
                      <a:pt x="1298" y="981"/>
                    </a:lnTo>
                    <a:lnTo>
                      <a:pt x="1279" y="987"/>
                    </a:lnTo>
                    <a:lnTo>
                      <a:pt x="1261" y="993"/>
                    </a:lnTo>
                    <a:lnTo>
                      <a:pt x="1243" y="999"/>
                    </a:lnTo>
                    <a:lnTo>
                      <a:pt x="1224" y="1004"/>
                    </a:lnTo>
                    <a:lnTo>
                      <a:pt x="1206" y="1010"/>
                    </a:lnTo>
                    <a:lnTo>
                      <a:pt x="1187" y="1016"/>
                    </a:lnTo>
                    <a:lnTo>
                      <a:pt x="1169" y="1022"/>
                    </a:lnTo>
                    <a:lnTo>
                      <a:pt x="1150" y="1027"/>
                    </a:lnTo>
                    <a:lnTo>
                      <a:pt x="1172" y="1018"/>
                    </a:lnTo>
                    <a:lnTo>
                      <a:pt x="1194" y="1009"/>
                    </a:lnTo>
                    <a:lnTo>
                      <a:pt x="1216" y="1000"/>
                    </a:lnTo>
                    <a:lnTo>
                      <a:pt x="1237" y="991"/>
                    </a:lnTo>
                    <a:lnTo>
                      <a:pt x="1259" y="981"/>
                    </a:lnTo>
                    <a:lnTo>
                      <a:pt x="1281" y="971"/>
                    </a:lnTo>
                    <a:lnTo>
                      <a:pt x="1302" y="962"/>
                    </a:lnTo>
                    <a:lnTo>
                      <a:pt x="1323" y="951"/>
                    </a:lnTo>
                    <a:lnTo>
                      <a:pt x="1345" y="941"/>
                    </a:lnTo>
                    <a:lnTo>
                      <a:pt x="1367" y="931"/>
                    </a:lnTo>
                    <a:lnTo>
                      <a:pt x="1388" y="920"/>
                    </a:lnTo>
                    <a:lnTo>
                      <a:pt x="1410" y="910"/>
                    </a:lnTo>
                    <a:lnTo>
                      <a:pt x="1430" y="898"/>
                    </a:lnTo>
                    <a:lnTo>
                      <a:pt x="1452" y="887"/>
                    </a:lnTo>
                    <a:lnTo>
                      <a:pt x="1473" y="875"/>
                    </a:lnTo>
                    <a:lnTo>
                      <a:pt x="1495" y="864"/>
                    </a:lnTo>
                    <a:lnTo>
                      <a:pt x="1261" y="536"/>
                    </a:lnTo>
                    <a:lnTo>
                      <a:pt x="1247" y="540"/>
                    </a:lnTo>
                    <a:lnTo>
                      <a:pt x="1233" y="545"/>
                    </a:lnTo>
                    <a:lnTo>
                      <a:pt x="1220" y="549"/>
                    </a:lnTo>
                    <a:lnTo>
                      <a:pt x="1207" y="554"/>
                    </a:lnTo>
                    <a:lnTo>
                      <a:pt x="1193" y="559"/>
                    </a:lnTo>
                    <a:lnTo>
                      <a:pt x="1179" y="563"/>
                    </a:lnTo>
                    <a:lnTo>
                      <a:pt x="1165" y="567"/>
                    </a:lnTo>
                    <a:lnTo>
                      <a:pt x="1152" y="571"/>
                    </a:lnTo>
                    <a:lnTo>
                      <a:pt x="1138" y="576"/>
                    </a:lnTo>
                    <a:lnTo>
                      <a:pt x="1124" y="580"/>
                    </a:lnTo>
                    <a:lnTo>
                      <a:pt x="1110" y="585"/>
                    </a:lnTo>
                    <a:lnTo>
                      <a:pt x="1096" y="590"/>
                    </a:lnTo>
                    <a:lnTo>
                      <a:pt x="1082" y="594"/>
                    </a:lnTo>
                    <a:lnTo>
                      <a:pt x="1069" y="598"/>
                    </a:lnTo>
                    <a:lnTo>
                      <a:pt x="1055" y="602"/>
                    </a:lnTo>
                    <a:lnTo>
                      <a:pt x="1041" y="607"/>
                    </a:lnTo>
                    <a:lnTo>
                      <a:pt x="1033" y="610"/>
                    </a:lnTo>
                    <a:lnTo>
                      <a:pt x="1025" y="613"/>
                    </a:lnTo>
                    <a:lnTo>
                      <a:pt x="1017" y="615"/>
                    </a:lnTo>
                    <a:lnTo>
                      <a:pt x="1008" y="618"/>
                    </a:lnTo>
                    <a:lnTo>
                      <a:pt x="1000" y="621"/>
                    </a:lnTo>
                    <a:lnTo>
                      <a:pt x="992" y="623"/>
                    </a:lnTo>
                    <a:lnTo>
                      <a:pt x="982" y="625"/>
                    </a:lnTo>
                    <a:lnTo>
                      <a:pt x="974" y="628"/>
                    </a:lnTo>
                    <a:lnTo>
                      <a:pt x="989" y="618"/>
                    </a:lnTo>
                    <a:lnTo>
                      <a:pt x="1005" y="609"/>
                    </a:lnTo>
                    <a:lnTo>
                      <a:pt x="1020" y="599"/>
                    </a:lnTo>
                    <a:lnTo>
                      <a:pt x="1036" y="590"/>
                    </a:lnTo>
                    <a:lnTo>
                      <a:pt x="1051" y="580"/>
                    </a:lnTo>
                    <a:lnTo>
                      <a:pt x="1066" y="571"/>
                    </a:lnTo>
                    <a:lnTo>
                      <a:pt x="1082" y="561"/>
                    </a:lnTo>
                    <a:lnTo>
                      <a:pt x="1097" y="552"/>
                    </a:lnTo>
                    <a:lnTo>
                      <a:pt x="1112" y="542"/>
                    </a:lnTo>
                    <a:lnTo>
                      <a:pt x="1127" y="533"/>
                    </a:lnTo>
                    <a:lnTo>
                      <a:pt x="1144" y="524"/>
                    </a:lnTo>
                    <a:lnTo>
                      <a:pt x="1158" y="514"/>
                    </a:lnTo>
                    <a:lnTo>
                      <a:pt x="1173" y="504"/>
                    </a:lnTo>
                    <a:lnTo>
                      <a:pt x="1188" y="495"/>
                    </a:lnTo>
                    <a:lnTo>
                      <a:pt x="1205" y="486"/>
                    </a:lnTo>
                    <a:lnTo>
                      <a:pt x="1220" y="477"/>
                    </a:lnTo>
                    <a:lnTo>
                      <a:pt x="882" y="0"/>
                    </a:lnTo>
                    <a:lnTo>
                      <a:pt x="456" y="571"/>
                    </a:lnTo>
                    <a:lnTo>
                      <a:pt x="456" y="434"/>
                    </a:lnTo>
                    <a:lnTo>
                      <a:pt x="489" y="434"/>
                    </a:lnTo>
                    <a:lnTo>
                      <a:pt x="489" y="365"/>
                    </a:lnTo>
                    <a:lnTo>
                      <a:pt x="180" y="365"/>
                    </a:lnTo>
                    <a:lnTo>
                      <a:pt x="180" y="434"/>
                    </a:lnTo>
                    <a:lnTo>
                      <a:pt x="249" y="434"/>
                    </a:lnTo>
                    <a:lnTo>
                      <a:pt x="249" y="667"/>
                    </a:lnTo>
                    <a:lnTo>
                      <a:pt x="261" y="663"/>
                    </a:lnTo>
                    <a:lnTo>
                      <a:pt x="274" y="660"/>
                    </a:lnTo>
                    <a:lnTo>
                      <a:pt x="287" y="658"/>
                    </a:lnTo>
                    <a:lnTo>
                      <a:pt x="299" y="654"/>
                    </a:lnTo>
                    <a:lnTo>
                      <a:pt x="312" y="651"/>
                    </a:lnTo>
                    <a:lnTo>
                      <a:pt x="325" y="647"/>
                    </a:lnTo>
                    <a:lnTo>
                      <a:pt x="339" y="644"/>
                    </a:lnTo>
                    <a:lnTo>
                      <a:pt x="351" y="642"/>
                    </a:lnTo>
                    <a:lnTo>
                      <a:pt x="364" y="638"/>
                    </a:lnTo>
                    <a:lnTo>
                      <a:pt x="377" y="635"/>
                    </a:lnTo>
                    <a:lnTo>
                      <a:pt x="389" y="631"/>
                    </a:lnTo>
                    <a:lnTo>
                      <a:pt x="402" y="629"/>
                    </a:lnTo>
                    <a:lnTo>
                      <a:pt x="415" y="625"/>
                    </a:lnTo>
                    <a:lnTo>
                      <a:pt x="428" y="622"/>
                    </a:lnTo>
                    <a:lnTo>
                      <a:pt x="441" y="620"/>
                    </a:lnTo>
                    <a:lnTo>
                      <a:pt x="454" y="616"/>
                    </a:lnTo>
                    <a:lnTo>
                      <a:pt x="439" y="625"/>
                    </a:lnTo>
                    <a:lnTo>
                      <a:pt x="424" y="636"/>
                    </a:lnTo>
                    <a:lnTo>
                      <a:pt x="409" y="645"/>
                    </a:lnTo>
                    <a:lnTo>
                      <a:pt x="394" y="655"/>
                    </a:lnTo>
                    <a:lnTo>
                      <a:pt x="379" y="665"/>
                    </a:lnTo>
                    <a:lnTo>
                      <a:pt x="364" y="675"/>
                    </a:lnTo>
                    <a:lnTo>
                      <a:pt x="349" y="684"/>
                    </a:lnTo>
                    <a:lnTo>
                      <a:pt x="334" y="695"/>
                    </a:lnTo>
                    <a:lnTo>
                      <a:pt x="324" y="701"/>
                    </a:lnTo>
                    <a:lnTo>
                      <a:pt x="312" y="708"/>
                    </a:lnTo>
                    <a:lnTo>
                      <a:pt x="302" y="715"/>
                    </a:lnTo>
                    <a:lnTo>
                      <a:pt x="291" y="721"/>
                    </a:lnTo>
                    <a:lnTo>
                      <a:pt x="280" y="728"/>
                    </a:lnTo>
                    <a:lnTo>
                      <a:pt x="269" y="735"/>
                    </a:lnTo>
                    <a:lnTo>
                      <a:pt x="259" y="741"/>
                    </a:lnTo>
                    <a:lnTo>
                      <a:pt x="249" y="747"/>
                    </a:lnTo>
                    <a:lnTo>
                      <a:pt x="249" y="847"/>
                    </a:lnTo>
                    <a:lnTo>
                      <a:pt x="0" y="1178"/>
                    </a:lnTo>
                    <a:lnTo>
                      <a:pt x="180" y="1178"/>
                    </a:lnTo>
                    <a:lnTo>
                      <a:pt x="180" y="1358"/>
                    </a:lnTo>
                    <a:lnTo>
                      <a:pt x="131" y="1358"/>
                    </a:lnTo>
                    <a:lnTo>
                      <a:pt x="131" y="1627"/>
                    </a:lnTo>
                    <a:lnTo>
                      <a:pt x="154" y="1624"/>
                    </a:lnTo>
                    <a:lnTo>
                      <a:pt x="176" y="1619"/>
                    </a:lnTo>
                    <a:lnTo>
                      <a:pt x="199" y="1616"/>
                    </a:lnTo>
                    <a:lnTo>
                      <a:pt x="222" y="1611"/>
                    </a:lnTo>
                    <a:lnTo>
                      <a:pt x="244" y="1608"/>
                    </a:lnTo>
                    <a:lnTo>
                      <a:pt x="267" y="1603"/>
                    </a:lnTo>
                    <a:lnTo>
                      <a:pt x="290" y="1599"/>
                    </a:lnTo>
                    <a:lnTo>
                      <a:pt x="312" y="1594"/>
                    </a:lnTo>
                    <a:lnTo>
                      <a:pt x="335" y="1591"/>
                    </a:lnTo>
                    <a:lnTo>
                      <a:pt x="358" y="1586"/>
                    </a:lnTo>
                    <a:lnTo>
                      <a:pt x="380" y="1581"/>
                    </a:lnTo>
                    <a:lnTo>
                      <a:pt x="403" y="1577"/>
                    </a:lnTo>
                    <a:lnTo>
                      <a:pt x="425" y="1572"/>
                    </a:lnTo>
                    <a:lnTo>
                      <a:pt x="448" y="1566"/>
                    </a:lnTo>
                    <a:lnTo>
                      <a:pt x="470" y="1562"/>
                    </a:lnTo>
                    <a:lnTo>
                      <a:pt x="493" y="1557"/>
                    </a:lnTo>
                    <a:lnTo>
                      <a:pt x="473" y="1569"/>
                    </a:lnTo>
                    <a:lnTo>
                      <a:pt x="454" y="1580"/>
                    </a:lnTo>
                    <a:lnTo>
                      <a:pt x="433" y="1591"/>
                    </a:lnTo>
                    <a:lnTo>
                      <a:pt x="413" y="1602"/>
                    </a:lnTo>
                    <a:lnTo>
                      <a:pt x="394" y="1614"/>
                    </a:lnTo>
                    <a:lnTo>
                      <a:pt x="374" y="1625"/>
                    </a:lnTo>
                    <a:lnTo>
                      <a:pt x="354" y="1637"/>
                    </a:lnTo>
                    <a:lnTo>
                      <a:pt x="334" y="1648"/>
                    </a:lnTo>
                    <a:lnTo>
                      <a:pt x="314" y="1660"/>
                    </a:lnTo>
                    <a:lnTo>
                      <a:pt x="295" y="1671"/>
                    </a:lnTo>
                    <a:lnTo>
                      <a:pt x="275" y="1684"/>
                    </a:lnTo>
                    <a:lnTo>
                      <a:pt x="256" y="1695"/>
                    </a:lnTo>
                    <a:lnTo>
                      <a:pt x="236" y="1707"/>
                    </a:lnTo>
                    <a:lnTo>
                      <a:pt x="216" y="1720"/>
                    </a:lnTo>
                    <a:lnTo>
                      <a:pt x="197" y="1731"/>
                    </a:lnTo>
                    <a:lnTo>
                      <a:pt x="177" y="1744"/>
                    </a:lnTo>
                    <a:lnTo>
                      <a:pt x="176" y="1746"/>
                    </a:lnTo>
                    <a:lnTo>
                      <a:pt x="176" y="1748"/>
                    </a:lnTo>
                    <a:lnTo>
                      <a:pt x="176" y="1752"/>
                    </a:lnTo>
                    <a:lnTo>
                      <a:pt x="175" y="1754"/>
                    </a:lnTo>
                    <a:lnTo>
                      <a:pt x="174" y="1754"/>
                    </a:lnTo>
                    <a:lnTo>
                      <a:pt x="174" y="1754"/>
                    </a:lnTo>
                    <a:lnTo>
                      <a:pt x="174" y="1755"/>
                    </a:lnTo>
                    <a:lnTo>
                      <a:pt x="173" y="1755"/>
                    </a:lnTo>
                    <a:lnTo>
                      <a:pt x="172" y="1760"/>
                    </a:lnTo>
                    <a:lnTo>
                      <a:pt x="172" y="1766"/>
                    </a:lnTo>
                    <a:lnTo>
                      <a:pt x="172" y="1770"/>
                    </a:lnTo>
                    <a:lnTo>
                      <a:pt x="172" y="1776"/>
                    </a:lnTo>
                    <a:lnTo>
                      <a:pt x="170" y="1782"/>
                    </a:lnTo>
                    <a:lnTo>
                      <a:pt x="170" y="1788"/>
                    </a:lnTo>
                    <a:lnTo>
                      <a:pt x="170" y="1793"/>
                    </a:lnTo>
                    <a:lnTo>
                      <a:pt x="169" y="1799"/>
                    </a:lnTo>
                    <a:lnTo>
                      <a:pt x="180" y="1799"/>
                    </a:lnTo>
                    <a:lnTo>
                      <a:pt x="180" y="2034"/>
                    </a:lnTo>
                    <a:lnTo>
                      <a:pt x="610" y="203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17" name="Freeform 11"/>
              <p:cNvSpPr>
                <a:spLocks/>
              </p:cNvSpPr>
              <p:nvPr/>
            </p:nvSpPr>
            <p:spPr bwMode="auto">
              <a:xfrm>
                <a:off x="4891" y="1258"/>
                <a:ext cx="665" cy="527"/>
              </a:xfrm>
              <a:custGeom>
                <a:avLst/>
                <a:gdLst>
                  <a:gd name="T0" fmla="*/ 1296 w 1335"/>
                  <a:gd name="T1" fmla="*/ 6 h 1054"/>
                  <a:gd name="T2" fmla="*/ 1245 w 1335"/>
                  <a:gd name="T3" fmla="*/ 0 h 1054"/>
                  <a:gd name="T4" fmla="*/ 1164 w 1335"/>
                  <a:gd name="T5" fmla="*/ 11 h 1054"/>
                  <a:gd name="T6" fmla="*/ 1099 w 1335"/>
                  <a:gd name="T7" fmla="*/ 27 h 1054"/>
                  <a:gd name="T8" fmla="*/ 1062 w 1335"/>
                  <a:gd name="T9" fmla="*/ 41 h 1054"/>
                  <a:gd name="T10" fmla="*/ 1099 w 1335"/>
                  <a:gd name="T11" fmla="*/ 110 h 1054"/>
                  <a:gd name="T12" fmla="*/ 1157 w 1335"/>
                  <a:gd name="T13" fmla="*/ 91 h 1054"/>
                  <a:gd name="T14" fmla="*/ 1229 w 1335"/>
                  <a:gd name="T15" fmla="*/ 78 h 1054"/>
                  <a:gd name="T16" fmla="*/ 1218 w 1335"/>
                  <a:gd name="T17" fmla="*/ 118 h 1054"/>
                  <a:gd name="T18" fmla="*/ 1168 w 1335"/>
                  <a:gd name="T19" fmla="*/ 181 h 1054"/>
                  <a:gd name="T20" fmla="*/ 1116 w 1335"/>
                  <a:gd name="T21" fmla="*/ 226 h 1054"/>
                  <a:gd name="T22" fmla="*/ 1052 w 1335"/>
                  <a:gd name="T23" fmla="*/ 259 h 1054"/>
                  <a:gd name="T24" fmla="*/ 984 w 1335"/>
                  <a:gd name="T25" fmla="*/ 285 h 1054"/>
                  <a:gd name="T26" fmla="*/ 900 w 1335"/>
                  <a:gd name="T27" fmla="*/ 319 h 1054"/>
                  <a:gd name="T28" fmla="*/ 842 w 1335"/>
                  <a:gd name="T29" fmla="*/ 374 h 1054"/>
                  <a:gd name="T30" fmla="*/ 826 w 1335"/>
                  <a:gd name="T31" fmla="*/ 507 h 1054"/>
                  <a:gd name="T32" fmla="*/ 828 w 1335"/>
                  <a:gd name="T33" fmla="*/ 592 h 1054"/>
                  <a:gd name="T34" fmla="*/ 782 w 1335"/>
                  <a:gd name="T35" fmla="*/ 633 h 1054"/>
                  <a:gd name="T36" fmla="*/ 542 w 1335"/>
                  <a:gd name="T37" fmla="*/ 440 h 1054"/>
                  <a:gd name="T38" fmla="*/ 483 w 1335"/>
                  <a:gd name="T39" fmla="*/ 759 h 1054"/>
                  <a:gd name="T40" fmla="*/ 452 w 1335"/>
                  <a:gd name="T41" fmla="*/ 699 h 1054"/>
                  <a:gd name="T42" fmla="*/ 216 w 1335"/>
                  <a:gd name="T43" fmla="*/ 792 h 1054"/>
                  <a:gd name="T44" fmla="*/ 184 w 1335"/>
                  <a:gd name="T45" fmla="*/ 723 h 1054"/>
                  <a:gd name="T46" fmla="*/ 379 w 1335"/>
                  <a:gd name="T47" fmla="*/ 542 h 1054"/>
                  <a:gd name="T48" fmla="*/ 348 w 1335"/>
                  <a:gd name="T49" fmla="*/ 484 h 1054"/>
                  <a:gd name="T50" fmla="*/ 113 w 1335"/>
                  <a:gd name="T51" fmla="*/ 576 h 1054"/>
                  <a:gd name="T52" fmla="*/ 477 w 1335"/>
                  <a:gd name="T53" fmla="*/ 306 h 1054"/>
                  <a:gd name="T54" fmla="*/ 602 w 1335"/>
                  <a:gd name="T55" fmla="*/ 226 h 1054"/>
                  <a:gd name="T56" fmla="*/ 655 w 1335"/>
                  <a:gd name="T57" fmla="*/ 206 h 1054"/>
                  <a:gd name="T58" fmla="*/ 725 w 1335"/>
                  <a:gd name="T59" fmla="*/ 269 h 1054"/>
                  <a:gd name="T60" fmla="*/ 843 w 1335"/>
                  <a:gd name="T61" fmla="*/ 308 h 1054"/>
                  <a:gd name="T62" fmla="*/ 904 w 1335"/>
                  <a:gd name="T63" fmla="*/ 272 h 1054"/>
                  <a:gd name="T64" fmla="*/ 976 w 1335"/>
                  <a:gd name="T65" fmla="*/ 204 h 1054"/>
                  <a:gd name="T66" fmla="*/ 1047 w 1335"/>
                  <a:gd name="T67" fmla="*/ 141 h 1054"/>
                  <a:gd name="T68" fmla="*/ 995 w 1335"/>
                  <a:gd name="T69" fmla="*/ 84 h 1054"/>
                  <a:gd name="T70" fmla="*/ 898 w 1335"/>
                  <a:gd name="T71" fmla="*/ 173 h 1054"/>
                  <a:gd name="T72" fmla="*/ 850 w 1335"/>
                  <a:gd name="T73" fmla="*/ 217 h 1054"/>
                  <a:gd name="T74" fmla="*/ 809 w 1335"/>
                  <a:gd name="T75" fmla="*/ 230 h 1054"/>
                  <a:gd name="T76" fmla="*/ 741 w 1335"/>
                  <a:gd name="T77" fmla="*/ 178 h 1054"/>
                  <a:gd name="T78" fmla="*/ 679 w 1335"/>
                  <a:gd name="T79" fmla="*/ 132 h 1054"/>
                  <a:gd name="T80" fmla="*/ 612 w 1335"/>
                  <a:gd name="T81" fmla="*/ 137 h 1054"/>
                  <a:gd name="T82" fmla="*/ 544 w 1335"/>
                  <a:gd name="T83" fmla="*/ 170 h 1054"/>
                  <a:gd name="T84" fmla="*/ 0 w 1335"/>
                  <a:gd name="T85" fmla="*/ 518 h 1054"/>
                  <a:gd name="T86" fmla="*/ 672 w 1335"/>
                  <a:gd name="T87" fmla="*/ 791 h 1054"/>
                  <a:gd name="T88" fmla="*/ 839 w 1335"/>
                  <a:gd name="T89" fmla="*/ 687 h 1054"/>
                  <a:gd name="T90" fmla="*/ 910 w 1335"/>
                  <a:gd name="T91" fmla="*/ 549 h 1054"/>
                  <a:gd name="T92" fmla="*/ 922 w 1335"/>
                  <a:gd name="T93" fmla="*/ 394 h 1054"/>
                  <a:gd name="T94" fmla="*/ 974 w 1335"/>
                  <a:gd name="T95" fmla="*/ 371 h 1054"/>
                  <a:gd name="T96" fmla="*/ 1043 w 1335"/>
                  <a:gd name="T97" fmla="*/ 345 h 1054"/>
                  <a:gd name="T98" fmla="*/ 1120 w 1335"/>
                  <a:gd name="T99" fmla="*/ 311 h 1054"/>
                  <a:gd name="T100" fmla="*/ 1192 w 1335"/>
                  <a:gd name="T101" fmla="*/ 265 h 1054"/>
                  <a:gd name="T102" fmla="*/ 1286 w 1335"/>
                  <a:gd name="T103" fmla="*/ 155 h 1054"/>
                  <a:gd name="T104" fmla="*/ 1332 w 1335"/>
                  <a:gd name="T105" fmla="*/ 40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35" h="1054">
                    <a:moveTo>
                      <a:pt x="1322" y="24"/>
                    </a:moveTo>
                    <a:lnTo>
                      <a:pt x="1317" y="18"/>
                    </a:lnTo>
                    <a:lnTo>
                      <a:pt x="1311" y="14"/>
                    </a:lnTo>
                    <a:lnTo>
                      <a:pt x="1304" y="9"/>
                    </a:lnTo>
                    <a:lnTo>
                      <a:pt x="1296" y="6"/>
                    </a:lnTo>
                    <a:lnTo>
                      <a:pt x="1288" y="3"/>
                    </a:lnTo>
                    <a:lnTo>
                      <a:pt x="1279" y="1"/>
                    </a:lnTo>
                    <a:lnTo>
                      <a:pt x="1268" y="0"/>
                    </a:lnTo>
                    <a:lnTo>
                      <a:pt x="1258" y="0"/>
                    </a:lnTo>
                    <a:lnTo>
                      <a:pt x="1245" y="0"/>
                    </a:lnTo>
                    <a:lnTo>
                      <a:pt x="1231" y="1"/>
                    </a:lnTo>
                    <a:lnTo>
                      <a:pt x="1217" y="3"/>
                    </a:lnTo>
                    <a:lnTo>
                      <a:pt x="1200" y="6"/>
                    </a:lnTo>
                    <a:lnTo>
                      <a:pt x="1183" y="8"/>
                    </a:lnTo>
                    <a:lnTo>
                      <a:pt x="1164" y="11"/>
                    </a:lnTo>
                    <a:lnTo>
                      <a:pt x="1143" y="16"/>
                    </a:lnTo>
                    <a:lnTo>
                      <a:pt x="1120" y="21"/>
                    </a:lnTo>
                    <a:lnTo>
                      <a:pt x="1114" y="22"/>
                    </a:lnTo>
                    <a:lnTo>
                      <a:pt x="1107" y="24"/>
                    </a:lnTo>
                    <a:lnTo>
                      <a:pt x="1099" y="27"/>
                    </a:lnTo>
                    <a:lnTo>
                      <a:pt x="1091" y="30"/>
                    </a:lnTo>
                    <a:lnTo>
                      <a:pt x="1083" y="33"/>
                    </a:lnTo>
                    <a:lnTo>
                      <a:pt x="1075" y="35"/>
                    </a:lnTo>
                    <a:lnTo>
                      <a:pt x="1068" y="39"/>
                    </a:lnTo>
                    <a:lnTo>
                      <a:pt x="1062" y="41"/>
                    </a:lnTo>
                    <a:lnTo>
                      <a:pt x="1062" y="131"/>
                    </a:lnTo>
                    <a:lnTo>
                      <a:pt x="1070" y="126"/>
                    </a:lnTo>
                    <a:lnTo>
                      <a:pt x="1079" y="121"/>
                    </a:lnTo>
                    <a:lnTo>
                      <a:pt x="1090" y="115"/>
                    </a:lnTo>
                    <a:lnTo>
                      <a:pt x="1099" y="110"/>
                    </a:lnTo>
                    <a:lnTo>
                      <a:pt x="1109" y="106"/>
                    </a:lnTo>
                    <a:lnTo>
                      <a:pt x="1119" y="101"/>
                    </a:lnTo>
                    <a:lnTo>
                      <a:pt x="1128" y="98"/>
                    </a:lnTo>
                    <a:lnTo>
                      <a:pt x="1136" y="95"/>
                    </a:lnTo>
                    <a:lnTo>
                      <a:pt x="1157" y="91"/>
                    </a:lnTo>
                    <a:lnTo>
                      <a:pt x="1175" y="87"/>
                    </a:lnTo>
                    <a:lnTo>
                      <a:pt x="1192" y="84"/>
                    </a:lnTo>
                    <a:lnTo>
                      <a:pt x="1206" y="82"/>
                    </a:lnTo>
                    <a:lnTo>
                      <a:pt x="1219" y="80"/>
                    </a:lnTo>
                    <a:lnTo>
                      <a:pt x="1229" y="78"/>
                    </a:lnTo>
                    <a:lnTo>
                      <a:pt x="1238" y="78"/>
                    </a:lnTo>
                    <a:lnTo>
                      <a:pt x="1246" y="77"/>
                    </a:lnTo>
                    <a:lnTo>
                      <a:pt x="1238" y="90"/>
                    </a:lnTo>
                    <a:lnTo>
                      <a:pt x="1228" y="103"/>
                    </a:lnTo>
                    <a:lnTo>
                      <a:pt x="1218" y="118"/>
                    </a:lnTo>
                    <a:lnTo>
                      <a:pt x="1206" y="133"/>
                    </a:lnTo>
                    <a:lnTo>
                      <a:pt x="1195" y="147"/>
                    </a:lnTo>
                    <a:lnTo>
                      <a:pt x="1184" y="161"/>
                    </a:lnTo>
                    <a:lnTo>
                      <a:pt x="1175" y="171"/>
                    </a:lnTo>
                    <a:lnTo>
                      <a:pt x="1168" y="181"/>
                    </a:lnTo>
                    <a:lnTo>
                      <a:pt x="1159" y="191"/>
                    </a:lnTo>
                    <a:lnTo>
                      <a:pt x="1150" y="200"/>
                    </a:lnTo>
                    <a:lnTo>
                      <a:pt x="1139" y="208"/>
                    </a:lnTo>
                    <a:lnTo>
                      <a:pt x="1129" y="217"/>
                    </a:lnTo>
                    <a:lnTo>
                      <a:pt x="1116" y="226"/>
                    </a:lnTo>
                    <a:lnTo>
                      <a:pt x="1105" y="232"/>
                    </a:lnTo>
                    <a:lnTo>
                      <a:pt x="1092" y="239"/>
                    </a:lnTo>
                    <a:lnTo>
                      <a:pt x="1078" y="246"/>
                    </a:lnTo>
                    <a:lnTo>
                      <a:pt x="1066" y="253"/>
                    </a:lnTo>
                    <a:lnTo>
                      <a:pt x="1052" y="259"/>
                    </a:lnTo>
                    <a:lnTo>
                      <a:pt x="1038" y="265"/>
                    </a:lnTo>
                    <a:lnTo>
                      <a:pt x="1024" y="270"/>
                    </a:lnTo>
                    <a:lnTo>
                      <a:pt x="1010" y="275"/>
                    </a:lnTo>
                    <a:lnTo>
                      <a:pt x="998" y="281"/>
                    </a:lnTo>
                    <a:lnTo>
                      <a:pt x="984" y="285"/>
                    </a:lnTo>
                    <a:lnTo>
                      <a:pt x="971" y="290"/>
                    </a:lnTo>
                    <a:lnTo>
                      <a:pt x="952" y="298"/>
                    </a:lnTo>
                    <a:lnTo>
                      <a:pt x="933" y="305"/>
                    </a:lnTo>
                    <a:lnTo>
                      <a:pt x="916" y="312"/>
                    </a:lnTo>
                    <a:lnTo>
                      <a:pt x="900" y="319"/>
                    </a:lnTo>
                    <a:lnTo>
                      <a:pt x="886" y="326"/>
                    </a:lnTo>
                    <a:lnTo>
                      <a:pt x="874" y="334"/>
                    </a:lnTo>
                    <a:lnTo>
                      <a:pt x="864" y="342"/>
                    </a:lnTo>
                    <a:lnTo>
                      <a:pt x="856" y="351"/>
                    </a:lnTo>
                    <a:lnTo>
                      <a:pt x="842" y="374"/>
                    </a:lnTo>
                    <a:lnTo>
                      <a:pt x="832" y="398"/>
                    </a:lnTo>
                    <a:lnTo>
                      <a:pt x="826" y="424"/>
                    </a:lnTo>
                    <a:lnTo>
                      <a:pt x="824" y="450"/>
                    </a:lnTo>
                    <a:lnTo>
                      <a:pt x="824" y="478"/>
                    </a:lnTo>
                    <a:lnTo>
                      <a:pt x="826" y="507"/>
                    </a:lnTo>
                    <a:lnTo>
                      <a:pt x="830" y="535"/>
                    </a:lnTo>
                    <a:lnTo>
                      <a:pt x="835" y="564"/>
                    </a:lnTo>
                    <a:lnTo>
                      <a:pt x="835" y="573"/>
                    </a:lnTo>
                    <a:lnTo>
                      <a:pt x="833" y="583"/>
                    </a:lnTo>
                    <a:lnTo>
                      <a:pt x="828" y="592"/>
                    </a:lnTo>
                    <a:lnTo>
                      <a:pt x="822" y="600"/>
                    </a:lnTo>
                    <a:lnTo>
                      <a:pt x="812" y="609"/>
                    </a:lnTo>
                    <a:lnTo>
                      <a:pt x="803" y="618"/>
                    </a:lnTo>
                    <a:lnTo>
                      <a:pt x="793" y="626"/>
                    </a:lnTo>
                    <a:lnTo>
                      <a:pt x="782" y="633"/>
                    </a:lnTo>
                    <a:lnTo>
                      <a:pt x="689" y="440"/>
                    </a:lnTo>
                    <a:lnTo>
                      <a:pt x="605" y="440"/>
                    </a:lnTo>
                    <a:lnTo>
                      <a:pt x="716" y="672"/>
                    </a:lnTo>
                    <a:lnTo>
                      <a:pt x="667" y="703"/>
                    </a:lnTo>
                    <a:lnTo>
                      <a:pt x="542" y="440"/>
                    </a:lnTo>
                    <a:lnTo>
                      <a:pt x="456" y="440"/>
                    </a:lnTo>
                    <a:lnTo>
                      <a:pt x="602" y="745"/>
                    </a:lnTo>
                    <a:lnTo>
                      <a:pt x="288" y="943"/>
                    </a:lnTo>
                    <a:lnTo>
                      <a:pt x="265" y="896"/>
                    </a:lnTo>
                    <a:lnTo>
                      <a:pt x="483" y="759"/>
                    </a:lnTo>
                    <a:lnTo>
                      <a:pt x="473" y="743"/>
                    </a:lnTo>
                    <a:lnTo>
                      <a:pt x="257" y="879"/>
                    </a:lnTo>
                    <a:lnTo>
                      <a:pt x="245" y="853"/>
                    </a:lnTo>
                    <a:lnTo>
                      <a:pt x="462" y="715"/>
                    </a:lnTo>
                    <a:lnTo>
                      <a:pt x="452" y="699"/>
                    </a:lnTo>
                    <a:lnTo>
                      <a:pt x="237" y="835"/>
                    </a:lnTo>
                    <a:lnTo>
                      <a:pt x="225" y="809"/>
                    </a:lnTo>
                    <a:lnTo>
                      <a:pt x="442" y="672"/>
                    </a:lnTo>
                    <a:lnTo>
                      <a:pt x="431" y="656"/>
                    </a:lnTo>
                    <a:lnTo>
                      <a:pt x="216" y="792"/>
                    </a:lnTo>
                    <a:lnTo>
                      <a:pt x="204" y="767"/>
                    </a:lnTo>
                    <a:lnTo>
                      <a:pt x="421" y="629"/>
                    </a:lnTo>
                    <a:lnTo>
                      <a:pt x="410" y="613"/>
                    </a:lnTo>
                    <a:lnTo>
                      <a:pt x="195" y="748"/>
                    </a:lnTo>
                    <a:lnTo>
                      <a:pt x="184" y="723"/>
                    </a:lnTo>
                    <a:lnTo>
                      <a:pt x="400" y="586"/>
                    </a:lnTo>
                    <a:lnTo>
                      <a:pt x="390" y="570"/>
                    </a:lnTo>
                    <a:lnTo>
                      <a:pt x="175" y="706"/>
                    </a:lnTo>
                    <a:lnTo>
                      <a:pt x="163" y="680"/>
                    </a:lnTo>
                    <a:lnTo>
                      <a:pt x="379" y="542"/>
                    </a:lnTo>
                    <a:lnTo>
                      <a:pt x="369" y="526"/>
                    </a:lnTo>
                    <a:lnTo>
                      <a:pt x="155" y="662"/>
                    </a:lnTo>
                    <a:lnTo>
                      <a:pt x="142" y="637"/>
                    </a:lnTo>
                    <a:lnTo>
                      <a:pt x="359" y="500"/>
                    </a:lnTo>
                    <a:lnTo>
                      <a:pt x="348" y="484"/>
                    </a:lnTo>
                    <a:lnTo>
                      <a:pt x="134" y="619"/>
                    </a:lnTo>
                    <a:lnTo>
                      <a:pt x="121" y="594"/>
                    </a:lnTo>
                    <a:lnTo>
                      <a:pt x="338" y="456"/>
                    </a:lnTo>
                    <a:lnTo>
                      <a:pt x="327" y="440"/>
                    </a:lnTo>
                    <a:lnTo>
                      <a:pt x="113" y="576"/>
                    </a:lnTo>
                    <a:lnTo>
                      <a:pt x="98" y="546"/>
                    </a:lnTo>
                    <a:lnTo>
                      <a:pt x="413" y="348"/>
                    </a:lnTo>
                    <a:lnTo>
                      <a:pt x="456" y="440"/>
                    </a:lnTo>
                    <a:lnTo>
                      <a:pt x="542" y="440"/>
                    </a:lnTo>
                    <a:lnTo>
                      <a:pt x="477" y="306"/>
                    </a:lnTo>
                    <a:lnTo>
                      <a:pt x="527" y="276"/>
                    </a:lnTo>
                    <a:lnTo>
                      <a:pt x="605" y="440"/>
                    </a:lnTo>
                    <a:lnTo>
                      <a:pt x="689" y="440"/>
                    </a:lnTo>
                    <a:lnTo>
                      <a:pt x="590" y="232"/>
                    </a:lnTo>
                    <a:lnTo>
                      <a:pt x="602" y="226"/>
                    </a:lnTo>
                    <a:lnTo>
                      <a:pt x="613" y="219"/>
                    </a:lnTo>
                    <a:lnTo>
                      <a:pt x="625" y="214"/>
                    </a:lnTo>
                    <a:lnTo>
                      <a:pt x="636" y="209"/>
                    </a:lnTo>
                    <a:lnTo>
                      <a:pt x="645" y="207"/>
                    </a:lnTo>
                    <a:lnTo>
                      <a:pt x="655" y="206"/>
                    </a:lnTo>
                    <a:lnTo>
                      <a:pt x="661" y="207"/>
                    </a:lnTo>
                    <a:lnTo>
                      <a:pt x="666" y="211"/>
                    </a:lnTo>
                    <a:lnTo>
                      <a:pt x="684" y="231"/>
                    </a:lnTo>
                    <a:lnTo>
                      <a:pt x="704" y="251"/>
                    </a:lnTo>
                    <a:lnTo>
                      <a:pt x="725" y="269"/>
                    </a:lnTo>
                    <a:lnTo>
                      <a:pt x="747" y="284"/>
                    </a:lnTo>
                    <a:lnTo>
                      <a:pt x="770" y="297"/>
                    </a:lnTo>
                    <a:lnTo>
                      <a:pt x="793" y="306"/>
                    </a:lnTo>
                    <a:lnTo>
                      <a:pt x="818" y="310"/>
                    </a:lnTo>
                    <a:lnTo>
                      <a:pt x="843" y="308"/>
                    </a:lnTo>
                    <a:lnTo>
                      <a:pt x="855" y="305"/>
                    </a:lnTo>
                    <a:lnTo>
                      <a:pt x="866" y="299"/>
                    </a:lnTo>
                    <a:lnTo>
                      <a:pt x="879" y="292"/>
                    </a:lnTo>
                    <a:lnTo>
                      <a:pt x="892" y="283"/>
                    </a:lnTo>
                    <a:lnTo>
                      <a:pt x="904" y="272"/>
                    </a:lnTo>
                    <a:lnTo>
                      <a:pt x="918" y="259"/>
                    </a:lnTo>
                    <a:lnTo>
                      <a:pt x="934" y="244"/>
                    </a:lnTo>
                    <a:lnTo>
                      <a:pt x="950" y="228"/>
                    </a:lnTo>
                    <a:lnTo>
                      <a:pt x="963" y="216"/>
                    </a:lnTo>
                    <a:lnTo>
                      <a:pt x="976" y="204"/>
                    </a:lnTo>
                    <a:lnTo>
                      <a:pt x="990" y="191"/>
                    </a:lnTo>
                    <a:lnTo>
                      <a:pt x="1003" y="178"/>
                    </a:lnTo>
                    <a:lnTo>
                      <a:pt x="1017" y="166"/>
                    </a:lnTo>
                    <a:lnTo>
                      <a:pt x="1032" y="153"/>
                    </a:lnTo>
                    <a:lnTo>
                      <a:pt x="1047" y="141"/>
                    </a:lnTo>
                    <a:lnTo>
                      <a:pt x="1062" y="131"/>
                    </a:lnTo>
                    <a:lnTo>
                      <a:pt x="1062" y="41"/>
                    </a:lnTo>
                    <a:lnTo>
                      <a:pt x="1039" y="54"/>
                    </a:lnTo>
                    <a:lnTo>
                      <a:pt x="1017" y="69"/>
                    </a:lnTo>
                    <a:lnTo>
                      <a:pt x="995" y="84"/>
                    </a:lnTo>
                    <a:lnTo>
                      <a:pt x="975" y="101"/>
                    </a:lnTo>
                    <a:lnTo>
                      <a:pt x="954" y="118"/>
                    </a:lnTo>
                    <a:lnTo>
                      <a:pt x="934" y="137"/>
                    </a:lnTo>
                    <a:lnTo>
                      <a:pt x="916" y="155"/>
                    </a:lnTo>
                    <a:lnTo>
                      <a:pt x="898" y="173"/>
                    </a:lnTo>
                    <a:lnTo>
                      <a:pt x="888" y="182"/>
                    </a:lnTo>
                    <a:lnTo>
                      <a:pt x="878" y="191"/>
                    </a:lnTo>
                    <a:lnTo>
                      <a:pt x="869" y="201"/>
                    </a:lnTo>
                    <a:lnTo>
                      <a:pt x="858" y="209"/>
                    </a:lnTo>
                    <a:lnTo>
                      <a:pt x="850" y="217"/>
                    </a:lnTo>
                    <a:lnTo>
                      <a:pt x="841" y="224"/>
                    </a:lnTo>
                    <a:lnTo>
                      <a:pt x="835" y="229"/>
                    </a:lnTo>
                    <a:lnTo>
                      <a:pt x="830" y="232"/>
                    </a:lnTo>
                    <a:lnTo>
                      <a:pt x="819" y="232"/>
                    </a:lnTo>
                    <a:lnTo>
                      <a:pt x="809" y="230"/>
                    </a:lnTo>
                    <a:lnTo>
                      <a:pt x="797" y="226"/>
                    </a:lnTo>
                    <a:lnTo>
                      <a:pt x="785" y="219"/>
                    </a:lnTo>
                    <a:lnTo>
                      <a:pt x="771" y="208"/>
                    </a:lnTo>
                    <a:lnTo>
                      <a:pt x="757" y="194"/>
                    </a:lnTo>
                    <a:lnTo>
                      <a:pt x="741" y="178"/>
                    </a:lnTo>
                    <a:lnTo>
                      <a:pt x="725" y="160"/>
                    </a:lnTo>
                    <a:lnTo>
                      <a:pt x="714" y="150"/>
                    </a:lnTo>
                    <a:lnTo>
                      <a:pt x="703" y="141"/>
                    </a:lnTo>
                    <a:lnTo>
                      <a:pt x="691" y="136"/>
                    </a:lnTo>
                    <a:lnTo>
                      <a:pt x="679" y="132"/>
                    </a:lnTo>
                    <a:lnTo>
                      <a:pt x="666" y="130"/>
                    </a:lnTo>
                    <a:lnTo>
                      <a:pt x="653" y="129"/>
                    </a:lnTo>
                    <a:lnTo>
                      <a:pt x="640" y="130"/>
                    </a:lnTo>
                    <a:lnTo>
                      <a:pt x="626" y="132"/>
                    </a:lnTo>
                    <a:lnTo>
                      <a:pt x="612" y="137"/>
                    </a:lnTo>
                    <a:lnTo>
                      <a:pt x="598" y="141"/>
                    </a:lnTo>
                    <a:lnTo>
                      <a:pt x="584" y="147"/>
                    </a:lnTo>
                    <a:lnTo>
                      <a:pt x="570" y="154"/>
                    </a:lnTo>
                    <a:lnTo>
                      <a:pt x="558" y="162"/>
                    </a:lnTo>
                    <a:lnTo>
                      <a:pt x="544" y="170"/>
                    </a:lnTo>
                    <a:lnTo>
                      <a:pt x="531" y="179"/>
                    </a:lnTo>
                    <a:lnTo>
                      <a:pt x="520" y="189"/>
                    </a:lnTo>
                    <a:lnTo>
                      <a:pt x="408" y="260"/>
                    </a:lnTo>
                    <a:lnTo>
                      <a:pt x="29" y="500"/>
                    </a:lnTo>
                    <a:lnTo>
                      <a:pt x="0" y="518"/>
                    </a:lnTo>
                    <a:lnTo>
                      <a:pt x="15" y="548"/>
                    </a:lnTo>
                    <a:lnTo>
                      <a:pt x="238" y="1014"/>
                    </a:lnTo>
                    <a:lnTo>
                      <a:pt x="256" y="1054"/>
                    </a:lnTo>
                    <a:lnTo>
                      <a:pt x="293" y="1031"/>
                    </a:lnTo>
                    <a:lnTo>
                      <a:pt x="672" y="791"/>
                    </a:lnTo>
                    <a:lnTo>
                      <a:pt x="701" y="773"/>
                    </a:lnTo>
                    <a:lnTo>
                      <a:pt x="784" y="721"/>
                    </a:lnTo>
                    <a:lnTo>
                      <a:pt x="796" y="714"/>
                    </a:lnTo>
                    <a:lnTo>
                      <a:pt x="816" y="702"/>
                    </a:lnTo>
                    <a:lnTo>
                      <a:pt x="839" y="687"/>
                    </a:lnTo>
                    <a:lnTo>
                      <a:pt x="863" y="668"/>
                    </a:lnTo>
                    <a:lnTo>
                      <a:pt x="885" y="644"/>
                    </a:lnTo>
                    <a:lnTo>
                      <a:pt x="902" y="616"/>
                    </a:lnTo>
                    <a:lnTo>
                      <a:pt x="911" y="584"/>
                    </a:lnTo>
                    <a:lnTo>
                      <a:pt x="910" y="549"/>
                    </a:lnTo>
                    <a:lnTo>
                      <a:pt x="903" y="507"/>
                    </a:lnTo>
                    <a:lnTo>
                      <a:pt x="900" y="464"/>
                    </a:lnTo>
                    <a:lnTo>
                      <a:pt x="904" y="427"/>
                    </a:lnTo>
                    <a:lnTo>
                      <a:pt x="917" y="397"/>
                    </a:lnTo>
                    <a:lnTo>
                      <a:pt x="922" y="394"/>
                    </a:lnTo>
                    <a:lnTo>
                      <a:pt x="929" y="389"/>
                    </a:lnTo>
                    <a:lnTo>
                      <a:pt x="938" y="384"/>
                    </a:lnTo>
                    <a:lnTo>
                      <a:pt x="949" y="380"/>
                    </a:lnTo>
                    <a:lnTo>
                      <a:pt x="961" y="375"/>
                    </a:lnTo>
                    <a:lnTo>
                      <a:pt x="974" y="371"/>
                    </a:lnTo>
                    <a:lnTo>
                      <a:pt x="986" y="367"/>
                    </a:lnTo>
                    <a:lnTo>
                      <a:pt x="998" y="363"/>
                    </a:lnTo>
                    <a:lnTo>
                      <a:pt x="1013" y="357"/>
                    </a:lnTo>
                    <a:lnTo>
                      <a:pt x="1028" y="351"/>
                    </a:lnTo>
                    <a:lnTo>
                      <a:pt x="1043" y="345"/>
                    </a:lnTo>
                    <a:lnTo>
                      <a:pt x="1058" y="340"/>
                    </a:lnTo>
                    <a:lnTo>
                      <a:pt x="1074" y="333"/>
                    </a:lnTo>
                    <a:lnTo>
                      <a:pt x="1090" y="326"/>
                    </a:lnTo>
                    <a:lnTo>
                      <a:pt x="1105" y="319"/>
                    </a:lnTo>
                    <a:lnTo>
                      <a:pt x="1120" y="311"/>
                    </a:lnTo>
                    <a:lnTo>
                      <a:pt x="1136" y="303"/>
                    </a:lnTo>
                    <a:lnTo>
                      <a:pt x="1150" y="295"/>
                    </a:lnTo>
                    <a:lnTo>
                      <a:pt x="1165" y="285"/>
                    </a:lnTo>
                    <a:lnTo>
                      <a:pt x="1179" y="275"/>
                    </a:lnTo>
                    <a:lnTo>
                      <a:pt x="1192" y="265"/>
                    </a:lnTo>
                    <a:lnTo>
                      <a:pt x="1205" y="253"/>
                    </a:lnTo>
                    <a:lnTo>
                      <a:pt x="1217" y="242"/>
                    </a:lnTo>
                    <a:lnTo>
                      <a:pt x="1228" y="229"/>
                    </a:lnTo>
                    <a:lnTo>
                      <a:pt x="1259" y="190"/>
                    </a:lnTo>
                    <a:lnTo>
                      <a:pt x="1286" y="155"/>
                    </a:lnTo>
                    <a:lnTo>
                      <a:pt x="1306" y="125"/>
                    </a:lnTo>
                    <a:lnTo>
                      <a:pt x="1322" y="100"/>
                    </a:lnTo>
                    <a:lnTo>
                      <a:pt x="1332" y="77"/>
                    </a:lnTo>
                    <a:lnTo>
                      <a:pt x="1335" y="57"/>
                    </a:lnTo>
                    <a:lnTo>
                      <a:pt x="1332" y="40"/>
                    </a:lnTo>
                    <a:lnTo>
                      <a:pt x="1322" y="2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  <a:latin typeface="Arial" charset="0"/>
                </a:endParaRPr>
              </a:p>
            </p:txBody>
          </p:sp>
        </p:grpSp>
      </p:grp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178" y="5491835"/>
            <a:ext cx="4112907" cy="131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78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4366">
      <a:dk1>
        <a:sysClr val="windowText" lastClr="000000"/>
      </a:dk1>
      <a:lt1>
        <a:sysClr val="window" lastClr="FFFFFF"/>
      </a:lt1>
      <a:dk2>
        <a:srgbClr val="2C97CB"/>
      </a:dk2>
      <a:lt2>
        <a:srgbClr val="0070C0"/>
      </a:lt2>
      <a:accent1>
        <a:srgbClr val="0070C0"/>
      </a:accent1>
      <a:accent2>
        <a:srgbClr val="2C97CB"/>
      </a:accent2>
      <a:accent3>
        <a:srgbClr val="0070C0"/>
      </a:accent3>
      <a:accent4>
        <a:srgbClr val="2C97CB"/>
      </a:accent4>
      <a:accent5>
        <a:srgbClr val="0070C0"/>
      </a:accent5>
      <a:accent6>
        <a:srgbClr val="2C97CB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2022</TotalTime>
  <Words>1613</Words>
  <Application>Microsoft Office PowerPoint</Application>
  <PresentationFormat>自定义</PresentationFormat>
  <Paragraphs>151</Paragraphs>
  <Slides>12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1.3 Spring入门程序开发</vt:lpstr>
      <vt:lpstr>1.3 Spring入门程序开发</vt:lpstr>
      <vt:lpstr>1.3 Spring入门程序开发-XML配置方式 </vt:lpstr>
      <vt:lpstr>1.3 Spring入门程序开发-XML配置方式 </vt:lpstr>
      <vt:lpstr>1.3 Spring入门程序开发-XML配置方式 </vt:lpstr>
      <vt:lpstr>1.3 Spring入门程序开发-XML配置方式 </vt:lpstr>
      <vt:lpstr>1.3 Spring入门程序开发-XML配置方式 </vt:lpstr>
      <vt:lpstr>1.3 Spring入门程序开发-XML配置方式 </vt:lpstr>
      <vt:lpstr>1.3 Spring入门程序开发-XML配置方式 </vt:lpstr>
      <vt:lpstr>入门程序开发小结</vt:lpstr>
    </vt:vector>
  </TitlesOfParts>
  <Manager>ppt模板5</Manager>
  <Company>ppt模板5</Company>
  <LinksUpToDate>false</LinksUpToDate>
  <SharedDoc>false</SharedDoc>
  <HyperlinkBase>ppt模板5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ppt模板5</dc:subject>
  <dc:creator>ppt模板5</dc:creator>
  <cp:keywords>ppt模板5</cp:keywords>
  <dc:description>ppt模板5</dc:description>
  <cp:lastModifiedBy>zq xia</cp:lastModifiedBy>
  <cp:revision>181</cp:revision>
  <dcterms:created xsi:type="dcterms:W3CDTF">2018-07-07T09:02:09Z</dcterms:created>
  <dcterms:modified xsi:type="dcterms:W3CDTF">2024-10-15T06:49:16Z</dcterms:modified>
  <cp:category>ppt模板5</cp:category>
</cp:coreProperties>
</file>