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90" r:id="rId5"/>
    <p:sldId id="348" r:id="rId6"/>
    <p:sldId id="349" r:id="rId7"/>
    <p:sldId id="350" r:id="rId8"/>
    <p:sldId id="351" r:id="rId9"/>
    <p:sldId id="292" r:id="rId10"/>
    <p:sldId id="294" r:id="rId11"/>
    <p:sldId id="352" r:id="rId12"/>
    <p:sldId id="353" r:id="rId13"/>
    <p:sldId id="355" r:id="rId14"/>
    <p:sldId id="356" r:id="rId15"/>
    <p:sldId id="34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40" autoAdjust="0"/>
    <p:restoredTop sz="76993" autoAdjust="0"/>
  </p:normalViewPr>
  <p:slideViewPr>
    <p:cSldViewPr snapToGrid="0">
      <p:cViewPr>
        <p:scale>
          <a:sx n="70" d="100"/>
          <a:sy n="70" d="100"/>
        </p:scale>
        <p:origin x="-1098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1C199-7A40-4EB2-A2A4-84B27B21C277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BFE8C-0A1E-4718-BA11-182134D2C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67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2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2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Spring | Projects</a:t>
            </a:r>
            <a:endParaRPr lang="en-US" altLang="zh-CN" smtClean="0"/>
          </a:p>
          <a:p>
            <a:r>
              <a:rPr lang="en-US" altLang="zh-CN" smtClean="0"/>
              <a:t>"</a:t>
            </a:r>
            <a:r>
              <a:rPr lang="zh-CN" altLang="en-US" smtClean="0"/>
              <a:t>不会音乐的金融顾问不是好程序员</a:t>
            </a:r>
            <a:r>
              <a:rPr lang="en-US" altLang="zh-CN" smtClean="0"/>
              <a:t>"</a:t>
            </a:r>
            <a:r>
              <a:rPr lang="zh-CN" altLang="en-US" smtClean="0"/>
              <a:t>是对这位大神最好的称呼了。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Rod Johnson</a:t>
            </a:r>
            <a:r>
              <a:rPr lang="zh-CN" altLang="en-US" smtClean="0"/>
              <a:t>在成为码农之前是悉尼大学的博士</a:t>
            </a:r>
            <a:r>
              <a:rPr lang="en-US" altLang="zh-CN" smtClean="0"/>
              <a:t>--</a:t>
            </a:r>
            <a:r>
              <a:rPr lang="zh-CN" altLang="en-US" smtClean="0"/>
              <a:t>音乐学博士。</a:t>
            </a:r>
            <a:endParaRPr lang="en-US" altLang="zh-CN" smtClean="0"/>
          </a:p>
          <a:p>
            <a:r>
              <a:rPr lang="zh-CN" altLang="en-US" smtClean="0"/>
              <a:t>人们惊叹于他为什么拥有如此高深的计算机技术和卓越的才华。</a:t>
            </a:r>
            <a:endParaRPr lang="en-US" altLang="zh-CN" smtClean="0"/>
          </a:p>
          <a:p>
            <a:r>
              <a:rPr lang="zh-CN" altLang="en-US" smtClean="0"/>
              <a:t>编程的极致就是艺术？</a:t>
            </a:r>
            <a:endParaRPr lang="en-US" altLang="zh-CN" smtClean="0"/>
          </a:p>
          <a:p>
            <a:r>
              <a:rPr lang="zh-CN" altLang="en-US" smtClean="0"/>
              <a:t>我想大师之所以为大师是他们超俗的风范和博大精深的艺术造诣。</a:t>
            </a:r>
            <a:endParaRPr lang="en-US" altLang="zh-CN" smtClean="0"/>
          </a:p>
          <a:p>
            <a:r>
              <a:rPr lang="zh-CN" altLang="en-US" smtClean="0"/>
              <a:t>比如：</a:t>
            </a:r>
            <a:r>
              <a:rPr lang="en-US" altLang="zh-CN" smtClean="0"/>
              <a:t>Linux</a:t>
            </a:r>
            <a:r>
              <a:rPr lang="zh-CN" altLang="en-US" smtClean="0"/>
              <a:t>之父</a:t>
            </a:r>
            <a:r>
              <a:rPr lang="en-US" altLang="zh-CN" smtClean="0"/>
              <a:t>-Linus Torvalds</a:t>
            </a:r>
            <a:r>
              <a:rPr lang="zh-CN" altLang="en-US" smtClean="0"/>
              <a:t>，</a:t>
            </a:r>
            <a:r>
              <a:rPr lang="en-US" altLang="zh-CN" smtClean="0"/>
              <a:t>Unix</a:t>
            </a:r>
            <a:r>
              <a:rPr lang="zh-CN" altLang="en-US" smtClean="0"/>
              <a:t>之父</a:t>
            </a:r>
            <a:r>
              <a:rPr lang="en-US" altLang="zh-CN" smtClean="0"/>
              <a:t>--Ken Thompson</a:t>
            </a:r>
            <a:r>
              <a:rPr lang="zh-CN" altLang="en-US" smtClean="0"/>
              <a:t>等。</a:t>
            </a:r>
            <a:endParaRPr lang="en-US" altLang="zh-CN" smtClean="0"/>
          </a:p>
          <a:p>
            <a:r>
              <a:rPr lang="zh-CN" altLang="en-US" smtClean="0"/>
              <a:t>我辈连</a:t>
            </a:r>
            <a:r>
              <a:rPr lang="en-US" altLang="zh-CN" smtClean="0"/>
              <a:t>JAVA</a:t>
            </a:r>
            <a:r>
              <a:rPr lang="zh-CN" altLang="en-US" smtClean="0"/>
              <a:t>也学不会的俗人渣渣只能在风中凌乱了。</a:t>
            </a:r>
          </a:p>
          <a:p>
            <a:endParaRPr lang="en-US" altLang="zh-CN" smtClean="0"/>
          </a:p>
          <a:p>
            <a:r>
              <a:rPr lang="zh-CN" altLang="en-US" smtClean="0"/>
              <a:t>对于每一位</a:t>
            </a:r>
            <a:r>
              <a:rPr lang="en-US" altLang="zh-CN" smtClean="0"/>
              <a:t>Java </a:t>
            </a:r>
            <a:r>
              <a:rPr lang="zh-CN" altLang="en-US" smtClean="0"/>
              <a:t>开发者来讲，</a:t>
            </a:r>
            <a:r>
              <a:rPr lang="en-US" altLang="zh-CN" smtClean="0"/>
              <a:t>Spring</a:t>
            </a:r>
            <a:r>
              <a:rPr lang="zh-CN" altLang="en-US" smtClean="0"/>
              <a:t>就是孕育万物的春天。</a:t>
            </a:r>
            <a:endParaRPr lang="en-US" altLang="zh-CN" smtClean="0"/>
          </a:p>
          <a:p>
            <a:r>
              <a:rPr lang="zh-CN" altLang="en-US" smtClean="0"/>
              <a:t>也许就是在</a:t>
            </a:r>
            <a:r>
              <a:rPr lang="en-US" altLang="zh-CN" smtClean="0"/>
              <a:t>2002</a:t>
            </a:r>
            <a:r>
              <a:rPr lang="zh-CN" altLang="en-US" smtClean="0"/>
              <a:t>年春天的一个晚上，</a:t>
            </a:r>
            <a:r>
              <a:rPr lang="en-US" altLang="zh-CN" smtClean="0"/>
              <a:t>Rod Johnson </a:t>
            </a:r>
            <a:r>
              <a:rPr lang="zh-CN" altLang="en-US" smtClean="0"/>
              <a:t>对</a:t>
            </a:r>
            <a:r>
              <a:rPr lang="en-US" altLang="zh-CN" smtClean="0"/>
              <a:t>Java EE </a:t>
            </a:r>
            <a:r>
              <a:rPr lang="zh-CN" altLang="en-US" smtClean="0"/>
              <a:t>框架臃肿、低效、梦游般的种种表现提出了质疑，</a:t>
            </a:r>
            <a:r>
              <a:rPr lang="en-US" altLang="zh-CN" smtClean="0"/>
              <a:t>Spring</a:t>
            </a:r>
            <a:r>
              <a:rPr lang="zh-CN" altLang="en-US" smtClean="0"/>
              <a:t>开源轻量容器自此应运而生。</a:t>
            </a:r>
            <a:endParaRPr lang="en-US" altLang="zh-CN" smtClean="0"/>
          </a:p>
          <a:p>
            <a:r>
              <a:rPr lang="en-US" altLang="zh-CN" smtClean="0"/>
              <a:t>Spring</a:t>
            </a:r>
            <a:r>
              <a:rPr lang="zh-CN" altLang="en-US" smtClean="0"/>
              <a:t>的设计思想是革命性的，它降低了企业级应用开发的复杂度，打破了正统</a:t>
            </a:r>
            <a:r>
              <a:rPr lang="en-US" altLang="zh-CN" smtClean="0"/>
              <a:t>J2EE</a:t>
            </a:r>
            <a:r>
              <a:rPr lang="zh-CN" altLang="en-US" smtClean="0"/>
              <a:t>框架一统天下的局面，</a:t>
            </a:r>
            <a:r>
              <a:rPr lang="en-US" altLang="zh-CN" smtClean="0"/>
              <a:t>IoC(</a:t>
            </a:r>
            <a:r>
              <a:rPr lang="zh-CN" altLang="en-US" smtClean="0"/>
              <a:t>控制反转</a:t>
            </a:r>
            <a:r>
              <a:rPr lang="en-US" altLang="zh-CN" smtClean="0"/>
              <a:t>)</a:t>
            </a:r>
            <a:r>
              <a:rPr lang="zh-CN" altLang="en-US" smtClean="0"/>
              <a:t>和</a:t>
            </a:r>
            <a:r>
              <a:rPr lang="en-US" altLang="zh-CN" smtClean="0"/>
              <a:t>AOP(</a:t>
            </a:r>
            <a:r>
              <a:rPr lang="zh-CN" altLang="en-US" smtClean="0"/>
              <a:t>面向切面</a:t>
            </a:r>
            <a:r>
              <a:rPr lang="en-US" altLang="zh-CN" smtClean="0"/>
              <a:t>)</a:t>
            </a:r>
            <a:r>
              <a:rPr lang="zh-CN" altLang="en-US" smtClean="0"/>
              <a:t>具有广泛和深远的影响力。</a:t>
            </a:r>
            <a:endParaRPr lang="en-US" altLang="zh-CN" smtClean="0"/>
          </a:p>
          <a:p>
            <a:r>
              <a:rPr lang="zh-CN" altLang="en-US" smtClean="0"/>
              <a:t>松耦合、可测试、非侵入式、依赖注入使得每个</a:t>
            </a:r>
            <a:r>
              <a:rPr lang="en-US" altLang="zh-CN" smtClean="0"/>
              <a:t>Java</a:t>
            </a:r>
            <a:r>
              <a:rPr lang="zh-CN" altLang="en-US" smtClean="0"/>
              <a:t>应用都能从中受益，如今依然是业界最主流技术，展示了强有力的生命力。</a:t>
            </a:r>
            <a:endParaRPr lang="en-US" altLang="zh-CN" smtClean="0"/>
          </a:p>
          <a:p>
            <a:r>
              <a:rPr lang="zh-CN" altLang="en-US" smtClean="0"/>
              <a:t>有兴趣的软件开发者可以深入学习</a:t>
            </a:r>
            <a:r>
              <a:rPr lang="en-US" altLang="zh-CN" smtClean="0"/>
              <a:t>Spring</a:t>
            </a:r>
            <a:r>
              <a:rPr lang="zh-CN" altLang="en-US" smtClean="0"/>
              <a:t>发展体系，包括：</a:t>
            </a:r>
            <a:r>
              <a:rPr lang="en-US" altLang="zh-CN" smtClean="0"/>
              <a:t>Spring MVC,Spring Data,Spring Boot,Spring Cloud</a:t>
            </a:r>
            <a:r>
              <a:rPr lang="zh-CN" altLang="en-US" smtClean="0"/>
              <a:t>等等。</a:t>
            </a:r>
          </a:p>
          <a:p>
            <a:endParaRPr lang="en-US" altLang="zh-CN" smtClean="0"/>
          </a:p>
          <a:p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881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2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2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Spring | Projects</a:t>
            </a:r>
            <a:endParaRPr lang="en-US" altLang="zh-CN" smtClean="0"/>
          </a:p>
          <a:p>
            <a:r>
              <a:rPr lang="en-US" altLang="zh-CN" smtClean="0"/>
              <a:t>"</a:t>
            </a:r>
            <a:r>
              <a:rPr lang="zh-CN" altLang="en-US" smtClean="0"/>
              <a:t>不会音乐的金融顾问不是好程序员</a:t>
            </a:r>
            <a:r>
              <a:rPr lang="en-US" altLang="zh-CN" smtClean="0"/>
              <a:t>"</a:t>
            </a:r>
            <a:r>
              <a:rPr lang="zh-CN" altLang="en-US" smtClean="0"/>
              <a:t>是对这位大神最好的称呼了。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Rod Johnson</a:t>
            </a:r>
            <a:r>
              <a:rPr lang="zh-CN" altLang="en-US" smtClean="0"/>
              <a:t>在成为码农之前是悉尼大学的博士</a:t>
            </a:r>
            <a:r>
              <a:rPr lang="en-US" altLang="zh-CN" smtClean="0"/>
              <a:t>--</a:t>
            </a:r>
            <a:r>
              <a:rPr lang="zh-CN" altLang="en-US" smtClean="0"/>
              <a:t>音乐学博士。</a:t>
            </a:r>
            <a:endParaRPr lang="en-US" altLang="zh-CN" smtClean="0"/>
          </a:p>
          <a:p>
            <a:r>
              <a:rPr lang="zh-CN" altLang="en-US" smtClean="0"/>
              <a:t>人们惊叹于他为什么拥有如此高深的计算机技术和卓越的才华。</a:t>
            </a:r>
            <a:endParaRPr lang="en-US" altLang="zh-CN" smtClean="0"/>
          </a:p>
          <a:p>
            <a:r>
              <a:rPr lang="zh-CN" altLang="en-US" smtClean="0"/>
              <a:t>编程的极致就是艺术？</a:t>
            </a:r>
            <a:endParaRPr lang="en-US" altLang="zh-CN" smtClean="0"/>
          </a:p>
          <a:p>
            <a:r>
              <a:rPr lang="zh-CN" altLang="en-US" smtClean="0"/>
              <a:t>我想大师之所以为大师是他们超俗的风范和博大精深的艺术造诣。</a:t>
            </a:r>
            <a:endParaRPr lang="en-US" altLang="zh-CN" smtClean="0"/>
          </a:p>
          <a:p>
            <a:r>
              <a:rPr lang="zh-CN" altLang="en-US" smtClean="0"/>
              <a:t>比如：</a:t>
            </a:r>
            <a:r>
              <a:rPr lang="en-US" altLang="zh-CN" smtClean="0"/>
              <a:t>Linux</a:t>
            </a:r>
            <a:r>
              <a:rPr lang="zh-CN" altLang="en-US" smtClean="0"/>
              <a:t>之父</a:t>
            </a:r>
            <a:r>
              <a:rPr lang="en-US" altLang="zh-CN" smtClean="0"/>
              <a:t>-Linus Torvalds</a:t>
            </a:r>
            <a:r>
              <a:rPr lang="zh-CN" altLang="en-US" smtClean="0"/>
              <a:t>，</a:t>
            </a:r>
            <a:r>
              <a:rPr lang="en-US" altLang="zh-CN" smtClean="0"/>
              <a:t>Unix</a:t>
            </a:r>
            <a:r>
              <a:rPr lang="zh-CN" altLang="en-US" smtClean="0"/>
              <a:t>之父</a:t>
            </a:r>
            <a:r>
              <a:rPr lang="en-US" altLang="zh-CN" smtClean="0"/>
              <a:t>--Ken Thompson</a:t>
            </a:r>
            <a:r>
              <a:rPr lang="zh-CN" altLang="en-US" smtClean="0"/>
              <a:t>等。</a:t>
            </a:r>
            <a:endParaRPr lang="en-US" altLang="zh-CN" smtClean="0"/>
          </a:p>
          <a:p>
            <a:r>
              <a:rPr lang="zh-CN" altLang="en-US" smtClean="0"/>
              <a:t>我辈连</a:t>
            </a:r>
            <a:r>
              <a:rPr lang="en-US" altLang="zh-CN" smtClean="0"/>
              <a:t>JAVA</a:t>
            </a:r>
            <a:r>
              <a:rPr lang="zh-CN" altLang="en-US" smtClean="0"/>
              <a:t>也学不会的俗人渣渣只能在风中凌乱了。</a:t>
            </a:r>
          </a:p>
          <a:p>
            <a:endParaRPr lang="en-US" altLang="zh-CN" smtClean="0"/>
          </a:p>
          <a:p>
            <a:r>
              <a:rPr lang="zh-CN" altLang="en-US" smtClean="0"/>
              <a:t>对于每一位</a:t>
            </a:r>
            <a:r>
              <a:rPr lang="en-US" altLang="zh-CN" smtClean="0"/>
              <a:t>Java </a:t>
            </a:r>
            <a:r>
              <a:rPr lang="zh-CN" altLang="en-US" smtClean="0"/>
              <a:t>开发者来讲，</a:t>
            </a:r>
            <a:r>
              <a:rPr lang="en-US" altLang="zh-CN" smtClean="0"/>
              <a:t>Spring</a:t>
            </a:r>
            <a:r>
              <a:rPr lang="zh-CN" altLang="en-US" smtClean="0"/>
              <a:t>就是孕育万物的春天。</a:t>
            </a:r>
            <a:endParaRPr lang="en-US" altLang="zh-CN" smtClean="0"/>
          </a:p>
          <a:p>
            <a:r>
              <a:rPr lang="zh-CN" altLang="en-US" smtClean="0"/>
              <a:t>也许就是在</a:t>
            </a:r>
            <a:r>
              <a:rPr lang="en-US" altLang="zh-CN" smtClean="0"/>
              <a:t>2002</a:t>
            </a:r>
            <a:r>
              <a:rPr lang="zh-CN" altLang="en-US" smtClean="0"/>
              <a:t>年春天的一个晚上，</a:t>
            </a:r>
            <a:r>
              <a:rPr lang="en-US" altLang="zh-CN" smtClean="0"/>
              <a:t>Rod Johnson </a:t>
            </a:r>
            <a:r>
              <a:rPr lang="zh-CN" altLang="en-US" smtClean="0"/>
              <a:t>对</a:t>
            </a:r>
            <a:r>
              <a:rPr lang="en-US" altLang="zh-CN" smtClean="0"/>
              <a:t>Java EE </a:t>
            </a:r>
            <a:r>
              <a:rPr lang="zh-CN" altLang="en-US" smtClean="0"/>
              <a:t>框架臃肿、低效、梦游般的种种表现提出了质疑，</a:t>
            </a:r>
            <a:r>
              <a:rPr lang="en-US" altLang="zh-CN" smtClean="0"/>
              <a:t>Spring</a:t>
            </a:r>
            <a:r>
              <a:rPr lang="zh-CN" altLang="en-US" smtClean="0"/>
              <a:t>开源轻量容器自此应运而生。</a:t>
            </a:r>
            <a:endParaRPr lang="en-US" altLang="zh-CN" smtClean="0"/>
          </a:p>
          <a:p>
            <a:r>
              <a:rPr lang="en-US" altLang="zh-CN" smtClean="0"/>
              <a:t>Spring</a:t>
            </a:r>
            <a:r>
              <a:rPr lang="zh-CN" altLang="en-US" smtClean="0"/>
              <a:t>的设计思想是革命性的，它降低了企业级应用开发的复杂度，打破了正统</a:t>
            </a:r>
            <a:r>
              <a:rPr lang="en-US" altLang="zh-CN" smtClean="0"/>
              <a:t>J2EE</a:t>
            </a:r>
            <a:r>
              <a:rPr lang="zh-CN" altLang="en-US" smtClean="0"/>
              <a:t>框架一统天下的局面，</a:t>
            </a:r>
            <a:r>
              <a:rPr lang="en-US" altLang="zh-CN" smtClean="0"/>
              <a:t>IoC(</a:t>
            </a:r>
            <a:r>
              <a:rPr lang="zh-CN" altLang="en-US" smtClean="0"/>
              <a:t>控制反转</a:t>
            </a:r>
            <a:r>
              <a:rPr lang="en-US" altLang="zh-CN" smtClean="0"/>
              <a:t>)</a:t>
            </a:r>
            <a:r>
              <a:rPr lang="zh-CN" altLang="en-US" smtClean="0"/>
              <a:t>和</a:t>
            </a:r>
            <a:r>
              <a:rPr lang="en-US" altLang="zh-CN" smtClean="0"/>
              <a:t>AOP(</a:t>
            </a:r>
            <a:r>
              <a:rPr lang="zh-CN" altLang="en-US" smtClean="0"/>
              <a:t>面向切面</a:t>
            </a:r>
            <a:r>
              <a:rPr lang="en-US" altLang="zh-CN" smtClean="0"/>
              <a:t>)</a:t>
            </a:r>
            <a:r>
              <a:rPr lang="zh-CN" altLang="en-US" smtClean="0"/>
              <a:t>具有广泛和深远的影响力。</a:t>
            </a:r>
            <a:endParaRPr lang="en-US" altLang="zh-CN" smtClean="0"/>
          </a:p>
          <a:p>
            <a:r>
              <a:rPr lang="zh-CN" altLang="en-US" smtClean="0"/>
              <a:t>松耦合、可测试、非侵入式、依赖注入使得每个</a:t>
            </a:r>
            <a:r>
              <a:rPr lang="en-US" altLang="zh-CN" smtClean="0"/>
              <a:t>Java</a:t>
            </a:r>
            <a:r>
              <a:rPr lang="zh-CN" altLang="en-US" smtClean="0"/>
              <a:t>应用都能从中受益，如今依然是业界最主流技术，展示了强有力的生命力。</a:t>
            </a:r>
            <a:endParaRPr lang="en-US" altLang="zh-CN" smtClean="0"/>
          </a:p>
          <a:p>
            <a:r>
              <a:rPr lang="zh-CN" altLang="en-US" smtClean="0"/>
              <a:t>有兴趣的软件开发者可以深入学习</a:t>
            </a:r>
            <a:r>
              <a:rPr lang="en-US" altLang="zh-CN" smtClean="0"/>
              <a:t>Spring</a:t>
            </a:r>
            <a:r>
              <a:rPr lang="zh-CN" altLang="en-US" smtClean="0"/>
              <a:t>发展体系，包括：</a:t>
            </a:r>
            <a:r>
              <a:rPr lang="en-US" altLang="zh-CN" smtClean="0"/>
              <a:t>Spring MVC,Spring Data,Spring Boot,Spring Cloud</a:t>
            </a:r>
            <a:r>
              <a:rPr lang="zh-CN" altLang="en-US" smtClean="0"/>
              <a:t>等等。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2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Spring | Projects</a:t>
            </a:r>
            <a:endParaRPr lang="en-US" altLang="zh-CN" smtClean="0"/>
          </a:p>
          <a:p>
            <a:r>
              <a:rPr lang="en-US" altLang="zh-CN" smtClean="0"/>
              <a:t>"</a:t>
            </a:r>
            <a:r>
              <a:rPr lang="zh-CN" altLang="en-US" smtClean="0"/>
              <a:t>不会音乐的金融顾问不是好程序员</a:t>
            </a:r>
            <a:r>
              <a:rPr lang="en-US" altLang="zh-CN" smtClean="0"/>
              <a:t>"</a:t>
            </a:r>
            <a:r>
              <a:rPr lang="zh-CN" altLang="en-US" smtClean="0"/>
              <a:t>是对这位大神最好的称呼了。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Rod Johnson</a:t>
            </a:r>
            <a:r>
              <a:rPr lang="zh-CN" altLang="en-US" smtClean="0"/>
              <a:t>在成为码农之前是悉尼大学的博士</a:t>
            </a:r>
            <a:r>
              <a:rPr lang="en-US" altLang="zh-CN" smtClean="0"/>
              <a:t>--</a:t>
            </a:r>
            <a:r>
              <a:rPr lang="zh-CN" altLang="en-US" smtClean="0"/>
              <a:t>音乐学博士。</a:t>
            </a:r>
            <a:endParaRPr lang="en-US" altLang="zh-CN" smtClean="0"/>
          </a:p>
          <a:p>
            <a:r>
              <a:rPr lang="zh-CN" altLang="en-US" smtClean="0"/>
              <a:t>人们惊叹于他为什么拥有如此高深的计算机技术和卓越的才华。</a:t>
            </a:r>
            <a:endParaRPr lang="en-US" altLang="zh-CN" smtClean="0"/>
          </a:p>
          <a:p>
            <a:r>
              <a:rPr lang="zh-CN" altLang="en-US" smtClean="0"/>
              <a:t>编程的极致就是艺术？</a:t>
            </a:r>
            <a:endParaRPr lang="en-US" altLang="zh-CN" smtClean="0"/>
          </a:p>
          <a:p>
            <a:r>
              <a:rPr lang="zh-CN" altLang="en-US" smtClean="0"/>
              <a:t>我想大师之所以为大师是他们超俗的风范和博大精深的艺术造诣。</a:t>
            </a:r>
            <a:endParaRPr lang="en-US" altLang="zh-CN" smtClean="0"/>
          </a:p>
          <a:p>
            <a:r>
              <a:rPr lang="zh-CN" altLang="en-US" smtClean="0"/>
              <a:t>比如：</a:t>
            </a:r>
            <a:r>
              <a:rPr lang="en-US" altLang="zh-CN" smtClean="0"/>
              <a:t>Linux</a:t>
            </a:r>
            <a:r>
              <a:rPr lang="zh-CN" altLang="en-US" smtClean="0"/>
              <a:t>之父</a:t>
            </a:r>
            <a:r>
              <a:rPr lang="en-US" altLang="zh-CN" smtClean="0"/>
              <a:t>-Linus Torvalds</a:t>
            </a:r>
            <a:r>
              <a:rPr lang="zh-CN" altLang="en-US" smtClean="0"/>
              <a:t>，</a:t>
            </a:r>
            <a:r>
              <a:rPr lang="en-US" altLang="zh-CN" smtClean="0"/>
              <a:t>Unix</a:t>
            </a:r>
            <a:r>
              <a:rPr lang="zh-CN" altLang="en-US" smtClean="0"/>
              <a:t>之父</a:t>
            </a:r>
            <a:r>
              <a:rPr lang="en-US" altLang="zh-CN" smtClean="0"/>
              <a:t>--Ken Thompson</a:t>
            </a:r>
            <a:r>
              <a:rPr lang="zh-CN" altLang="en-US" smtClean="0"/>
              <a:t>等。</a:t>
            </a:r>
            <a:endParaRPr lang="en-US" altLang="zh-CN" smtClean="0"/>
          </a:p>
          <a:p>
            <a:r>
              <a:rPr lang="zh-CN" altLang="en-US" smtClean="0"/>
              <a:t>我辈连</a:t>
            </a:r>
            <a:r>
              <a:rPr lang="en-US" altLang="zh-CN" smtClean="0"/>
              <a:t>JAVA</a:t>
            </a:r>
            <a:r>
              <a:rPr lang="zh-CN" altLang="en-US" smtClean="0"/>
              <a:t>也学不会的俗人渣渣只能在风中凌乱了。</a:t>
            </a:r>
          </a:p>
          <a:p>
            <a:endParaRPr lang="en-US" altLang="zh-CN" smtClean="0"/>
          </a:p>
          <a:p>
            <a:r>
              <a:rPr lang="zh-CN" altLang="en-US" smtClean="0"/>
              <a:t>对于每一位</a:t>
            </a:r>
            <a:r>
              <a:rPr lang="en-US" altLang="zh-CN" smtClean="0"/>
              <a:t>Java </a:t>
            </a:r>
            <a:r>
              <a:rPr lang="zh-CN" altLang="en-US" smtClean="0"/>
              <a:t>开发者来讲，</a:t>
            </a:r>
            <a:r>
              <a:rPr lang="en-US" altLang="zh-CN" smtClean="0"/>
              <a:t>Spring</a:t>
            </a:r>
            <a:r>
              <a:rPr lang="zh-CN" altLang="en-US" smtClean="0"/>
              <a:t>就是孕育万物的春天。</a:t>
            </a:r>
            <a:endParaRPr lang="en-US" altLang="zh-CN" smtClean="0"/>
          </a:p>
          <a:p>
            <a:r>
              <a:rPr lang="zh-CN" altLang="en-US" smtClean="0"/>
              <a:t>也许就是在</a:t>
            </a:r>
            <a:r>
              <a:rPr lang="en-US" altLang="zh-CN" smtClean="0"/>
              <a:t>2002</a:t>
            </a:r>
            <a:r>
              <a:rPr lang="zh-CN" altLang="en-US" smtClean="0"/>
              <a:t>年春天的一个晚上，</a:t>
            </a:r>
            <a:r>
              <a:rPr lang="en-US" altLang="zh-CN" smtClean="0"/>
              <a:t>Rod Johnson </a:t>
            </a:r>
            <a:r>
              <a:rPr lang="zh-CN" altLang="en-US" smtClean="0"/>
              <a:t>对</a:t>
            </a:r>
            <a:r>
              <a:rPr lang="en-US" altLang="zh-CN" smtClean="0"/>
              <a:t>Java EE </a:t>
            </a:r>
            <a:r>
              <a:rPr lang="zh-CN" altLang="en-US" smtClean="0"/>
              <a:t>框架臃肿、低效、梦游般的种种表现提出了质疑，</a:t>
            </a:r>
            <a:r>
              <a:rPr lang="en-US" altLang="zh-CN" smtClean="0"/>
              <a:t>Spring</a:t>
            </a:r>
            <a:r>
              <a:rPr lang="zh-CN" altLang="en-US" smtClean="0"/>
              <a:t>开源轻量容器自此应运而生。</a:t>
            </a:r>
            <a:endParaRPr lang="en-US" altLang="zh-CN" smtClean="0"/>
          </a:p>
          <a:p>
            <a:r>
              <a:rPr lang="en-US" altLang="zh-CN" smtClean="0"/>
              <a:t>Spring</a:t>
            </a:r>
            <a:r>
              <a:rPr lang="zh-CN" altLang="en-US" smtClean="0"/>
              <a:t>的设计思想是革命性的，它降低了企业级应用开发的复杂度，打破了正统</a:t>
            </a:r>
            <a:r>
              <a:rPr lang="en-US" altLang="zh-CN" smtClean="0"/>
              <a:t>J2EE</a:t>
            </a:r>
            <a:r>
              <a:rPr lang="zh-CN" altLang="en-US" smtClean="0"/>
              <a:t>框架一统天下的局面，</a:t>
            </a:r>
            <a:r>
              <a:rPr lang="en-US" altLang="zh-CN" smtClean="0"/>
              <a:t>IoC(</a:t>
            </a:r>
            <a:r>
              <a:rPr lang="zh-CN" altLang="en-US" smtClean="0"/>
              <a:t>控制反转</a:t>
            </a:r>
            <a:r>
              <a:rPr lang="en-US" altLang="zh-CN" smtClean="0"/>
              <a:t>)</a:t>
            </a:r>
            <a:r>
              <a:rPr lang="zh-CN" altLang="en-US" smtClean="0"/>
              <a:t>和</a:t>
            </a:r>
            <a:r>
              <a:rPr lang="en-US" altLang="zh-CN" smtClean="0"/>
              <a:t>AOP(</a:t>
            </a:r>
            <a:r>
              <a:rPr lang="zh-CN" altLang="en-US" smtClean="0"/>
              <a:t>面向切面</a:t>
            </a:r>
            <a:r>
              <a:rPr lang="en-US" altLang="zh-CN" smtClean="0"/>
              <a:t>)</a:t>
            </a:r>
            <a:r>
              <a:rPr lang="zh-CN" altLang="en-US" smtClean="0"/>
              <a:t>具有广泛和深远的影响力。</a:t>
            </a:r>
            <a:endParaRPr lang="en-US" altLang="zh-CN" smtClean="0"/>
          </a:p>
          <a:p>
            <a:r>
              <a:rPr lang="zh-CN" altLang="en-US" smtClean="0"/>
              <a:t>松耦合、可测试、非侵入式、依赖注入使得每个</a:t>
            </a:r>
            <a:r>
              <a:rPr lang="en-US" altLang="zh-CN" smtClean="0"/>
              <a:t>Java</a:t>
            </a:r>
            <a:r>
              <a:rPr lang="zh-CN" altLang="en-US" smtClean="0"/>
              <a:t>应用都能从中受益，如今依然是业界最主流技术，展示了强有力的生命力。</a:t>
            </a:r>
            <a:endParaRPr lang="en-US" altLang="zh-CN" smtClean="0"/>
          </a:p>
          <a:p>
            <a:r>
              <a:rPr lang="zh-CN" altLang="en-US" smtClean="0"/>
              <a:t>有兴趣的软件开发者可以深入学习</a:t>
            </a:r>
            <a:r>
              <a:rPr lang="en-US" altLang="zh-CN" smtClean="0"/>
              <a:t>Spring</a:t>
            </a:r>
            <a:r>
              <a:rPr lang="zh-CN" altLang="en-US" smtClean="0"/>
              <a:t>发展体系，包括：</a:t>
            </a:r>
            <a:r>
              <a:rPr lang="en-US" altLang="zh-CN" smtClean="0"/>
              <a:t>Spring MVC,Spring Data,Spring Boot,Spring Cloud</a:t>
            </a:r>
            <a:r>
              <a:rPr lang="zh-CN" altLang="en-US" smtClean="0"/>
              <a:t>等等。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2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Spring | Projects</a:t>
            </a:r>
            <a:endParaRPr lang="en-US" altLang="zh-CN" smtClean="0"/>
          </a:p>
          <a:p>
            <a:r>
              <a:rPr lang="en-US" altLang="zh-CN" smtClean="0"/>
              <a:t>"</a:t>
            </a:r>
            <a:r>
              <a:rPr lang="zh-CN" altLang="en-US" smtClean="0"/>
              <a:t>不会音乐的金融顾问不是好程序员</a:t>
            </a:r>
            <a:r>
              <a:rPr lang="en-US" altLang="zh-CN" smtClean="0"/>
              <a:t>"</a:t>
            </a:r>
            <a:r>
              <a:rPr lang="zh-CN" altLang="en-US" smtClean="0"/>
              <a:t>是对这位大神最好的称呼了。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Rod Johnson</a:t>
            </a:r>
            <a:r>
              <a:rPr lang="zh-CN" altLang="en-US" smtClean="0"/>
              <a:t>在成为码农之前是悉尼大学的博士</a:t>
            </a:r>
            <a:r>
              <a:rPr lang="en-US" altLang="zh-CN" smtClean="0"/>
              <a:t>--</a:t>
            </a:r>
            <a:r>
              <a:rPr lang="zh-CN" altLang="en-US" smtClean="0"/>
              <a:t>音乐学博士。</a:t>
            </a:r>
            <a:endParaRPr lang="en-US" altLang="zh-CN" smtClean="0"/>
          </a:p>
          <a:p>
            <a:r>
              <a:rPr lang="zh-CN" altLang="en-US" smtClean="0"/>
              <a:t>人们惊叹于他为什么拥有如此高深的计算机技术和卓越的才华。</a:t>
            </a:r>
            <a:endParaRPr lang="en-US" altLang="zh-CN" smtClean="0"/>
          </a:p>
          <a:p>
            <a:r>
              <a:rPr lang="zh-CN" altLang="en-US" smtClean="0"/>
              <a:t>编程的极致就是艺术？</a:t>
            </a:r>
            <a:endParaRPr lang="en-US" altLang="zh-CN" smtClean="0"/>
          </a:p>
          <a:p>
            <a:r>
              <a:rPr lang="zh-CN" altLang="en-US" smtClean="0"/>
              <a:t>我想大师之所以为大师是他们超俗的风范和博大精深的艺术造诣。</a:t>
            </a:r>
            <a:endParaRPr lang="en-US" altLang="zh-CN" smtClean="0"/>
          </a:p>
          <a:p>
            <a:r>
              <a:rPr lang="zh-CN" altLang="en-US" smtClean="0"/>
              <a:t>比如：</a:t>
            </a:r>
            <a:r>
              <a:rPr lang="en-US" altLang="zh-CN" smtClean="0"/>
              <a:t>Linux</a:t>
            </a:r>
            <a:r>
              <a:rPr lang="zh-CN" altLang="en-US" smtClean="0"/>
              <a:t>之父</a:t>
            </a:r>
            <a:r>
              <a:rPr lang="en-US" altLang="zh-CN" smtClean="0"/>
              <a:t>-Linus Torvalds</a:t>
            </a:r>
            <a:r>
              <a:rPr lang="zh-CN" altLang="en-US" smtClean="0"/>
              <a:t>，</a:t>
            </a:r>
            <a:r>
              <a:rPr lang="en-US" altLang="zh-CN" smtClean="0"/>
              <a:t>Unix</a:t>
            </a:r>
            <a:r>
              <a:rPr lang="zh-CN" altLang="en-US" smtClean="0"/>
              <a:t>之父</a:t>
            </a:r>
            <a:r>
              <a:rPr lang="en-US" altLang="zh-CN" smtClean="0"/>
              <a:t>--Ken Thompson</a:t>
            </a:r>
            <a:r>
              <a:rPr lang="zh-CN" altLang="en-US" smtClean="0"/>
              <a:t>等。</a:t>
            </a:r>
            <a:endParaRPr lang="en-US" altLang="zh-CN" smtClean="0"/>
          </a:p>
          <a:p>
            <a:r>
              <a:rPr lang="zh-CN" altLang="en-US" smtClean="0"/>
              <a:t>我辈连</a:t>
            </a:r>
            <a:r>
              <a:rPr lang="en-US" altLang="zh-CN" smtClean="0"/>
              <a:t>JAVA</a:t>
            </a:r>
            <a:r>
              <a:rPr lang="zh-CN" altLang="en-US" smtClean="0"/>
              <a:t>也学不会的俗人渣渣只能在风中凌乱了。</a:t>
            </a:r>
          </a:p>
          <a:p>
            <a:endParaRPr lang="en-US" altLang="zh-CN" smtClean="0"/>
          </a:p>
          <a:p>
            <a:r>
              <a:rPr lang="zh-CN" altLang="en-US" smtClean="0"/>
              <a:t>对于每一位</a:t>
            </a:r>
            <a:r>
              <a:rPr lang="en-US" altLang="zh-CN" smtClean="0"/>
              <a:t>Java </a:t>
            </a:r>
            <a:r>
              <a:rPr lang="zh-CN" altLang="en-US" smtClean="0"/>
              <a:t>开发者来讲，</a:t>
            </a:r>
            <a:r>
              <a:rPr lang="en-US" altLang="zh-CN" smtClean="0"/>
              <a:t>Spring</a:t>
            </a:r>
            <a:r>
              <a:rPr lang="zh-CN" altLang="en-US" smtClean="0"/>
              <a:t>就是孕育万物的春天。</a:t>
            </a:r>
            <a:endParaRPr lang="en-US" altLang="zh-CN" smtClean="0"/>
          </a:p>
          <a:p>
            <a:r>
              <a:rPr lang="zh-CN" altLang="en-US" smtClean="0"/>
              <a:t>也许就是在</a:t>
            </a:r>
            <a:r>
              <a:rPr lang="en-US" altLang="zh-CN" smtClean="0"/>
              <a:t>2002</a:t>
            </a:r>
            <a:r>
              <a:rPr lang="zh-CN" altLang="en-US" smtClean="0"/>
              <a:t>年春天的一个晚上，</a:t>
            </a:r>
            <a:r>
              <a:rPr lang="en-US" altLang="zh-CN" smtClean="0"/>
              <a:t>Rod Johnson </a:t>
            </a:r>
            <a:r>
              <a:rPr lang="zh-CN" altLang="en-US" smtClean="0"/>
              <a:t>对</a:t>
            </a:r>
            <a:r>
              <a:rPr lang="en-US" altLang="zh-CN" smtClean="0"/>
              <a:t>Java EE </a:t>
            </a:r>
            <a:r>
              <a:rPr lang="zh-CN" altLang="en-US" smtClean="0"/>
              <a:t>框架臃肿、低效、梦游般的种种表现提出了质疑，</a:t>
            </a:r>
            <a:r>
              <a:rPr lang="en-US" altLang="zh-CN" smtClean="0"/>
              <a:t>Spring</a:t>
            </a:r>
            <a:r>
              <a:rPr lang="zh-CN" altLang="en-US" smtClean="0"/>
              <a:t>开源轻量容器自此应运而生。</a:t>
            </a:r>
            <a:endParaRPr lang="en-US" altLang="zh-CN" smtClean="0"/>
          </a:p>
          <a:p>
            <a:r>
              <a:rPr lang="en-US" altLang="zh-CN" smtClean="0"/>
              <a:t>Spring</a:t>
            </a:r>
            <a:r>
              <a:rPr lang="zh-CN" altLang="en-US" smtClean="0"/>
              <a:t>的设计思想是革命性的，它降低了企业级应用开发的复杂度，打破了正统</a:t>
            </a:r>
            <a:r>
              <a:rPr lang="en-US" altLang="zh-CN" smtClean="0"/>
              <a:t>J2EE</a:t>
            </a:r>
            <a:r>
              <a:rPr lang="zh-CN" altLang="en-US" smtClean="0"/>
              <a:t>框架一统天下的局面，</a:t>
            </a:r>
            <a:r>
              <a:rPr lang="en-US" altLang="zh-CN" smtClean="0"/>
              <a:t>IoC(</a:t>
            </a:r>
            <a:r>
              <a:rPr lang="zh-CN" altLang="en-US" smtClean="0"/>
              <a:t>控制反转</a:t>
            </a:r>
            <a:r>
              <a:rPr lang="en-US" altLang="zh-CN" smtClean="0"/>
              <a:t>)</a:t>
            </a:r>
            <a:r>
              <a:rPr lang="zh-CN" altLang="en-US" smtClean="0"/>
              <a:t>和</a:t>
            </a:r>
            <a:r>
              <a:rPr lang="en-US" altLang="zh-CN" smtClean="0"/>
              <a:t>AOP(</a:t>
            </a:r>
            <a:r>
              <a:rPr lang="zh-CN" altLang="en-US" smtClean="0"/>
              <a:t>面向切面</a:t>
            </a:r>
            <a:r>
              <a:rPr lang="en-US" altLang="zh-CN" smtClean="0"/>
              <a:t>)</a:t>
            </a:r>
            <a:r>
              <a:rPr lang="zh-CN" altLang="en-US" smtClean="0"/>
              <a:t>具有广泛和深远的影响力。</a:t>
            </a:r>
            <a:endParaRPr lang="en-US" altLang="zh-CN" smtClean="0"/>
          </a:p>
          <a:p>
            <a:r>
              <a:rPr lang="zh-CN" altLang="en-US" smtClean="0"/>
              <a:t>松耦合、可测试、非侵入式、依赖注入使得每个</a:t>
            </a:r>
            <a:r>
              <a:rPr lang="en-US" altLang="zh-CN" smtClean="0"/>
              <a:t>Java</a:t>
            </a:r>
            <a:r>
              <a:rPr lang="zh-CN" altLang="en-US" smtClean="0"/>
              <a:t>应用都能从中受益，如今依然是业界最主流技术，展示了强有力的生命力。</a:t>
            </a:r>
            <a:endParaRPr lang="en-US" altLang="zh-CN" smtClean="0"/>
          </a:p>
          <a:p>
            <a:r>
              <a:rPr lang="zh-CN" altLang="en-US" smtClean="0"/>
              <a:t>有兴趣的软件开发者可以深入学习</a:t>
            </a:r>
            <a:r>
              <a:rPr lang="en-US" altLang="zh-CN" smtClean="0"/>
              <a:t>Spring</a:t>
            </a:r>
            <a:r>
              <a:rPr lang="zh-CN" altLang="en-US" smtClean="0"/>
              <a:t>发展体系，包括：</a:t>
            </a:r>
            <a:r>
              <a:rPr lang="en-US" altLang="zh-CN" smtClean="0"/>
              <a:t>Spring MVC,Spring Data,Spring Boot,Spring Cloud</a:t>
            </a:r>
            <a:r>
              <a:rPr lang="zh-CN" altLang="en-US" smtClean="0"/>
              <a:t>等等。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2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50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05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51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371601" y="298355"/>
            <a:ext cx="10820400" cy="712695"/>
          </a:xfrm>
          <a:prstGeom prst="rect">
            <a:avLst/>
          </a:prstGeom>
          <a:solidFill>
            <a:srgbClr val="2C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836" y="352143"/>
            <a:ext cx="10515600" cy="629492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4481" y="298355"/>
            <a:ext cx="842682" cy="71269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3"/>
          <a:stretch/>
        </p:blipFill>
        <p:spPr>
          <a:xfrm>
            <a:off x="338816" y="69755"/>
            <a:ext cx="1208476" cy="116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23681"/>
            <a:ext cx="8727141" cy="4222377"/>
          </a:xfrm>
          <a:prstGeom prst="rect">
            <a:avLst/>
          </a:prstGeom>
          <a:solidFill>
            <a:srgbClr val="2C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3"/>
          <a:stretch/>
        </p:blipFill>
        <p:spPr>
          <a:xfrm>
            <a:off x="5856450" y="711701"/>
            <a:ext cx="6348997" cy="61462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120717" y="1223681"/>
            <a:ext cx="1084729" cy="42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01 3"/>
          <p:cNvSpPr txBox="1"/>
          <p:nvPr/>
        </p:nvSpPr>
        <p:spPr>
          <a:xfrm>
            <a:off x="195153" y="1856507"/>
            <a:ext cx="9408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30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三、</a:t>
            </a:r>
            <a:r>
              <a:rPr lang="en-US" altLang="zh-CN" sz="5400" spc="30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SpringFramework</a:t>
            </a:r>
          </a:p>
          <a:p>
            <a:r>
              <a:rPr lang="zh-CN" altLang="en-US" sz="5400" spc="30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实战</a:t>
            </a:r>
            <a:r>
              <a:rPr lang="zh-CN" altLang="en-US" sz="5400" spc="30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指南</a:t>
            </a:r>
            <a:endParaRPr lang="zh-CN" altLang="en-US" sz="5400" spc="3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8" name="01 13"/>
          <p:cNvSpPr txBox="1"/>
          <p:nvPr/>
        </p:nvSpPr>
        <p:spPr>
          <a:xfrm>
            <a:off x="195153" y="4380108"/>
            <a:ext cx="243306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7" smtClean="0">
                <a:solidFill>
                  <a:schemeClr val="bg1"/>
                </a:solidFill>
                <a:latin typeface="+mn-ea"/>
              </a:rPr>
              <a:t>授课教师：夏竹青</a:t>
            </a:r>
            <a:endParaRPr lang="zh-CN" altLang="en-US" sz="1867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01 14"/>
          <p:cNvSpPr txBox="1"/>
          <p:nvPr/>
        </p:nvSpPr>
        <p:spPr>
          <a:xfrm>
            <a:off x="195153" y="4785739"/>
            <a:ext cx="300518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7" dirty="0">
                <a:solidFill>
                  <a:schemeClr val="bg1"/>
                </a:solidFill>
                <a:latin typeface="+mn-ea"/>
              </a:rPr>
              <a:t>时间</a:t>
            </a:r>
            <a:r>
              <a:rPr lang="zh-CN" altLang="en-US" sz="1867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1867" smtClean="0">
                <a:solidFill>
                  <a:schemeClr val="bg1"/>
                </a:solidFill>
                <a:latin typeface="+mn-ea"/>
              </a:rPr>
              <a:t>2024</a:t>
            </a:r>
            <a:r>
              <a:rPr lang="zh-CN" altLang="en-US" sz="1867" smtClean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 sz="1867" smtClean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en-US" sz="1867" smtClean="0">
                <a:solidFill>
                  <a:schemeClr val="bg1"/>
                </a:solidFill>
                <a:latin typeface="+mn-ea"/>
              </a:rPr>
              <a:t>月</a:t>
            </a:r>
            <a:endParaRPr lang="zh-CN" altLang="en-US" sz="1867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41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Spring IoC</a:t>
            </a:r>
            <a:r>
              <a:rPr lang="zh-CN" altLang="zh-CN"/>
              <a:t>容器和核心概念</a:t>
            </a:r>
            <a:endParaRPr lang="zh-CN" altLang="en-US" dirty="0"/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81" y="1158400"/>
            <a:ext cx="8294688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1965278" y="3016809"/>
            <a:ext cx="5841241" cy="79091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830322" y="5625813"/>
            <a:ext cx="79861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：每人买一台，独占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每次调用都新建</a:t>
            </a:r>
            <a:r>
              <a:rPr lang="en-US" altLang="zh-CN" sz="200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service</a:t>
            </a:r>
            <a:r>
              <a:rPr lang="zh-CN" altLang="en-US" sz="200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类，浪费</a:t>
            </a:r>
            <a:r>
              <a:rPr lang="en-US" altLang="zh-CN" sz="200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cpu</a:t>
            </a:r>
            <a:r>
              <a:rPr lang="zh-CN" altLang="en-US" sz="200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资源，可否找一个容器专门创建和管理程序中的这些类呢！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937463" y="6182409"/>
            <a:ext cx="2912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latin typeface="+mn-ea"/>
              </a:rPr>
              <a:t>SpringIoc</a:t>
            </a:r>
            <a:r>
              <a:rPr lang="zh-CN" altLang="en-US" b="1" smtClean="0">
                <a:latin typeface="+mn-ea"/>
              </a:rPr>
              <a:t>容器应运而生！</a:t>
            </a:r>
            <a:endParaRPr lang="zh-CN" altLang="en-US" b="1">
              <a:latin typeface="+mn-ea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8953730" y="2867666"/>
            <a:ext cx="1895877" cy="872802"/>
          </a:xfrm>
          <a:prstGeom prst="cloudCallout">
            <a:avLst>
              <a:gd name="adj1" fmla="val -98854"/>
              <a:gd name="adj2" fmla="val 24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/>
              <a:t>打印机</a:t>
            </a:r>
            <a:endParaRPr lang="zh-CN" altLang="en-US" sz="2400" b="1"/>
          </a:p>
        </p:txBody>
      </p:sp>
      <p:sp>
        <p:nvSpPr>
          <p:cNvPr id="5" name="圆角矩形 4"/>
          <p:cNvSpPr/>
          <p:nvPr/>
        </p:nvSpPr>
        <p:spPr>
          <a:xfrm>
            <a:off x="1109781" y="1433015"/>
            <a:ext cx="6246362" cy="27295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标注 10"/>
          <p:cNvSpPr/>
          <p:nvPr/>
        </p:nvSpPr>
        <p:spPr>
          <a:xfrm>
            <a:off x="8445596" y="887758"/>
            <a:ext cx="2281543" cy="872802"/>
          </a:xfrm>
          <a:prstGeom prst="cloudCallout">
            <a:avLst>
              <a:gd name="adj1" fmla="val -86364"/>
              <a:gd name="adj2" fmla="val 25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/>
              <a:t>工作人员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197697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5" grpId="0"/>
      <p:bldP spid="42" grpId="0"/>
      <p:bldP spid="4" grpId="0" animBg="1"/>
      <p:bldP spid="5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194593" y="3616642"/>
            <a:ext cx="11064810" cy="247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zh-CN" sz="1400" b="1" smtClean="0"/>
          </a:p>
          <a:p>
            <a:pPr>
              <a:lnSpc>
                <a:spcPct val="150000"/>
              </a:lnSpc>
            </a:pPr>
            <a:r>
              <a:rPr lang="zh-CN" altLang="en-US" sz="2000" b="1" smtClean="0"/>
              <a:t>    </a:t>
            </a:r>
            <a:r>
              <a:rPr lang="en-US" altLang="zh-CN" sz="2000" b="1"/>
              <a:t>Spring IoC </a:t>
            </a:r>
            <a:r>
              <a:rPr lang="zh-CN" altLang="zh-CN" sz="2000" b="1" smtClean="0"/>
              <a:t>容器</a:t>
            </a:r>
            <a:r>
              <a:rPr lang="zh-CN" altLang="en-US" sz="2000" b="1" smtClean="0"/>
              <a:t>职责：</a:t>
            </a:r>
            <a:r>
              <a:rPr lang="zh-CN" altLang="zh-CN" sz="2000" b="1" smtClean="0"/>
              <a:t>负责</a:t>
            </a:r>
            <a:r>
              <a:rPr lang="zh-CN" altLang="zh-CN" sz="2000" b="1"/>
              <a:t>实例化、配置和组装</a:t>
            </a:r>
            <a:r>
              <a:rPr lang="en-US" altLang="zh-CN" sz="2000" b="1"/>
              <a:t> </a:t>
            </a:r>
            <a:r>
              <a:rPr lang="en-US" altLang="zh-CN" sz="2000" b="1" smtClean="0"/>
              <a:t>bean</a:t>
            </a:r>
            <a:r>
              <a:rPr lang="zh-CN" altLang="en-US" sz="2000" b="1"/>
              <a:t>。</a:t>
            </a:r>
            <a:r>
              <a:rPr lang="zh-CN" altLang="zh-CN" sz="2000" smtClean="0"/>
              <a:t>通过</a:t>
            </a:r>
            <a:r>
              <a:rPr lang="zh-CN" altLang="zh-CN" sz="2000"/>
              <a:t>读取</a:t>
            </a:r>
            <a:r>
              <a:rPr lang="zh-CN" altLang="zh-CN" sz="2000" b="1" smtClean="0"/>
              <a:t>配置</a:t>
            </a:r>
            <a:r>
              <a:rPr lang="zh-CN" altLang="en-US" sz="2000" b="1" smtClean="0"/>
              <a:t>元</a:t>
            </a:r>
            <a:r>
              <a:rPr lang="zh-CN" altLang="zh-CN" sz="2000" b="1" smtClean="0"/>
              <a:t>数据</a:t>
            </a:r>
            <a:r>
              <a:rPr lang="zh-CN" altLang="zh-CN" sz="2000"/>
              <a:t>来获取有关要实例化、配置和组装组件的指令</a:t>
            </a:r>
            <a:r>
              <a:rPr lang="zh-CN" altLang="zh-CN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 b="1"/>
              <a:t> </a:t>
            </a:r>
            <a:r>
              <a:rPr lang="en-US" altLang="zh-CN" sz="2000" b="1" smtClean="0"/>
              <a:t>   </a:t>
            </a:r>
            <a:r>
              <a:rPr lang="zh-CN" altLang="zh-CN" sz="2000" b="1" smtClean="0"/>
              <a:t>配置</a:t>
            </a:r>
            <a:r>
              <a:rPr lang="zh-CN" altLang="zh-CN" sz="2000" b="1"/>
              <a:t>元数据</a:t>
            </a:r>
            <a:r>
              <a:rPr lang="zh-CN" altLang="zh-CN" sz="2000"/>
              <a:t>以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rgbClr val="FF0000"/>
                </a:solidFill>
              </a:rPr>
              <a:t>XML</a:t>
            </a:r>
            <a:r>
              <a:rPr lang="zh-CN" altLang="zh-CN" sz="2000" b="1">
                <a:solidFill>
                  <a:srgbClr val="FF0000"/>
                </a:solidFill>
              </a:rPr>
              <a:t>、</a:t>
            </a:r>
            <a:r>
              <a:rPr lang="en-US" altLang="zh-CN" sz="2000" b="1" smtClean="0">
                <a:solidFill>
                  <a:srgbClr val="FF0000"/>
                </a:solidFill>
              </a:rPr>
              <a:t>Java</a:t>
            </a:r>
            <a:r>
              <a:rPr lang="zh-CN" altLang="zh-CN" sz="2000" b="1" smtClean="0">
                <a:solidFill>
                  <a:srgbClr val="FF0000"/>
                </a:solidFill>
              </a:rPr>
              <a:t>注解</a:t>
            </a:r>
            <a:r>
              <a:rPr lang="zh-CN" altLang="zh-CN" sz="2000" b="1">
                <a:solidFill>
                  <a:srgbClr val="FF0000"/>
                </a:solidFill>
              </a:rPr>
              <a:t>或</a:t>
            </a:r>
            <a:r>
              <a:rPr lang="en-US" altLang="zh-CN" sz="2000" b="1">
                <a:solidFill>
                  <a:srgbClr val="FF0000"/>
                </a:solidFill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Java</a:t>
            </a:r>
            <a:r>
              <a:rPr lang="zh-CN" altLang="zh-CN" sz="2000" b="1" smtClean="0">
                <a:solidFill>
                  <a:srgbClr val="FF0000"/>
                </a:solidFill>
              </a:rPr>
              <a:t>代码</a:t>
            </a:r>
            <a:r>
              <a:rPr lang="zh-CN" altLang="zh-CN" sz="2000" b="1">
                <a:solidFill>
                  <a:srgbClr val="FF0000"/>
                </a:solidFill>
              </a:rPr>
              <a:t>形式</a:t>
            </a:r>
            <a:r>
              <a:rPr lang="zh-CN" altLang="zh-CN" sz="2000" smtClean="0"/>
              <a:t>表现</a:t>
            </a:r>
            <a:r>
              <a:rPr lang="zh-CN" altLang="en-US" sz="2000" smtClean="0"/>
              <a:t>，</a:t>
            </a:r>
            <a:r>
              <a:rPr lang="zh-CN" altLang="zh-CN" sz="2000" smtClean="0"/>
              <a:t>它</a:t>
            </a:r>
            <a:r>
              <a:rPr lang="zh-CN" altLang="en-US" sz="2000"/>
              <a:t>能够</a:t>
            </a:r>
            <a:r>
              <a:rPr lang="zh-CN" altLang="zh-CN" sz="2000" smtClean="0"/>
              <a:t>表达</a:t>
            </a:r>
            <a:r>
              <a:rPr lang="zh-CN" altLang="zh-CN" sz="2000"/>
              <a:t>组成应用程序的组件以及这些组件之间丰富的相互依赖关系。</a:t>
            </a:r>
            <a:r>
              <a:rPr lang="zh-CN" altLang="en-US" sz="1400" smtClean="0"/>
              <a:t/>
            </a:r>
            <a:br>
              <a:rPr lang="zh-CN" altLang="en-US" sz="1400" smtClean="0"/>
            </a:b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Spring IoC</a:t>
            </a:r>
            <a:r>
              <a:rPr lang="zh-CN" altLang="zh-CN"/>
              <a:t>容器和核心概念</a:t>
            </a:r>
            <a:endParaRPr lang="zh-CN" altLang="en-US" dirty="0"/>
          </a:p>
        </p:txBody>
      </p:sp>
      <p:grpSp>
        <p:nvGrpSpPr>
          <p:cNvPr id="22" name="组合 8"/>
          <p:cNvGrpSpPr>
            <a:grpSpLocks/>
          </p:cNvGrpSpPr>
          <p:nvPr/>
        </p:nvGrpSpPr>
        <p:grpSpPr bwMode="auto">
          <a:xfrm>
            <a:off x="0" y="1199607"/>
            <a:ext cx="3413989" cy="874882"/>
            <a:chOff x="0" y="1255803"/>
            <a:chExt cx="3571875" cy="725298"/>
          </a:xfrm>
        </p:grpSpPr>
        <p:sp>
          <p:nvSpPr>
            <p:cNvPr id="23" name="五边形 22"/>
            <p:cNvSpPr/>
            <p:nvPr/>
          </p:nvSpPr>
          <p:spPr>
            <a:xfrm>
              <a:off x="0" y="1260567"/>
              <a:ext cx="3179763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7" name="矩形 6"/>
            <p:cNvSpPr>
              <a:spLocks noChangeArrowheads="1"/>
            </p:cNvSpPr>
            <p:nvPr/>
          </p:nvSpPr>
          <p:spPr bwMode="auto">
            <a:xfrm>
              <a:off x="0" y="1394247"/>
              <a:ext cx="1965557" cy="58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 smtClean="0">
                  <a:latin typeface="+mn-ea"/>
                  <a:ea typeface="+mn-ea"/>
                </a:rPr>
                <a:t>SpringIoC</a:t>
              </a:r>
              <a:r>
                <a:rPr lang="zh-CN" altLang="zh-CN" sz="2000" b="1">
                  <a:latin typeface="+mn-ea"/>
                  <a:ea typeface="+mn-ea"/>
                </a:rPr>
                <a:t>容器介绍</a:t>
              </a:r>
              <a:endParaRPr lang="zh-CN" altLang="en-US" sz="2000" b="1">
                <a:latin typeface="+mn-ea"/>
                <a:ea typeface="+mn-ea"/>
              </a:endParaRPr>
            </a:p>
            <a:p>
              <a:endParaRPr lang="zh-CN" altLang="en-US" sz="2000" b="1">
                <a:latin typeface="+mn-ea"/>
                <a:ea typeface="+mn-ea"/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70519" y="2296476"/>
            <a:ext cx="85116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smtClean="0"/>
              <a:t>组件</a:t>
            </a:r>
            <a:r>
              <a:rPr lang="zh-CN" altLang="en-US" sz="2000" b="1" smtClean="0"/>
              <a:t>：</a:t>
            </a:r>
            <a:r>
              <a:rPr lang="zh-CN" altLang="en-US" sz="2000" smtClean="0"/>
              <a:t>即</a:t>
            </a:r>
            <a:r>
              <a:rPr lang="zh-CN" altLang="zh-CN" sz="2000" smtClean="0"/>
              <a:t>应用程序</a:t>
            </a:r>
            <a:r>
              <a:rPr lang="zh-CN" altLang="zh-CN" sz="2000"/>
              <a:t>中所有可</a:t>
            </a:r>
            <a:r>
              <a:rPr lang="zh-CN" altLang="zh-CN" sz="2000" smtClean="0"/>
              <a:t>重用的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类的</a:t>
            </a:r>
            <a:r>
              <a:rPr lang="zh-CN" altLang="zh-CN" sz="2000" smtClean="0"/>
              <a:t>对象</a:t>
            </a:r>
            <a:r>
              <a:rPr lang="zh-CN" altLang="en-US" sz="2000" smtClean="0"/>
              <a:t>（</a:t>
            </a:r>
            <a:r>
              <a:rPr lang="en-US" altLang="zh-CN" sz="2000" smtClean="0"/>
              <a:t>Javabean</a:t>
            </a:r>
            <a:r>
              <a:rPr lang="zh-CN" altLang="en-US" sz="2000" smtClean="0"/>
              <a:t>）。</a:t>
            </a:r>
            <a:endParaRPr lang="en-US" altLang="zh-CN" sz="2000" smtClean="0"/>
          </a:p>
          <a:p>
            <a:endParaRPr lang="en-US" altLang="zh-CN" sz="2000" b="1" smtClean="0"/>
          </a:p>
          <a:p>
            <a:r>
              <a:rPr lang="en-US" altLang="zh-CN" sz="2000" b="1" smtClean="0"/>
              <a:t>Spring bean</a:t>
            </a:r>
            <a:r>
              <a:rPr lang="zh-CN" altLang="en-US" sz="2000" b="1" smtClean="0"/>
              <a:t>：</a:t>
            </a:r>
            <a:r>
              <a:rPr lang="zh-CN" altLang="en-US" sz="2000" smtClean="0"/>
              <a:t>即</a:t>
            </a:r>
            <a:r>
              <a:rPr lang="zh-CN" altLang="en-US" sz="2000"/>
              <a:t>交由</a:t>
            </a:r>
            <a:r>
              <a:rPr lang="en-US" altLang="zh-CN" sz="2000"/>
              <a:t>Spring IoC </a:t>
            </a:r>
            <a:r>
              <a:rPr lang="zh-CN" altLang="zh-CN" sz="2000"/>
              <a:t>容器</a:t>
            </a:r>
            <a:r>
              <a:rPr lang="zh-CN" altLang="en-US" sz="2000"/>
              <a:t>管理的</a:t>
            </a:r>
            <a:r>
              <a:rPr lang="zh-CN" altLang="en-US" sz="2000" b="1"/>
              <a:t>组件</a:t>
            </a:r>
            <a:r>
              <a:rPr lang="zh-CN" altLang="en-US" sz="2000" smtClean="0"/>
              <a:t>。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0336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Spring IoC</a:t>
            </a:r>
            <a:r>
              <a:rPr lang="zh-CN" altLang="zh-CN"/>
              <a:t>容器和核心概念</a:t>
            </a:r>
            <a:endParaRPr lang="zh-CN" altLang="en-US" dirty="0"/>
          </a:p>
        </p:txBody>
      </p: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4800059" y="1119980"/>
            <a:ext cx="843015" cy="1094482"/>
            <a:chOff x="3600" y="3001"/>
            <a:chExt cx="779" cy="1007"/>
          </a:xfrm>
          <a:solidFill>
            <a:schemeClr val="tx2"/>
          </a:solidFill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600" y="3072"/>
              <a:ext cx="779" cy="936"/>
            </a:xfrm>
            <a:custGeom>
              <a:avLst/>
              <a:gdLst/>
              <a:ahLst/>
              <a:cxnLst>
                <a:cxn ang="0">
                  <a:pos x="3" y="159"/>
                </a:cxn>
                <a:cxn ang="0">
                  <a:pos x="90" y="130"/>
                </a:cxn>
                <a:cxn ang="0">
                  <a:pos x="360" y="128"/>
                </a:cxn>
                <a:cxn ang="0">
                  <a:pos x="451" y="116"/>
                </a:cxn>
                <a:cxn ang="0">
                  <a:pos x="602" y="40"/>
                </a:cxn>
                <a:cxn ang="0">
                  <a:pos x="693" y="26"/>
                </a:cxn>
                <a:cxn ang="0">
                  <a:pos x="648" y="98"/>
                </a:cxn>
                <a:cxn ang="0">
                  <a:pos x="586" y="139"/>
                </a:cxn>
                <a:cxn ang="0">
                  <a:pos x="483" y="221"/>
                </a:cxn>
                <a:cxn ang="0">
                  <a:pos x="465" y="306"/>
                </a:cxn>
                <a:cxn ang="0">
                  <a:pos x="571" y="786"/>
                </a:cxn>
                <a:cxn ang="0">
                  <a:pos x="541" y="843"/>
                </a:cxn>
                <a:cxn ang="0">
                  <a:pos x="483" y="816"/>
                </a:cxn>
                <a:cxn ang="0">
                  <a:pos x="389" y="557"/>
                </a:cxn>
                <a:cxn ang="0">
                  <a:pos x="366" y="518"/>
                </a:cxn>
                <a:cxn ang="0">
                  <a:pos x="355" y="518"/>
                </a:cxn>
                <a:cxn ang="0">
                  <a:pos x="334" y="557"/>
                </a:cxn>
                <a:cxn ang="0">
                  <a:pos x="239" y="816"/>
                </a:cxn>
                <a:cxn ang="0">
                  <a:pos x="182" y="843"/>
                </a:cxn>
                <a:cxn ang="0">
                  <a:pos x="152" y="786"/>
                </a:cxn>
                <a:cxn ang="0">
                  <a:pos x="257" y="306"/>
                </a:cxn>
                <a:cxn ang="0">
                  <a:pos x="241" y="235"/>
                </a:cxn>
                <a:cxn ang="0">
                  <a:pos x="165" y="211"/>
                </a:cxn>
                <a:cxn ang="0">
                  <a:pos x="75" y="203"/>
                </a:cxn>
                <a:cxn ang="0">
                  <a:pos x="3" y="159"/>
                </a:cxn>
              </a:cxnLst>
              <a:rect l="0" t="0" r="r" b="b"/>
              <a:pathLst>
                <a:path w="709" h="852">
                  <a:moveTo>
                    <a:pt x="3" y="159"/>
                  </a:moveTo>
                  <a:cubicBezTo>
                    <a:pt x="6" y="128"/>
                    <a:pt x="51" y="130"/>
                    <a:pt x="90" y="130"/>
                  </a:cubicBezTo>
                  <a:cubicBezTo>
                    <a:pt x="126" y="130"/>
                    <a:pt x="312" y="128"/>
                    <a:pt x="360" y="128"/>
                  </a:cubicBezTo>
                  <a:cubicBezTo>
                    <a:pt x="409" y="128"/>
                    <a:pt x="450" y="116"/>
                    <a:pt x="451" y="116"/>
                  </a:cubicBezTo>
                  <a:cubicBezTo>
                    <a:pt x="478" y="111"/>
                    <a:pt x="569" y="57"/>
                    <a:pt x="602" y="40"/>
                  </a:cubicBezTo>
                  <a:cubicBezTo>
                    <a:pt x="637" y="23"/>
                    <a:pt x="676" y="0"/>
                    <a:pt x="693" y="26"/>
                  </a:cubicBezTo>
                  <a:cubicBezTo>
                    <a:pt x="709" y="52"/>
                    <a:pt x="687" y="73"/>
                    <a:pt x="648" y="98"/>
                  </a:cubicBezTo>
                  <a:cubicBezTo>
                    <a:pt x="605" y="125"/>
                    <a:pt x="611" y="123"/>
                    <a:pt x="586" y="139"/>
                  </a:cubicBezTo>
                  <a:cubicBezTo>
                    <a:pt x="558" y="156"/>
                    <a:pt x="497" y="200"/>
                    <a:pt x="483" y="221"/>
                  </a:cubicBezTo>
                  <a:cubicBezTo>
                    <a:pt x="470" y="241"/>
                    <a:pt x="469" y="272"/>
                    <a:pt x="465" y="306"/>
                  </a:cubicBezTo>
                  <a:cubicBezTo>
                    <a:pt x="454" y="436"/>
                    <a:pt x="564" y="761"/>
                    <a:pt x="571" y="786"/>
                  </a:cubicBezTo>
                  <a:cubicBezTo>
                    <a:pt x="577" y="807"/>
                    <a:pt x="573" y="833"/>
                    <a:pt x="541" y="843"/>
                  </a:cubicBezTo>
                  <a:cubicBezTo>
                    <a:pt x="509" y="852"/>
                    <a:pt x="490" y="837"/>
                    <a:pt x="483" y="816"/>
                  </a:cubicBezTo>
                  <a:cubicBezTo>
                    <a:pt x="472" y="778"/>
                    <a:pt x="408" y="606"/>
                    <a:pt x="389" y="557"/>
                  </a:cubicBezTo>
                  <a:cubicBezTo>
                    <a:pt x="381" y="537"/>
                    <a:pt x="373" y="522"/>
                    <a:pt x="366" y="518"/>
                  </a:cubicBezTo>
                  <a:cubicBezTo>
                    <a:pt x="363" y="517"/>
                    <a:pt x="357" y="518"/>
                    <a:pt x="355" y="518"/>
                  </a:cubicBezTo>
                  <a:cubicBezTo>
                    <a:pt x="348" y="521"/>
                    <a:pt x="341" y="537"/>
                    <a:pt x="334" y="557"/>
                  </a:cubicBezTo>
                  <a:cubicBezTo>
                    <a:pt x="315" y="606"/>
                    <a:pt x="251" y="778"/>
                    <a:pt x="239" y="816"/>
                  </a:cubicBezTo>
                  <a:cubicBezTo>
                    <a:pt x="233" y="837"/>
                    <a:pt x="214" y="852"/>
                    <a:pt x="182" y="843"/>
                  </a:cubicBezTo>
                  <a:cubicBezTo>
                    <a:pt x="150" y="833"/>
                    <a:pt x="145" y="807"/>
                    <a:pt x="152" y="786"/>
                  </a:cubicBezTo>
                  <a:cubicBezTo>
                    <a:pt x="159" y="761"/>
                    <a:pt x="269" y="436"/>
                    <a:pt x="257" y="306"/>
                  </a:cubicBezTo>
                  <a:cubicBezTo>
                    <a:pt x="254" y="272"/>
                    <a:pt x="254" y="255"/>
                    <a:pt x="241" y="235"/>
                  </a:cubicBezTo>
                  <a:cubicBezTo>
                    <a:pt x="227" y="215"/>
                    <a:pt x="197" y="214"/>
                    <a:pt x="165" y="211"/>
                  </a:cubicBezTo>
                  <a:cubicBezTo>
                    <a:pt x="136" y="208"/>
                    <a:pt x="125" y="207"/>
                    <a:pt x="75" y="203"/>
                  </a:cubicBezTo>
                  <a:cubicBezTo>
                    <a:pt x="29" y="198"/>
                    <a:pt x="0" y="189"/>
                    <a:pt x="3" y="1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3899" y="3001"/>
              <a:ext cx="188" cy="189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7" name="Group 35"/>
          <p:cNvGrpSpPr>
            <a:grpSpLocks/>
          </p:cNvGrpSpPr>
          <p:nvPr/>
        </p:nvGrpSpPr>
        <p:grpSpPr bwMode="auto">
          <a:xfrm>
            <a:off x="4804940" y="2745714"/>
            <a:ext cx="843015" cy="1094483"/>
            <a:chOff x="2849" y="1428"/>
            <a:chExt cx="779" cy="1007"/>
          </a:xfrm>
          <a:solidFill>
            <a:schemeClr val="accent2"/>
          </a:solidFill>
        </p:grpSpPr>
        <p:sp>
          <p:nvSpPr>
            <p:cNvPr id="38" name="Freeform 21"/>
            <p:cNvSpPr>
              <a:spLocks/>
            </p:cNvSpPr>
            <p:nvPr/>
          </p:nvSpPr>
          <p:spPr bwMode="auto">
            <a:xfrm>
              <a:off x="2849" y="1501"/>
              <a:ext cx="779" cy="934"/>
            </a:xfrm>
            <a:custGeom>
              <a:avLst/>
              <a:gdLst/>
              <a:ahLst/>
              <a:cxnLst>
                <a:cxn ang="0">
                  <a:pos x="3" y="158"/>
                </a:cxn>
                <a:cxn ang="0">
                  <a:pos x="91" y="130"/>
                </a:cxn>
                <a:cxn ang="0">
                  <a:pos x="361" y="128"/>
                </a:cxn>
                <a:cxn ang="0">
                  <a:pos x="451" y="116"/>
                </a:cxn>
                <a:cxn ang="0">
                  <a:pos x="602" y="40"/>
                </a:cxn>
                <a:cxn ang="0">
                  <a:pos x="693" y="26"/>
                </a:cxn>
                <a:cxn ang="0">
                  <a:pos x="648" y="98"/>
                </a:cxn>
                <a:cxn ang="0">
                  <a:pos x="586" y="139"/>
                </a:cxn>
                <a:cxn ang="0">
                  <a:pos x="484" y="221"/>
                </a:cxn>
                <a:cxn ang="0">
                  <a:pos x="466" y="306"/>
                </a:cxn>
                <a:cxn ang="0">
                  <a:pos x="572" y="785"/>
                </a:cxn>
                <a:cxn ang="0">
                  <a:pos x="541" y="842"/>
                </a:cxn>
                <a:cxn ang="0">
                  <a:pos x="484" y="816"/>
                </a:cxn>
                <a:cxn ang="0">
                  <a:pos x="390" y="556"/>
                </a:cxn>
                <a:cxn ang="0">
                  <a:pos x="366" y="518"/>
                </a:cxn>
                <a:cxn ang="0">
                  <a:pos x="356" y="518"/>
                </a:cxn>
                <a:cxn ang="0">
                  <a:pos x="334" y="556"/>
                </a:cxn>
                <a:cxn ang="0">
                  <a:pos x="240" y="816"/>
                </a:cxn>
                <a:cxn ang="0">
                  <a:pos x="183" y="842"/>
                </a:cxn>
                <a:cxn ang="0">
                  <a:pos x="152" y="785"/>
                </a:cxn>
                <a:cxn ang="0">
                  <a:pos x="258" y="306"/>
                </a:cxn>
                <a:cxn ang="0">
                  <a:pos x="241" y="235"/>
                </a:cxn>
                <a:cxn ang="0">
                  <a:pos x="166" y="211"/>
                </a:cxn>
                <a:cxn ang="0">
                  <a:pos x="76" y="202"/>
                </a:cxn>
                <a:cxn ang="0">
                  <a:pos x="3" y="158"/>
                </a:cxn>
              </a:cxnLst>
              <a:rect l="0" t="0" r="r" b="b"/>
              <a:pathLst>
                <a:path w="709" h="852">
                  <a:moveTo>
                    <a:pt x="3" y="158"/>
                  </a:moveTo>
                  <a:cubicBezTo>
                    <a:pt x="6" y="128"/>
                    <a:pt x="52" y="130"/>
                    <a:pt x="91" y="130"/>
                  </a:cubicBezTo>
                  <a:cubicBezTo>
                    <a:pt x="126" y="130"/>
                    <a:pt x="312" y="128"/>
                    <a:pt x="361" y="128"/>
                  </a:cubicBezTo>
                  <a:cubicBezTo>
                    <a:pt x="409" y="128"/>
                    <a:pt x="451" y="116"/>
                    <a:pt x="451" y="116"/>
                  </a:cubicBezTo>
                  <a:cubicBezTo>
                    <a:pt x="479" y="111"/>
                    <a:pt x="569" y="57"/>
                    <a:pt x="602" y="40"/>
                  </a:cubicBezTo>
                  <a:cubicBezTo>
                    <a:pt x="637" y="22"/>
                    <a:pt x="677" y="0"/>
                    <a:pt x="693" y="26"/>
                  </a:cubicBezTo>
                  <a:cubicBezTo>
                    <a:pt x="709" y="51"/>
                    <a:pt x="688" y="73"/>
                    <a:pt x="648" y="98"/>
                  </a:cubicBezTo>
                  <a:cubicBezTo>
                    <a:pt x="606" y="125"/>
                    <a:pt x="611" y="123"/>
                    <a:pt x="586" y="139"/>
                  </a:cubicBezTo>
                  <a:cubicBezTo>
                    <a:pt x="559" y="156"/>
                    <a:pt x="497" y="200"/>
                    <a:pt x="484" y="221"/>
                  </a:cubicBezTo>
                  <a:cubicBezTo>
                    <a:pt x="471" y="241"/>
                    <a:pt x="469" y="272"/>
                    <a:pt x="466" y="306"/>
                  </a:cubicBezTo>
                  <a:cubicBezTo>
                    <a:pt x="454" y="436"/>
                    <a:pt x="564" y="760"/>
                    <a:pt x="572" y="785"/>
                  </a:cubicBezTo>
                  <a:cubicBezTo>
                    <a:pt x="578" y="807"/>
                    <a:pt x="573" y="833"/>
                    <a:pt x="541" y="842"/>
                  </a:cubicBezTo>
                  <a:cubicBezTo>
                    <a:pt x="509" y="852"/>
                    <a:pt x="490" y="837"/>
                    <a:pt x="484" y="816"/>
                  </a:cubicBezTo>
                  <a:cubicBezTo>
                    <a:pt x="472" y="777"/>
                    <a:pt x="409" y="606"/>
                    <a:pt x="390" y="556"/>
                  </a:cubicBezTo>
                  <a:cubicBezTo>
                    <a:pt x="382" y="536"/>
                    <a:pt x="374" y="521"/>
                    <a:pt x="366" y="518"/>
                  </a:cubicBezTo>
                  <a:cubicBezTo>
                    <a:pt x="363" y="517"/>
                    <a:pt x="358" y="517"/>
                    <a:pt x="356" y="518"/>
                  </a:cubicBezTo>
                  <a:cubicBezTo>
                    <a:pt x="348" y="521"/>
                    <a:pt x="342" y="536"/>
                    <a:pt x="334" y="556"/>
                  </a:cubicBezTo>
                  <a:cubicBezTo>
                    <a:pt x="315" y="606"/>
                    <a:pt x="251" y="777"/>
                    <a:pt x="240" y="816"/>
                  </a:cubicBezTo>
                  <a:cubicBezTo>
                    <a:pt x="234" y="837"/>
                    <a:pt x="215" y="852"/>
                    <a:pt x="183" y="842"/>
                  </a:cubicBezTo>
                  <a:cubicBezTo>
                    <a:pt x="150" y="833"/>
                    <a:pt x="146" y="807"/>
                    <a:pt x="152" y="785"/>
                  </a:cubicBezTo>
                  <a:cubicBezTo>
                    <a:pt x="160" y="760"/>
                    <a:pt x="269" y="436"/>
                    <a:pt x="258" y="306"/>
                  </a:cubicBezTo>
                  <a:cubicBezTo>
                    <a:pt x="255" y="272"/>
                    <a:pt x="254" y="255"/>
                    <a:pt x="241" y="235"/>
                  </a:cubicBezTo>
                  <a:cubicBezTo>
                    <a:pt x="228" y="214"/>
                    <a:pt x="198" y="214"/>
                    <a:pt x="166" y="211"/>
                  </a:cubicBezTo>
                  <a:cubicBezTo>
                    <a:pt x="136" y="208"/>
                    <a:pt x="126" y="207"/>
                    <a:pt x="76" y="202"/>
                  </a:cubicBezTo>
                  <a:cubicBezTo>
                    <a:pt x="29" y="198"/>
                    <a:pt x="0" y="189"/>
                    <a:pt x="3" y="1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3148" y="1428"/>
              <a:ext cx="189" cy="18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3" name="Group 31"/>
          <p:cNvGrpSpPr>
            <a:grpSpLocks/>
          </p:cNvGrpSpPr>
          <p:nvPr/>
        </p:nvGrpSpPr>
        <p:grpSpPr bwMode="auto">
          <a:xfrm>
            <a:off x="238594" y="4463777"/>
            <a:ext cx="827244" cy="1094483"/>
            <a:chOff x="2494" y="642"/>
            <a:chExt cx="765" cy="1007"/>
          </a:xfrm>
          <a:solidFill>
            <a:schemeClr val="accent3"/>
          </a:solidFill>
        </p:grpSpPr>
        <p:sp>
          <p:nvSpPr>
            <p:cNvPr id="44" name="Freeform 25"/>
            <p:cNvSpPr>
              <a:spLocks/>
            </p:cNvSpPr>
            <p:nvPr/>
          </p:nvSpPr>
          <p:spPr bwMode="auto">
            <a:xfrm>
              <a:off x="2494" y="715"/>
              <a:ext cx="765" cy="934"/>
            </a:xfrm>
            <a:custGeom>
              <a:avLst/>
              <a:gdLst/>
              <a:ahLst/>
              <a:cxnLst>
                <a:cxn ang="0">
                  <a:pos x="680" y="26"/>
                </a:cxn>
                <a:cxn ang="0">
                  <a:pos x="589" y="40"/>
                </a:cxn>
                <a:cxn ang="0">
                  <a:pos x="440" y="115"/>
                </a:cxn>
                <a:cxn ang="0">
                  <a:pos x="348" y="128"/>
                </a:cxn>
                <a:cxn ang="0">
                  <a:pos x="258" y="116"/>
                </a:cxn>
                <a:cxn ang="0">
                  <a:pos x="107" y="40"/>
                </a:cxn>
                <a:cxn ang="0">
                  <a:pos x="16" y="26"/>
                </a:cxn>
                <a:cxn ang="0">
                  <a:pos x="61" y="98"/>
                </a:cxn>
                <a:cxn ang="0">
                  <a:pos x="123" y="139"/>
                </a:cxn>
                <a:cxn ang="0">
                  <a:pos x="225" y="221"/>
                </a:cxn>
                <a:cxn ang="0">
                  <a:pos x="243" y="306"/>
                </a:cxn>
                <a:cxn ang="0">
                  <a:pos x="137" y="785"/>
                </a:cxn>
                <a:cxn ang="0">
                  <a:pos x="168" y="842"/>
                </a:cxn>
                <a:cxn ang="0">
                  <a:pos x="225" y="816"/>
                </a:cxn>
                <a:cxn ang="0">
                  <a:pos x="319" y="556"/>
                </a:cxn>
                <a:cxn ang="0">
                  <a:pos x="343" y="518"/>
                </a:cxn>
                <a:cxn ang="0">
                  <a:pos x="354" y="518"/>
                </a:cxn>
                <a:cxn ang="0">
                  <a:pos x="375" y="556"/>
                </a:cxn>
                <a:cxn ang="0">
                  <a:pos x="469" y="816"/>
                </a:cxn>
                <a:cxn ang="0">
                  <a:pos x="527" y="842"/>
                </a:cxn>
                <a:cxn ang="0">
                  <a:pos x="557" y="785"/>
                </a:cxn>
                <a:cxn ang="0">
                  <a:pos x="451" y="306"/>
                </a:cxn>
                <a:cxn ang="0">
                  <a:pos x="469" y="221"/>
                </a:cxn>
                <a:cxn ang="0">
                  <a:pos x="573" y="139"/>
                </a:cxn>
                <a:cxn ang="0">
                  <a:pos x="635" y="98"/>
                </a:cxn>
                <a:cxn ang="0">
                  <a:pos x="680" y="26"/>
                </a:cxn>
              </a:cxnLst>
              <a:rect l="0" t="0" r="r" b="b"/>
              <a:pathLst>
                <a:path w="696" h="852">
                  <a:moveTo>
                    <a:pt x="680" y="26"/>
                  </a:moveTo>
                  <a:cubicBezTo>
                    <a:pt x="663" y="0"/>
                    <a:pt x="624" y="22"/>
                    <a:pt x="589" y="40"/>
                  </a:cubicBezTo>
                  <a:cubicBezTo>
                    <a:pt x="557" y="56"/>
                    <a:pt x="471" y="107"/>
                    <a:pt x="440" y="115"/>
                  </a:cubicBezTo>
                  <a:cubicBezTo>
                    <a:pt x="439" y="115"/>
                    <a:pt x="397" y="128"/>
                    <a:pt x="348" y="128"/>
                  </a:cubicBezTo>
                  <a:cubicBezTo>
                    <a:pt x="300" y="128"/>
                    <a:pt x="258" y="116"/>
                    <a:pt x="258" y="116"/>
                  </a:cubicBezTo>
                  <a:cubicBezTo>
                    <a:pt x="230" y="111"/>
                    <a:pt x="140" y="57"/>
                    <a:pt x="107" y="40"/>
                  </a:cubicBezTo>
                  <a:cubicBezTo>
                    <a:pt x="72" y="22"/>
                    <a:pt x="33" y="0"/>
                    <a:pt x="16" y="26"/>
                  </a:cubicBezTo>
                  <a:cubicBezTo>
                    <a:pt x="0" y="51"/>
                    <a:pt x="21" y="73"/>
                    <a:pt x="61" y="98"/>
                  </a:cubicBezTo>
                  <a:cubicBezTo>
                    <a:pt x="103" y="125"/>
                    <a:pt x="98" y="123"/>
                    <a:pt x="123" y="139"/>
                  </a:cubicBezTo>
                  <a:cubicBezTo>
                    <a:pt x="150" y="156"/>
                    <a:pt x="212" y="200"/>
                    <a:pt x="225" y="221"/>
                  </a:cubicBezTo>
                  <a:cubicBezTo>
                    <a:pt x="238" y="241"/>
                    <a:pt x="240" y="272"/>
                    <a:pt x="243" y="306"/>
                  </a:cubicBezTo>
                  <a:cubicBezTo>
                    <a:pt x="255" y="436"/>
                    <a:pt x="145" y="760"/>
                    <a:pt x="137" y="785"/>
                  </a:cubicBezTo>
                  <a:cubicBezTo>
                    <a:pt x="131" y="807"/>
                    <a:pt x="136" y="833"/>
                    <a:pt x="168" y="842"/>
                  </a:cubicBezTo>
                  <a:cubicBezTo>
                    <a:pt x="200" y="852"/>
                    <a:pt x="219" y="837"/>
                    <a:pt x="225" y="816"/>
                  </a:cubicBezTo>
                  <a:cubicBezTo>
                    <a:pt x="237" y="777"/>
                    <a:pt x="300" y="606"/>
                    <a:pt x="319" y="556"/>
                  </a:cubicBezTo>
                  <a:cubicBezTo>
                    <a:pt x="327" y="536"/>
                    <a:pt x="335" y="521"/>
                    <a:pt x="343" y="518"/>
                  </a:cubicBezTo>
                  <a:cubicBezTo>
                    <a:pt x="346" y="517"/>
                    <a:pt x="351" y="517"/>
                    <a:pt x="354" y="518"/>
                  </a:cubicBezTo>
                  <a:cubicBezTo>
                    <a:pt x="361" y="521"/>
                    <a:pt x="367" y="536"/>
                    <a:pt x="375" y="556"/>
                  </a:cubicBezTo>
                  <a:cubicBezTo>
                    <a:pt x="394" y="606"/>
                    <a:pt x="458" y="777"/>
                    <a:pt x="469" y="816"/>
                  </a:cubicBezTo>
                  <a:cubicBezTo>
                    <a:pt x="476" y="837"/>
                    <a:pt x="494" y="852"/>
                    <a:pt x="527" y="842"/>
                  </a:cubicBezTo>
                  <a:cubicBezTo>
                    <a:pt x="559" y="833"/>
                    <a:pt x="563" y="807"/>
                    <a:pt x="557" y="785"/>
                  </a:cubicBezTo>
                  <a:cubicBezTo>
                    <a:pt x="550" y="760"/>
                    <a:pt x="440" y="436"/>
                    <a:pt x="451" y="306"/>
                  </a:cubicBezTo>
                  <a:cubicBezTo>
                    <a:pt x="454" y="272"/>
                    <a:pt x="456" y="241"/>
                    <a:pt x="469" y="221"/>
                  </a:cubicBezTo>
                  <a:cubicBezTo>
                    <a:pt x="482" y="200"/>
                    <a:pt x="545" y="156"/>
                    <a:pt x="573" y="139"/>
                  </a:cubicBezTo>
                  <a:cubicBezTo>
                    <a:pt x="598" y="123"/>
                    <a:pt x="592" y="125"/>
                    <a:pt x="635" y="98"/>
                  </a:cubicBezTo>
                  <a:cubicBezTo>
                    <a:pt x="674" y="73"/>
                    <a:pt x="696" y="51"/>
                    <a:pt x="680" y="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2784" y="642"/>
              <a:ext cx="188" cy="18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7" name="Group 31"/>
          <p:cNvGrpSpPr>
            <a:grpSpLocks/>
          </p:cNvGrpSpPr>
          <p:nvPr/>
        </p:nvGrpSpPr>
        <p:grpSpPr bwMode="auto">
          <a:xfrm>
            <a:off x="6568938" y="4463777"/>
            <a:ext cx="827244" cy="1094483"/>
            <a:chOff x="2494" y="642"/>
            <a:chExt cx="765" cy="1007"/>
          </a:xfrm>
          <a:solidFill>
            <a:schemeClr val="accent3"/>
          </a:solidFill>
        </p:grpSpPr>
        <p:sp>
          <p:nvSpPr>
            <p:cNvPr id="48" name="Freeform 25"/>
            <p:cNvSpPr>
              <a:spLocks/>
            </p:cNvSpPr>
            <p:nvPr/>
          </p:nvSpPr>
          <p:spPr bwMode="auto">
            <a:xfrm>
              <a:off x="2494" y="715"/>
              <a:ext cx="765" cy="934"/>
            </a:xfrm>
            <a:custGeom>
              <a:avLst/>
              <a:gdLst/>
              <a:ahLst/>
              <a:cxnLst>
                <a:cxn ang="0">
                  <a:pos x="680" y="26"/>
                </a:cxn>
                <a:cxn ang="0">
                  <a:pos x="589" y="40"/>
                </a:cxn>
                <a:cxn ang="0">
                  <a:pos x="440" y="115"/>
                </a:cxn>
                <a:cxn ang="0">
                  <a:pos x="348" y="128"/>
                </a:cxn>
                <a:cxn ang="0">
                  <a:pos x="258" y="116"/>
                </a:cxn>
                <a:cxn ang="0">
                  <a:pos x="107" y="40"/>
                </a:cxn>
                <a:cxn ang="0">
                  <a:pos x="16" y="26"/>
                </a:cxn>
                <a:cxn ang="0">
                  <a:pos x="61" y="98"/>
                </a:cxn>
                <a:cxn ang="0">
                  <a:pos x="123" y="139"/>
                </a:cxn>
                <a:cxn ang="0">
                  <a:pos x="225" y="221"/>
                </a:cxn>
                <a:cxn ang="0">
                  <a:pos x="243" y="306"/>
                </a:cxn>
                <a:cxn ang="0">
                  <a:pos x="137" y="785"/>
                </a:cxn>
                <a:cxn ang="0">
                  <a:pos x="168" y="842"/>
                </a:cxn>
                <a:cxn ang="0">
                  <a:pos x="225" y="816"/>
                </a:cxn>
                <a:cxn ang="0">
                  <a:pos x="319" y="556"/>
                </a:cxn>
                <a:cxn ang="0">
                  <a:pos x="343" y="518"/>
                </a:cxn>
                <a:cxn ang="0">
                  <a:pos x="354" y="518"/>
                </a:cxn>
                <a:cxn ang="0">
                  <a:pos x="375" y="556"/>
                </a:cxn>
                <a:cxn ang="0">
                  <a:pos x="469" y="816"/>
                </a:cxn>
                <a:cxn ang="0">
                  <a:pos x="527" y="842"/>
                </a:cxn>
                <a:cxn ang="0">
                  <a:pos x="557" y="785"/>
                </a:cxn>
                <a:cxn ang="0">
                  <a:pos x="451" y="306"/>
                </a:cxn>
                <a:cxn ang="0">
                  <a:pos x="469" y="221"/>
                </a:cxn>
                <a:cxn ang="0">
                  <a:pos x="573" y="139"/>
                </a:cxn>
                <a:cxn ang="0">
                  <a:pos x="635" y="98"/>
                </a:cxn>
                <a:cxn ang="0">
                  <a:pos x="680" y="26"/>
                </a:cxn>
              </a:cxnLst>
              <a:rect l="0" t="0" r="r" b="b"/>
              <a:pathLst>
                <a:path w="696" h="852">
                  <a:moveTo>
                    <a:pt x="680" y="26"/>
                  </a:moveTo>
                  <a:cubicBezTo>
                    <a:pt x="663" y="0"/>
                    <a:pt x="624" y="22"/>
                    <a:pt x="589" y="40"/>
                  </a:cubicBezTo>
                  <a:cubicBezTo>
                    <a:pt x="557" y="56"/>
                    <a:pt x="471" y="107"/>
                    <a:pt x="440" y="115"/>
                  </a:cubicBezTo>
                  <a:cubicBezTo>
                    <a:pt x="439" y="115"/>
                    <a:pt x="397" y="128"/>
                    <a:pt x="348" y="128"/>
                  </a:cubicBezTo>
                  <a:cubicBezTo>
                    <a:pt x="300" y="128"/>
                    <a:pt x="258" y="116"/>
                    <a:pt x="258" y="116"/>
                  </a:cubicBezTo>
                  <a:cubicBezTo>
                    <a:pt x="230" y="111"/>
                    <a:pt x="140" y="57"/>
                    <a:pt x="107" y="40"/>
                  </a:cubicBezTo>
                  <a:cubicBezTo>
                    <a:pt x="72" y="22"/>
                    <a:pt x="33" y="0"/>
                    <a:pt x="16" y="26"/>
                  </a:cubicBezTo>
                  <a:cubicBezTo>
                    <a:pt x="0" y="51"/>
                    <a:pt x="21" y="73"/>
                    <a:pt x="61" y="98"/>
                  </a:cubicBezTo>
                  <a:cubicBezTo>
                    <a:pt x="103" y="125"/>
                    <a:pt x="98" y="123"/>
                    <a:pt x="123" y="139"/>
                  </a:cubicBezTo>
                  <a:cubicBezTo>
                    <a:pt x="150" y="156"/>
                    <a:pt x="212" y="200"/>
                    <a:pt x="225" y="221"/>
                  </a:cubicBezTo>
                  <a:cubicBezTo>
                    <a:pt x="238" y="241"/>
                    <a:pt x="240" y="272"/>
                    <a:pt x="243" y="306"/>
                  </a:cubicBezTo>
                  <a:cubicBezTo>
                    <a:pt x="255" y="436"/>
                    <a:pt x="145" y="760"/>
                    <a:pt x="137" y="785"/>
                  </a:cubicBezTo>
                  <a:cubicBezTo>
                    <a:pt x="131" y="807"/>
                    <a:pt x="136" y="833"/>
                    <a:pt x="168" y="842"/>
                  </a:cubicBezTo>
                  <a:cubicBezTo>
                    <a:pt x="200" y="852"/>
                    <a:pt x="219" y="837"/>
                    <a:pt x="225" y="816"/>
                  </a:cubicBezTo>
                  <a:cubicBezTo>
                    <a:pt x="237" y="777"/>
                    <a:pt x="300" y="606"/>
                    <a:pt x="319" y="556"/>
                  </a:cubicBezTo>
                  <a:cubicBezTo>
                    <a:pt x="327" y="536"/>
                    <a:pt x="335" y="521"/>
                    <a:pt x="343" y="518"/>
                  </a:cubicBezTo>
                  <a:cubicBezTo>
                    <a:pt x="346" y="517"/>
                    <a:pt x="351" y="517"/>
                    <a:pt x="354" y="518"/>
                  </a:cubicBezTo>
                  <a:cubicBezTo>
                    <a:pt x="361" y="521"/>
                    <a:pt x="367" y="536"/>
                    <a:pt x="375" y="556"/>
                  </a:cubicBezTo>
                  <a:cubicBezTo>
                    <a:pt x="394" y="606"/>
                    <a:pt x="458" y="777"/>
                    <a:pt x="469" y="816"/>
                  </a:cubicBezTo>
                  <a:cubicBezTo>
                    <a:pt x="476" y="837"/>
                    <a:pt x="494" y="852"/>
                    <a:pt x="527" y="842"/>
                  </a:cubicBezTo>
                  <a:cubicBezTo>
                    <a:pt x="559" y="833"/>
                    <a:pt x="563" y="807"/>
                    <a:pt x="557" y="785"/>
                  </a:cubicBezTo>
                  <a:cubicBezTo>
                    <a:pt x="550" y="760"/>
                    <a:pt x="440" y="436"/>
                    <a:pt x="451" y="306"/>
                  </a:cubicBezTo>
                  <a:cubicBezTo>
                    <a:pt x="454" y="272"/>
                    <a:pt x="456" y="241"/>
                    <a:pt x="469" y="221"/>
                  </a:cubicBezTo>
                  <a:cubicBezTo>
                    <a:pt x="482" y="200"/>
                    <a:pt x="545" y="156"/>
                    <a:pt x="573" y="139"/>
                  </a:cubicBezTo>
                  <a:cubicBezTo>
                    <a:pt x="598" y="123"/>
                    <a:pt x="592" y="125"/>
                    <a:pt x="635" y="98"/>
                  </a:cubicBezTo>
                  <a:cubicBezTo>
                    <a:pt x="674" y="73"/>
                    <a:pt x="696" y="51"/>
                    <a:pt x="680" y="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Oval 26"/>
            <p:cNvSpPr>
              <a:spLocks noChangeArrowheads="1"/>
            </p:cNvSpPr>
            <p:nvPr/>
          </p:nvSpPr>
          <p:spPr bwMode="auto">
            <a:xfrm>
              <a:off x="2784" y="642"/>
              <a:ext cx="188" cy="18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0" name="Group 31"/>
          <p:cNvGrpSpPr>
            <a:grpSpLocks/>
          </p:cNvGrpSpPr>
          <p:nvPr/>
        </p:nvGrpSpPr>
        <p:grpSpPr bwMode="auto">
          <a:xfrm>
            <a:off x="3562794" y="4557757"/>
            <a:ext cx="827244" cy="1094483"/>
            <a:chOff x="2494" y="642"/>
            <a:chExt cx="765" cy="1007"/>
          </a:xfrm>
          <a:solidFill>
            <a:schemeClr val="accent3"/>
          </a:solidFill>
        </p:grpSpPr>
        <p:sp>
          <p:nvSpPr>
            <p:cNvPr id="51" name="Freeform 25"/>
            <p:cNvSpPr>
              <a:spLocks/>
            </p:cNvSpPr>
            <p:nvPr/>
          </p:nvSpPr>
          <p:spPr bwMode="auto">
            <a:xfrm>
              <a:off x="2494" y="715"/>
              <a:ext cx="765" cy="934"/>
            </a:xfrm>
            <a:custGeom>
              <a:avLst/>
              <a:gdLst/>
              <a:ahLst/>
              <a:cxnLst>
                <a:cxn ang="0">
                  <a:pos x="680" y="26"/>
                </a:cxn>
                <a:cxn ang="0">
                  <a:pos x="589" y="40"/>
                </a:cxn>
                <a:cxn ang="0">
                  <a:pos x="440" y="115"/>
                </a:cxn>
                <a:cxn ang="0">
                  <a:pos x="348" y="128"/>
                </a:cxn>
                <a:cxn ang="0">
                  <a:pos x="258" y="116"/>
                </a:cxn>
                <a:cxn ang="0">
                  <a:pos x="107" y="40"/>
                </a:cxn>
                <a:cxn ang="0">
                  <a:pos x="16" y="26"/>
                </a:cxn>
                <a:cxn ang="0">
                  <a:pos x="61" y="98"/>
                </a:cxn>
                <a:cxn ang="0">
                  <a:pos x="123" y="139"/>
                </a:cxn>
                <a:cxn ang="0">
                  <a:pos x="225" y="221"/>
                </a:cxn>
                <a:cxn ang="0">
                  <a:pos x="243" y="306"/>
                </a:cxn>
                <a:cxn ang="0">
                  <a:pos x="137" y="785"/>
                </a:cxn>
                <a:cxn ang="0">
                  <a:pos x="168" y="842"/>
                </a:cxn>
                <a:cxn ang="0">
                  <a:pos x="225" y="816"/>
                </a:cxn>
                <a:cxn ang="0">
                  <a:pos x="319" y="556"/>
                </a:cxn>
                <a:cxn ang="0">
                  <a:pos x="343" y="518"/>
                </a:cxn>
                <a:cxn ang="0">
                  <a:pos x="354" y="518"/>
                </a:cxn>
                <a:cxn ang="0">
                  <a:pos x="375" y="556"/>
                </a:cxn>
                <a:cxn ang="0">
                  <a:pos x="469" y="816"/>
                </a:cxn>
                <a:cxn ang="0">
                  <a:pos x="527" y="842"/>
                </a:cxn>
                <a:cxn ang="0">
                  <a:pos x="557" y="785"/>
                </a:cxn>
                <a:cxn ang="0">
                  <a:pos x="451" y="306"/>
                </a:cxn>
                <a:cxn ang="0">
                  <a:pos x="469" y="221"/>
                </a:cxn>
                <a:cxn ang="0">
                  <a:pos x="573" y="139"/>
                </a:cxn>
                <a:cxn ang="0">
                  <a:pos x="635" y="98"/>
                </a:cxn>
                <a:cxn ang="0">
                  <a:pos x="680" y="26"/>
                </a:cxn>
              </a:cxnLst>
              <a:rect l="0" t="0" r="r" b="b"/>
              <a:pathLst>
                <a:path w="696" h="852">
                  <a:moveTo>
                    <a:pt x="680" y="26"/>
                  </a:moveTo>
                  <a:cubicBezTo>
                    <a:pt x="663" y="0"/>
                    <a:pt x="624" y="22"/>
                    <a:pt x="589" y="40"/>
                  </a:cubicBezTo>
                  <a:cubicBezTo>
                    <a:pt x="557" y="56"/>
                    <a:pt x="471" y="107"/>
                    <a:pt x="440" y="115"/>
                  </a:cubicBezTo>
                  <a:cubicBezTo>
                    <a:pt x="439" y="115"/>
                    <a:pt x="397" y="128"/>
                    <a:pt x="348" y="128"/>
                  </a:cubicBezTo>
                  <a:cubicBezTo>
                    <a:pt x="300" y="128"/>
                    <a:pt x="258" y="116"/>
                    <a:pt x="258" y="116"/>
                  </a:cubicBezTo>
                  <a:cubicBezTo>
                    <a:pt x="230" y="111"/>
                    <a:pt x="140" y="57"/>
                    <a:pt x="107" y="40"/>
                  </a:cubicBezTo>
                  <a:cubicBezTo>
                    <a:pt x="72" y="22"/>
                    <a:pt x="33" y="0"/>
                    <a:pt x="16" y="26"/>
                  </a:cubicBezTo>
                  <a:cubicBezTo>
                    <a:pt x="0" y="51"/>
                    <a:pt x="21" y="73"/>
                    <a:pt x="61" y="98"/>
                  </a:cubicBezTo>
                  <a:cubicBezTo>
                    <a:pt x="103" y="125"/>
                    <a:pt x="98" y="123"/>
                    <a:pt x="123" y="139"/>
                  </a:cubicBezTo>
                  <a:cubicBezTo>
                    <a:pt x="150" y="156"/>
                    <a:pt x="212" y="200"/>
                    <a:pt x="225" y="221"/>
                  </a:cubicBezTo>
                  <a:cubicBezTo>
                    <a:pt x="238" y="241"/>
                    <a:pt x="240" y="272"/>
                    <a:pt x="243" y="306"/>
                  </a:cubicBezTo>
                  <a:cubicBezTo>
                    <a:pt x="255" y="436"/>
                    <a:pt x="145" y="760"/>
                    <a:pt x="137" y="785"/>
                  </a:cubicBezTo>
                  <a:cubicBezTo>
                    <a:pt x="131" y="807"/>
                    <a:pt x="136" y="833"/>
                    <a:pt x="168" y="842"/>
                  </a:cubicBezTo>
                  <a:cubicBezTo>
                    <a:pt x="200" y="852"/>
                    <a:pt x="219" y="837"/>
                    <a:pt x="225" y="816"/>
                  </a:cubicBezTo>
                  <a:cubicBezTo>
                    <a:pt x="237" y="777"/>
                    <a:pt x="300" y="606"/>
                    <a:pt x="319" y="556"/>
                  </a:cubicBezTo>
                  <a:cubicBezTo>
                    <a:pt x="327" y="536"/>
                    <a:pt x="335" y="521"/>
                    <a:pt x="343" y="518"/>
                  </a:cubicBezTo>
                  <a:cubicBezTo>
                    <a:pt x="346" y="517"/>
                    <a:pt x="351" y="517"/>
                    <a:pt x="354" y="518"/>
                  </a:cubicBezTo>
                  <a:cubicBezTo>
                    <a:pt x="361" y="521"/>
                    <a:pt x="367" y="536"/>
                    <a:pt x="375" y="556"/>
                  </a:cubicBezTo>
                  <a:cubicBezTo>
                    <a:pt x="394" y="606"/>
                    <a:pt x="458" y="777"/>
                    <a:pt x="469" y="816"/>
                  </a:cubicBezTo>
                  <a:cubicBezTo>
                    <a:pt x="476" y="837"/>
                    <a:pt x="494" y="852"/>
                    <a:pt x="527" y="842"/>
                  </a:cubicBezTo>
                  <a:cubicBezTo>
                    <a:pt x="559" y="833"/>
                    <a:pt x="563" y="807"/>
                    <a:pt x="557" y="785"/>
                  </a:cubicBezTo>
                  <a:cubicBezTo>
                    <a:pt x="550" y="760"/>
                    <a:pt x="440" y="436"/>
                    <a:pt x="451" y="306"/>
                  </a:cubicBezTo>
                  <a:cubicBezTo>
                    <a:pt x="454" y="272"/>
                    <a:pt x="456" y="241"/>
                    <a:pt x="469" y="221"/>
                  </a:cubicBezTo>
                  <a:cubicBezTo>
                    <a:pt x="482" y="200"/>
                    <a:pt x="545" y="156"/>
                    <a:pt x="573" y="139"/>
                  </a:cubicBezTo>
                  <a:cubicBezTo>
                    <a:pt x="598" y="123"/>
                    <a:pt x="592" y="125"/>
                    <a:pt x="635" y="98"/>
                  </a:cubicBezTo>
                  <a:cubicBezTo>
                    <a:pt x="674" y="73"/>
                    <a:pt x="696" y="51"/>
                    <a:pt x="680" y="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Oval 26"/>
            <p:cNvSpPr>
              <a:spLocks noChangeArrowheads="1"/>
            </p:cNvSpPr>
            <p:nvPr/>
          </p:nvSpPr>
          <p:spPr bwMode="auto">
            <a:xfrm>
              <a:off x="2784" y="642"/>
              <a:ext cx="188" cy="18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3" name="Group 31"/>
          <p:cNvGrpSpPr>
            <a:grpSpLocks/>
          </p:cNvGrpSpPr>
          <p:nvPr/>
        </p:nvGrpSpPr>
        <p:grpSpPr bwMode="auto">
          <a:xfrm>
            <a:off x="9256487" y="4463777"/>
            <a:ext cx="827244" cy="1094483"/>
            <a:chOff x="2494" y="642"/>
            <a:chExt cx="765" cy="1007"/>
          </a:xfrm>
          <a:solidFill>
            <a:schemeClr val="accent3"/>
          </a:solidFill>
        </p:grpSpPr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2494" y="715"/>
              <a:ext cx="765" cy="934"/>
            </a:xfrm>
            <a:custGeom>
              <a:avLst/>
              <a:gdLst/>
              <a:ahLst/>
              <a:cxnLst>
                <a:cxn ang="0">
                  <a:pos x="680" y="26"/>
                </a:cxn>
                <a:cxn ang="0">
                  <a:pos x="589" y="40"/>
                </a:cxn>
                <a:cxn ang="0">
                  <a:pos x="440" y="115"/>
                </a:cxn>
                <a:cxn ang="0">
                  <a:pos x="348" y="128"/>
                </a:cxn>
                <a:cxn ang="0">
                  <a:pos x="258" y="116"/>
                </a:cxn>
                <a:cxn ang="0">
                  <a:pos x="107" y="40"/>
                </a:cxn>
                <a:cxn ang="0">
                  <a:pos x="16" y="26"/>
                </a:cxn>
                <a:cxn ang="0">
                  <a:pos x="61" y="98"/>
                </a:cxn>
                <a:cxn ang="0">
                  <a:pos x="123" y="139"/>
                </a:cxn>
                <a:cxn ang="0">
                  <a:pos x="225" y="221"/>
                </a:cxn>
                <a:cxn ang="0">
                  <a:pos x="243" y="306"/>
                </a:cxn>
                <a:cxn ang="0">
                  <a:pos x="137" y="785"/>
                </a:cxn>
                <a:cxn ang="0">
                  <a:pos x="168" y="842"/>
                </a:cxn>
                <a:cxn ang="0">
                  <a:pos x="225" y="816"/>
                </a:cxn>
                <a:cxn ang="0">
                  <a:pos x="319" y="556"/>
                </a:cxn>
                <a:cxn ang="0">
                  <a:pos x="343" y="518"/>
                </a:cxn>
                <a:cxn ang="0">
                  <a:pos x="354" y="518"/>
                </a:cxn>
                <a:cxn ang="0">
                  <a:pos x="375" y="556"/>
                </a:cxn>
                <a:cxn ang="0">
                  <a:pos x="469" y="816"/>
                </a:cxn>
                <a:cxn ang="0">
                  <a:pos x="527" y="842"/>
                </a:cxn>
                <a:cxn ang="0">
                  <a:pos x="557" y="785"/>
                </a:cxn>
                <a:cxn ang="0">
                  <a:pos x="451" y="306"/>
                </a:cxn>
                <a:cxn ang="0">
                  <a:pos x="469" y="221"/>
                </a:cxn>
                <a:cxn ang="0">
                  <a:pos x="573" y="139"/>
                </a:cxn>
                <a:cxn ang="0">
                  <a:pos x="635" y="98"/>
                </a:cxn>
                <a:cxn ang="0">
                  <a:pos x="680" y="26"/>
                </a:cxn>
              </a:cxnLst>
              <a:rect l="0" t="0" r="r" b="b"/>
              <a:pathLst>
                <a:path w="696" h="852">
                  <a:moveTo>
                    <a:pt x="680" y="26"/>
                  </a:moveTo>
                  <a:cubicBezTo>
                    <a:pt x="663" y="0"/>
                    <a:pt x="624" y="22"/>
                    <a:pt x="589" y="40"/>
                  </a:cubicBezTo>
                  <a:cubicBezTo>
                    <a:pt x="557" y="56"/>
                    <a:pt x="471" y="107"/>
                    <a:pt x="440" y="115"/>
                  </a:cubicBezTo>
                  <a:cubicBezTo>
                    <a:pt x="439" y="115"/>
                    <a:pt x="397" y="128"/>
                    <a:pt x="348" y="128"/>
                  </a:cubicBezTo>
                  <a:cubicBezTo>
                    <a:pt x="300" y="128"/>
                    <a:pt x="258" y="116"/>
                    <a:pt x="258" y="116"/>
                  </a:cubicBezTo>
                  <a:cubicBezTo>
                    <a:pt x="230" y="111"/>
                    <a:pt x="140" y="57"/>
                    <a:pt x="107" y="40"/>
                  </a:cubicBezTo>
                  <a:cubicBezTo>
                    <a:pt x="72" y="22"/>
                    <a:pt x="33" y="0"/>
                    <a:pt x="16" y="26"/>
                  </a:cubicBezTo>
                  <a:cubicBezTo>
                    <a:pt x="0" y="51"/>
                    <a:pt x="21" y="73"/>
                    <a:pt x="61" y="98"/>
                  </a:cubicBezTo>
                  <a:cubicBezTo>
                    <a:pt x="103" y="125"/>
                    <a:pt x="98" y="123"/>
                    <a:pt x="123" y="139"/>
                  </a:cubicBezTo>
                  <a:cubicBezTo>
                    <a:pt x="150" y="156"/>
                    <a:pt x="212" y="200"/>
                    <a:pt x="225" y="221"/>
                  </a:cubicBezTo>
                  <a:cubicBezTo>
                    <a:pt x="238" y="241"/>
                    <a:pt x="240" y="272"/>
                    <a:pt x="243" y="306"/>
                  </a:cubicBezTo>
                  <a:cubicBezTo>
                    <a:pt x="255" y="436"/>
                    <a:pt x="145" y="760"/>
                    <a:pt x="137" y="785"/>
                  </a:cubicBezTo>
                  <a:cubicBezTo>
                    <a:pt x="131" y="807"/>
                    <a:pt x="136" y="833"/>
                    <a:pt x="168" y="842"/>
                  </a:cubicBezTo>
                  <a:cubicBezTo>
                    <a:pt x="200" y="852"/>
                    <a:pt x="219" y="837"/>
                    <a:pt x="225" y="816"/>
                  </a:cubicBezTo>
                  <a:cubicBezTo>
                    <a:pt x="237" y="777"/>
                    <a:pt x="300" y="606"/>
                    <a:pt x="319" y="556"/>
                  </a:cubicBezTo>
                  <a:cubicBezTo>
                    <a:pt x="327" y="536"/>
                    <a:pt x="335" y="521"/>
                    <a:pt x="343" y="518"/>
                  </a:cubicBezTo>
                  <a:cubicBezTo>
                    <a:pt x="346" y="517"/>
                    <a:pt x="351" y="517"/>
                    <a:pt x="354" y="518"/>
                  </a:cubicBezTo>
                  <a:cubicBezTo>
                    <a:pt x="361" y="521"/>
                    <a:pt x="367" y="536"/>
                    <a:pt x="375" y="556"/>
                  </a:cubicBezTo>
                  <a:cubicBezTo>
                    <a:pt x="394" y="606"/>
                    <a:pt x="458" y="777"/>
                    <a:pt x="469" y="816"/>
                  </a:cubicBezTo>
                  <a:cubicBezTo>
                    <a:pt x="476" y="837"/>
                    <a:pt x="494" y="852"/>
                    <a:pt x="527" y="842"/>
                  </a:cubicBezTo>
                  <a:cubicBezTo>
                    <a:pt x="559" y="833"/>
                    <a:pt x="563" y="807"/>
                    <a:pt x="557" y="785"/>
                  </a:cubicBezTo>
                  <a:cubicBezTo>
                    <a:pt x="550" y="760"/>
                    <a:pt x="440" y="436"/>
                    <a:pt x="451" y="306"/>
                  </a:cubicBezTo>
                  <a:cubicBezTo>
                    <a:pt x="454" y="272"/>
                    <a:pt x="456" y="241"/>
                    <a:pt x="469" y="221"/>
                  </a:cubicBezTo>
                  <a:cubicBezTo>
                    <a:pt x="482" y="200"/>
                    <a:pt x="545" y="156"/>
                    <a:pt x="573" y="139"/>
                  </a:cubicBezTo>
                  <a:cubicBezTo>
                    <a:pt x="598" y="123"/>
                    <a:pt x="592" y="125"/>
                    <a:pt x="635" y="98"/>
                  </a:cubicBezTo>
                  <a:cubicBezTo>
                    <a:pt x="674" y="73"/>
                    <a:pt x="696" y="51"/>
                    <a:pt x="680" y="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Oval 26"/>
            <p:cNvSpPr>
              <a:spLocks noChangeArrowheads="1"/>
            </p:cNvSpPr>
            <p:nvPr/>
          </p:nvSpPr>
          <p:spPr bwMode="auto">
            <a:xfrm>
              <a:off x="2784" y="642"/>
              <a:ext cx="188" cy="18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571823" y="1407649"/>
            <a:ext cx="60436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>
                <a:solidFill>
                  <a:srgbClr val="00B050"/>
                </a:solidFill>
              </a:rPr>
              <a:t>BeanFactory</a:t>
            </a:r>
            <a:r>
              <a:rPr lang="zh-CN" altLang="zh-CN" sz="2000" b="1" smtClean="0">
                <a:solidFill>
                  <a:srgbClr val="00B050"/>
                </a:solidFill>
              </a:rPr>
              <a:t>接口</a:t>
            </a:r>
            <a:r>
              <a:rPr lang="zh-CN" altLang="en-US" sz="2000" b="1" smtClean="0">
                <a:solidFill>
                  <a:srgbClr val="00B050"/>
                </a:solidFill>
              </a:rPr>
              <a:t>：</a:t>
            </a:r>
            <a:r>
              <a:rPr lang="en-US" altLang="zh-CN" sz="2000" b="1" smtClean="0"/>
              <a:t>SpringIoC</a:t>
            </a:r>
            <a:r>
              <a:rPr lang="zh-CN" altLang="zh-CN" sz="2000" b="1"/>
              <a:t>容器标准化</a:t>
            </a:r>
            <a:r>
              <a:rPr lang="zh-CN" altLang="zh-CN" sz="2000" b="1">
                <a:solidFill>
                  <a:srgbClr val="FF0000"/>
                </a:solidFill>
              </a:rPr>
              <a:t>超</a:t>
            </a:r>
            <a:r>
              <a:rPr lang="zh-CN" altLang="zh-CN" sz="2000" b="1" smtClean="0">
                <a:solidFill>
                  <a:srgbClr val="FF0000"/>
                </a:solidFill>
              </a:rPr>
              <a:t>接口</a:t>
            </a:r>
            <a:r>
              <a:rPr lang="zh-CN" altLang="en-US" sz="2000" b="1" smtClean="0"/>
              <a:t>，</a:t>
            </a:r>
            <a:endParaRPr lang="en-US" altLang="zh-CN" sz="2000" b="1" smtClean="0"/>
          </a:p>
          <a:p>
            <a:r>
              <a:rPr lang="zh-CN" altLang="en-US" sz="2000" b="1"/>
              <a:t>规定</a:t>
            </a:r>
            <a:r>
              <a:rPr lang="zh-CN" altLang="en-US" sz="2000" b="1" smtClean="0"/>
              <a:t>了</a:t>
            </a:r>
            <a:r>
              <a:rPr lang="en-US" altLang="zh-CN" sz="2000" b="1" smtClean="0"/>
              <a:t>ioc</a:t>
            </a:r>
            <a:r>
              <a:rPr lang="zh-CN" altLang="en-US" sz="2000" b="1" smtClean="0"/>
              <a:t>容器哦的基本操作</a:t>
            </a:r>
            <a:endParaRPr lang="zh-CN" altLang="en-US" sz="2000" b="1"/>
          </a:p>
        </p:txBody>
      </p:sp>
      <p:grpSp>
        <p:nvGrpSpPr>
          <p:cNvPr id="56" name="组合 8"/>
          <p:cNvGrpSpPr>
            <a:grpSpLocks/>
          </p:cNvGrpSpPr>
          <p:nvPr/>
        </p:nvGrpSpPr>
        <p:grpSpPr bwMode="auto">
          <a:xfrm>
            <a:off x="0" y="1199608"/>
            <a:ext cx="5936776" cy="779668"/>
            <a:chOff x="0" y="1255803"/>
            <a:chExt cx="4496844" cy="646363"/>
          </a:xfrm>
        </p:grpSpPr>
        <p:sp>
          <p:nvSpPr>
            <p:cNvPr id="57" name="五边形 56"/>
            <p:cNvSpPr/>
            <p:nvPr/>
          </p:nvSpPr>
          <p:spPr>
            <a:xfrm>
              <a:off x="0" y="1260567"/>
              <a:ext cx="3179762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58" name="矩形 6"/>
            <p:cNvSpPr>
              <a:spLocks noChangeArrowheads="1"/>
            </p:cNvSpPr>
            <p:nvPr/>
          </p:nvSpPr>
          <p:spPr bwMode="auto">
            <a:xfrm>
              <a:off x="0" y="1394247"/>
              <a:ext cx="4496844" cy="331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 smtClean="0">
                  <a:latin typeface="+mn-ea"/>
                  <a:ea typeface="+mn-ea"/>
                </a:rPr>
                <a:t>SpringIoC</a:t>
              </a:r>
              <a:r>
                <a:rPr lang="zh-CN" altLang="zh-CN" sz="2000" b="1" smtClean="0">
                  <a:latin typeface="+mn-ea"/>
                  <a:ea typeface="+mn-ea"/>
                </a:rPr>
                <a:t>容器</a:t>
              </a:r>
              <a:r>
                <a:rPr lang="zh-CN" altLang="en-US" sz="2000" b="1" smtClean="0">
                  <a:latin typeface="+mn-ea"/>
                  <a:ea typeface="+mn-ea"/>
                </a:rPr>
                <a:t>接口和实现类</a:t>
              </a:r>
              <a:endParaRPr lang="zh-CN" altLang="en-US" sz="2000" b="1">
                <a:latin typeface="+mn-ea"/>
                <a:ea typeface="+mn-ea"/>
              </a:endParaRPr>
            </a:p>
          </p:txBody>
        </p:sp>
        <p:sp>
          <p:nvSpPr>
            <p:cNvPr id="59" name="燕尾形 58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60" name="燕尾形 59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5669079" y="3059668"/>
            <a:ext cx="63995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B050"/>
                </a:solidFill>
              </a:rPr>
              <a:t>ApplicationContext</a:t>
            </a:r>
            <a:r>
              <a:rPr lang="zh-CN" altLang="en-US" sz="2000" b="1">
                <a:solidFill>
                  <a:srgbClr val="00B050"/>
                </a:solidFill>
              </a:rPr>
              <a:t>：</a:t>
            </a:r>
            <a:r>
              <a:rPr lang="zh-CN" altLang="zh-CN" sz="2000" b="1"/>
              <a:t>是</a:t>
            </a:r>
            <a:r>
              <a:rPr lang="en-US" altLang="zh-CN" sz="2000" b="1"/>
              <a:t>BeanFactory</a:t>
            </a:r>
            <a:r>
              <a:rPr lang="zh-CN" altLang="zh-CN" sz="2000" b="1"/>
              <a:t>的</a:t>
            </a:r>
            <a:r>
              <a:rPr lang="zh-CN" altLang="zh-CN" sz="2000" b="1">
                <a:solidFill>
                  <a:srgbClr val="FF0000"/>
                </a:solidFill>
              </a:rPr>
              <a:t>子接口</a:t>
            </a:r>
            <a:r>
              <a:rPr lang="zh-CN" altLang="en-US" sz="2000" b="1"/>
              <a:t>，做了</a:t>
            </a:r>
            <a:endParaRPr lang="en-US" altLang="zh-CN" sz="2000" b="1"/>
          </a:p>
          <a:p>
            <a:r>
              <a:rPr lang="zh-CN" altLang="en-US" sz="2000" b="1"/>
              <a:t>一些扩展，如</a:t>
            </a:r>
            <a:r>
              <a:rPr lang="en-US" altLang="zh-CN" sz="2000" b="1"/>
              <a:t>aop</a:t>
            </a:r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976525" y="4791780"/>
            <a:ext cx="2443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ClassPathXml</a:t>
            </a:r>
          </a:p>
          <a:p>
            <a:r>
              <a:rPr lang="en-US" altLang="zh-CN" b="1" smtClean="0"/>
              <a:t>ApplicationContext</a:t>
            </a:r>
            <a:endParaRPr lang="zh-CN" altLang="en-US" b="1"/>
          </a:p>
        </p:txBody>
      </p:sp>
      <p:sp>
        <p:nvSpPr>
          <p:cNvPr id="7" name="矩形 6"/>
          <p:cNvSpPr/>
          <p:nvPr/>
        </p:nvSpPr>
        <p:spPr>
          <a:xfrm>
            <a:off x="4277683" y="4793846"/>
            <a:ext cx="2300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FileSystemXml</a:t>
            </a:r>
          </a:p>
          <a:p>
            <a:r>
              <a:rPr lang="en-US" altLang="zh-CN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ApplicationContext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00515" y="4761003"/>
            <a:ext cx="2300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AnnotationConfig</a:t>
            </a:r>
          </a:p>
          <a:p>
            <a:r>
              <a:rPr lang="en-US" altLang="zh-CN" b="1" smtClean="0"/>
              <a:t>ApplicationContext</a:t>
            </a:r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9891370" y="4761002"/>
            <a:ext cx="2300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Web</a:t>
            </a:r>
          </a:p>
          <a:p>
            <a:r>
              <a:rPr lang="en-US" altLang="zh-CN" b="1" smtClean="0"/>
              <a:t>ApplicationContext</a:t>
            </a:r>
            <a:endParaRPr lang="zh-CN" altLang="en-US" b="1"/>
          </a:p>
        </p:txBody>
      </p:sp>
      <p:sp>
        <p:nvSpPr>
          <p:cNvPr id="61" name="矩形 60"/>
          <p:cNvSpPr/>
          <p:nvPr/>
        </p:nvSpPr>
        <p:spPr>
          <a:xfrm>
            <a:off x="69551" y="5855480"/>
            <a:ext cx="3052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+mn-ea"/>
              </a:rPr>
              <a:t>1</a:t>
            </a:r>
            <a:r>
              <a:rPr lang="zh-CN" altLang="en-US" smtClean="0">
                <a:latin typeface="+mn-ea"/>
              </a:rPr>
              <a:t>、配置文件</a:t>
            </a:r>
            <a:r>
              <a:rPr lang="en-US" altLang="zh-CN" smtClean="0">
                <a:latin typeface="+mn-ea"/>
              </a:rPr>
              <a:t>XML </a:t>
            </a:r>
            <a:r>
              <a:rPr lang="zh-CN" altLang="zh-CN">
                <a:latin typeface="+mn-ea"/>
              </a:rPr>
              <a:t>格式</a:t>
            </a:r>
            <a:r>
              <a:rPr lang="zh-CN" altLang="zh-CN" smtClean="0">
                <a:latin typeface="+mn-ea"/>
              </a:rPr>
              <a:t>的</a:t>
            </a:r>
            <a:endParaRPr lang="en-US" altLang="zh-CN" smtClean="0">
              <a:latin typeface="+mn-ea"/>
            </a:endParaRPr>
          </a:p>
          <a:p>
            <a:r>
              <a:rPr lang="en-US" altLang="zh-CN" smtClean="0">
                <a:latin typeface="+mn-ea"/>
              </a:rPr>
              <a:t>2</a:t>
            </a:r>
            <a:r>
              <a:rPr lang="zh-CN" altLang="en-US" smtClean="0">
                <a:latin typeface="+mn-ea"/>
              </a:rPr>
              <a:t>、项目的类路径</a:t>
            </a:r>
            <a:r>
              <a:rPr lang="en-US" altLang="zh-CN" smtClean="0">
                <a:latin typeface="+mn-ea"/>
              </a:rPr>
              <a:t>resources</a:t>
            </a:r>
            <a:r>
              <a:rPr lang="en-US" altLang="zh-CN"/>
              <a:t> </a:t>
            </a:r>
            <a:endParaRPr lang="zh-CN" altLang="en-US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5226447" y="2132574"/>
            <a:ext cx="4330" cy="531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1184070" y="3705999"/>
            <a:ext cx="3811011" cy="946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4168612" y="3894558"/>
            <a:ext cx="1025658" cy="670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49" idx="0"/>
          </p:cNvCxnSpPr>
          <p:nvPr/>
        </p:nvCxnSpPr>
        <p:spPr>
          <a:xfrm>
            <a:off x="5571823" y="3840197"/>
            <a:ext cx="1412360" cy="623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5669079" y="3705999"/>
            <a:ext cx="3802467" cy="757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3562794" y="5579071"/>
            <a:ext cx="30957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+mn-ea"/>
              </a:rPr>
              <a:t>1</a:t>
            </a:r>
            <a:r>
              <a:rPr lang="zh-CN" altLang="en-US" smtClean="0">
                <a:latin typeface="+mn-ea"/>
              </a:rPr>
              <a:t>、配置文件</a:t>
            </a:r>
            <a:r>
              <a:rPr lang="en-US" altLang="zh-CN" smtClean="0">
                <a:latin typeface="+mn-ea"/>
              </a:rPr>
              <a:t>XML </a:t>
            </a:r>
            <a:r>
              <a:rPr lang="zh-CN" altLang="zh-CN">
                <a:latin typeface="+mn-ea"/>
              </a:rPr>
              <a:t>格式</a:t>
            </a:r>
            <a:r>
              <a:rPr lang="zh-CN" altLang="zh-CN" smtClean="0">
                <a:latin typeface="+mn-ea"/>
              </a:rPr>
              <a:t>的</a:t>
            </a:r>
            <a:endParaRPr lang="en-US" altLang="zh-CN" smtClean="0">
              <a:latin typeface="+mn-ea"/>
            </a:endParaRPr>
          </a:p>
          <a:p>
            <a:r>
              <a:rPr lang="en-US" altLang="zh-CN" smtClean="0">
                <a:latin typeface="+mn-ea"/>
              </a:rPr>
              <a:t>2</a:t>
            </a:r>
            <a:r>
              <a:rPr lang="zh-CN" altLang="en-US" smtClean="0">
                <a:latin typeface="+mn-ea"/>
              </a:rPr>
              <a:t>、配置文件路径以操作系统</a:t>
            </a:r>
            <a:endParaRPr lang="en-US" altLang="zh-CN" smtClean="0">
              <a:latin typeface="+mn-ea"/>
            </a:endParaRPr>
          </a:p>
          <a:p>
            <a:r>
              <a:rPr lang="zh-CN" altLang="en-US" smtClean="0">
                <a:latin typeface="+mn-ea"/>
              </a:rPr>
              <a:t>的文件路径为准如</a:t>
            </a:r>
            <a:r>
              <a:rPr lang="en-US" altLang="zh-CN" smtClean="0">
                <a:latin typeface="+mn-ea"/>
              </a:rPr>
              <a:t>d://….</a:t>
            </a:r>
            <a:r>
              <a:rPr lang="en-US" altLang="zh-CN">
                <a:latin typeface="+mn-ea"/>
              </a:rPr>
              <a:t> </a:t>
            </a:r>
            <a:endParaRPr lang="zh-CN" altLang="en-US">
              <a:latin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147576" y="5809313"/>
            <a:ext cx="3088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+mn-ea"/>
              </a:rPr>
              <a:t>1</a:t>
            </a:r>
            <a:r>
              <a:rPr lang="zh-CN" altLang="en-US">
                <a:latin typeface="+mn-ea"/>
              </a:rPr>
              <a:t>、</a:t>
            </a:r>
            <a:r>
              <a:rPr lang="zh-CN" altLang="en-US" smtClean="0">
                <a:latin typeface="+mn-ea"/>
              </a:rPr>
              <a:t>专为</a:t>
            </a:r>
            <a:r>
              <a:rPr lang="en-US" altLang="zh-CN" smtClean="0">
                <a:latin typeface="+mn-ea"/>
              </a:rPr>
              <a:t>web</a:t>
            </a:r>
            <a:r>
              <a:rPr lang="zh-CN" altLang="en-US" smtClean="0">
                <a:latin typeface="+mn-ea"/>
              </a:rPr>
              <a:t>项目提供的容器</a:t>
            </a:r>
            <a:endParaRPr lang="zh-CN" altLang="en-US">
              <a:latin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882533" y="5710242"/>
            <a:ext cx="2111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+mn-ea"/>
              </a:rPr>
              <a:t>1</a:t>
            </a:r>
            <a:r>
              <a:rPr lang="zh-CN" altLang="en-US" smtClean="0">
                <a:latin typeface="+mn-ea"/>
              </a:rPr>
              <a:t>、配置文件使用</a:t>
            </a:r>
            <a:endParaRPr lang="en-US" altLang="zh-CN" smtClean="0">
              <a:latin typeface="+mn-ea"/>
            </a:endParaRPr>
          </a:p>
          <a:p>
            <a:r>
              <a:rPr lang="en-US" altLang="zh-CN">
                <a:latin typeface="+mn-ea"/>
              </a:rPr>
              <a:t>j</a:t>
            </a:r>
            <a:r>
              <a:rPr lang="en-US" altLang="zh-CN" smtClean="0">
                <a:latin typeface="+mn-ea"/>
              </a:rPr>
              <a:t>ava</a:t>
            </a:r>
            <a:r>
              <a:rPr lang="zh-CN" altLang="en-US" smtClean="0">
                <a:latin typeface="+mn-ea"/>
              </a:rPr>
              <a:t>类的方式</a:t>
            </a:r>
            <a:endParaRPr lang="zh-CN" altLang="en-US">
              <a:latin typeface="+mn-ea"/>
            </a:endParaRPr>
          </a:p>
        </p:txBody>
      </p:sp>
      <p:sp>
        <p:nvSpPr>
          <p:cNvPr id="80" name="矩形 1"/>
          <p:cNvSpPr>
            <a:spLocks noChangeArrowheads="1"/>
          </p:cNvSpPr>
          <p:nvPr/>
        </p:nvSpPr>
        <p:spPr bwMode="auto">
          <a:xfrm>
            <a:off x="3420351" y="6502401"/>
            <a:ext cx="3416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smtClean="0">
                <a:solidFill>
                  <a:srgbClr val="FF0000"/>
                </a:solidFill>
              </a:rPr>
              <a:t>代码</a:t>
            </a:r>
            <a:r>
              <a:rPr lang="zh-CN" altLang="en-US" sz="1800" b="1">
                <a:solidFill>
                  <a:srgbClr val="FF0000"/>
                </a:solidFill>
              </a:rPr>
              <a:t>的灵活性变差，不推荐使用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2383" y="4084888"/>
            <a:ext cx="614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四                 大            实            现                     类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8128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61" grpId="0"/>
      <p:bldP spid="77" grpId="0"/>
      <p:bldP spid="78" grpId="0"/>
      <p:bldP spid="79" grpId="0"/>
      <p:bldP spid="80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8"/>
          <p:cNvSpPr>
            <a:spLocks noChangeArrowheads="1"/>
          </p:cNvSpPr>
          <p:nvPr/>
        </p:nvSpPr>
        <p:spPr bwMode="auto">
          <a:xfrm>
            <a:off x="2360083" y="1264836"/>
            <a:ext cx="728768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itchFamily="18" charset="0"/>
              </a:rPr>
              <a:t>Spring</a:t>
            </a:r>
            <a:r>
              <a:rPr lang="zh-CN" altLang="zh-CN" sz="1800" b="1">
                <a:latin typeface="Times New Roman" pitchFamily="18" charset="0"/>
              </a:rPr>
              <a:t>容器</a:t>
            </a:r>
            <a:r>
              <a:rPr lang="zh-CN" altLang="zh-CN" sz="1800" b="1" smtClean="0">
                <a:latin typeface="Times New Roman" pitchFamily="18" charset="0"/>
              </a:rPr>
              <a:t>支持</a:t>
            </a:r>
            <a:r>
              <a:rPr lang="zh-CN" altLang="en-US" sz="1800" b="1" smtClean="0">
                <a:latin typeface="Times New Roman" pitchFamily="18" charset="0"/>
              </a:rPr>
              <a:t>的</a:t>
            </a:r>
            <a:r>
              <a:rPr lang="en-US" altLang="zh-CN" sz="1800" b="1" smtClean="0">
                <a:latin typeface="Times New Roman" pitchFamily="18" charset="0"/>
              </a:rPr>
              <a:t>3</a:t>
            </a:r>
            <a:r>
              <a:rPr lang="zh-CN" altLang="zh-CN" sz="1800" b="1" smtClean="0">
                <a:latin typeface="Times New Roman" pitchFamily="18" charset="0"/>
              </a:rPr>
              <a:t>种</a:t>
            </a:r>
            <a:r>
              <a:rPr lang="zh-CN" altLang="en-US" sz="1800" b="1" smtClean="0">
                <a:latin typeface="Times New Roman" pitchFamily="18" charset="0"/>
              </a:rPr>
              <a:t>配置元数据方式</a:t>
            </a:r>
            <a:endParaRPr lang="en-US" altLang="zh-CN" sz="1800" b="1">
              <a:solidFill>
                <a:srgbClr val="0070C0"/>
              </a:solidFill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16" name="右大括号 15"/>
          <p:cNvSpPr>
            <a:spLocks/>
          </p:cNvSpPr>
          <p:nvPr/>
        </p:nvSpPr>
        <p:spPr bwMode="auto">
          <a:xfrm rot="-5400000">
            <a:off x="5780088" y="-415268"/>
            <a:ext cx="504825" cy="4830233"/>
          </a:xfrm>
          <a:prstGeom prst="rightBrace">
            <a:avLst>
              <a:gd name="adj1" fmla="val 8239"/>
              <a:gd name="adj2" fmla="val 49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itchFamily="34" charset="0"/>
              <a:ea typeface="等线" pitchFamily="2" charset="-122"/>
            </a:endParaRPr>
          </a:p>
        </p:txBody>
      </p:sp>
      <p:sp>
        <p:nvSpPr>
          <p:cNvPr id="17" name="折角形 16"/>
          <p:cNvSpPr/>
          <p:nvPr/>
        </p:nvSpPr>
        <p:spPr>
          <a:xfrm>
            <a:off x="7389284" y="2368149"/>
            <a:ext cx="2118783" cy="1539875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altLang="zh-CN" b="1" smtClean="0"/>
              <a:t>Java</a:t>
            </a:r>
            <a:r>
              <a:rPr lang="zh-CN" altLang="zh-CN" b="1"/>
              <a:t>配置类</a:t>
            </a:r>
            <a:r>
              <a:rPr lang="zh-CN" altLang="zh-CN" b="1" smtClean="0"/>
              <a:t>方式</a:t>
            </a:r>
            <a:endParaRPr lang="en-US" altLang="zh-CN" b="1" smtClean="0"/>
          </a:p>
          <a:p>
            <a:pPr algn="ctr" eaLnBrk="0" hangingPunct="0">
              <a:lnSpc>
                <a:spcPct val="150000"/>
              </a:lnSpc>
              <a:defRPr/>
            </a:pPr>
            <a:endParaRPr lang="en-US" altLang="zh-CN" b="1"/>
          </a:p>
          <a:p>
            <a:pPr algn="ctr" eaLnBrk="0" hangingPunct="0">
              <a:lnSpc>
                <a:spcPct val="150000"/>
              </a:lnSpc>
              <a:defRPr/>
            </a:pPr>
            <a:endParaRPr lang="en-US" altLang="zh-CN" b="1" smtClean="0"/>
          </a:p>
        </p:txBody>
      </p:sp>
      <p:sp>
        <p:nvSpPr>
          <p:cNvPr id="18" name="折角形 17"/>
          <p:cNvSpPr/>
          <p:nvPr/>
        </p:nvSpPr>
        <p:spPr>
          <a:xfrm>
            <a:off x="2510367" y="2358623"/>
            <a:ext cx="2190751" cy="164465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altLang="zh-CN" b="1" smtClean="0"/>
              <a:t>XML</a:t>
            </a:r>
            <a:r>
              <a:rPr lang="zh-CN" altLang="zh-CN" b="1"/>
              <a:t>配置</a:t>
            </a:r>
            <a:r>
              <a:rPr lang="zh-CN" altLang="zh-CN" b="1" smtClean="0"/>
              <a:t>方式</a:t>
            </a:r>
            <a:r>
              <a:rPr lang="en-US" altLang="zh-CN" b="1" smtClean="0"/>
              <a:t> </a:t>
            </a:r>
          </a:p>
          <a:p>
            <a:pPr algn="ctr" eaLnBrk="0" hangingPunct="0">
              <a:lnSpc>
                <a:spcPct val="150000"/>
              </a:lnSpc>
              <a:defRPr/>
            </a:pPr>
            <a:endParaRPr lang="en-US" altLang="zh-CN" b="1"/>
          </a:p>
          <a:p>
            <a:pPr algn="ctr" eaLnBrk="0" hangingPunct="0">
              <a:lnSpc>
                <a:spcPct val="150000"/>
              </a:lnSpc>
              <a:defRPr/>
            </a:pPr>
            <a:endParaRPr lang="en-US" altLang="zh-CN" b="1" smtClean="0"/>
          </a:p>
        </p:txBody>
      </p:sp>
      <p:sp>
        <p:nvSpPr>
          <p:cNvPr id="19" name="矩形 18"/>
          <p:cNvSpPr/>
          <p:nvPr/>
        </p:nvSpPr>
        <p:spPr bwMode="auto">
          <a:xfrm>
            <a:off x="206881" y="4128266"/>
            <a:ext cx="3914744" cy="2419543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eaLnBrk="0" hangingPunct="0">
              <a:defRPr/>
            </a:pPr>
            <a:r>
              <a:rPr lang="en-US" altLang="zh-CN" dirty="0"/>
              <a:t>     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Spring IoC</a:t>
            </a:r>
            <a:r>
              <a:rPr lang="zh-CN" altLang="zh-CN"/>
              <a:t>容器和核心概念</a:t>
            </a:r>
            <a:endParaRPr lang="zh-CN" altLang="en-US"/>
          </a:p>
        </p:txBody>
      </p:sp>
      <p:sp>
        <p:nvSpPr>
          <p:cNvPr id="12" name="折角形 11"/>
          <p:cNvSpPr/>
          <p:nvPr/>
        </p:nvSpPr>
        <p:spPr>
          <a:xfrm>
            <a:off x="4944532" y="2399567"/>
            <a:ext cx="2248641" cy="1539875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zh-CN" altLang="zh-CN" b="1" smtClean="0"/>
              <a:t>注解方式</a:t>
            </a:r>
            <a:endParaRPr lang="en-US" altLang="zh-CN" b="1" smtClean="0"/>
          </a:p>
          <a:p>
            <a:pPr algn="ctr" eaLnBrk="0" hangingPunct="0">
              <a:lnSpc>
                <a:spcPct val="150000"/>
              </a:lnSpc>
              <a:defRPr/>
            </a:pPr>
            <a:endParaRPr lang="en-US" altLang="zh-CN" b="1"/>
          </a:p>
          <a:p>
            <a:pPr algn="ctr" eaLnBrk="0" hangingPunct="0">
              <a:lnSpc>
                <a:spcPct val="150000"/>
              </a:lnSpc>
              <a:defRPr/>
            </a:pPr>
            <a:endParaRPr lang="en-US" altLang="zh-CN" b="1" smtClean="0"/>
          </a:p>
        </p:txBody>
      </p:sp>
      <p:sp>
        <p:nvSpPr>
          <p:cNvPr id="5" name="矩形 4"/>
          <p:cNvSpPr/>
          <p:nvPr/>
        </p:nvSpPr>
        <p:spPr>
          <a:xfrm>
            <a:off x="244459" y="4239486"/>
            <a:ext cx="38771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mtClean="0"/>
              <a:t>Spring</a:t>
            </a:r>
            <a:r>
              <a:rPr lang="zh-CN" altLang="zh-CN"/>
              <a:t>框架最早的配置方式</a:t>
            </a:r>
            <a:r>
              <a:rPr lang="zh-CN" altLang="zh-CN" smtClean="0"/>
              <a:t>之一</a:t>
            </a:r>
            <a:r>
              <a:rPr lang="zh-CN" altLang="en-US" smtClean="0"/>
              <a:t>，从</a:t>
            </a:r>
            <a:r>
              <a:rPr lang="en-US" altLang="zh-CN"/>
              <a:t>Spring</a:t>
            </a:r>
            <a:r>
              <a:rPr lang="zh-CN" altLang="zh-CN"/>
              <a:t>框架的第</a:t>
            </a:r>
            <a:r>
              <a:rPr lang="en-US" altLang="zh-CN"/>
              <a:t>1</a:t>
            </a:r>
            <a:r>
              <a:rPr lang="zh-CN" altLang="zh-CN"/>
              <a:t>版开始提供支持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mtClean="0"/>
              <a:t>通过</a:t>
            </a:r>
            <a:r>
              <a:rPr lang="zh-CN" altLang="zh-CN"/>
              <a:t>在</a:t>
            </a:r>
            <a:r>
              <a:rPr lang="en-US" altLang="zh-CN"/>
              <a:t>XML</a:t>
            </a:r>
            <a:r>
              <a:rPr lang="zh-CN" altLang="zh-CN"/>
              <a:t>文件中定义</a:t>
            </a:r>
            <a:r>
              <a:rPr lang="en-US" altLang="zh-CN"/>
              <a:t>Bean</a:t>
            </a:r>
            <a:r>
              <a:rPr lang="zh-CN" altLang="zh-CN"/>
              <a:t>及其依赖关系、</a:t>
            </a:r>
            <a:r>
              <a:rPr lang="en-US" altLang="zh-CN"/>
              <a:t>Bean</a:t>
            </a:r>
            <a:r>
              <a:rPr lang="zh-CN" altLang="zh-CN"/>
              <a:t>的作用域等信息，让</a:t>
            </a:r>
            <a:r>
              <a:rPr lang="en-US" altLang="zh-CN"/>
              <a:t>Spring IoC</a:t>
            </a:r>
            <a:r>
              <a:rPr lang="zh-CN" altLang="zh-CN"/>
              <a:t>容器来管理</a:t>
            </a:r>
            <a:r>
              <a:rPr lang="en-US" altLang="zh-CN"/>
              <a:t>Bean</a:t>
            </a:r>
            <a:r>
              <a:rPr lang="zh-CN" altLang="zh-CN"/>
              <a:t>之间的依赖关系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en-US" altLang="zh-CN"/>
          </a:p>
        </p:txBody>
      </p:sp>
      <p:sp>
        <p:nvSpPr>
          <p:cNvPr id="20" name="矩形 19"/>
          <p:cNvSpPr/>
          <p:nvPr/>
        </p:nvSpPr>
        <p:spPr bwMode="auto">
          <a:xfrm>
            <a:off x="4564811" y="4143933"/>
            <a:ext cx="3134911" cy="2447934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eaLnBrk="0" hangingPunct="0">
              <a:defRPr/>
            </a:pPr>
            <a:r>
              <a:rPr lang="en-US" altLang="zh-CN" dirty="0"/>
              <a:t>    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38373" y="4228094"/>
            <a:ext cx="29877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/>
              <a:t>从</a:t>
            </a:r>
            <a:r>
              <a:rPr lang="en-US" altLang="zh-CN"/>
              <a:t>Spring 2.5</a:t>
            </a:r>
            <a:r>
              <a:rPr lang="zh-CN" altLang="zh-CN"/>
              <a:t>版本开始提供</a:t>
            </a:r>
            <a:r>
              <a:rPr lang="zh-CN" altLang="zh-CN" smtClean="0"/>
              <a:t>支持</a:t>
            </a:r>
            <a:r>
              <a:rPr lang="zh-CN" altLang="en-US" smtClean="0"/>
              <a:t>；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mtClean="0"/>
              <a:t>在</a:t>
            </a:r>
            <a:r>
              <a:rPr lang="en-US" altLang="zh-CN"/>
              <a:t>Bean</a:t>
            </a:r>
            <a:r>
              <a:rPr lang="zh-CN" altLang="zh-CN"/>
              <a:t>类上使用注解来代替</a:t>
            </a:r>
            <a:r>
              <a:rPr lang="en-US" altLang="zh-CN"/>
              <a:t>XML</a:t>
            </a:r>
            <a:r>
              <a:rPr lang="zh-CN" altLang="zh-CN"/>
              <a:t>配置文件</a:t>
            </a:r>
            <a:r>
              <a:rPr lang="zh-CN" altLang="zh-CN" smtClean="0"/>
              <a:t>中</a:t>
            </a:r>
            <a:r>
              <a:rPr lang="zh-CN" altLang="en-US" smtClean="0"/>
              <a:t>自己编写</a:t>
            </a:r>
            <a:r>
              <a:rPr lang="zh-CN" altLang="zh-CN" smtClean="0"/>
              <a:t>的</a:t>
            </a:r>
            <a:r>
              <a:rPr lang="en-US" altLang="zh-CN" smtClean="0"/>
              <a:t>bean</a:t>
            </a:r>
            <a:r>
              <a:rPr lang="zh-CN" altLang="en-US"/>
              <a:t>的</a:t>
            </a:r>
            <a:r>
              <a:rPr lang="zh-CN" altLang="zh-CN" smtClean="0"/>
              <a:t>配置</a:t>
            </a:r>
            <a:r>
              <a:rPr lang="zh-CN" altLang="zh-CN"/>
              <a:t>信息</a:t>
            </a:r>
            <a:r>
              <a:rPr lang="zh-CN" altLang="zh-CN" smtClean="0"/>
              <a:t>。</a:t>
            </a:r>
            <a:r>
              <a:rPr lang="en-US" altLang="zh-CN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latin typeface="+mn-ea"/>
                <a:cs typeface="Times New Roman" panose="02020603050405020304" pitchFamily="18" charset="0"/>
              </a:rPr>
              <a:t>xml</a:t>
            </a:r>
            <a:r>
              <a:rPr lang="zh-CN" altLang="en-US" smtClean="0">
                <a:latin typeface="+mn-ea"/>
                <a:cs typeface="Times New Roman" panose="02020603050405020304" pitchFamily="18" charset="0"/>
              </a:rPr>
              <a:t>配置文件中配置注解扫描等信息。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 bwMode="auto">
          <a:xfrm>
            <a:off x="8033283" y="4184894"/>
            <a:ext cx="3676496" cy="2365172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eaLnBrk="0" hangingPunct="0">
              <a:defRPr/>
            </a:pPr>
            <a:r>
              <a:rPr lang="en-US" altLang="zh-CN" dirty="0"/>
              <a:t>     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212128" y="4296113"/>
            <a:ext cx="34976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/>
              <a:t>从</a:t>
            </a:r>
            <a:r>
              <a:rPr lang="en-US" altLang="zh-CN"/>
              <a:t>Spring 3.0</a:t>
            </a:r>
            <a:r>
              <a:rPr lang="zh-CN" altLang="zh-CN"/>
              <a:t>版本开始提供</a:t>
            </a:r>
            <a:r>
              <a:rPr lang="zh-CN" altLang="zh-CN" smtClean="0"/>
              <a:t>支持</a:t>
            </a:r>
            <a:r>
              <a:rPr lang="zh-CN" altLang="en-US" smtClean="0"/>
              <a:t>；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mtClean="0"/>
              <a:t>Java</a:t>
            </a:r>
            <a:r>
              <a:rPr lang="zh-CN" altLang="zh-CN"/>
              <a:t>配置类是一种使用</a:t>
            </a:r>
            <a:r>
              <a:rPr lang="en-US" altLang="zh-CN"/>
              <a:t>Java</a:t>
            </a:r>
            <a:r>
              <a:rPr lang="zh-CN" altLang="zh-CN"/>
              <a:t>编写配置信息的</a:t>
            </a:r>
            <a:r>
              <a:rPr lang="zh-CN" altLang="zh-CN" smtClean="0"/>
              <a:t>方式</a:t>
            </a:r>
            <a:r>
              <a:rPr lang="zh-CN" altLang="en-US" smtClean="0"/>
              <a:t>，替代了注解方式中的</a:t>
            </a:r>
            <a:r>
              <a:rPr lang="en-US" altLang="zh-CN" smtClean="0"/>
              <a:t>xml</a:t>
            </a:r>
            <a:r>
              <a:rPr lang="zh-CN" altLang="en-US" smtClean="0"/>
              <a:t>配置文件功能。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09466" y="2982850"/>
            <a:ext cx="17087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altLang="zh-CN">
                <a:latin typeface="+mn-ea"/>
                <a:cs typeface="Times New Roman" panose="02020603050405020304" pitchFamily="18" charset="0"/>
              </a:rPr>
              <a:t>xml</a:t>
            </a:r>
            <a:r>
              <a:rPr lang="zh-CN" altLang="en-US">
                <a:latin typeface="+mn-ea"/>
                <a:cs typeface="Times New Roman" panose="02020603050405020304" pitchFamily="18" charset="0"/>
              </a:rPr>
              <a:t>配置文件</a:t>
            </a:r>
            <a:endParaRPr lang="en-US" altLang="zh-CN">
              <a:latin typeface="+mn-ea"/>
              <a:cs typeface="Times New Roman" panose="02020603050405020304" pitchFamily="18" charset="0"/>
            </a:endParaRPr>
          </a:p>
          <a:p>
            <a:pPr algn="ctr" eaLnBrk="0" hangingPunct="0">
              <a:lnSpc>
                <a:spcPct val="150000"/>
              </a:lnSpc>
              <a:defRPr/>
            </a:pPr>
            <a:r>
              <a:rPr lang="zh-CN" altLang="en-US">
                <a:latin typeface="+mn-ea"/>
                <a:cs typeface="Times New Roman" panose="02020603050405020304" pitchFamily="18" charset="0"/>
              </a:rPr>
              <a:t>基础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99996" y="2982850"/>
            <a:ext cx="2465007" cy="828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altLang="zh-CN" sz="1700">
                <a:latin typeface="+mn-ea"/>
                <a:cs typeface="Times New Roman" panose="02020603050405020304" pitchFamily="18" charset="0"/>
              </a:rPr>
              <a:t>@</a:t>
            </a:r>
            <a:r>
              <a:rPr lang="zh-CN" altLang="en-US" sz="1700">
                <a:latin typeface="+mn-ea"/>
                <a:cs typeface="Times New Roman" panose="02020603050405020304" pitchFamily="18" charset="0"/>
              </a:rPr>
              <a:t>注解</a:t>
            </a:r>
            <a:r>
              <a:rPr lang="en-US" altLang="zh-CN" sz="1700">
                <a:latin typeface="+mn-ea"/>
                <a:cs typeface="Times New Roman" panose="02020603050405020304" pitchFamily="18" charset="0"/>
              </a:rPr>
              <a:t>+xml</a:t>
            </a:r>
            <a:r>
              <a:rPr lang="zh-CN" altLang="en-US" sz="1700">
                <a:latin typeface="+mn-ea"/>
                <a:cs typeface="Times New Roman" panose="02020603050405020304" pitchFamily="18" charset="0"/>
              </a:rPr>
              <a:t>配置文件</a:t>
            </a:r>
            <a:endParaRPr lang="en-US" altLang="zh-CN" sz="1700">
              <a:latin typeface="+mn-ea"/>
              <a:cs typeface="Times New Roman" panose="02020603050405020304" pitchFamily="18" charset="0"/>
            </a:endParaRPr>
          </a:p>
          <a:p>
            <a:pPr algn="ctr" eaLnBrk="0" hangingPunct="0">
              <a:lnSpc>
                <a:spcPct val="150000"/>
              </a:lnSpc>
              <a:defRPr/>
            </a:pPr>
            <a:r>
              <a:rPr lang="zh-CN" altLang="en-US" sz="1700" b="1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过渡</a:t>
            </a:r>
            <a:endParaRPr lang="zh-CN" altLang="en-US" sz="1700" b="1" dirty="0">
              <a:solidFill>
                <a:srgbClr val="0070C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73595" y="2749133"/>
            <a:ext cx="194804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altLang="zh-CN">
                <a:latin typeface="+mn-ea"/>
                <a:cs typeface="Times New Roman" panose="02020603050405020304" pitchFamily="18" charset="0"/>
              </a:rPr>
              <a:t>@</a:t>
            </a:r>
            <a:r>
              <a:rPr lang="zh-CN" altLang="en-US">
                <a:latin typeface="+mn-ea"/>
                <a:cs typeface="Times New Roman" panose="02020603050405020304" pitchFamily="18" charset="0"/>
              </a:rPr>
              <a:t>注解</a:t>
            </a:r>
            <a:r>
              <a:rPr lang="en-US" altLang="zh-CN">
                <a:latin typeface="+mn-ea"/>
                <a:cs typeface="Times New Roman" panose="02020603050405020304" pitchFamily="18" charset="0"/>
              </a:rPr>
              <a:t>+</a:t>
            </a:r>
            <a:r>
              <a:rPr lang="zh-CN" altLang="en-US">
                <a:latin typeface="+mn-ea"/>
                <a:cs typeface="Times New Roman" panose="02020603050405020304" pitchFamily="18" charset="0"/>
              </a:rPr>
              <a:t>配置类 </a:t>
            </a:r>
            <a:endParaRPr lang="en-US" altLang="zh-CN">
              <a:latin typeface="+mn-ea"/>
              <a:cs typeface="Times New Roman" panose="02020603050405020304" pitchFamily="18" charset="0"/>
            </a:endParaRPr>
          </a:p>
          <a:p>
            <a:pPr algn="ctr" eaLnBrk="0" hangingPunct="0">
              <a:lnSpc>
                <a:spcPct val="150000"/>
              </a:lnSpc>
              <a:defRPr/>
            </a:pPr>
            <a:r>
              <a:rPr lang="zh-CN" altLang="en-US" sz="2400" b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主流</a:t>
            </a:r>
          </a:p>
        </p:txBody>
      </p:sp>
    </p:spTree>
    <p:extLst>
      <p:ext uri="{BB962C8B-B14F-4D97-AF65-F5344CB8AC3E}">
        <p14:creationId xmlns:p14="http://schemas.microsoft.com/office/powerpoint/2010/main" val="21669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/>
      <p:bldP spid="20" grpId="0" animBg="1"/>
      <p:bldP spid="21" grpId="0"/>
      <p:bldP spid="22" grpId="0" animBg="1"/>
      <p:bldP spid="23" grpId="0"/>
      <p:bldP spid="2" grpId="0"/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194593" y="1952327"/>
            <a:ext cx="1106481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mtClean="0"/>
              <a:t>IoC </a:t>
            </a:r>
            <a:r>
              <a:rPr lang="zh-CN" altLang="zh-CN"/>
              <a:t>主要是针对</a:t>
            </a:r>
            <a:r>
              <a:rPr lang="zh-CN" altLang="zh-CN" b="1"/>
              <a:t>对象的创建和调用控制</a:t>
            </a:r>
            <a:r>
              <a:rPr lang="zh-CN" altLang="zh-CN"/>
              <a:t>而言</a:t>
            </a:r>
            <a:r>
              <a:rPr lang="zh-CN" altLang="zh-CN" smtClean="0"/>
              <a:t>的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mtClean="0"/>
              <a:t>当</a:t>
            </a:r>
            <a:r>
              <a:rPr lang="zh-CN" altLang="zh-CN"/>
              <a:t>应用程序需要使用一个对象时，</a:t>
            </a:r>
            <a:r>
              <a:rPr lang="zh-CN" altLang="zh-CN" b="1"/>
              <a:t>不再是应用程序直接创建该对象</a:t>
            </a:r>
            <a:r>
              <a:rPr lang="zh-CN" altLang="zh-CN"/>
              <a:t>，而是由</a:t>
            </a:r>
            <a:r>
              <a:rPr lang="en-US" altLang="zh-CN"/>
              <a:t> </a:t>
            </a:r>
            <a:r>
              <a:rPr lang="en-US" altLang="zh-CN" b="1"/>
              <a:t>IoC </a:t>
            </a:r>
            <a:r>
              <a:rPr lang="zh-CN" altLang="zh-CN" b="1"/>
              <a:t>容器来创建和管理</a:t>
            </a:r>
            <a:r>
              <a:rPr lang="zh-CN" altLang="zh-CN"/>
              <a:t>，即</a:t>
            </a:r>
            <a:r>
              <a:rPr lang="zh-CN" altLang="zh-CN" b="1"/>
              <a:t>控制权由应用程序转移到</a:t>
            </a:r>
            <a:r>
              <a:rPr lang="en-US" altLang="zh-CN" b="1"/>
              <a:t> IoC </a:t>
            </a:r>
            <a:r>
              <a:rPr lang="zh-CN" altLang="zh-CN" b="1"/>
              <a:t>容器</a:t>
            </a:r>
            <a:r>
              <a:rPr lang="zh-CN" altLang="zh-CN"/>
              <a:t>中，也就是</a:t>
            </a:r>
            <a:r>
              <a:rPr lang="en-US" altLang="zh-CN"/>
              <a:t>“</a:t>
            </a:r>
            <a:r>
              <a:rPr lang="zh-CN" altLang="zh-CN"/>
              <a:t>反转</a:t>
            </a:r>
            <a:r>
              <a:rPr lang="en-US" altLang="zh-CN"/>
              <a:t>”</a:t>
            </a:r>
            <a:r>
              <a:rPr lang="zh-CN" altLang="zh-CN"/>
              <a:t>了控制权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mtClean="0"/>
              <a:t>IoC </a:t>
            </a:r>
            <a:r>
              <a:rPr lang="zh-CN" altLang="zh-CN"/>
              <a:t>容器维护着构成应用程序的对象，并负责创建这些对象</a:t>
            </a:r>
            <a:r>
              <a:rPr lang="zh-CN" altLang="zh-CN" smtClean="0"/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Spring IoC</a:t>
            </a:r>
            <a:r>
              <a:rPr lang="zh-CN" altLang="zh-CN"/>
              <a:t>容器和核心概念</a:t>
            </a:r>
            <a:endParaRPr lang="zh-CN" altLang="en-US" dirty="0"/>
          </a:p>
        </p:txBody>
      </p:sp>
      <p:grpSp>
        <p:nvGrpSpPr>
          <p:cNvPr id="22" name="组合 8"/>
          <p:cNvGrpSpPr>
            <a:grpSpLocks/>
          </p:cNvGrpSpPr>
          <p:nvPr/>
        </p:nvGrpSpPr>
        <p:grpSpPr bwMode="auto">
          <a:xfrm>
            <a:off x="0" y="1199606"/>
            <a:ext cx="4517409" cy="574499"/>
            <a:chOff x="0" y="1255803"/>
            <a:chExt cx="3571875" cy="646363"/>
          </a:xfrm>
        </p:grpSpPr>
        <p:sp>
          <p:nvSpPr>
            <p:cNvPr id="23" name="五边形 22"/>
            <p:cNvSpPr/>
            <p:nvPr/>
          </p:nvSpPr>
          <p:spPr>
            <a:xfrm>
              <a:off x="0" y="1260567"/>
              <a:ext cx="3179763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7805" y="1302189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IoC</a:t>
            </a:r>
            <a:r>
              <a:rPr lang="zh-CN" altLang="zh-CN" b="1"/>
              <a:t>（</a:t>
            </a:r>
            <a:r>
              <a:rPr lang="en-US" altLang="zh-CN" b="1"/>
              <a:t>Inversion of Control</a:t>
            </a:r>
            <a:r>
              <a:rPr lang="zh-CN" altLang="zh-CN" b="1"/>
              <a:t>）控制反转</a:t>
            </a:r>
            <a:endParaRPr lang="zh-CN" altLang="en-US"/>
          </a:p>
        </p:txBody>
      </p:sp>
      <p:grpSp>
        <p:nvGrpSpPr>
          <p:cNvPr id="10" name="组合 8"/>
          <p:cNvGrpSpPr>
            <a:grpSpLocks/>
          </p:cNvGrpSpPr>
          <p:nvPr/>
        </p:nvGrpSpPr>
        <p:grpSpPr bwMode="auto">
          <a:xfrm>
            <a:off x="0" y="4255707"/>
            <a:ext cx="4517409" cy="574499"/>
            <a:chOff x="0" y="1255803"/>
            <a:chExt cx="3571875" cy="646363"/>
          </a:xfrm>
        </p:grpSpPr>
        <p:sp>
          <p:nvSpPr>
            <p:cNvPr id="11" name="五边形 10"/>
            <p:cNvSpPr/>
            <p:nvPr/>
          </p:nvSpPr>
          <p:spPr>
            <a:xfrm>
              <a:off x="0" y="1260567"/>
              <a:ext cx="3179763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194593" y="4912094"/>
            <a:ext cx="1152883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mtClean="0"/>
              <a:t>DI </a:t>
            </a:r>
            <a:r>
              <a:rPr lang="zh-CN" altLang="zh-CN"/>
              <a:t>是指在组件之间传递</a:t>
            </a:r>
            <a:r>
              <a:rPr lang="zh-CN" altLang="zh-CN" b="1">
                <a:solidFill>
                  <a:srgbClr val="FF0000"/>
                </a:solidFill>
              </a:rPr>
              <a:t>依赖</a:t>
            </a:r>
            <a:r>
              <a:rPr lang="zh-CN" altLang="zh-CN" b="1" smtClean="0">
                <a:solidFill>
                  <a:srgbClr val="FF0000"/>
                </a:solidFill>
              </a:rPr>
              <a:t>关系</a:t>
            </a:r>
            <a:r>
              <a:rPr lang="zh-CN" altLang="en-US" b="1" smtClean="0">
                <a:solidFill>
                  <a:srgbClr val="FF0000"/>
                </a:solidFill>
              </a:rPr>
              <a:t>（</a:t>
            </a:r>
            <a:r>
              <a:rPr lang="en-US" altLang="zh-CN" b="1" smtClean="0">
                <a:solidFill>
                  <a:srgbClr val="FF0000"/>
                </a:solidFill>
              </a:rPr>
              <a:t>A</a:t>
            </a:r>
            <a:r>
              <a:rPr lang="zh-CN" altLang="en-US" b="1" smtClean="0">
                <a:solidFill>
                  <a:srgbClr val="FF0000"/>
                </a:solidFill>
              </a:rPr>
              <a:t>类需要调用</a:t>
            </a:r>
            <a:r>
              <a:rPr lang="en-US" altLang="zh-CN" b="1" smtClean="0">
                <a:solidFill>
                  <a:srgbClr val="FF0000"/>
                </a:solidFill>
              </a:rPr>
              <a:t>B</a:t>
            </a:r>
            <a:r>
              <a:rPr lang="zh-CN" altLang="en-US" b="1" smtClean="0">
                <a:solidFill>
                  <a:srgbClr val="FF0000"/>
                </a:solidFill>
              </a:rPr>
              <a:t>类称</a:t>
            </a:r>
            <a:r>
              <a:rPr lang="en-US" altLang="zh-CN" b="1" smtClean="0">
                <a:solidFill>
                  <a:srgbClr val="FF0000"/>
                </a:solidFill>
              </a:rPr>
              <a:t>A</a:t>
            </a:r>
            <a:r>
              <a:rPr lang="zh-CN" altLang="en-US" b="1" smtClean="0">
                <a:solidFill>
                  <a:srgbClr val="FF0000"/>
                </a:solidFill>
              </a:rPr>
              <a:t>依赖</a:t>
            </a:r>
            <a:r>
              <a:rPr lang="en-US" altLang="zh-CN" b="1" smtClean="0">
                <a:solidFill>
                  <a:srgbClr val="FF0000"/>
                </a:solidFill>
              </a:rPr>
              <a:t>B</a:t>
            </a:r>
            <a:r>
              <a:rPr lang="zh-CN" altLang="en-US" b="1" smtClean="0">
                <a:solidFill>
                  <a:srgbClr val="FF0000"/>
                </a:solidFill>
              </a:rPr>
              <a:t>）</a:t>
            </a:r>
            <a:r>
              <a:rPr lang="zh-CN" altLang="zh-CN" smtClean="0"/>
              <a:t>的</a:t>
            </a:r>
            <a:r>
              <a:rPr lang="zh-CN" altLang="zh-CN"/>
              <a:t>过程中，将依赖关系在容器内部进行处理</a:t>
            </a:r>
            <a:r>
              <a:rPr lang="zh-CN" altLang="zh-CN" smtClean="0"/>
              <a:t>，</a:t>
            </a:r>
            <a:r>
              <a:rPr lang="zh-CN" altLang="en-US" smtClean="0"/>
              <a:t>避免了</a:t>
            </a:r>
            <a:r>
              <a:rPr lang="zh-CN" altLang="zh-CN" smtClean="0"/>
              <a:t>在</a:t>
            </a:r>
            <a:r>
              <a:rPr lang="zh-CN" altLang="zh-CN"/>
              <a:t>应用程序代码中</a:t>
            </a:r>
            <a:r>
              <a:rPr lang="zh-CN" altLang="zh-CN" b="1">
                <a:solidFill>
                  <a:srgbClr val="FF0000"/>
                </a:solidFill>
              </a:rPr>
              <a:t>硬编码</a:t>
            </a:r>
            <a:r>
              <a:rPr lang="zh-CN" altLang="zh-CN"/>
              <a:t>对象之间的依赖关系，实现了对象之间的</a:t>
            </a:r>
            <a:r>
              <a:rPr lang="zh-CN" altLang="zh-CN" b="1">
                <a:solidFill>
                  <a:srgbClr val="FF0000"/>
                </a:solidFill>
              </a:rPr>
              <a:t>解耦</a:t>
            </a:r>
            <a:r>
              <a:rPr lang="zh-CN" altLang="zh-CN" b="1" smtClean="0">
                <a:solidFill>
                  <a:srgbClr val="FF0000"/>
                </a:solidFill>
              </a:rPr>
              <a:t>合</a:t>
            </a:r>
            <a:r>
              <a:rPr lang="zh-CN" altLang="en-US" b="1" smtClean="0">
                <a:solidFill>
                  <a:srgbClr val="FF0000"/>
                </a:solidFill>
              </a:rPr>
              <a:t>（需要配合接口）；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mtClean="0"/>
              <a:t>DI </a:t>
            </a:r>
            <a:r>
              <a:rPr lang="zh-CN" altLang="zh-CN"/>
              <a:t>是通过</a:t>
            </a:r>
            <a:r>
              <a:rPr lang="en-US" altLang="zh-CN"/>
              <a:t> XML </a:t>
            </a:r>
            <a:r>
              <a:rPr lang="zh-CN" altLang="zh-CN"/>
              <a:t>配置文件或注解的方式实现</a:t>
            </a:r>
            <a:r>
              <a:rPr lang="zh-CN" altLang="zh-CN" smtClean="0"/>
              <a:t>的</a:t>
            </a:r>
            <a:r>
              <a:rPr lang="zh-CN" altLang="en-US" smtClean="0"/>
              <a:t>；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mtClean="0"/>
              <a:t>Spring</a:t>
            </a:r>
            <a:r>
              <a:rPr lang="zh-CN" altLang="zh-CN" smtClean="0"/>
              <a:t>提供三</a:t>
            </a:r>
            <a:r>
              <a:rPr lang="zh-CN" altLang="zh-CN"/>
              <a:t>种形式的依赖注入：构造函数注入、</a:t>
            </a:r>
            <a:r>
              <a:rPr lang="en-US" altLang="zh-CN"/>
              <a:t>Setter </a:t>
            </a:r>
            <a:r>
              <a:rPr lang="zh-CN" altLang="zh-CN"/>
              <a:t>方法</a:t>
            </a:r>
            <a:r>
              <a:rPr lang="zh-CN" altLang="zh-CN" smtClean="0"/>
              <a:t>注入</a:t>
            </a:r>
            <a:r>
              <a:rPr lang="zh-CN" altLang="en-US" smtClean="0"/>
              <a:t>（</a:t>
            </a:r>
            <a:r>
              <a:rPr lang="en-US" altLang="zh-CN"/>
              <a:t> XML </a:t>
            </a:r>
            <a:r>
              <a:rPr lang="zh-CN" altLang="zh-CN" smtClean="0"/>
              <a:t>配置文件</a:t>
            </a:r>
            <a:r>
              <a:rPr lang="zh-CN" altLang="en-US" smtClean="0"/>
              <a:t>需要指明）</a:t>
            </a:r>
            <a:r>
              <a:rPr lang="zh-CN" altLang="zh-CN" smtClean="0"/>
              <a:t>和</a:t>
            </a:r>
            <a:r>
              <a:rPr lang="zh-CN" altLang="zh-CN"/>
              <a:t>接口</a:t>
            </a:r>
            <a:r>
              <a:rPr lang="zh-CN" altLang="zh-CN" smtClean="0"/>
              <a:t>注入</a:t>
            </a:r>
            <a:r>
              <a:rPr lang="zh-CN" altLang="en-US" smtClean="0"/>
              <a:t>；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805" y="4360407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DI (Dependency Injection) </a:t>
            </a:r>
            <a:r>
              <a:rPr lang="zh-CN" altLang="zh-CN" b="1"/>
              <a:t>依赖注入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3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3028375" y="4196134"/>
            <a:ext cx="1957063" cy="1764740"/>
          </a:xfrm>
          <a:custGeom>
            <a:avLst/>
            <a:gdLst>
              <a:gd name="T0" fmla="*/ 454900 w 1905000"/>
              <a:gd name="T1" fmla="*/ 454900 w 1905000"/>
              <a:gd name="T2" fmla="*/ 454900 w 1905000"/>
              <a:gd name="T3" fmla="*/ 454900 w 1905000"/>
              <a:gd name="T4" fmla="*/ 454900 w 1905000"/>
              <a:gd name="T5" fmla="*/ 454900 w 1905000"/>
              <a:gd name="T6" fmla="*/ 454900 w 1905000"/>
              <a:gd name="T7" fmla="*/ 454900 w 1905000"/>
              <a:gd name="T8" fmla="*/ 454900 w 1905000"/>
              <a:gd name="T9" fmla="*/ 454900 w 1905000"/>
              <a:gd name="T10" fmla="*/ 454900 w 1905000"/>
              <a:gd name="T11" fmla="*/ 454900 w 1905000"/>
              <a:gd name="T12" fmla="*/ 454900 w 1905000"/>
              <a:gd name="T13" fmla="*/ 454900 w 1905000"/>
              <a:gd name="T14" fmla="*/ 454900 w 1905000"/>
              <a:gd name="T15" fmla="*/ 454900 w 1905000"/>
              <a:gd name="T16" fmla="*/ 454900 w 1905000"/>
              <a:gd name="T17" fmla="*/ 454900 w 1905000"/>
              <a:gd name="T18" fmla="*/ 454900 w 1905000"/>
              <a:gd name="T19" fmla="*/ 454900 w 1905000"/>
              <a:gd name="T20" fmla="*/ 454900 w 1905000"/>
              <a:gd name="T21" fmla="*/ 454900 w 1905000"/>
              <a:gd name="T22" fmla="*/ 454900 w 1905000"/>
              <a:gd name="T23" fmla="*/ 454900 w 1905000"/>
              <a:gd name="T24" fmla="*/ 454900 w 1905000"/>
              <a:gd name="T25" fmla="*/ 454900 w 1905000"/>
              <a:gd name="T26" fmla="*/ 454900 w 1905000"/>
              <a:gd name="T27" fmla="*/ 454900 w 1905000"/>
              <a:gd name="T28" fmla="*/ 454900 w 1905000"/>
              <a:gd name="T29" fmla="*/ 454900 w 1905000"/>
              <a:gd name="T30" fmla="*/ 454900 w 1905000"/>
              <a:gd name="T31" fmla="*/ 454900 w 1905000"/>
              <a:gd name="T32" fmla="*/ 454900 w 1905000"/>
              <a:gd name="T33" fmla="*/ 454900 w 1905000"/>
              <a:gd name="T34" fmla="*/ 454900 w 1905000"/>
              <a:gd name="T35" fmla="*/ 454900 w 1905000"/>
              <a:gd name="T36" fmla="*/ 454900 w 1905000"/>
              <a:gd name="T37" fmla="*/ 454900 w 190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8947" y="4705608"/>
            <a:ext cx="129188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400" b="1" smtClean="0"/>
              <a:t>Spring</a:t>
            </a:r>
            <a:r>
              <a:rPr lang="zh-CN" altLang="en-US" sz="2400" b="1"/>
              <a:t>的</a:t>
            </a:r>
            <a:r>
              <a:rPr lang="zh-CN" altLang="en-US" sz="2400" b="1" smtClean="0"/>
              <a:t>历史</a:t>
            </a:r>
            <a:endParaRPr lang="zh-CN" altLang="zh-CN" sz="2400" b="1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903249" y="4196134"/>
            <a:ext cx="1957063" cy="1764740"/>
          </a:xfrm>
          <a:custGeom>
            <a:avLst/>
            <a:gdLst>
              <a:gd name="T0" fmla="*/ 454900 w 1905000"/>
              <a:gd name="T1" fmla="*/ 454900 w 1905000"/>
              <a:gd name="T2" fmla="*/ 454900 w 1905000"/>
              <a:gd name="T3" fmla="*/ 454900 w 1905000"/>
              <a:gd name="T4" fmla="*/ 454900 w 1905000"/>
              <a:gd name="T5" fmla="*/ 454900 w 1905000"/>
              <a:gd name="T6" fmla="*/ 454900 w 1905000"/>
              <a:gd name="T7" fmla="*/ 454900 w 1905000"/>
              <a:gd name="T8" fmla="*/ 454900 w 1905000"/>
              <a:gd name="T9" fmla="*/ 454900 w 1905000"/>
              <a:gd name="T10" fmla="*/ 454900 w 1905000"/>
              <a:gd name="T11" fmla="*/ 454900 w 1905000"/>
              <a:gd name="T12" fmla="*/ 454900 w 1905000"/>
              <a:gd name="T13" fmla="*/ 454900 w 1905000"/>
              <a:gd name="T14" fmla="*/ 454900 w 1905000"/>
              <a:gd name="T15" fmla="*/ 454900 w 1905000"/>
              <a:gd name="T16" fmla="*/ 454900 w 1905000"/>
              <a:gd name="T17" fmla="*/ 454900 w 1905000"/>
              <a:gd name="T18" fmla="*/ 454900 w 1905000"/>
              <a:gd name="T19" fmla="*/ 454900 w 1905000"/>
              <a:gd name="T20" fmla="*/ 454900 w 1905000"/>
              <a:gd name="T21" fmla="*/ 454900 w 1905000"/>
              <a:gd name="T22" fmla="*/ 454900 w 1905000"/>
              <a:gd name="T23" fmla="*/ 454900 w 1905000"/>
              <a:gd name="T24" fmla="*/ 454900 w 1905000"/>
              <a:gd name="T25" fmla="*/ 454900 w 1905000"/>
              <a:gd name="T26" fmla="*/ 454900 w 1905000"/>
              <a:gd name="T27" fmla="*/ 454900 w 1905000"/>
              <a:gd name="T28" fmla="*/ 454900 w 1905000"/>
              <a:gd name="T29" fmla="*/ 454900 w 1905000"/>
              <a:gd name="T30" fmla="*/ 454900 w 1905000"/>
              <a:gd name="T31" fmla="*/ 454900 w 1905000"/>
              <a:gd name="T32" fmla="*/ 454900 w 1905000"/>
              <a:gd name="T33" fmla="*/ 454900 w 1905000"/>
              <a:gd name="T34" fmla="*/ 454900 w 1905000"/>
              <a:gd name="T35" fmla="*/ 454900 w 1905000"/>
              <a:gd name="T36" fmla="*/ 454900 w 1905000"/>
              <a:gd name="T37" fmla="*/ 454900 w 190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153501" y="4196134"/>
            <a:ext cx="1957063" cy="1764740"/>
          </a:xfrm>
          <a:custGeom>
            <a:avLst/>
            <a:gdLst>
              <a:gd name="T0" fmla="*/ 454900 w 1905000"/>
              <a:gd name="T1" fmla="*/ 454900 w 1905000"/>
              <a:gd name="T2" fmla="*/ 454900 w 1905000"/>
              <a:gd name="T3" fmla="*/ 454900 w 1905000"/>
              <a:gd name="T4" fmla="*/ 454900 w 1905000"/>
              <a:gd name="T5" fmla="*/ 454900 w 1905000"/>
              <a:gd name="T6" fmla="*/ 454900 w 1905000"/>
              <a:gd name="T7" fmla="*/ 454900 w 1905000"/>
              <a:gd name="T8" fmla="*/ 454900 w 1905000"/>
              <a:gd name="T9" fmla="*/ 454900 w 1905000"/>
              <a:gd name="T10" fmla="*/ 454900 w 1905000"/>
              <a:gd name="T11" fmla="*/ 454900 w 1905000"/>
              <a:gd name="T12" fmla="*/ 454900 w 1905000"/>
              <a:gd name="T13" fmla="*/ 454900 w 1905000"/>
              <a:gd name="T14" fmla="*/ 454900 w 1905000"/>
              <a:gd name="T15" fmla="*/ 454900 w 1905000"/>
              <a:gd name="T16" fmla="*/ 454900 w 1905000"/>
              <a:gd name="T17" fmla="*/ 454900 w 1905000"/>
              <a:gd name="T18" fmla="*/ 454900 w 1905000"/>
              <a:gd name="T19" fmla="*/ 454900 w 1905000"/>
              <a:gd name="T20" fmla="*/ 454900 w 1905000"/>
              <a:gd name="T21" fmla="*/ 454900 w 1905000"/>
              <a:gd name="T22" fmla="*/ 454900 w 1905000"/>
              <a:gd name="T23" fmla="*/ 454900 w 1905000"/>
              <a:gd name="T24" fmla="*/ 454900 w 1905000"/>
              <a:gd name="T25" fmla="*/ 454900 w 1905000"/>
              <a:gd name="T26" fmla="*/ 454900 w 1905000"/>
              <a:gd name="T27" fmla="*/ 454900 w 1905000"/>
              <a:gd name="T28" fmla="*/ 454900 w 1905000"/>
              <a:gd name="T29" fmla="*/ 454900 w 1905000"/>
              <a:gd name="T30" fmla="*/ 454900 w 1905000"/>
              <a:gd name="T31" fmla="*/ 454900 w 1905000"/>
              <a:gd name="T32" fmla="*/ 454900 w 1905000"/>
              <a:gd name="T33" fmla="*/ 454900 w 1905000"/>
              <a:gd name="T34" fmla="*/ 454900 w 1905000"/>
              <a:gd name="T35" fmla="*/ 454900 w 1905000"/>
              <a:gd name="T36" fmla="*/ 454900 w 1905000"/>
              <a:gd name="T37" fmla="*/ 454900 w 190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7278627" y="4196134"/>
            <a:ext cx="1957063" cy="1764740"/>
          </a:xfrm>
          <a:custGeom>
            <a:avLst/>
            <a:gdLst>
              <a:gd name="T0" fmla="*/ 454900 w 1905000"/>
              <a:gd name="T1" fmla="*/ 454900 w 1905000"/>
              <a:gd name="T2" fmla="*/ 454900 w 1905000"/>
              <a:gd name="T3" fmla="*/ 454900 w 1905000"/>
              <a:gd name="T4" fmla="*/ 454900 w 1905000"/>
              <a:gd name="T5" fmla="*/ 454900 w 1905000"/>
              <a:gd name="T6" fmla="*/ 454900 w 1905000"/>
              <a:gd name="T7" fmla="*/ 454900 w 1905000"/>
              <a:gd name="T8" fmla="*/ 454900 w 1905000"/>
              <a:gd name="T9" fmla="*/ 454900 w 1905000"/>
              <a:gd name="T10" fmla="*/ 454900 w 1905000"/>
              <a:gd name="T11" fmla="*/ 454900 w 1905000"/>
              <a:gd name="T12" fmla="*/ 454900 w 1905000"/>
              <a:gd name="T13" fmla="*/ 454900 w 1905000"/>
              <a:gd name="T14" fmla="*/ 454900 w 1905000"/>
              <a:gd name="T15" fmla="*/ 454900 w 1905000"/>
              <a:gd name="T16" fmla="*/ 454900 w 1905000"/>
              <a:gd name="T17" fmla="*/ 454900 w 1905000"/>
              <a:gd name="T18" fmla="*/ 454900 w 1905000"/>
              <a:gd name="T19" fmla="*/ 454900 w 1905000"/>
              <a:gd name="T20" fmla="*/ 454900 w 1905000"/>
              <a:gd name="T21" fmla="*/ 454900 w 1905000"/>
              <a:gd name="T22" fmla="*/ 454900 w 1905000"/>
              <a:gd name="T23" fmla="*/ 454900 w 1905000"/>
              <a:gd name="T24" fmla="*/ 454900 w 1905000"/>
              <a:gd name="T25" fmla="*/ 454900 w 1905000"/>
              <a:gd name="T26" fmla="*/ 454900 w 1905000"/>
              <a:gd name="T27" fmla="*/ 454900 w 1905000"/>
              <a:gd name="T28" fmla="*/ 454900 w 1905000"/>
              <a:gd name="T29" fmla="*/ 454900 w 1905000"/>
              <a:gd name="T30" fmla="*/ 454900 w 1905000"/>
              <a:gd name="T31" fmla="*/ 454900 w 1905000"/>
              <a:gd name="T32" fmla="*/ 454900 w 1905000"/>
              <a:gd name="T33" fmla="*/ 454900 w 1905000"/>
              <a:gd name="T34" fmla="*/ 454900 w 1905000"/>
              <a:gd name="T35" fmla="*/ 454900 w 1905000"/>
              <a:gd name="T36" fmla="*/ 454900 w 1905000"/>
              <a:gd name="T37" fmla="*/ 454900 w 190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4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5839" y="4705608"/>
            <a:ext cx="129188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400" b="1" kern="100" smtClean="0">
                <a:solidFill>
                  <a:schemeClr val="lt1"/>
                </a:solidFill>
              </a:rPr>
              <a:t>Spring</a:t>
            </a:r>
            <a:r>
              <a:rPr lang="zh-CN" altLang="en-US" sz="2400" b="1" kern="100">
                <a:solidFill>
                  <a:schemeClr val="lt1"/>
                </a:solidFill>
              </a:rPr>
              <a:t>的</a:t>
            </a:r>
            <a:r>
              <a:rPr lang="zh-CN" altLang="en-US" sz="2400" b="1" kern="100" smtClean="0">
                <a:solidFill>
                  <a:schemeClr val="lt1"/>
                </a:solidFill>
              </a:rPr>
              <a:t>概念</a:t>
            </a:r>
            <a:endParaRPr lang="zh-CN" altLang="zh-CN" sz="2400" b="1" kern="100">
              <a:solidFill>
                <a:schemeClr val="l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091" y="4705608"/>
            <a:ext cx="129188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spcAft>
                <a:spcPts val="0"/>
              </a:spcAft>
            </a:pPr>
            <a:r>
              <a:rPr lang="en-US" altLang="zh-CN" sz="2400" b="1" smtClean="0"/>
              <a:t>Spring</a:t>
            </a:r>
            <a:r>
              <a:rPr lang="zh-CN" altLang="en-US" sz="2400" b="1" smtClean="0"/>
              <a:t>组成</a:t>
            </a:r>
            <a:r>
              <a:rPr lang="zh-CN" altLang="en-US" sz="2400" b="1"/>
              <a:t>模块</a:t>
            </a:r>
            <a:endParaRPr lang="zh-CN" altLang="zh-CN" sz="2400" b="1"/>
          </a:p>
        </p:txBody>
      </p:sp>
      <p:sp>
        <p:nvSpPr>
          <p:cNvPr id="14" name="TextBox 13"/>
          <p:cNvSpPr txBox="1"/>
          <p:nvPr/>
        </p:nvSpPr>
        <p:spPr>
          <a:xfrm>
            <a:off x="7611217" y="4705608"/>
            <a:ext cx="129188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400" b="1" smtClean="0"/>
              <a:t>Spring</a:t>
            </a:r>
            <a:r>
              <a:rPr lang="zh-CN" altLang="en-US" sz="2400" b="1" smtClean="0"/>
              <a:t>核心容器</a:t>
            </a:r>
            <a:endParaRPr lang="zh-CN" altLang="en-US" sz="24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25805"/>
              </p:ext>
            </p:extLst>
          </p:nvPr>
        </p:nvGraphicFramePr>
        <p:xfrm>
          <a:off x="1719618" y="1209960"/>
          <a:ext cx="8939283" cy="25568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1898"/>
                <a:gridCol w="6397385"/>
              </a:tblGrid>
              <a:tr h="475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核心点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掌握目标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622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</a:t>
                      </a:r>
                      <a:r>
                        <a:rPr lang="zh-CN" altLang="en-US" sz="1800" b="1" kern="1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的概念</a:t>
                      </a:r>
                      <a:endParaRPr lang="zh-CN" sz="18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广义</a:t>
                      </a:r>
                      <a:r>
                        <a:rPr lang="en-US" altLang="zh-CN" sz="18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Spring</a:t>
                      </a:r>
                      <a:r>
                        <a:rPr lang="zh-CN" altLang="en-US" sz="18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和狭义</a:t>
                      </a:r>
                      <a:r>
                        <a:rPr lang="en-US" altLang="zh-CN" sz="18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Spring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62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mtClean="0"/>
                        <a:t>Spring</a:t>
                      </a:r>
                      <a:r>
                        <a:rPr lang="zh-CN" altLang="en-US" smtClean="0"/>
                        <a:t>的历史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发展历程，</a:t>
                      </a:r>
                      <a:r>
                        <a:rPr lang="en-US" altLang="zh-CN" sz="18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个标志性阶段</a:t>
                      </a:r>
                      <a:endParaRPr lang="zh-CN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162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mtClean="0"/>
                        <a:t>Spring</a:t>
                      </a:r>
                      <a:r>
                        <a:rPr lang="zh-CN" altLang="en-US" smtClean="0"/>
                        <a:t>的组成模块</a:t>
                      </a:r>
                      <a:endParaRPr lang="zh-CN" alt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内核模块，</a:t>
                      </a:r>
                      <a:r>
                        <a:rPr lang="en-US" altLang="zh-CN" sz="18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</a:t>
                      </a:r>
                      <a:r>
                        <a:rPr lang="zh-CN" altLang="en-US" sz="18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orm</a:t>
                      </a:r>
                      <a:r>
                        <a:rPr lang="zh-CN" altLang="en-US" sz="18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集成，</a:t>
                      </a:r>
                      <a:r>
                        <a:rPr lang="en-US" altLang="zh-CN" sz="18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SpringMVC</a:t>
                      </a:r>
                      <a:r>
                        <a:rPr lang="zh-CN" altLang="en-US" sz="18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</a:t>
                      </a:r>
                      <a:endParaRPr lang="zh-CN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162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Spring</a:t>
                      </a:r>
                      <a:r>
                        <a:rPr lang="zh-CN" altLang="en-US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核心容器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职责、接口和常用实现类；配置元数据的</a:t>
                      </a:r>
                      <a:r>
                        <a:rPr lang="en-US" altLang="zh-CN" sz="18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种方式</a:t>
                      </a:r>
                      <a:endParaRPr lang="zh-CN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162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</a:rPr>
                        <a:t>Spring</a:t>
                      </a:r>
                      <a:r>
                        <a:rPr lang="zh-CN" altLang="en-US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核心概念</a:t>
                      </a:r>
                      <a:endParaRPr lang="en-US" altLang="zh-CN" sz="1800" b="1" kern="120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组件（</a:t>
                      </a:r>
                      <a:r>
                        <a:rPr lang="en-US" altLang="zh-CN" sz="18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javabean</a:t>
                      </a:r>
                      <a:r>
                        <a:rPr lang="zh-CN" altLang="en-US" sz="18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）、</a:t>
                      </a:r>
                      <a:r>
                        <a:rPr lang="en-US" altLang="zh-CN" sz="18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springbean</a:t>
                      </a:r>
                      <a:r>
                        <a:rPr lang="zh-CN" altLang="en-US" sz="18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ioc</a:t>
                      </a:r>
                      <a:r>
                        <a:rPr lang="zh-CN" altLang="en-US" sz="18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</a:t>
                      </a:r>
                      <a:endParaRPr lang="zh-CN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6" name="Freeform 5"/>
          <p:cNvSpPr>
            <a:spLocks/>
          </p:cNvSpPr>
          <p:nvPr/>
        </p:nvSpPr>
        <p:spPr bwMode="auto">
          <a:xfrm>
            <a:off x="9331990" y="4231975"/>
            <a:ext cx="1957063" cy="1764740"/>
          </a:xfrm>
          <a:custGeom>
            <a:avLst/>
            <a:gdLst>
              <a:gd name="T0" fmla="*/ 454900 w 1905000"/>
              <a:gd name="T1" fmla="*/ 454900 w 1905000"/>
              <a:gd name="T2" fmla="*/ 454900 w 1905000"/>
              <a:gd name="T3" fmla="*/ 454900 w 1905000"/>
              <a:gd name="T4" fmla="*/ 454900 w 1905000"/>
              <a:gd name="T5" fmla="*/ 454900 w 1905000"/>
              <a:gd name="T6" fmla="*/ 454900 w 1905000"/>
              <a:gd name="T7" fmla="*/ 454900 w 1905000"/>
              <a:gd name="T8" fmla="*/ 454900 w 1905000"/>
              <a:gd name="T9" fmla="*/ 454900 w 1905000"/>
              <a:gd name="T10" fmla="*/ 454900 w 1905000"/>
              <a:gd name="T11" fmla="*/ 454900 w 1905000"/>
              <a:gd name="T12" fmla="*/ 454900 w 1905000"/>
              <a:gd name="T13" fmla="*/ 454900 w 1905000"/>
              <a:gd name="T14" fmla="*/ 454900 w 1905000"/>
              <a:gd name="T15" fmla="*/ 454900 w 1905000"/>
              <a:gd name="T16" fmla="*/ 454900 w 1905000"/>
              <a:gd name="T17" fmla="*/ 454900 w 1905000"/>
              <a:gd name="T18" fmla="*/ 454900 w 1905000"/>
              <a:gd name="T19" fmla="*/ 454900 w 1905000"/>
              <a:gd name="T20" fmla="*/ 454900 w 1905000"/>
              <a:gd name="T21" fmla="*/ 454900 w 1905000"/>
              <a:gd name="T22" fmla="*/ 454900 w 1905000"/>
              <a:gd name="T23" fmla="*/ 454900 w 1905000"/>
              <a:gd name="T24" fmla="*/ 454900 w 1905000"/>
              <a:gd name="T25" fmla="*/ 454900 w 1905000"/>
              <a:gd name="T26" fmla="*/ 454900 w 1905000"/>
              <a:gd name="T27" fmla="*/ 454900 w 1905000"/>
              <a:gd name="T28" fmla="*/ 454900 w 1905000"/>
              <a:gd name="T29" fmla="*/ 454900 w 1905000"/>
              <a:gd name="T30" fmla="*/ 454900 w 1905000"/>
              <a:gd name="T31" fmla="*/ 454900 w 1905000"/>
              <a:gd name="T32" fmla="*/ 454900 w 1905000"/>
              <a:gd name="T33" fmla="*/ 454900 w 1905000"/>
              <a:gd name="T34" fmla="*/ 454900 w 1905000"/>
              <a:gd name="T35" fmla="*/ 454900 w 1905000"/>
              <a:gd name="T36" fmla="*/ 454900 w 1905000"/>
              <a:gd name="T37" fmla="*/ 454900 w 190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4580" y="4741449"/>
            <a:ext cx="129188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400" b="1" smtClean="0"/>
              <a:t>Spring</a:t>
            </a:r>
            <a:r>
              <a:rPr lang="zh-CN" altLang="en-US" sz="2400" b="1" smtClean="0"/>
              <a:t>核心概念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393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/>
      <p:bldP spid="13" grpId="0"/>
      <p:bldP spid="14" grpId="0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23681"/>
            <a:ext cx="7642411" cy="4222377"/>
          </a:xfrm>
          <a:prstGeom prst="rect">
            <a:avLst/>
          </a:prstGeom>
          <a:solidFill>
            <a:srgbClr val="2C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3"/>
          <a:stretch/>
        </p:blipFill>
        <p:spPr>
          <a:xfrm>
            <a:off x="4771720" y="711701"/>
            <a:ext cx="6348997" cy="614629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139083" y="1223681"/>
            <a:ext cx="2066364" cy="42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592821" y="2257769"/>
            <a:ext cx="1055791" cy="167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8" tIns="45694" rIns="91388" bIns="45694" anchor="ctr"/>
          <a:lstStyle/>
          <a:p>
            <a:pPr eaLnBrk="1" hangingPunct="1"/>
            <a:r>
              <a:rPr lang="zh-CN" altLang="en-US" sz="5400" b="1" dirty="0" smtClean="0">
                <a:solidFill>
                  <a:schemeClr val="bg1"/>
                </a:solidFill>
                <a:ea typeface="微软雅黑" pitchFamily="34" charset="-122"/>
              </a:rPr>
              <a:t>目</a:t>
            </a:r>
            <a:endParaRPr lang="en-US" altLang="zh-CN" sz="5400" b="1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eaLnBrk="1" hangingPunct="1"/>
            <a:r>
              <a:rPr lang="zh-CN" altLang="en-US" sz="5400" b="1" dirty="0" smtClean="0">
                <a:solidFill>
                  <a:schemeClr val="bg1"/>
                </a:solidFill>
                <a:ea typeface="微软雅黑" pitchFamily="34" charset="-122"/>
              </a:rPr>
              <a:t>录</a:t>
            </a:r>
            <a:endParaRPr lang="zh-CN" altLang="en-US" sz="5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10771989" y="3241468"/>
            <a:ext cx="1753246" cy="50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388" tIns="45694" rIns="91388" bIns="45694">
            <a:spAutoFit/>
          </a:bodyPr>
          <a:lstStyle/>
          <a:p>
            <a:pPr algn="ctr" eaLnBrk="1" hangingPunct="1"/>
            <a:r>
              <a:rPr lang="en-US" altLang="zh-CN" sz="2666" b="1" dirty="0">
                <a:solidFill>
                  <a:schemeClr val="bg1"/>
                </a:solidFill>
                <a:ea typeface="微软雅黑" pitchFamily="34" charset="-122"/>
              </a:rPr>
              <a:t>C</a:t>
            </a:r>
            <a:r>
              <a:rPr lang="zh-CN" altLang="en-US" sz="2666" b="1" dirty="0">
                <a:solidFill>
                  <a:schemeClr val="bg1"/>
                </a:solidFill>
                <a:ea typeface="微软雅黑" pitchFamily="34" charset="-122"/>
              </a:rPr>
              <a:t>ontents</a:t>
            </a:r>
          </a:p>
        </p:txBody>
      </p:sp>
      <p:sp>
        <p:nvSpPr>
          <p:cNvPr id="7" name="TextBox 80"/>
          <p:cNvSpPr txBox="1">
            <a:spLocks noChangeArrowheads="1"/>
          </p:cNvSpPr>
          <p:nvPr/>
        </p:nvSpPr>
        <p:spPr bwMode="auto">
          <a:xfrm>
            <a:off x="1693821" y="1671567"/>
            <a:ext cx="5375719" cy="46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88" tIns="45694" rIns="91388" bIns="45694">
            <a:spAutoFit/>
          </a:bodyPr>
          <a:lstStyle/>
          <a:p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核心概念和入门程序</a:t>
            </a:r>
            <a:endParaRPr lang="zh-CN" altLang="en-US" sz="2399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83"/>
          <p:cNvSpPr txBox="1">
            <a:spLocks noChangeArrowheads="1"/>
          </p:cNvSpPr>
          <p:nvPr/>
        </p:nvSpPr>
        <p:spPr bwMode="auto">
          <a:xfrm>
            <a:off x="1693821" y="2616105"/>
            <a:ext cx="4897187" cy="46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8" tIns="45694" rIns="91388" bIns="45694">
            <a:spAutoFit/>
          </a:bodyPr>
          <a:lstStyle/>
          <a:p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399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Spring </a:t>
            </a:r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  <a:endParaRPr lang="zh-CN" altLang="en-US" sz="23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4"/>
          <p:cNvSpPr txBox="1">
            <a:spLocks noChangeArrowheads="1"/>
          </p:cNvSpPr>
          <p:nvPr/>
        </p:nvSpPr>
        <p:spPr bwMode="auto">
          <a:xfrm>
            <a:off x="1693821" y="3560642"/>
            <a:ext cx="5502626" cy="46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88" tIns="45694" rIns="91388" bIns="45694">
            <a:spAutoFit/>
          </a:bodyPr>
          <a:lstStyle/>
          <a:p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 AOP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  <a:endParaRPr lang="zh-CN" altLang="en-US" sz="23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85"/>
          <p:cNvSpPr txBox="1">
            <a:spLocks noChangeArrowheads="1"/>
          </p:cNvSpPr>
          <p:nvPr/>
        </p:nvSpPr>
        <p:spPr bwMode="auto">
          <a:xfrm>
            <a:off x="1693821" y="4505180"/>
            <a:ext cx="4897187" cy="46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8" tIns="45694" rIns="91388" bIns="45694">
            <a:spAutoFit/>
          </a:bodyPr>
          <a:lstStyle/>
          <a:p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声明式事务</a:t>
            </a:r>
            <a:endParaRPr lang="zh-CN" altLang="en-US" sz="2399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educational-book-and-apple-for-the-teacher_42928"/>
          <p:cNvSpPr>
            <a:spLocks noChangeAspect="1"/>
          </p:cNvSpPr>
          <p:nvPr/>
        </p:nvSpPr>
        <p:spPr bwMode="auto">
          <a:xfrm>
            <a:off x="1003454" y="1724193"/>
            <a:ext cx="609685" cy="465418"/>
          </a:xfrm>
          <a:custGeom>
            <a:avLst/>
            <a:gdLst>
              <a:gd name="connsiteX0" fmla="*/ 454900 w 1905000"/>
              <a:gd name="connsiteY0" fmla="*/ 454900 w 1905000"/>
              <a:gd name="connsiteX1" fmla="*/ 454900 w 1905000"/>
              <a:gd name="connsiteY1" fmla="*/ 454900 w 1905000"/>
              <a:gd name="connsiteX2" fmla="*/ 454900 w 1905000"/>
              <a:gd name="connsiteY2" fmla="*/ 454900 w 1905000"/>
              <a:gd name="connsiteX3" fmla="*/ 454900 w 1905000"/>
              <a:gd name="connsiteY3" fmla="*/ 454900 w 1905000"/>
              <a:gd name="connsiteX4" fmla="*/ 454900 w 1905000"/>
              <a:gd name="connsiteY4" fmla="*/ 454900 w 1905000"/>
              <a:gd name="connsiteX5" fmla="*/ 454900 w 1905000"/>
              <a:gd name="connsiteY5" fmla="*/ 454900 w 1905000"/>
              <a:gd name="connsiteX6" fmla="*/ 454900 w 1905000"/>
              <a:gd name="connsiteY6" fmla="*/ 454900 w 1905000"/>
              <a:gd name="connsiteX7" fmla="*/ 454900 w 1905000"/>
              <a:gd name="connsiteY7" fmla="*/ 454900 w 1905000"/>
              <a:gd name="connsiteX8" fmla="*/ 454900 w 1905000"/>
              <a:gd name="connsiteY8" fmla="*/ 454900 w 1905000"/>
              <a:gd name="connsiteX9" fmla="*/ 454900 w 1905000"/>
              <a:gd name="connsiteY9" fmla="*/ 454900 w 1905000"/>
              <a:gd name="connsiteX10" fmla="*/ 454900 w 1905000"/>
              <a:gd name="connsiteY10" fmla="*/ 454900 w 1905000"/>
              <a:gd name="connsiteX11" fmla="*/ 454900 w 1905000"/>
              <a:gd name="connsiteY11" fmla="*/ 454900 w 1905000"/>
              <a:gd name="connsiteX12" fmla="*/ 454900 w 1905000"/>
              <a:gd name="connsiteY12" fmla="*/ 454900 w 1905000"/>
              <a:gd name="connsiteX13" fmla="*/ 454900 w 1905000"/>
              <a:gd name="connsiteY13" fmla="*/ 454900 w 1905000"/>
              <a:gd name="connsiteX14" fmla="*/ 454900 w 1905000"/>
              <a:gd name="connsiteY14" fmla="*/ 454900 w 1905000"/>
              <a:gd name="connsiteX15" fmla="*/ 454900 w 1905000"/>
              <a:gd name="connsiteY15" fmla="*/ 454900 w 1905000"/>
              <a:gd name="connsiteX16" fmla="*/ 454900 w 1905000"/>
              <a:gd name="connsiteY16" fmla="*/ 454900 w 1905000"/>
              <a:gd name="connsiteX17" fmla="*/ 454900 w 1905000"/>
              <a:gd name="connsiteY17" fmla="*/ 454900 w 1905000"/>
              <a:gd name="connsiteX18" fmla="*/ 454900 w 1905000"/>
              <a:gd name="connsiteY18" fmla="*/ 454900 w 1905000"/>
              <a:gd name="connsiteX19" fmla="*/ 454900 w 1905000"/>
              <a:gd name="connsiteY19" fmla="*/ 454900 w 1905000"/>
              <a:gd name="connsiteX20" fmla="*/ 454900 w 1905000"/>
              <a:gd name="connsiteY20" fmla="*/ 454900 w 1905000"/>
              <a:gd name="connsiteX21" fmla="*/ 454900 w 1905000"/>
              <a:gd name="connsiteY21" fmla="*/ 454900 w 1905000"/>
              <a:gd name="connsiteX22" fmla="*/ 454900 w 1905000"/>
              <a:gd name="connsiteY22" fmla="*/ 454900 w 1905000"/>
              <a:gd name="connsiteX23" fmla="*/ 454900 w 1905000"/>
              <a:gd name="connsiteY23" fmla="*/ 454900 w 1905000"/>
              <a:gd name="connsiteX24" fmla="*/ 454900 w 1905000"/>
              <a:gd name="connsiteY24" fmla="*/ 454900 w 1905000"/>
              <a:gd name="connsiteX25" fmla="*/ 454900 w 1905000"/>
              <a:gd name="connsiteY25" fmla="*/ 454900 w 1905000"/>
              <a:gd name="connsiteX26" fmla="*/ 454900 w 1905000"/>
              <a:gd name="connsiteY26" fmla="*/ 454900 w 1905000"/>
              <a:gd name="connsiteX27" fmla="*/ 454900 w 1905000"/>
              <a:gd name="connsiteY27" fmla="*/ 454900 w 1905000"/>
              <a:gd name="connsiteX28" fmla="*/ 454900 w 1905000"/>
              <a:gd name="connsiteY28" fmla="*/ 454900 w 1905000"/>
              <a:gd name="connsiteX29" fmla="*/ 454900 w 1905000"/>
              <a:gd name="connsiteY29" fmla="*/ 454900 w 1905000"/>
              <a:gd name="connsiteX30" fmla="*/ 454900 w 1905000"/>
              <a:gd name="connsiteY30" fmla="*/ 454900 w 1905000"/>
              <a:gd name="connsiteX31" fmla="*/ 454900 w 1905000"/>
              <a:gd name="connsiteY31" fmla="*/ 454900 w 1905000"/>
              <a:gd name="connsiteX32" fmla="*/ 454900 w 1905000"/>
              <a:gd name="connsiteY32" fmla="*/ 454900 w 1905000"/>
              <a:gd name="connsiteX33" fmla="*/ 454900 w 1905000"/>
              <a:gd name="connsiteY33" fmla="*/ 454900 w 1905000"/>
              <a:gd name="connsiteX34" fmla="*/ 454900 w 1905000"/>
              <a:gd name="connsiteY34" fmla="*/ 454900 w 1905000"/>
              <a:gd name="connsiteX35" fmla="*/ 454900 w 1905000"/>
              <a:gd name="connsiteY35" fmla="*/ 454900 w 1905000"/>
              <a:gd name="connsiteX36" fmla="*/ 454900 w 1905000"/>
              <a:gd name="connsiteY36" fmla="*/ 454900 w 1905000"/>
              <a:gd name="connsiteX37" fmla="*/ 454900 w 1905000"/>
              <a:gd name="connsiteY37" fmla="*/ 454900 w 1905000"/>
              <a:gd name="connsiteX38" fmla="*/ 454900 w 1905000"/>
              <a:gd name="connsiteY38" fmla="*/ 454900 w 1905000"/>
              <a:gd name="connsiteX39" fmla="*/ 454900 w 1905000"/>
              <a:gd name="connsiteY39" fmla="*/ 454900 w 1905000"/>
              <a:gd name="connsiteX40" fmla="*/ 454900 w 1905000"/>
              <a:gd name="connsiteY40" fmla="*/ 454900 w 1905000"/>
              <a:gd name="connsiteX41" fmla="*/ 454900 w 1905000"/>
              <a:gd name="connsiteY41" fmla="*/ 454900 w 1905000"/>
              <a:gd name="connsiteX42" fmla="*/ 454900 w 1905000"/>
              <a:gd name="connsiteY42" fmla="*/ 454900 w 1905000"/>
              <a:gd name="connsiteX43" fmla="*/ 454900 w 1905000"/>
              <a:gd name="connsiteY43" fmla="*/ 454900 w 1905000"/>
              <a:gd name="connsiteX44" fmla="*/ 454900 w 1905000"/>
              <a:gd name="connsiteY44" fmla="*/ 454900 w 1905000"/>
              <a:gd name="connsiteX45" fmla="*/ 454900 w 1905000"/>
              <a:gd name="connsiteY45" fmla="*/ 454900 w 1905000"/>
              <a:gd name="connsiteX46" fmla="*/ 454900 w 1905000"/>
              <a:gd name="connsiteY46" fmla="*/ 454900 w 1905000"/>
              <a:gd name="connsiteX47" fmla="*/ 454900 w 1905000"/>
              <a:gd name="connsiteY47" fmla="*/ 454900 w 1905000"/>
              <a:gd name="connsiteX48" fmla="*/ 454900 w 1905000"/>
              <a:gd name="connsiteY48" fmla="*/ 454900 w 1905000"/>
              <a:gd name="connsiteX49" fmla="*/ 454900 w 1905000"/>
              <a:gd name="connsiteY49" fmla="*/ 454900 w 1905000"/>
              <a:gd name="connsiteX50" fmla="*/ 454900 w 1905000"/>
              <a:gd name="connsiteY50" fmla="*/ 454900 w 1905000"/>
              <a:gd name="connsiteX51" fmla="*/ 454900 w 1905000"/>
              <a:gd name="connsiteY51" fmla="*/ 454900 w 1905000"/>
              <a:gd name="connsiteX52" fmla="*/ 454900 w 1905000"/>
              <a:gd name="connsiteY52" fmla="*/ 454900 w 1905000"/>
              <a:gd name="connsiteX53" fmla="*/ 454900 w 1905000"/>
              <a:gd name="connsiteY53" fmla="*/ 454900 w 1905000"/>
              <a:gd name="connsiteX54" fmla="*/ 454900 w 1905000"/>
              <a:gd name="connsiteY54" fmla="*/ 454900 w 1905000"/>
              <a:gd name="connsiteX55" fmla="*/ 454900 w 1905000"/>
              <a:gd name="connsiteY55" fmla="*/ 454900 w 1905000"/>
              <a:gd name="connsiteX56" fmla="*/ 454900 w 1905000"/>
              <a:gd name="connsiteY56" fmla="*/ 454900 w 1905000"/>
              <a:gd name="connsiteX57" fmla="*/ 454900 w 1905000"/>
              <a:gd name="connsiteY57" fmla="*/ 454900 w 1905000"/>
              <a:gd name="connsiteX58" fmla="*/ 454900 w 1905000"/>
              <a:gd name="connsiteY58" fmla="*/ 454900 w 1905000"/>
              <a:gd name="connsiteX59" fmla="*/ 454900 w 1905000"/>
              <a:gd name="connsiteY59" fmla="*/ 454900 w 1905000"/>
              <a:gd name="connsiteX60" fmla="*/ 454900 w 1905000"/>
              <a:gd name="connsiteY60" fmla="*/ 454900 w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10145" h="465770">
                <a:moveTo>
                  <a:pt x="335849" y="319576"/>
                </a:moveTo>
                <a:cubicBezTo>
                  <a:pt x="335849" y="319576"/>
                  <a:pt x="330105" y="353974"/>
                  <a:pt x="348774" y="378340"/>
                </a:cubicBezTo>
                <a:cubicBezTo>
                  <a:pt x="367443" y="402706"/>
                  <a:pt x="397602" y="407006"/>
                  <a:pt x="397602" y="407006"/>
                </a:cubicBezTo>
                <a:cubicBezTo>
                  <a:pt x="397602" y="407006"/>
                  <a:pt x="374624" y="391240"/>
                  <a:pt x="361699" y="371174"/>
                </a:cubicBezTo>
                <a:cubicBezTo>
                  <a:pt x="348774" y="351108"/>
                  <a:pt x="335849" y="319576"/>
                  <a:pt x="335849" y="319576"/>
                </a:cubicBezTo>
                <a:close/>
                <a:moveTo>
                  <a:pt x="479460" y="166215"/>
                </a:moveTo>
                <a:cubicBezTo>
                  <a:pt x="479460" y="166215"/>
                  <a:pt x="483768" y="177681"/>
                  <a:pt x="479460" y="183414"/>
                </a:cubicBezTo>
                <a:cubicBezTo>
                  <a:pt x="470843" y="190581"/>
                  <a:pt x="452174" y="196314"/>
                  <a:pt x="452174" y="206347"/>
                </a:cubicBezTo>
                <a:cubicBezTo>
                  <a:pt x="452174" y="213513"/>
                  <a:pt x="452174" y="226413"/>
                  <a:pt x="450737" y="237879"/>
                </a:cubicBezTo>
                <a:cubicBezTo>
                  <a:pt x="463662" y="229279"/>
                  <a:pt x="496693" y="210647"/>
                  <a:pt x="536904" y="217813"/>
                </a:cubicBezTo>
                <a:cubicBezTo>
                  <a:pt x="588603" y="226413"/>
                  <a:pt x="610145" y="269411"/>
                  <a:pt x="610145" y="325309"/>
                </a:cubicBezTo>
                <a:cubicBezTo>
                  <a:pt x="608709" y="401273"/>
                  <a:pt x="541212" y="451437"/>
                  <a:pt x="493821" y="451437"/>
                </a:cubicBezTo>
                <a:cubicBezTo>
                  <a:pt x="478023" y="451437"/>
                  <a:pt x="466535" y="450004"/>
                  <a:pt x="459354" y="447137"/>
                </a:cubicBezTo>
                <a:lnTo>
                  <a:pt x="462226" y="455737"/>
                </a:lnTo>
                <a:lnTo>
                  <a:pt x="449301" y="451437"/>
                </a:lnTo>
                <a:lnTo>
                  <a:pt x="449301" y="461470"/>
                </a:lnTo>
                <a:lnTo>
                  <a:pt x="440685" y="451437"/>
                </a:lnTo>
                <a:lnTo>
                  <a:pt x="434940" y="465770"/>
                </a:lnTo>
                <a:lnTo>
                  <a:pt x="432068" y="450004"/>
                </a:lnTo>
                <a:lnTo>
                  <a:pt x="423451" y="454304"/>
                </a:lnTo>
                <a:lnTo>
                  <a:pt x="423451" y="448571"/>
                </a:lnTo>
                <a:cubicBezTo>
                  <a:pt x="416271" y="450004"/>
                  <a:pt x="406218" y="451437"/>
                  <a:pt x="394729" y="451437"/>
                </a:cubicBezTo>
                <a:cubicBezTo>
                  <a:pt x="347338" y="451437"/>
                  <a:pt x="279841" y="386940"/>
                  <a:pt x="278405" y="310976"/>
                </a:cubicBezTo>
                <a:cubicBezTo>
                  <a:pt x="278405" y="256511"/>
                  <a:pt x="311435" y="219246"/>
                  <a:pt x="361699" y="216380"/>
                </a:cubicBezTo>
                <a:cubicBezTo>
                  <a:pt x="399038" y="214946"/>
                  <a:pt x="424888" y="227846"/>
                  <a:pt x="436376" y="236446"/>
                </a:cubicBezTo>
                <a:cubicBezTo>
                  <a:pt x="436376" y="226413"/>
                  <a:pt x="436376" y="213513"/>
                  <a:pt x="436376" y="203480"/>
                </a:cubicBezTo>
                <a:cubicBezTo>
                  <a:pt x="434940" y="184848"/>
                  <a:pt x="479460" y="166215"/>
                  <a:pt x="479460" y="166215"/>
                </a:cubicBezTo>
                <a:close/>
                <a:moveTo>
                  <a:pt x="113390" y="14334"/>
                </a:moveTo>
                <a:cubicBezTo>
                  <a:pt x="77507" y="14334"/>
                  <a:pt x="47365" y="21501"/>
                  <a:pt x="37318" y="25802"/>
                </a:cubicBezTo>
                <a:lnTo>
                  <a:pt x="37318" y="306752"/>
                </a:lnTo>
                <a:cubicBezTo>
                  <a:pt x="55977" y="299584"/>
                  <a:pt x="77507" y="296718"/>
                  <a:pt x="101908" y="296718"/>
                </a:cubicBezTo>
                <a:cubicBezTo>
                  <a:pt x="162191" y="296718"/>
                  <a:pt x="223910" y="319652"/>
                  <a:pt x="241133" y="326819"/>
                </a:cubicBezTo>
                <a:lnTo>
                  <a:pt x="241133" y="215013"/>
                </a:lnTo>
                <a:lnTo>
                  <a:pt x="232521" y="223613"/>
                </a:lnTo>
                <a:lnTo>
                  <a:pt x="232521" y="55903"/>
                </a:lnTo>
                <a:cubicBezTo>
                  <a:pt x="199509" y="27235"/>
                  <a:pt x="159320" y="14334"/>
                  <a:pt x="113390" y="14334"/>
                </a:cubicBezTo>
                <a:close/>
                <a:moveTo>
                  <a:pt x="113390" y="0"/>
                </a:moveTo>
                <a:cubicBezTo>
                  <a:pt x="163626" y="0"/>
                  <a:pt x="208121" y="15768"/>
                  <a:pt x="244004" y="45869"/>
                </a:cubicBezTo>
                <a:cubicBezTo>
                  <a:pt x="279887" y="15768"/>
                  <a:pt x="322946" y="0"/>
                  <a:pt x="374618" y="0"/>
                </a:cubicBezTo>
                <a:cubicBezTo>
                  <a:pt x="421983" y="0"/>
                  <a:pt x="457866" y="14334"/>
                  <a:pt x="459302" y="14334"/>
                </a:cubicBezTo>
                <a:lnTo>
                  <a:pt x="463608" y="15768"/>
                </a:lnTo>
                <a:lnTo>
                  <a:pt x="463608" y="45869"/>
                </a:lnTo>
                <a:cubicBezTo>
                  <a:pt x="475090" y="48736"/>
                  <a:pt x="483702" y="53036"/>
                  <a:pt x="483702" y="60204"/>
                </a:cubicBezTo>
                <a:lnTo>
                  <a:pt x="483702" y="143342"/>
                </a:lnTo>
                <a:lnTo>
                  <a:pt x="450690" y="160543"/>
                </a:lnTo>
                <a:lnTo>
                  <a:pt x="450690" y="25802"/>
                </a:lnTo>
                <a:cubicBezTo>
                  <a:pt x="439207" y="21501"/>
                  <a:pt x="410501" y="14334"/>
                  <a:pt x="374618" y="14334"/>
                </a:cubicBezTo>
                <a:cubicBezTo>
                  <a:pt x="327252" y="14334"/>
                  <a:pt x="287063" y="27235"/>
                  <a:pt x="254051" y="55903"/>
                </a:cubicBezTo>
                <a:lnTo>
                  <a:pt x="254051" y="223613"/>
                </a:lnTo>
                <a:lnTo>
                  <a:pt x="245439" y="215013"/>
                </a:lnTo>
                <a:lnTo>
                  <a:pt x="245439" y="326819"/>
                </a:lnTo>
                <a:cubicBezTo>
                  <a:pt x="251181" y="323953"/>
                  <a:pt x="262663" y="319652"/>
                  <a:pt x="265534" y="319652"/>
                </a:cubicBezTo>
                <a:cubicBezTo>
                  <a:pt x="265534" y="331120"/>
                  <a:pt x="271275" y="352621"/>
                  <a:pt x="271275" y="352621"/>
                </a:cubicBezTo>
                <a:cubicBezTo>
                  <a:pt x="264098" y="358355"/>
                  <a:pt x="255487" y="359788"/>
                  <a:pt x="244004" y="359788"/>
                </a:cubicBezTo>
                <a:cubicBezTo>
                  <a:pt x="232521" y="359788"/>
                  <a:pt x="221039" y="356921"/>
                  <a:pt x="213862" y="349754"/>
                </a:cubicBezTo>
                <a:lnTo>
                  <a:pt x="0" y="349754"/>
                </a:lnTo>
                <a:lnTo>
                  <a:pt x="0" y="60204"/>
                </a:lnTo>
                <a:cubicBezTo>
                  <a:pt x="0" y="51603"/>
                  <a:pt x="8612" y="47303"/>
                  <a:pt x="22965" y="44436"/>
                </a:cubicBezTo>
                <a:lnTo>
                  <a:pt x="22965" y="15768"/>
                </a:lnTo>
                <a:lnTo>
                  <a:pt x="27271" y="14334"/>
                </a:lnTo>
                <a:cubicBezTo>
                  <a:pt x="28706" y="14334"/>
                  <a:pt x="64589" y="0"/>
                  <a:pt x="1133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7" name="educational-book-and-apple-for-the-teacher_42928"/>
          <p:cNvSpPr>
            <a:spLocks noChangeAspect="1"/>
          </p:cNvSpPr>
          <p:nvPr/>
        </p:nvSpPr>
        <p:spPr bwMode="auto">
          <a:xfrm>
            <a:off x="1003454" y="2594750"/>
            <a:ext cx="609685" cy="553105"/>
          </a:xfrm>
          <a:custGeom>
            <a:avLst/>
            <a:gdLst>
              <a:gd name="T0" fmla="*/ 454900 w 1905000"/>
              <a:gd name="T1" fmla="*/ 454900 w 1905000"/>
              <a:gd name="T2" fmla="*/ 454900 w 1905000"/>
              <a:gd name="T3" fmla="*/ 454900 w 1905000"/>
              <a:gd name="T4" fmla="*/ 454900 w 1905000"/>
              <a:gd name="T5" fmla="*/ 454900 w 1905000"/>
              <a:gd name="T6" fmla="*/ 454900 w 1905000"/>
              <a:gd name="T7" fmla="*/ 454900 w 1905000"/>
              <a:gd name="T8" fmla="*/ 454900 w 1905000"/>
              <a:gd name="T9" fmla="*/ 454900 w 1905000"/>
              <a:gd name="T10" fmla="*/ 454900 w 1905000"/>
              <a:gd name="T11" fmla="*/ 454900 w 1905000"/>
              <a:gd name="T12" fmla="*/ 454900 w 1905000"/>
              <a:gd name="T13" fmla="*/ 454900 w 1905000"/>
              <a:gd name="T14" fmla="*/ 454900 w 1905000"/>
              <a:gd name="T15" fmla="*/ 454900 w 1905000"/>
              <a:gd name="T16" fmla="*/ 454900 w 1905000"/>
              <a:gd name="T17" fmla="*/ 454900 w 1905000"/>
              <a:gd name="T18" fmla="*/ 454900 w 1905000"/>
              <a:gd name="T19" fmla="*/ 454900 w 1905000"/>
              <a:gd name="T20" fmla="*/ 454900 w 1905000"/>
              <a:gd name="T21" fmla="*/ 454900 w 1905000"/>
              <a:gd name="T22" fmla="*/ 454900 w 1905000"/>
              <a:gd name="T23" fmla="*/ 454900 w 1905000"/>
              <a:gd name="T24" fmla="*/ 454900 w 1905000"/>
              <a:gd name="T25" fmla="*/ 454900 w 1905000"/>
              <a:gd name="T26" fmla="*/ 454900 w 1905000"/>
              <a:gd name="T27" fmla="*/ 454900 w 1905000"/>
              <a:gd name="T28" fmla="*/ 454900 w 1905000"/>
              <a:gd name="T29" fmla="*/ 454900 w 1905000"/>
              <a:gd name="T30" fmla="*/ 454900 w 1905000"/>
              <a:gd name="T31" fmla="*/ 454900 w 1905000"/>
              <a:gd name="T32" fmla="*/ 454900 w 1905000"/>
              <a:gd name="T33" fmla="*/ 454900 w 1905000"/>
              <a:gd name="T34" fmla="*/ 454900 w 1905000"/>
              <a:gd name="T35" fmla="*/ 454900 w 1905000"/>
              <a:gd name="T36" fmla="*/ 454900 w 1905000"/>
              <a:gd name="T37" fmla="*/ 454900 w 1905000"/>
              <a:gd name="T38" fmla="*/ 454900 w 1905000"/>
              <a:gd name="T39" fmla="*/ 454900 w 1905000"/>
              <a:gd name="T40" fmla="*/ 454900 w 1905000"/>
              <a:gd name="T41" fmla="*/ 454900 w 1905000"/>
              <a:gd name="T42" fmla="*/ 454900 w 1905000"/>
              <a:gd name="T43" fmla="*/ 454900 w 1905000"/>
              <a:gd name="T44" fmla="*/ 454900 w 1905000"/>
              <a:gd name="T45" fmla="*/ 454900 w 1905000"/>
              <a:gd name="T46" fmla="*/ 454900 w 1905000"/>
              <a:gd name="T47" fmla="*/ 454900 w 1905000"/>
              <a:gd name="T48" fmla="*/ 454900 w 1905000"/>
              <a:gd name="T49" fmla="*/ 454900 w 1905000"/>
              <a:gd name="T50" fmla="*/ 454900 w 1905000"/>
              <a:gd name="T51" fmla="*/ 454900 w 1905000"/>
              <a:gd name="T52" fmla="*/ 454900 w 1905000"/>
              <a:gd name="T53" fmla="*/ 454900 w 1905000"/>
              <a:gd name="T54" fmla="*/ 454900 w 1905000"/>
              <a:gd name="T55" fmla="*/ 454900 w 1905000"/>
              <a:gd name="T56" fmla="*/ 454900 w 1905000"/>
              <a:gd name="T57" fmla="*/ 454900 w 1905000"/>
              <a:gd name="T58" fmla="*/ 454900 w 1905000"/>
              <a:gd name="T59" fmla="*/ 454900 w 1905000"/>
              <a:gd name="T60" fmla="*/ 454900 w 1905000"/>
              <a:gd name="T61" fmla="*/ 454900 w 1905000"/>
              <a:gd name="T62" fmla="*/ 454900 w 1905000"/>
              <a:gd name="T63" fmla="*/ 454900 w 1905000"/>
              <a:gd name="T64" fmla="*/ 454900 w 1905000"/>
              <a:gd name="T65" fmla="*/ 454900 w 1905000"/>
              <a:gd name="T66" fmla="*/ 454900 w 1905000"/>
              <a:gd name="T67" fmla="*/ 454900 w 1905000"/>
              <a:gd name="T68" fmla="*/ 454900 w 1905000"/>
              <a:gd name="T69" fmla="*/ 454900 w 1905000"/>
              <a:gd name="T70" fmla="*/ 454900 w 1905000"/>
              <a:gd name="T71" fmla="*/ 454900 w 1905000"/>
              <a:gd name="T72" fmla="*/ 454900 w 1905000"/>
              <a:gd name="T73" fmla="*/ 454900 w 1905000"/>
              <a:gd name="T74" fmla="*/ 454900 w 1905000"/>
              <a:gd name="T75" fmla="*/ 454900 w 1905000"/>
              <a:gd name="T76" fmla="*/ 454900 w 1905000"/>
              <a:gd name="T77" fmla="*/ 454900 w 1905000"/>
              <a:gd name="T78" fmla="*/ 454900 w 1905000"/>
              <a:gd name="T79" fmla="*/ 454900 w 1905000"/>
              <a:gd name="T80" fmla="*/ 454900 w 1905000"/>
              <a:gd name="T81" fmla="*/ 454900 w 1905000"/>
              <a:gd name="T82" fmla="*/ 454900 w 1905000"/>
              <a:gd name="T83" fmla="*/ 454900 w 1905000"/>
              <a:gd name="T84" fmla="*/ 454900 w 1905000"/>
              <a:gd name="T85" fmla="*/ 454900 w 1905000"/>
              <a:gd name="T86" fmla="*/ 454900 w 1905000"/>
              <a:gd name="T87" fmla="*/ 454900 w 1905000"/>
              <a:gd name="T88" fmla="*/ 454900 w 1905000"/>
              <a:gd name="T89" fmla="*/ 454900 w 1905000"/>
              <a:gd name="T90" fmla="*/ 454900 w 1905000"/>
              <a:gd name="T91" fmla="*/ 454900 w 1905000"/>
              <a:gd name="T92" fmla="*/ 454900 w 1905000"/>
              <a:gd name="T93" fmla="*/ 454900 w 1905000"/>
              <a:gd name="T94" fmla="*/ 454900 w 1905000"/>
              <a:gd name="T95" fmla="*/ 454900 w 1905000"/>
              <a:gd name="T96" fmla="*/ 454900 w 1905000"/>
              <a:gd name="T97" fmla="*/ 454900 w 1905000"/>
              <a:gd name="T98" fmla="*/ 454900 w 1905000"/>
              <a:gd name="T99" fmla="*/ 454900 w 1905000"/>
              <a:gd name="T100" fmla="*/ 454900 w 1905000"/>
              <a:gd name="T101" fmla="*/ 454900 w 1905000"/>
              <a:gd name="T102" fmla="*/ 454900 w 1905000"/>
              <a:gd name="T103" fmla="*/ 454900 w 1905000"/>
              <a:gd name="T104" fmla="*/ 454900 w 1905000"/>
              <a:gd name="T105" fmla="*/ 454900 w 1905000"/>
              <a:gd name="T106" fmla="*/ 454900 w 1905000"/>
              <a:gd name="T107" fmla="*/ 454900 w 1905000"/>
              <a:gd name="T108" fmla="*/ 454900 w 1905000"/>
              <a:gd name="T109" fmla="*/ 454900 w 1905000"/>
              <a:gd name="T110" fmla="*/ 454900 w 1905000"/>
              <a:gd name="T111" fmla="*/ 454900 w 1905000"/>
              <a:gd name="T112" fmla="*/ 454900 w 1905000"/>
              <a:gd name="T113" fmla="*/ 454900 w 1905000"/>
              <a:gd name="T114" fmla="*/ 454900 w 1905000"/>
              <a:gd name="T115" fmla="*/ 454900 w 1905000"/>
              <a:gd name="T116" fmla="*/ 454900 w 1905000"/>
              <a:gd name="T117" fmla="*/ 454900 w 1905000"/>
              <a:gd name="T118" fmla="*/ 454900 w 1905000"/>
              <a:gd name="T119" fmla="*/ 454900 w 1905000"/>
              <a:gd name="T120" fmla="*/ 454900 w 1905000"/>
              <a:gd name="T121" fmla="*/ 454900 w 1905000"/>
              <a:gd name="T122" fmla="*/ 454900 w 1905000"/>
              <a:gd name="T123" fmla="*/ 454900 w 1905000"/>
              <a:gd name="T124" fmla="*/ 454900 w 1905000"/>
              <a:gd name="T125" fmla="*/ 454900 w 190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16" h="378">
                <a:moveTo>
                  <a:pt x="389" y="183"/>
                </a:moveTo>
                <a:lnTo>
                  <a:pt x="373" y="183"/>
                </a:lnTo>
                <a:lnTo>
                  <a:pt x="373" y="133"/>
                </a:lnTo>
                <a:cubicBezTo>
                  <a:pt x="373" y="129"/>
                  <a:pt x="371" y="125"/>
                  <a:pt x="368" y="122"/>
                </a:cubicBezTo>
                <a:cubicBezTo>
                  <a:pt x="343" y="102"/>
                  <a:pt x="315" y="92"/>
                  <a:pt x="285" y="92"/>
                </a:cubicBezTo>
                <a:cubicBezTo>
                  <a:pt x="284" y="92"/>
                  <a:pt x="283" y="92"/>
                  <a:pt x="282" y="92"/>
                </a:cubicBezTo>
                <a:cubicBezTo>
                  <a:pt x="283" y="88"/>
                  <a:pt x="283" y="85"/>
                  <a:pt x="283" y="81"/>
                </a:cubicBezTo>
                <a:cubicBezTo>
                  <a:pt x="283" y="36"/>
                  <a:pt x="247" y="0"/>
                  <a:pt x="202" y="0"/>
                </a:cubicBezTo>
                <a:cubicBezTo>
                  <a:pt x="157" y="0"/>
                  <a:pt x="120" y="36"/>
                  <a:pt x="120" y="81"/>
                </a:cubicBezTo>
                <a:cubicBezTo>
                  <a:pt x="120" y="85"/>
                  <a:pt x="120" y="88"/>
                  <a:pt x="121" y="92"/>
                </a:cubicBezTo>
                <a:cubicBezTo>
                  <a:pt x="92" y="92"/>
                  <a:pt x="65" y="102"/>
                  <a:pt x="41" y="122"/>
                </a:cubicBezTo>
                <a:cubicBezTo>
                  <a:pt x="38" y="125"/>
                  <a:pt x="36" y="129"/>
                  <a:pt x="36" y="133"/>
                </a:cubicBezTo>
                <a:lnTo>
                  <a:pt x="36" y="183"/>
                </a:lnTo>
                <a:lnTo>
                  <a:pt x="27" y="183"/>
                </a:lnTo>
                <a:cubicBezTo>
                  <a:pt x="12" y="183"/>
                  <a:pt x="0" y="195"/>
                  <a:pt x="0" y="210"/>
                </a:cubicBezTo>
                <a:lnTo>
                  <a:pt x="0" y="238"/>
                </a:lnTo>
                <a:cubicBezTo>
                  <a:pt x="0" y="253"/>
                  <a:pt x="12" y="264"/>
                  <a:pt x="27" y="264"/>
                </a:cubicBezTo>
                <a:lnTo>
                  <a:pt x="36" y="264"/>
                </a:lnTo>
                <a:lnTo>
                  <a:pt x="36" y="363"/>
                </a:lnTo>
                <a:cubicBezTo>
                  <a:pt x="36" y="368"/>
                  <a:pt x="39" y="373"/>
                  <a:pt x="43" y="375"/>
                </a:cubicBezTo>
                <a:cubicBezTo>
                  <a:pt x="45" y="376"/>
                  <a:pt x="47" y="376"/>
                  <a:pt x="50" y="376"/>
                </a:cubicBezTo>
                <a:cubicBezTo>
                  <a:pt x="52" y="376"/>
                  <a:pt x="55" y="375"/>
                  <a:pt x="58" y="374"/>
                </a:cubicBezTo>
                <a:cubicBezTo>
                  <a:pt x="58" y="373"/>
                  <a:pt x="84" y="355"/>
                  <a:pt x="124" y="355"/>
                </a:cubicBezTo>
                <a:cubicBezTo>
                  <a:pt x="147" y="355"/>
                  <a:pt x="171" y="361"/>
                  <a:pt x="194" y="374"/>
                </a:cubicBezTo>
                <a:cubicBezTo>
                  <a:pt x="202" y="378"/>
                  <a:pt x="212" y="375"/>
                  <a:pt x="215" y="374"/>
                </a:cubicBezTo>
                <a:cubicBezTo>
                  <a:pt x="238" y="361"/>
                  <a:pt x="262" y="355"/>
                  <a:pt x="285" y="355"/>
                </a:cubicBezTo>
                <a:cubicBezTo>
                  <a:pt x="324" y="355"/>
                  <a:pt x="350" y="373"/>
                  <a:pt x="351" y="374"/>
                </a:cubicBezTo>
                <a:cubicBezTo>
                  <a:pt x="353" y="375"/>
                  <a:pt x="356" y="376"/>
                  <a:pt x="359" y="376"/>
                </a:cubicBezTo>
                <a:cubicBezTo>
                  <a:pt x="361" y="376"/>
                  <a:pt x="363" y="376"/>
                  <a:pt x="365" y="375"/>
                </a:cubicBezTo>
                <a:cubicBezTo>
                  <a:pt x="370" y="373"/>
                  <a:pt x="373" y="368"/>
                  <a:pt x="373" y="363"/>
                </a:cubicBezTo>
                <a:lnTo>
                  <a:pt x="373" y="264"/>
                </a:lnTo>
                <a:lnTo>
                  <a:pt x="389" y="264"/>
                </a:lnTo>
                <a:cubicBezTo>
                  <a:pt x="404" y="264"/>
                  <a:pt x="416" y="253"/>
                  <a:pt x="416" y="238"/>
                </a:cubicBezTo>
                <a:lnTo>
                  <a:pt x="416" y="210"/>
                </a:lnTo>
                <a:cubicBezTo>
                  <a:pt x="416" y="195"/>
                  <a:pt x="404" y="183"/>
                  <a:pt x="389" y="183"/>
                </a:cubicBezTo>
                <a:close/>
                <a:moveTo>
                  <a:pt x="124" y="327"/>
                </a:moveTo>
                <a:cubicBezTo>
                  <a:pt x="99" y="327"/>
                  <a:pt x="77" y="334"/>
                  <a:pt x="64" y="340"/>
                </a:cubicBezTo>
                <a:lnTo>
                  <a:pt x="64" y="264"/>
                </a:lnTo>
                <a:lnTo>
                  <a:pt x="82" y="264"/>
                </a:lnTo>
                <a:cubicBezTo>
                  <a:pt x="97" y="264"/>
                  <a:pt x="108" y="253"/>
                  <a:pt x="108" y="238"/>
                </a:cubicBezTo>
                <a:lnTo>
                  <a:pt x="108" y="210"/>
                </a:lnTo>
                <a:cubicBezTo>
                  <a:pt x="108" y="195"/>
                  <a:pt x="97" y="183"/>
                  <a:pt x="82" y="183"/>
                </a:cubicBezTo>
                <a:lnTo>
                  <a:pt x="64" y="183"/>
                </a:lnTo>
                <a:lnTo>
                  <a:pt x="64" y="139"/>
                </a:lnTo>
                <a:cubicBezTo>
                  <a:pt x="81" y="126"/>
                  <a:pt x="102" y="119"/>
                  <a:pt x="123" y="119"/>
                </a:cubicBezTo>
                <a:cubicBezTo>
                  <a:pt x="149" y="119"/>
                  <a:pt x="171" y="129"/>
                  <a:pt x="182" y="136"/>
                </a:cubicBezTo>
                <a:cubicBezTo>
                  <a:pt x="184" y="137"/>
                  <a:pt x="185" y="139"/>
                  <a:pt x="187" y="140"/>
                </a:cubicBezTo>
                <a:lnTo>
                  <a:pt x="187" y="340"/>
                </a:lnTo>
                <a:cubicBezTo>
                  <a:pt x="166" y="332"/>
                  <a:pt x="145" y="327"/>
                  <a:pt x="124" y="327"/>
                </a:cubicBezTo>
                <a:close/>
                <a:moveTo>
                  <a:pt x="346" y="340"/>
                </a:moveTo>
                <a:cubicBezTo>
                  <a:pt x="331" y="334"/>
                  <a:pt x="311" y="327"/>
                  <a:pt x="285" y="327"/>
                </a:cubicBezTo>
                <a:cubicBezTo>
                  <a:pt x="264" y="327"/>
                  <a:pt x="242" y="332"/>
                  <a:pt x="223" y="340"/>
                </a:cubicBezTo>
                <a:lnTo>
                  <a:pt x="223" y="138"/>
                </a:lnTo>
                <a:cubicBezTo>
                  <a:pt x="232" y="132"/>
                  <a:pt x="257" y="119"/>
                  <a:pt x="286" y="119"/>
                </a:cubicBezTo>
                <a:cubicBezTo>
                  <a:pt x="307" y="119"/>
                  <a:pt x="327" y="126"/>
                  <a:pt x="346" y="139"/>
                </a:cubicBezTo>
                <a:lnTo>
                  <a:pt x="346" y="183"/>
                </a:lnTo>
                <a:lnTo>
                  <a:pt x="335" y="183"/>
                </a:lnTo>
                <a:cubicBezTo>
                  <a:pt x="320" y="183"/>
                  <a:pt x="308" y="195"/>
                  <a:pt x="308" y="210"/>
                </a:cubicBezTo>
                <a:lnTo>
                  <a:pt x="308" y="238"/>
                </a:lnTo>
                <a:cubicBezTo>
                  <a:pt x="308" y="253"/>
                  <a:pt x="320" y="264"/>
                  <a:pt x="335" y="264"/>
                </a:cubicBezTo>
                <a:lnTo>
                  <a:pt x="346" y="264"/>
                </a:lnTo>
                <a:lnTo>
                  <a:pt x="346" y="340"/>
                </a:lnTo>
                <a:lnTo>
                  <a:pt x="346" y="3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educational-book-and-apple-for-the-teacher_42928"/>
          <p:cNvSpPr>
            <a:spLocks noChangeAspect="1"/>
          </p:cNvSpPr>
          <p:nvPr/>
        </p:nvSpPr>
        <p:spPr bwMode="auto">
          <a:xfrm>
            <a:off x="1091146" y="3523838"/>
            <a:ext cx="434300" cy="523728"/>
          </a:xfrm>
          <a:custGeom>
            <a:avLst/>
            <a:gdLst>
              <a:gd name="connsiteX0" fmla="*/ 454900 w 1905000"/>
              <a:gd name="connsiteY0" fmla="*/ 454900 w 1905000"/>
              <a:gd name="connsiteX1" fmla="*/ 454900 w 1905000"/>
              <a:gd name="connsiteY1" fmla="*/ 454900 w 1905000"/>
              <a:gd name="connsiteX2" fmla="*/ 454900 w 1905000"/>
              <a:gd name="connsiteY2" fmla="*/ 454900 w 1905000"/>
              <a:gd name="connsiteX3" fmla="*/ 454900 w 1905000"/>
              <a:gd name="connsiteY3" fmla="*/ 454900 w 1905000"/>
              <a:gd name="connsiteX4" fmla="*/ 454900 w 1905000"/>
              <a:gd name="connsiteY4" fmla="*/ 454900 w 1905000"/>
              <a:gd name="connsiteX5" fmla="*/ 454900 w 1905000"/>
              <a:gd name="connsiteY5" fmla="*/ 454900 w 1905000"/>
              <a:gd name="connsiteX6" fmla="*/ 454900 w 1905000"/>
              <a:gd name="connsiteY6" fmla="*/ 454900 w 1905000"/>
              <a:gd name="connsiteX7" fmla="*/ 454900 w 1905000"/>
              <a:gd name="connsiteY7" fmla="*/ 454900 w 1905000"/>
              <a:gd name="connsiteX8" fmla="*/ 454900 w 1905000"/>
              <a:gd name="connsiteY8" fmla="*/ 454900 w 1905000"/>
              <a:gd name="connsiteX9" fmla="*/ 454900 w 1905000"/>
              <a:gd name="connsiteY9" fmla="*/ 454900 w 1905000"/>
              <a:gd name="connsiteX10" fmla="*/ 454900 w 1905000"/>
              <a:gd name="connsiteY10" fmla="*/ 454900 w 1905000"/>
              <a:gd name="connsiteX11" fmla="*/ 454900 w 1905000"/>
              <a:gd name="connsiteY11" fmla="*/ 454900 w 1905000"/>
              <a:gd name="connsiteX12" fmla="*/ 454900 w 1905000"/>
              <a:gd name="connsiteY12" fmla="*/ 454900 w 1905000"/>
              <a:gd name="connsiteX13" fmla="*/ 454900 w 1905000"/>
              <a:gd name="connsiteY13" fmla="*/ 454900 w 1905000"/>
              <a:gd name="connsiteX14" fmla="*/ 454900 w 1905000"/>
              <a:gd name="connsiteY14" fmla="*/ 454900 w 1905000"/>
              <a:gd name="connsiteX15" fmla="*/ 454900 w 1905000"/>
              <a:gd name="connsiteY15" fmla="*/ 454900 w 1905000"/>
              <a:gd name="connsiteX16" fmla="*/ 454900 w 1905000"/>
              <a:gd name="connsiteY16" fmla="*/ 454900 w 1905000"/>
              <a:gd name="connsiteX17" fmla="*/ 454900 w 1905000"/>
              <a:gd name="connsiteY17" fmla="*/ 454900 w 1905000"/>
              <a:gd name="connsiteX18" fmla="*/ 454900 w 1905000"/>
              <a:gd name="connsiteY18" fmla="*/ 454900 w 1905000"/>
              <a:gd name="connsiteX19" fmla="*/ 454900 w 1905000"/>
              <a:gd name="connsiteY19" fmla="*/ 454900 w 1905000"/>
              <a:gd name="connsiteX20" fmla="*/ 454900 w 1905000"/>
              <a:gd name="connsiteY20" fmla="*/ 454900 w 1905000"/>
              <a:gd name="connsiteX21" fmla="*/ 454900 w 1905000"/>
              <a:gd name="connsiteY21" fmla="*/ 454900 w 1905000"/>
              <a:gd name="connsiteX22" fmla="*/ 454900 w 1905000"/>
              <a:gd name="connsiteY22" fmla="*/ 454900 w 1905000"/>
              <a:gd name="connsiteX23" fmla="*/ 454900 w 1905000"/>
              <a:gd name="connsiteY23" fmla="*/ 454900 w 1905000"/>
              <a:gd name="connsiteX24" fmla="*/ 454900 w 1905000"/>
              <a:gd name="connsiteY24" fmla="*/ 454900 w 1905000"/>
              <a:gd name="connsiteX25" fmla="*/ 454900 w 1905000"/>
              <a:gd name="connsiteY25" fmla="*/ 454900 w 1905000"/>
              <a:gd name="connsiteX26" fmla="*/ 454900 w 1905000"/>
              <a:gd name="connsiteY26" fmla="*/ 454900 w 1905000"/>
              <a:gd name="connsiteX27" fmla="*/ 454900 w 1905000"/>
              <a:gd name="connsiteY27" fmla="*/ 454900 w 1905000"/>
              <a:gd name="connsiteX28" fmla="*/ 454900 w 1905000"/>
              <a:gd name="connsiteY28" fmla="*/ 454900 w 1905000"/>
              <a:gd name="connsiteX29" fmla="*/ 454900 w 1905000"/>
              <a:gd name="connsiteY29" fmla="*/ 454900 w 1905000"/>
              <a:gd name="connsiteX30" fmla="*/ 454900 w 1905000"/>
              <a:gd name="connsiteY30" fmla="*/ 454900 w 1905000"/>
              <a:gd name="connsiteX31" fmla="*/ 454900 w 1905000"/>
              <a:gd name="connsiteY31" fmla="*/ 454900 w 1905000"/>
              <a:gd name="connsiteX32" fmla="*/ 454900 w 1905000"/>
              <a:gd name="connsiteY32" fmla="*/ 454900 w 1905000"/>
              <a:gd name="connsiteX33" fmla="*/ 454900 w 1905000"/>
              <a:gd name="connsiteY33" fmla="*/ 454900 w 1905000"/>
              <a:gd name="connsiteX34" fmla="*/ 454900 w 1905000"/>
              <a:gd name="connsiteY34" fmla="*/ 454900 w 1905000"/>
              <a:gd name="connsiteX35" fmla="*/ 454900 w 1905000"/>
              <a:gd name="connsiteY35" fmla="*/ 454900 w 1905000"/>
              <a:gd name="connsiteX36" fmla="*/ 454900 w 1905000"/>
              <a:gd name="connsiteY36" fmla="*/ 454900 w 1905000"/>
              <a:gd name="connsiteX37" fmla="*/ 454900 w 1905000"/>
              <a:gd name="connsiteY37" fmla="*/ 454900 w 1905000"/>
              <a:gd name="connsiteX38" fmla="*/ 454900 w 1905000"/>
              <a:gd name="connsiteY38" fmla="*/ 454900 w 1905000"/>
              <a:gd name="connsiteX39" fmla="*/ 454900 w 1905000"/>
              <a:gd name="connsiteY39" fmla="*/ 454900 w 1905000"/>
              <a:gd name="connsiteX40" fmla="*/ 454900 w 1905000"/>
              <a:gd name="connsiteY40" fmla="*/ 454900 w 1905000"/>
              <a:gd name="connsiteX41" fmla="*/ 454900 w 1905000"/>
              <a:gd name="connsiteY41" fmla="*/ 454900 w 1905000"/>
              <a:gd name="connsiteX42" fmla="*/ 454900 w 1905000"/>
              <a:gd name="connsiteY42" fmla="*/ 454900 w 1905000"/>
              <a:gd name="connsiteX43" fmla="*/ 454900 w 1905000"/>
              <a:gd name="connsiteY43" fmla="*/ 454900 w 1905000"/>
              <a:gd name="connsiteX44" fmla="*/ 454900 w 1905000"/>
              <a:gd name="connsiteY44" fmla="*/ 454900 w 1905000"/>
              <a:gd name="connsiteX45" fmla="*/ 454900 w 1905000"/>
              <a:gd name="connsiteY45" fmla="*/ 454900 w 1905000"/>
              <a:gd name="connsiteX46" fmla="*/ 454900 w 1905000"/>
              <a:gd name="connsiteY46" fmla="*/ 454900 w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97955" h="600489">
                <a:moveTo>
                  <a:pt x="130619" y="455884"/>
                </a:moveTo>
                <a:lnTo>
                  <a:pt x="370324" y="455884"/>
                </a:lnTo>
                <a:cubicBezTo>
                  <a:pt x="380372" y="455884"/>
                  <a:pt x="388984" y="463046"/>
                  <a:pt x="388984" y="474506"/>
                </a:cubicBezTo>
                <a:cubicBezTo>
                  <a:pt x="388984" y="484532"/>
                  <a:pt x="380372" y="493127"/>
                  <a:pt x="370324" y="493127"/>
                </a:cubicBezTo>
                <a:lnTo>
                  <a:pt x="130619" y="493127"/>
                </a:lnTo>
                <a:cubicBezTo>
                  <a:pt x="119136" y="493127"/>
                  <a:pt x="111959" y="484532"/>
                  <a:pt x="111959" y="474506"/>
                </a:cubicBezTo>
                <a:cubicBezTo>
                  <a:pt x="111959" y="463046"/>
                  <a:pt x="119136" y="455884"/>
                  <a:pt x="130619" y="455884"/>
                </a:cubicBezTo>
                <a:close/>
                <a:moveTo>
                  <a:pt x="130619" y="372662"/>
                </a:moveTo>
                <a:lnTo>
                  <a:pt x="370324" y="372662"/>
                </a:lnTo>
                <a:cubicBezTo>
                  <a:pt x="380372" y="372662"/>
                  <a:pt x="388984" y="379824"/>
                  <a:pt x="388984" y="391284"/>
                </a:cubicBezTo>
                <a:cubicBezTo>
                  <a:pt x="388984" y="401310"/>
                  <a:pt x="380372" y="409905"/>
                  <a:pt x="370324" y="409905"/>
                </a:cubicBezTo>
                <a:lnTo>
                  <a:pt x="130619" y="409905"/>
                </a:lnTo>
                <a:cubicBezTo>
                  <a:pt x="119136" y="409905"/>
                  <a:pt x="111959" y="401310"/>
                  <a:pt x="111959" y="391284"/>
                </a:cubicBezTo>
                <a:cubicBezTo>
                  <a:pt x="111959" y="379824"/>
                  <a:pt x="119136" y="372662"/>
                  <a:pt x="130619" y="372662"/>
                </a:cubicBezTo>
                <a:close/>
                <a:moveTo>
                  <a:pt x="130619" y="289439"/>
                </a:moveTo>
                <a:lnTo>
                  <a:pt x="370324" y="289439"/>
                </a:lnTo>
                <a:cubicBezTo>
                  <a:pt x="380372" y="289439"/>
                  <a:pt x="388984" y="298087"/>
                  <a:pt x="388984" y="308176"/>
                </a:cubicBezTo>
                <a:cubicBezTo>
                  <a:pt x="388984" y="318264"/>
                  <a:pt x="380372" y="326912"/>
                  <a:pt x="370324" y="326912"/>
                </a:cubicBezTo>
                <a:lnTo>
                  <a:pt x="130619" y="326912"/>
                </a:lnTo>
                <a:cubicBezTo>
                  <a:pt x="119136" y="326912"/>
                  <a:pt x="111959" y="318264"/>
                  <a:pt x="111959" y="308176"/>
                </a:cubicBezTo>
                <a:cubicBezTo>
                  <a:pt x="111959" y="298087"/>
                  <a:pt x="119136" y="289439"/>
                  <a:pt x="130619" y="289439"/>
                </a:cubicBezTo>
                <a:close/>
                <a:moveTo>
                  <a:pt x="340132" y="93108"/>
                </a:moveTo>
                <a:cubicBezTo>
                  <a:pt x="363102" y="93108"/>
                  <a:pt x="381765" y="110328"/>
                  <a:pt x="381765" y="133289"/>
                </a:cubicBezTo>
                <a:cubicBezTo>
                  <a:pt x="381765" y="147639"/>
                  <a:pt x="374587" y="160554"/>
                  <a:pt x="363102" y="167730"/>
                </a:cubicBezTo>
                <a:cubicBezTo>
                  <a:pt x="388943" y="176340"/>
                  <a:pt x="406170" y="200735"/>
                  <a:pt x="407606" y="229436"/>
                </a:cubicBezTo>
                <a:lnTo>
                  <a:pt x="272657" y="229436"/>
                </a:lnTo>
                <a:cubicBezTo>
                  <a:pt x="274093" y="200735"/>
                  <a:pt x="291320" y="176340"/>
                  <a:pt x="317162" y="167730"/>
                </a:cubicBezTo>
                <a:cubicBezTo>
                  <a:pt x="305677" y="160554"/>
                  <a:pt x="298498" y="147639"/>
                  <a:pt x="298498" y="133289"/>
                </a:cubicBezTo>
                <a:cubicBezTo>
                  <a:pt x="298498" y="110328"/>
                  <a:pt x="317162" y="93108"/>
                  <a:pt x="340132" y="93108"/>
                </a:cubicBezTo>
                <a:close/>
                <a:moveTo>
                  <a:pt x="167898" y="77390"/>
                </a:moveTo>
                <a:lnTo>
                  <a:pt x="76056" y="174844"/>
                </a:lnTo>
                <a:lnTo>
                  <a:pt x="167898" y="173411"/>
                </a:lnTo>
                <a:close/>
                <a:moveTo>
                  <a:pt x="223864" y="55893"/>
                </a:moveTo>
                <a:lnTo>
                  <a:pt x="223864" y="229304"/>
                </a:lnTo>
                <a:lnTo>
                  <a:pt x="55966" y="230737"/>
                </a:lnTo>
                <a:lnTo>
                  <a:pt x="55966" y="544596"/>
                </a:lnTo>
                <a:lnTo>
                  <a:pt x="441989" y="544596"/>
                </a:lnTo>
                <a:lnTo>
                  <a:pt x="441989" y="55893"/>
                </a:lnTo>
                <a:close/>
                <a:moveTo>
                  <a:pt x="163593" y="0"/>
                </a:moveTo>
                <a:lnTo>
                  <a:pt x="167898" y="0"/>
                </a:lnTo>
                <a:lnTo>
                  <a:pt x="242520" y="0"/>
                </a:lnTo>
                <a:lnTo>
                  <a:pt x="497955" y="0"/>
                </a:lnTo>
                <a:lnTo>
                  <a:pt x="497955" y="600489"/>
                </a:lnTo>
                <a:lnTo>
                  <a:pt x="0" y="600489"/>
                </a:lnTo>
                <a:lnTo>
                  <a:pt x="0" y="253667"/>
                </a:lnTo>
                <a:lnTo>
                  <a:pt x="0" y="174844"/>
                </a:lnTo>
                <a:lnTo>
                  <a:pt x="0" y="1719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educational-book-and-apple-for-the-teacher_42928"/>
          <p:cNvSpPr>
            <a:spLocks noChangeAspect="1"/>
          </p:cNvSpPr>
          <p:nvPr/>
        </p:nvSpPr>
        <p:spPr bwMode="auto">
          <a:xfrm>
            <a:off x="1030278" y="4424792"/>
            <a:ext cx="556036" cy="550620"/>
          </a:xfrm>
          <a:custGeom>
            <a:avLst/>
            <a:gdLst>
              <a:gd name="connsiteX0" fmla="*/ 454900 w 1905000"/>
              <a:gd name="connsiteY0" fmla="*/ 454900 w 1905000"/>
              <a:gd name="connsiteX1" fmla="*/ 454900 w 1905000"/>
              <a:gd name="connsiteY1" fmla="*/ 454900 w 1905000"/>
              <a:gd name="connsiteX2" fmla="*/ 454900 w 1905000"/>
              <a:gd name="connsiteY2" fmla="*/ 454900 w 1905000"/>
              <a:gd name="connsiteX3" fmla="*/ 454900 w 1905000"/>
              <a:gd name="connsiteY3" fmla="*/ 454900 w 1905000"/>
              <a:gd name="connsiteX4" fmla="*/ 454900 w 1905000"/>
              <a:gd name="connsiteY4" fmla="*/ 454900 w 1905000"/>
              <a:gd name="connsiteX5" fmla="*/ 454900 w 1905000"/>
              <a:gd name="connsiteY5" fmla="*/ 454900 w 1905000"/>
              <a:gd name="connsiteX6" fmla="*/ 454900 w 1905000"/>
              <a:gd name="connsiteY6" fmla="*/ 454900 w 1905000"/>
              <a:gd name="connsiteX7" fmla="*/ 454900 w 1905000"/>
              <a:gd name="connsiteY7" fmla="*/ 454900 w 1905000"/>
              <a:gd name="connsiteX8" fmla="*/ 454900 w 1905000"/>
              <a:gd name="connsiteY8" fmla="*/ 454900 w 1905000"/>
              <a:gd name="connsiteX9" fmla="*/ 454900 w 1905000"/>
              <a:gd name="connsiteY9" fmla="*/ 454900 w 1905000"/>
              <a:gd name="connsiteX10" fmla="*/ 454900 w 1905000"/>
              <a:gd name="connsiteY10" fmla="*/ 454900 w 1905000"/>
              <a:gd name="connsiteX11" fmla="*/ 454900 w 1905000"/>
              <a:gd name="connsiteY11" fmla="*/ 454900 w 1905000"/>
              <a:gd name="connsiteX12" fmla="*/ 454900 w 1905000"/>
              <a:gd name="connsiteY12" fmla="*/ 454900 w 1905000"/>
              <a:gd name="connsiteX13" fmla="*/ 454900 w 1905000"/>
              <a:gd name="connsiteY13" fmla="*/ 454900 w 1905000"/>
              <a:gd name="connsiteX14" fmla="*/ 454900 w 1905000"/>
              <a:gd name="connsiteY14" fmla="*/ 454900 w 1905000"/>
              <a:gd name="connsiteX15" fmla="*/ 454900 w 1905000"/>
              <a:gd name="connsiteY15" fmla="*/ 454900 w 1905000"/>
              <a:gd name="connsiteX16" fmla="*/ 454900 w 1905000"/>
              <a:gd name="connsiteY16" fmla="*/ 454900 w 1905000"/>
              <a:gd name="connsiteX17" fmla="*/ 454900 w 1905000"/>
              <a:gd name="connsiteY17" fmla="*/ 454900 w 1905000"/>
              <a:gd name="connsiteX18" fmla="*/ 454900 w 1905000"/>
              <a:gd name="connsiteY18" fmla="*/ 454900 w 1905000"/>
              <a:gd name="connsiteX19" fmla="*/ 454900 w 1905000"/>
              <a:gd name="connsiteY19" fmla="*/ 454900 w 1905000"/>
              <a:gd name="connsiteX20" fmla="*/ 454900 w 1905000"/>
              <a:gd name="connsiteY20" fmla="*/ 454900 w 1905000"/>
              <a:gd name="connsiteX21" fmla="*/ 454900 w 1905000"/>
              <a:gd name="connsiteY21" fmla="*/ 454900 w 1905000"/>
              <a:gd name="connsiteX22" fmla="*/ 454900 w 1905000"/>
              <a:gd name="connsiteY22" fmla="*/ 454900 w 1905000"/>
              <a:gd name="connsiteX23" fmla="*/ 454900 w 1905000"/>
              <a:gd name="connsiteY23" fmla="*/ 454900 w 1905000"/>
              <a:gd name="connsiteX24" fmla="*/ 454900 w 1905000"/>
              <a:gd name="connsiteY24" fmla="*/ 454900 w 1905000"/>
              <a:gd name="connsiteX25" fmla="*/ 454900 w 1905000"/>
              <a:gd name="connsiteY25" fmla="*/ 454900 w 1905000"/>
              <a:gd name="connsiteX26" fmla="*/ 454900 w 1905000"/>
              <a:gd name="connsiteY26" fmla="*/ 454900 w 1905000"/>
              <a:gd name="connsiteX27" fmla="*/ 454900 w 1905000"/>
              <a:gd name="connsiteY27" fmla="*/ 454900 w 1905000"/>
              <a:gd name="connsiteX28" fmla="*/ 454900 w 1905000"/>
              <a:gd name="connsiteY28" fmla="*/ 454900 w 1905000"/>
              <a:gd name="connsiteX29" fmla="*/ 454900 w 1905000"/>
              <a:gd name="connsiteY29" fmla="*/ 454900 w 1905000"/>
              <a:gd name="connsiteX30" fmla="*/ 454900 w 1905000"/>
              <a:gd name="connsiteY30" fmla="*/ 454900 w 1905000"/>
              <a:gd name="connsiteX31" fmla="*/ 454900 w 1905000"/>
              <a:gd name="connsiteY31" fmla="*/ 454900 w 1905000"/>
              <a:gd name="connsiteX32" fmla="*/ 454900 w 1905000"/>
              <a:gd name="connsiteY32" fmla="*/ 454900 w 1905000"/>
              <a:gd name="connsiteX33" fmla="*/ 454900 w 1905000"/>
              <a:gd name="connsiteY33" fmla="*/ 454900 w 1905000"/>
              <a:gd name="connsiteX34" fmla="*/ 454900 w 1905000"/>
              <a:gd name="connsiteY34" fmla="*/ 454900 w 1905000"/>
              <a:gd name="connsiteX35" fmla="*/ 454900 w 1905000"/>
              <a:gd name="connsiteY35" fmla="*/ 454900 w 1905000"/>
              <a:gd name="connsiteX36" fmla="*/ 454900 w 1905000"/>
              <a:gd name="connsiteY36" fmla="*/ 454900 w 1905000"/>
              <a:gd name="connsiteX37" fmla="*/ 454900 w 1905000"/>
              <a:gd name="connsiteY37" fmla="*/ 454900 w 1905000"/>
              <a:gd name="connsiteX38" fmla="*/ 454900 w 1905000"/>
              <a:gd name="connsiteY38" fmla="*/ 454900 w 1905000"/>
              <a:gd name="connsiteX39" fmla="*/ 454900 w 1905000"/>
              <a:gd name="connsiteY39" fmla="*/ 454900 w 1905000"/>
              <a:gd name="connsiteX40" fmla="*/ 454900 w 1905000"/>
              <a:gd name="connsiteY40" fmla="*/ 454900 w 1905000"/>
              <a:gd name="connsiteX41" fmla="*/ 454900 w 1905000"/>
              <a:gd name="connsiteY41" fmla="*/ 454900 w 1905000"/>
              <a:gd name="connsiteX42" fmla="*/ 454900 w 1905000"/>
              <a:gd name="connsiteY42" fmla="*/ 454900 w 1905000"/>
              <a:gd name="connsiteX43" fmla="*/ 454900 w 1905000"/>
              <a:gd name="connsiteY43" fmla="*/ 454900 w 1905000"/>
              <a:gd name="connsiteX44" fmla="*/ 454900 w 1905000"/>
              <a:gd name="connsiteY44" fmla="*/ 454900 w 1905000"/>
              <a:gd name="connsiteX45" fmla="*/ 454900 w 1905000"/>
              <a:gd name="connsiteY45" fmla="*/ 454900 w 1905000"/>
              <a:gd name="connsiteX46" fmla="*/ 454900 w 1905000"/>
              <a:gd name="connsiteY46" fmla="*/ 454900 w 1905000"/>
              <a:gd name="connsiteX47" fmla="*/ 454900 w 1905000"/>
              <a:gd name="connsiteY47" fmla="*/ 454900 w 1905000"/>
              <a:gd name="connsiteX48" fmla="*/ 454900 w 1905000"/>
              <a:gd name="connsiteY48" fmla="*/ 454900 w 1905000"/>
              <a:gd name="connsiteX49" fmla="*/ 454900 w 1905000"/>
              <a:gd name="connsiteY49" fmla="*/ 454900 w 1905000"/>
              <a:gd name="connsiteX50" fmla="*/ 454900 w 1905000"/>
              <a:gd name="connsiteY50" fmla="*/ 454900 w 1905000"/>
              <a:gd name="connsiteX51" fmla="*/ 454900 w 1905000"/>
              <a:gd name="connsiteY51" fmla="*/ 454900 w 1905000"/>
              <a:gd name="connsiteX52" fmla="*/ 454900 w 1905000"/>
              <a:gd name="connsiteY52" fmla="*/ 454900 w 1905000"/>
              <a:gd name="connsiteX53" fmla="*/ 454900 w 1905000"/>
              <a:gd name="connsiteY53" fmla="*/ 454900 w 1905000"/>
              <a:gd name="connsiteX54" fmla="*/ 454900 w 1905000"/>
              <a:gd name="connsiteY54" fmla="*/ 454900 w 1905000"/>
              <a:gd name="connsiteX55" fmla="*/ 454900 w 1905000"/>
              <a:gd name="connsiteY55" fmla="*/ 454900 w 1905000"/>
              <a:gd name="connsiteX56" fmla="*/ 454900 w 1905000"/>
              <a:gd name="connsiteY56" fmla="*/ 454900 w 1905000"/>
              <a:gd name="connsiteX57" fmla="*/ 454900 w 1905000"/>
              <a:gd name="connsiteY57" fmla="*/ 454900 w 1905000"/>
              <a:gd name="connsiteX58" fmla="*/ 454900 w 1905000"/>
              <a:gd name="connsiteY58" fmla="*/ 454900 w 1905000"/>
              <a:gd name="connsiteX59" fmla="*/ 454900 w 1905000"/>
              <a:gd name="connsiteY59" fmla="*/ 454900 w 1905000"/>
              <a:gd name="connsiteX60" fmla="*/ 454900 w 1905000"/>
              <a:gd name="connsiteY60" fmla="*/ 454900 w 1905000"/>
              <a:gd name="connsiteX61" fmla="*/ 454900 w 1905000"/>
              <a:gd name="connsiteY61" fmla="*/ 454900 w 1905000"/>
              <a:gd name="connsiteX62" fmla="*/ 454900 w 1905000"/>
              <a:gd name="connsiteY62" fmla="*/ 454900 w 1905000"/>
              <a:gd name="connsiteX63" fmla="*/ 454900 w 1905000"/>
              <a:gd name="connsiteY63" fmla="*/ 454900 w 1905000"/>
              <a:gd name="connsiteX64" fmla="*/ 454900 w 1905000"/>
              <a:gd name="connsiteY64" fmla="*/ 454900 w 1905000"/>
              <a:gd name="connsiteX65" fmla="*/ 454900 w 1905000"/>
              <a:gd name="connsiteY65" fmla="*/ 454900 w 1905000"/>
              <a:gd name="connsiteX66" fmla="*/ 454900 w 1905000"/>
              <a:gd name="connsiteY66" fmla="*/ 454900 w 1905000"/>
              <a:gd name="connsiteX67" fmla="*/ 454900 w 1905000"/>
              <a:gd name="connsiteY67" fmla="*/ 454900 w 1905000"/>
              <a:gd name="connsiteX68" fmla="*/ 454900 w 1905000"/>
              <a:gd name="connsiteY68" fmla="*/ 454900 w 1905000"/>
              <a:gd name="connsiteX69" fmla="*/ 454900 w 1905000"/>
              <a:gd name="connsiteY69" fmla="*/ 454900 w 1905000"/>
              <a:gd name="connsiteX70" fmla="*/ 454900 w 1905000"/>
              <a:gd name="connsiteY70" fmla="*/ 454900 w 1905000"/>
              <a:gd name="connsiteX71" fmla="*/ 454900 w 1905000"/>
              <a:gd name="connsiteY71" fmla="*/ 454900 w 1905000"/>
              <a:gd name="connsiteX72" fmla="*/ 454900 w 1905000"/>
              <a:gd name="connsiteY72" fmla="*/ 454900 w 1905000"/>
              <a:gd name="connsiteX73" fmla="*/ 454900 w 1905000"/>
              <a:gd name="connsiteY73" fmla="*/ 454900 w 1905000"/>
              <a:gd name="connsiteX74" fmla="*/ 454900 w 1905000"/>
              <a:gd name="connsiteY74" fmla="*/ 454900 w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5823" h="599924">
                <a:moveTo>
                  <a:pt x="114571" y="128217"/>
                </a:moveTo>
                <a:lnTo>
                  <a:pt x="136110" y="128217"/>
                </a:lnTo>
                <a:cubicBezTo>
                  <a:pt x="163963" y="128217"/>
                  <a:pt x="186523" y="150836"/>
                  <a:pt x="186523" y="178646"/>
                </a:cubicBezTo>
                <a:cubicBezTo>
                  <a:pt x="186523" y="497906"/>
                  <a:pt x="186523" y="445994"/>
                  <a:pt x="186523" y="569934"/>
                </a:cubicBezTo>
                <a:cubicBezTo>
                  <a:pt x="186523" y="586434"/>
                  <a:pt x="173061" y="599876"/>
                  <a:pt x="156442" y="599876"/>
                </a:cubicBezTo>
                <a:cubicBezTo>
                  <a:pt x="149572" y="599876"/>
                  <a:pt x="143352" y="597559"/>
                  <a:pt x="138245" y="593665"/>
                </a:cubicBezTo>
                <a:cubicBezTo>
                  <a:pt x="142145" y="586527"/>
                  <a:pt x="144559" y="578555"/>
                  <a:pt x="144559" y="569934"/>
                </a:cubicBezTo>
                <a:lnTo>
                  <a:pt x="144559" y="390930"/>
                </a:lnTo>
                <a:lnTo>
                  <a:pt x="124505" y="390930"/>
                </a:lnTo>
                <a:lnTo>
                  <a:pt x="124505" y="569934"/>
                </a:lnTo>
                <a:cubicBezTo>
                  <a:pt x="124505" y="586434"/>
                  <a:pt x="111043" y="599876"/>
                  <a:pt x="94424" y="599876"/>
                </a:cubicBezTo>
                <a:cubicBezTo>
                  <a:pt x="77806" y="599876"/>
                  <a:pt x="64343" y="586434"/>
                  <a:pt x="64343" y="569934"/>
                </a:cubicBezTo>
                <a:cubicBezTo>
                  <a:pt x="64343" y="445901"/>
                  <a:pt x="64065" y="330118"/>
                  <a:pt x="64065" y="330118"/>
                </a:cubicBezTo>
                <a:cubicBezTo>
                  <a:pt x="79105" y="335402"/>
                  <a:pt x="96374" y="332714"/>
                  <a:pt x="109000" y="321404"/>
                </a:cubicBezTo>
                <a:cubicBezTo>
                  <a:pt x="127569" y="304811"/>
                  <a:pt x="129147" y="276352"/>
                  <a:pt x="112528" y="257812"/>
                </a:cubicBezTo>
                <a:lnTo>
                  <a:pt x="82448" y="224254"/>
                </a:lnTo>
                <a:lnTo>
                  <a:pt x="113178" y="182632"/>
                </a:lnTo>
                <a:lnTo>
                  <a:pt x="60444" y="229724"/>
                </a:lnTo>
                <a:lnTo>
                  <a:pt x="97581" y="271161"/>
                </a:lnTo>
                <a:cubicBezTo>
                  <a:pt x="106865" y="281451"/>
                  <a:pt x="105937" y="297210"/>
                  <a:pt x="95631" y="306480"/>
                </a:cubicBezTo>
                <a:cubicBezTo>
                  <a:pt x="85326" y="315750"/>
                  <a:pt x="69450" y="314823"/>
                  <a:pt x="60258" y="304533"/>
                </a:cubicBezTo>
                <a:lnTo>
                  <a:pt x="6410" y="244463"/>
                </a:lnTo>
                <a:cubicBezTo>
                  <a:pt x="-2874" y="234173"/>
                  <a:pt x="-1946" y="218322"/>
                  <a:pt x="8360" y="209144"/>
                </a:cubicBezTo>
                <a:lnTo>
                  <a:pt x="74370" y="148426"/>
                </a:lnTo>
                <a:cubicBezTo>
                  <a:pt x="83562" y="136282"/>
                  <a:pt x="98138" y="128217"/>
                  <a:pt x="114571" y="128217"/>
                </a:cubicBezTo>
                <a:close/>
                <a:moveTo>
                  <a:pt x="422807" y="113329"/>
                </a:moveTo>
                <a:cubicBezTo>
                  <a:pt x="426613" y="111846"/>
                  <a:pt x="430977" y="113700"/>
                  <a:pt x="432463" y="117592"/>
                </a:cubicBezTo>
                <a:cubicBezTo>
                  <a:pt x="433855" y="121022"/>
                  <a:pt x="432463" y="124915"/>
                  <a:pt x="429306" y="126768"/>
                </a:cubicBezTo>
                <a:lnTo>
                  <a:pt x="337764" y="180247"/>
                </a:lnTo>
                <a:lnTo>
                  <a:pt x="302949" y="200545"/>
                </a:lnTo>
                <a:lnTo>
                  <a:pt x="259777" y="250873"/>
                </a:lnTo>
                <a:cubicBezTo>
                  <a:pt x="250957" y="261254"/>
                  <a:pt x="235081" y="262644"/>
                  <a:pt x="224497" y="253654"/>
                </a:cubicBezTo>
                <a:lnTo>
                  <a:pt x="206579" y="238361"/>
                </a:lnTo>
                <a:lnTo>
                  <a:pt x="206579" y="178672"/>
                </a:lnTo>
                <a:cubicBezTo>
                  <a:pt x="206579" y="176355"/>
                  <a:pt x="206115" y="174130"/>
                  <a:pt x="205929" y="171813"/>
                </a:cubicBezTo>
                <a:lnTo>
                  <a:pt x="238052" y="199340"/>
                </a:lnTo>
                <a:lnTo>
                  <a:pt x="274261" y="157076"/>
                </a:lnTo>
                <a:cubicBezTo>
                  <a:pt x="282988" y="146973"/>
                  <a:pt x="298121" y="145491"/>
                  <a:pt x="308612" y="153647"/>
                </a:cubicBezTo>
                <a:close/>
                <a:moveTo>
                  <a:pt x="264427" y="4516"/>
                </a:moveTo>
                <a:lnTo>
                  <a:pt x="586418" y="4516"/>
                </a:lnTo>
                <a:cubicBezTo>
                  <a:pt x="597188" y="4516"/>
                  <a:pt x="605823" y="13229"/>
                  <a:pt x="605823" y="23890"/>
                </a:cubicBezTo>
                <a:lnTo>
                  <a:pt x="605823" y="315420"/>
                </a:lnTo>
                <a:cubicBezTo>
                  <a:pt x="605823" y="326080"/>
                  <a:pt x="597188" y="334793"/>
                  <a:pt x="586418" y="334793"/>
                </a:cubicBezTo>
                <a:lnTo>
                  <a:pt x="483080" y="334793"/>
                </a:lnTo>
                <a:lnTo>
                  <a:pt x="536281" y="575619"/>
                </a:lnTo>
                <a:cubicBezTo>
                  <a:pt x="538602" y="586464"/>
                  <a:pt x="531825" y="597125"/>
                  <a:pt x="520962" y="599442"/>
                </a:cubicBezTo>
                <a:cubicBezTo>
                  <a:pt x="519569" y="599813"/>
                  <a:pt x="518083" y="599905"/>
                  <a:pt x="516598" y="599905"/>
                </a:cubicBezTo>
                <a:cubicBezTo>
                  <a:pt x="507406" y="599998"/>
                  <a:pt x="499143" y="593602"/>
                  <a:pt x="497100" y="584240"/>
                </a:cubicBezTo>
                <a:lnTo>
                  <a:pt x="442042" y="334793"/>
                </a:lnTo>
                <a:lnTo>
                  <a:pt x="410010" y="334793"/>
                </a:lnTo>
                <a:lnTo>
                  <a:pt x="355045" y="584240"/>
                </a:lnTo>
                <a:cubicBezTo>
                  <a:pt x="352631" y="594992"/>
                  <a:pt x="341861" y="601852"/>
                  <a:pt x="331091" y="599442"/>
                </a:cubicBezTo>
                <a:cubicBezTo>
                  <a:pt x="320321" y="597125"/>
                  <a:pt x="313450" y="586464"/>
                  <a:pt x="315864" y="575619"/>
                </a:cubicBezTo>
                <a:lnTo>
                  <a:pt x="368972" y="334793"/>
                </a:lnTo>
                <a:lnTo>
                  <a:pt x="264427" y="334793"/>
                </a:lnTo>
                <a:cubicBezTo>
                  <a:pt x="253657" y="334793"/>
                  <a:pt x="245022" y="326080"/>
                  <a:pt x="245022" y="315420"/>
                </a:cubicBezTo>
                <a:lnTo>
                  <a:pt x="245022" y="279454"/>
                </a:lnTo>
                <a:cubicBezTo>
                  <a:pt x="256628" y="278341"/>
                  <a:pt x="267398" y="272780"/>
                  <a:pt x="275012" y="263973"/>
                </a:cubicBezTo>
                <a:lnTo>
                  <a:pt x="283739" y="253777"/>
                </a:lnTo>
                <a:lnTo>
                  <a:pt x="283739" y="296046"/>
                </a:lnTo>
                <a:lnTo>
                  <a:pt x="567106" y="296046"/>
                </a:lnTo>
                <a:lnTo>
                  <a:pt x="567106" y="43263"/>
                </a:lnTo>
                <a:lnTo>
                  <a:pt x="283739" y="43263"/>
                </a:lnTo>
                <a:lnTo>
                  <a:pt x="283739" y="129564"/>
                </a:lnTo>
                <a:cubicBezTo>
                  <a:pt x="274454" y="131510"/>
                  <a:pt x="265727" y="136330"/>
                  <a:pt x="259042" y="144117"/>
                </a:cubicBezTo>
                <a:lnTo>
                  <a:pt x="245022" y="160431"/>
                </a:lnTo>
                <a:lnTo>
                  <a:pt x="245022" y="23890"/>
                </a:lnTo>
                <a:cubicBezTo>
                  <a:pt x="245022" y="13229"/>
                  <a:pt x="253657" y="4516"/>
                  <a:pt x="264427" y="4516"/>
                </a:cubicBezTo>
                <a:close/>
                <a:moveTo>
                  <a:pt x="125261" y="0"/>
                </a:moveTo>
                <a:cubicBezTo>
                  <a:pt x="157649" y="0"/>
                  <a:pt x="183912" y="26144"/>
                  <a:pt x="183912" y="58499"/>
                </a:cubicBezTo>
                <a:cubicBezTo>
                  <a:pt x="183912" y="81119"/>
                  <a:pt x="170920" y="100495"/>
                  <a:pt x="152081" y="110229"/>
                </a:cubicBezTo>
                <a:cubicBezTo>
                  <a:pt x="144007" y="114401"/>
                  <a:pt x="135005" y="116997"/>
                  <a:pt x="125261" y="116997"/>
                </a:cubicBezTo>
                <a:cubicBezTo>
                  <a:pt x="115610" y="116997"/>
                  <a:pt x="106608" y="114401"/>
                  <a:pt x="98534" y="110229"/>
                </a:cubicBezTo>
                <a:cubicBezTo>
                  <a:pt x="79695" y="100495"/>
                  <a:pt x="66703" y="81119"/>
                  <a:pt x="66703" y="58499"/>
                </a:cubicBezTo>
                <a:cubicBezTo>
                  <a:pt x="66703" y="26144"/>
                  <a:pt x="92966" y="0"/>
                  <a:pt x="1252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00"/>
                            </p:stCondLst>
                            <p:childTnLst>
                              <p:par>
                                <p:cTn id="5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7" y="0"/>
            <a:ext cx="6749415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49589" y="1223681"/>
            <a:ext cx="7642411" cy="4222377"/>
          </a:xfrm>
          <a:prstGeom prst="rect">
            <a:avLst/>
          </a:prstGeom>
          <a:solidFill>
            <a:srgbClr val="2C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-1"/>
          <p:cNvSpPr/>
          <p:nvPr/>
        </p:nvSpPr>
        <p:spPr>
          <a:xfrm>
            <a:off x="5357434" y="2528535"/>
            <a:ext cx="1760037" cy="1446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01</a:t>
            </a:r>
            <a:endParaRPr lang="en-US" altLang="zh-CN" sz="8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5" name="TextBox 80"/>
          <p:cNvSpPr txBox="1">
            <a:spLocks noChangeArrowheads="1"/>
          </p:cNvSpPr>
          <p:nvPr/>
        </p:nvSpPr>
        <p:spPr bwMode="auto">
          <a:xfrm>
            <a:off x="7219589" y="2626308"/>
            <a:ext cx="4897187" cy="120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8" tIns="45694" rIns="91388" bIns="45694">
            <a:spAutoFit/>
          </a:bodyPr>
          <a:lstStyle/>
          <a:p>
            <a:r>
              <a:rPr lang="en-US" altLang="zh-CN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SpringFramework</a:t>
            </a:r>
            <a:r>
              <a:rPr lang="zh-CN" altLang="en-US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核心概念</a:t>
            </a:r>
            <a:endParaRPr lang="zh-CN" altLang="en-US" sz="3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96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194593" y="1979274"/>
            <a:ext cx="1106481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zh-CN" sz="1400" b="1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    广义</a:t>
            </a:r>
            <a:r>
              <a:rPr lang="zh-CN" altLang="en-US"/>
              <a:t>上的 </a:t>
            </a:r>
            <a:r>
              <a:rPr lang="en-US" altLang="zh-CN"/>
              <a:t>Spring </a:t>
            </a:r>
            <a:r>
              <a:rPr lang="zh-CN" altLang="en-US" b="1"/>
              <a:t>泛指以 </a:t>
            </a:r>
            <a:r>
              <a:rPr lang="en-US" altLang="zh-CN" b="1" smtClean="0"/>
              <a:t>SpringFramework</a:t>
            </a:r>
            <a:r>
              <a:rPr lang="zh-CN" altLang="en-US" b="1" smtClean="0"/>
              <a:t>为</a:t>
            </a:r>
            <a:r>
              <a:rPr lang="zh-CN" altLang="en-US" b="1"/>
              <a:t>基础</a:t>
            </a:r>
            <a:r>
              <a:rPr lang="zh-CN" altLang="en-US" b="1" smtClean="0"/>
              <a:t>的</a:t>
            </a:r>
            <a:r>
              <a:rPr lang="en-US" altLang="zh-CN" b="1" smtClean="0"/>
              <a:t>Spring</a:t>
            </a:r>
            <a:r>
              <a:rPr lang="zh-CN" altLang="en-US" b="1" smtClean="0"/>
              <a:t>技术</a:t>
            </a:r>
            <a:r>
              <a:rPr lang="zh-CN" altLang="en-US" b="1"/>
              <a:t>栈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    经过十多年的发展，</a:t>
            </a:r>
            <a:r>
              <a:rPr lang="en-US" altLang="zh-CN" smtClean="0"/>
              <a:t>Spring </a:t>
            </a:r>
            <a:r>
              <a:rPr lang="zh-CN" altLang="en-US" smtClean="0"/>
              <a:t>已经不再是一个单纯的应用框架，而是逐渐发展成为一个由多个不同子项目（模块）组成的成熟技术栈，例如 </a:t>
            </a:r>
            <a:r>
              <a:rPr lang="en-US" altLang="zh-CN" smtClean="0">
                <a:solidFill>
                  <a:srgbClr val="FF0000"/>
                </a:solidFill>
              </a:rPr>
              <a:t>Spring Framework</a:t>
            </a:r>
            <a:r>
              <a:rPr lang="zh-CN" altLang="en-US" smtClean="0"/>
              <a:t>、</a:t>
            </a:r>
            <a:r>
              <a:rPr lang="en-US" altLang="zh-CN" smtClean="0">
                <a:solidFill>
                  <a:srgbClr val="FF0000"/>
                </a:solidFill>
              </a:rPr>
              <a:t>Spring MVC</a:t>
            </a:r>
            <a:r>
              <a:rPr lang="zh-CN" altLang="en-US" smtClean="0"/>
              <a:t>、</a:t>
            </a:r>
            <a:r>
              <a:rPr lang="en-US" altLang="zh-CN" smtClean="0">
                <a:solidFill>
                  <a:srgbClr val="FF0000"/>
                </a:solidFill>
              </a:rPr>
              <a:t>SpringBoot</a:t>
            </a:r>
            <a:r>
              <a:rPr lang="zh-CN" altLang="en-US" smtClean="0"/>
              <a:t>、</a:t>
            </a:r>
            <a:r>
              <a:rPr lang="en-US" altLang="zh-CN" smtClean="0"/>
              <a:t>Spring Cloud</a:t>
            </a:r>
            <a:r>
              <a:rPr lang="zh-CN" altLang="en-US" smtClean="0"/>
              <a:t>、</a:t>
            </a:r>
            <a:r>
              <a:rPr lang="en-US" altLang="zh-CN" smtClean="0"/>
              <a:t>Spring Data</a:t>
            </a:r>
            <a:r>
              <a:rPr lang="zh-CN" altLang="en-US" smtClean="0"/>
              <a:t>、</a:t>
            </a:r>
            <a:r>
              <a:rPr lang="en-US" altLang="zh-CN" smtClean="0"/>
              <a:t>Spring Security </a:t>
            </a:r>
            <a:r>
              <a:rPr lang="zh-CN" altLang="en-US" smtClean="0"/>
              <a:t>等，其中 </a:t>
            </a:r>
            <a:r>
              <a:rPr lang="en-US" altLang="zh-CN" smtClean="0"/>
              <a:t>Spring Framework </a:t>
            </a:r>
            <a:r>
              <a:rPr lang="zh-CN" altLang="en-US" smtClean="0"/>
              <a:t>是其他子项目的基础。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    </a:t>
            </a:r>
            <a:r>
              <a:rPr lang="zh-CN" altLang="en-US" smtClean="0"/>
              <a:t>这些</a:t>
            </a:r>
            <a:r>
              <a:rPr lang="zh-CN" altLang="en-US"/>
              <a:t>子项目涵盖了从</a:t>
            </a:r>
            <a:r>
              <a:rPr lang="zh-CN" altLang="en-US">
                <a:solidFill>
                  <a:srgbClr val="0070C0"/>
                </a:solidFill>
              </a:rPr>
              <a:t>企业级应用开发</a:t>
            </a:r>
            <a:r>
              <a:rPr lang="zh-CN" altLang="en-US"/>
              <a:t>到</a:t>
            </a:r>
            <a:r>
              <a:rPr lang="zh-CN" altLang="en-US">
                <a:solidFill>
                  <a:srgbClr val="0070C0"/>
                </a:solidFill>
              </a:rPr>
              <a:t>云计算</a:t>
            </a:r>
            <a:r>
              <a:rPr lang="zh-CN" altLang="en-US"/>
              <a:t>等各方面的内容，能够帮助开发人员解决软件发展过程中不断产生的各种实际问题，给开发人员带来了更好的开发体验。</a:t>
            </a:r>
          </a:p>
          <a:p>
            <a:endParaRPr lang="en-US" altLang="zh-CN" smtClean="0"/>
          </a:p>
          <a:p>
            <a:r>
              <a:rPr lang="zh-CN" altLang="en-US"/>
              <a:t>官方网站：</a:t>
            </a:r>
            <a:r>
              <a:rPr lang="en-US" altLang="zh-CN">
                <a:hlinkClick r:id="rId3"/>
              </a:rPr>
              <a:t>Spring | </a:t>
            </a:r>
            <a:r>
              <a:rPr lang="en-US" altLang="zh-CN" smtClean="0">
                <a:hlinkClick r:id="rId3"/>
              </a:rPr>
              <a:t>Projects</a:t>
            </a:r>
            <a:endParaRPr lang="zh-CN" altLang="en-US"/>
          </a:p>
          <a:p>
            <a:r>
              <a:rPr lang="zh-CN" altLang="en-US" sz="1400" smtClean="0"/>
              <a:t/>
            </a:r>
            <a:br>
              <a:rPr lang="zh-CN" altLang="en-US" sz="1400" smtClean="0"/>
            </a:b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 Spring</a:t>
            </a:r>
            <a:r>
              <a:rPr lang="zh-CN" altLang="en-US" smtClean="0"/>
              <a:t>简介</a:t>
            </a:r>
            <a:endParaRPr lang="zh-CN" altLang="en-US" dirty="0"/>
          </a:p>
        </p:txBody>
      </p:sp>
      <p:grpSp>
        <p:nvGrpSpPr>
          <p:cNvPr id="22" name="组合 8"/>
          <p:cNvGrpSpPr>
            <a:grpSpLocks/>
          </p:cNvGrpSpPr>
          <p:nvPr/>
        </p:nvGrpSpPr>
        <p:grpSpPr bwMode="auto">
          <a:xfrm>
            <a:off x="0" y="1199606"/>
            <a:ext cx="4517409" cy="779667"/>
            <a:chOff x="0" y="1255803"/>
            <a:chExt cx="3571875" cy="646363"/>
          </a:xfrm>
        </p:grpSpPr>
        <p:sp>
          <p:nvSpPr>
            <p:cNvPr id="23" name="五边形 22"/>
            <p:cNvSpPr/>
            <p:nvPr/>
          </p:nvSpPr>
          <p:spPr>
            <a:xfrm>
              <a:off x="0" y="1260567"/>
              <a:ext cx="3179763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7" name="矩形 6"/>
            <p:cNvSpPr>
              <a:spLocks noChangeArrowheads="1"/>
            </p:cNvSpPr>
            <p:nvPr/>
          </p:nvSpPr>
          <p:spPr bwMode="auto">
            <a:xfrm>
              <a:off x="0" y="1394247"/>
              <a:ext cx="3221821" cy="4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000" b="1" smtClean="0">
                  <a:latin typeface="+mn-ea"/>
                  <a:ea typeface="+mn-ea"/>
                </a:rPr>
                <a:t>广义</a:t>
              </a:r>
              <a:r>
                <a:rPr lang="zh-CN" altLang="en-US" sz="2000" b="1">
                  <a:latin typeface="+mn-ea"/>
                  <a:ea typeface="+mn-ea"/>
                </a:rPr>
                <a:t>的 </a:t>
              </a:r>
              <a:r>
                <a:rPr lang="en-US" altLang="zh-CN" sz="2000" b="1">
                  <a:latin typeface="+mn-ea"/>
                  <a:ea typeface="+mn-ea"/>
                </a:rPr>
                <a:t>Spring</a:t>
              </a:r>
              <a:r>
                <a:rPr lang="zh-CN" altLang="en-US" sz="2000" b="1">
                  <a:latin typeface="+mn-ea"/>
                  <a:ea typeface="+mn-ea"/>
                </a:rPr>
                <a:t>：</a:t>
              </a:r>
              <a:r>
                <a:rPr lang="en-US" altLang="zh-CN" sz="2000" b="1">
                  <a:latin typeface="+mn-ea"/>
                  <a:ea typeface="+mn-ea"/>
                </a:rPr>
                <a:t>Spring </a:t>
              </a:r>
              <a:r>
                <a:rPr lang="zh-CN" altLang="en-US" sz="2000" b="1">
                  <a:latin typeface="+mn-ea"/>
                  <a:ea typeface="+mn-ea"/>
                </a:rPr>
                <a:t>技术栈</a:t>
              </a: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39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194593" y="1979274"/>
            <a:ext cx="11064810" cy="441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zh-CN" sz="1400" b="1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mtClean="0"/>
              <a:t>狭义</a:t>
            </a:r>
            <a:r>
              <a:rPr lang="zh-CN" altLang="en-US"/>
              <a:t>的 </a:t>
            </a:r>
            <a:r>
              <a:rPr lang="en-US" altLang="zh-CN"/>
              <a:t>Spring </a:t>
            </a:r>
            <a:r>
              <a:rPr lang="zh-CN" altLang="en-US"/>
              <a:t>特指 </a:t>
            </a:r>
            <a:r>
              <a:rPr lang="en-US" altLang="zh-CN" b="1" smtClean="0"/>
              <a:t>SpringFramework</a:t>
            </a:r>
            <a:r>
              <a:rPr lang="zh-CN" altLang="en-US"/>
              <a:t>，</a:t>
            </a:r>
            <a:r>
              <a:rPr lang="zh-CN" altLang="en-US" smtClean="0"/>
              <a:t>通常称为 </a:t>
            </a:r>
            <a:r>
              <a:rPr lang="en-US" altLang="zh-CN"/>
              <a:t>Spring </a:t>
            </a:r>
            <a:r>
              <a:rPr lang="zh-CN" altLang="en-US"/>
              <a:t>框架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mtClean="0"/>
              <a:t>Spring Framework</a:t>
            </a:r>
            <a:r>
              <a:rPr lang="zh-CN" altLang="en-US" smtClean="0"/>
              <a:t>是</a:t>
            </a:r>
            <a:r>
              <a:rPr lang="zh-CN" altLang="en-US"/>
              <a:t>一个</a:t>
            </a:r>
            <a:r>
              <a:rPr lang="zh-CN" altLang="en-US">
                <a:solidFill>
                  <a:srgbClr val="FF0000"/>
                </a:solidFill>
              </a:rPr>
              <a:t>开源</a:t>
            </a:r>
            <a:r>
              <a:rPr lang="zh-CN" altLang="en-US"/>
              <a:t>的应用程序框架，由</a:t>
            </a:r>
            <a:r>
              <a:rPr lang="en-US" altLang="zh-CN"/>
              <a:t>SpringSource</a:t>
            </a:r>
            <a:r>
              <a:rPr lang="zh-CN" altLang="en-US"/>
              <a:t>公司开发，最初是为了解决企业级开发中各种常见问题而创建的</a:t>
            </a:r>
            <a:r>
              <a:rPr lang="zh-CN" altLang="en-US" smtClean="0"/>
              <a:t>。</a:t>
            </a:r>
            <a:r>
              <a:rPr lang="zh-CN" altLang="en-US" sz="1600" smtClean="0"/>
              <a:t>（</a:t>
            </a:r>
            <a:r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也许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就是在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2002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年春天的一个晚上，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Rod Johnson 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对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Java EE 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框架臃肿、低效、梦游般的种种表现提出了质疑，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Spring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开源轻量容器自此</a:t>
            </a:r>
            <a:r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应运而生</a:t>
            </a:r>
            <a:r>
              <a:rPr lang="zh-CN" altLang="en-US" sz="1600" smtClean="0"/>
              <a:t>）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mtClean="0"/>
              <a:t>Spring Framework</a:t>
            </a:r>
            <a:r>
              <a:rPr lang="zh-CN" altLang="en-US" smtClean="0"/>
              <a:t>的设计思想是革命性的，它降低了企业级应用开发的复杂度，打破了正统</a:t>
            </a:r>
            <a:r>
              <a:rPr lang="en-US" altLang="zh-CN" smtClean="0"/>
              <a:t>J2EE</a:t>
            </a:r>
            <a:r>
              <a:rPr lang="zh-CN" altLang="en-US" smtClean="0"/>
              <a:t>框架一统天下的局面。（</a:t>
            </a:r>
            <a:r>
              <a:rPr lang="en-US" altLang="zh-CN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IoC(</a:t>
            </a:r>
            <a:r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控制反转</a:t>
            </a:r>
            <a:r>
              <a:rPr lang="en-US" altLang="zh-CN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和</a:t>
            </a:r>
            <a:r>
              <a:rPr lang="en-US" altLang="zh-CN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AOP(</a:t>
            </a:r>
            <a:r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面向切面</a:t>
            </a:r>
            <a:r>
              <a:rPr lang="en-US" altLang="zh-CN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具有广泛和深远的影响力。松耦合、可测试、非侵入式、依赖注入使得每个</a:t>
            </a:r>
            <a:r>
              <a:rPr lang="en-US" altLang="zh-CN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</a:t>
            </a:r>
            <a:r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应用都能从中受益，如今依然是业界最主流技术，展示了强有力的生命力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mtClean="0"/>
              <a:t>它提供了很多功能，例如：</a:t>
            </a:r>
            <a:r>
              <a:rPr lang="zh-CN" altLang="en-US" smtClean="0">
                <a:solidFill>
                  <a:srgbClr val="FF0000"/>
                </a:solidFill>
              </a:rPr>
              <a:t>依赖注入</a:t>
            </a:r>
            <a:r>
              <a:rPr lang="zh-CN" altLang="en-US" smtClean="0"/>
              <a:t>（</a:t>
            </a:r>
            <a:r>
              <a:rPr lang="en-US" altLang="zh-CN" smtClean="0"/>
              <a:t>Dependency Injection</a:t>
            </a:r>
            <a:r>
              <a:rPr lang="zh-CN" altLang="en-US" smtClean="0"/>
              <a:t>）、</a:t>
            </a:r>
            <a:r>
              <a:rPr lang="zh-CN" altLang="en-US" smtClean="0">
                <a:solidFill>
                  <a:srgbClr val="FF0000"/>
                </a:solidFill>
              </a:rPr>
              <a:t>面向切面编程</a:t>
            </a:r>
            <a:r>
              <a:rPr lang="zh-CN" altLang="en-US" smtClean="0"/>
              <a:t>（</a:t>
            </a:r>
            <a:r>
              <a:rPr lang="en-US" altLang="zh-CN" smtClean="0"/>
              <a:t>AOP</a:t>
            </a:r>
            <a:r>
              <a:rPr lang="zh-CN" altLang="en-US" smtClean="0"/>
              <a:t>）、</a:t>
            </a:r>
            <a:r>
              <a:rPr lang="zh-CN" altLang="en-US" smtClean="0">
                <a:solidFill>
                  <a:srgbClr val="FF0000"/>
                </a:solidFill>
              </a:rPr>
              <a:t>声明式事务管理</a:t>
            </a:r>
            <a:r>
              <a:rPr lang="zh-CN" altLang="en-US" smtClean="0"/>
              <a:t>（</a:t>
            </a:r>
            <a:r>
              <a:rPr lang="en-US" altLang="zh-CN" smtClean="0"/>
              <a:t>TX</a:t>
            </a:r>
            <a:r>
              <a:rPr lang="zh-CN" altLang="en-US" smtClean="0"/>
              <a:t>）等。并且</a:t>
            </a:r>
            <a:r>
              <a:rPr lang="en-US" altLang="zh-CN"/>
              <a:t>Spring</a:t>
            </a:r>
            <a:r>
              <a:rPr lang="zh-CN" altLang="en-US"/>
              <a:t>框架被广泛应用于</a:t>
            </a:r>
            <a:r>
              <a:rPr lang="en-US" altLang="zh-CN"/>
              <a:t>Java</a:t>
            </a:r>
            <a:r>
              <a:rPr lang="zh-CN" altLang="en-US"/>
              <a:t>企业开发领域</a:t>
            </a:r>
            <a:r>
              <a:rPr lang="zh-CN" altLang="en-US" smtClean="0"/>
              <a:t>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mtClean="0"/>
              <a:t>Spring</a:t>
            </a:r>
            <a:r>
              <a:rPr lang="zh-CN" altLang="en-US"/>
              <a:t>全家桶的其他框架都是以</a:t>
            </a:r>
            <a:r>
              <a:rPr lang="en-US" altLang="zh-CN"/>
              <a:t>SpringFramework</a:t>
            </a:r>
            <a:r>
              <a:rPr lang="zh-CN" altLang="en-US"/>
              <a:t>框架为基础</a:t>
            </a:r>
            <a:r>
              <a:rPr lang="zh-CN" altLang="en-US" smtClean="0"/>
              <a:t>！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 Spring</a:t>
            </a:r>
            <a:r>
              <a:rPr lang="zh-CN" altLang="en-US"/>
              <a:t>简介</a:t>
            </a:r>
            <a:endParaRPr lang="zh-CN" altLang="en-US" dirty="0"/>
          </a:p>
        </p:txBody>
      </p:sp>
      <p:grpSp>
        <p:nvGrpSpPr>
          <p:cNvPr id="22" name="组合 8"/>
          <p:cNvGrpSpPr>
            <a:grpSpLocks/>
          </p:cNvGrpSpPr>
          <p:nvPr/>
        </p:nvGrpSpPr>
        <p:grpSpPr bwMode="auto">
          <a:xfrm>
            <a:off x="-1" y="1199606"/>
            <a:ext cx="6669743" cy="902149"/>
            <a:chOff x="0" y="1255803"/>
            <a:chExt cx="3571875" cy="646363"/>
          </a:xfrm>
        </p:grpSpPr>
        <p:sp>
          <p:nvSpPr>
            <p:cNvPr id="23" name="五边形 22"/>
            <p:cNvSpPr/>
            <p:nvPr/>
          </p:nvSpPr>
          <p:spPr>
            <a:xfrm>
              <a:off x="0" y="1260567"/>
              <a:ext cx="3179763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7" name="矩形 6"/>
            <p:cNvSpPr>
              <a:spLocks noChangeArrowheads="1"/>
            </p:cNvSpPr>
            <p:nvPr/>
          </p:nvSpPr>
          <p:spPr bwMode="auto">
            <a:xfrm>
              <a:off x="0" y="1394247"/>
              <a:ext cx="3003349" cy="286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000" b="1" smtClean="0">
                  <a:latin typeface="+mn-ea"/>
                  <a:ea typeface="+mn-ea"/>
                </a:rPr>
                <a:t>狭义</a:t>
              </a:r>
              <a:r>
                <a:rPr lang="zh-CN" altLang="en-US" sz="2000" b="1">
                  <a:latin typeface="+mn-ea"/>
                  <a:ea typeface="+mn-ea"/>
                </a:rPr>
                <a:t>的 </a:t>
              </a:r>
              <a:r>
                <a:rPr lang="en-US" altLang="zh-CN" sz="2000" b="1">
                  <a:latin typeface="+mn-ea"/>
                  <a:ea typeface="+mn-ea"/>
                </a:rPr>
                <a:t>Spring</a:t>
              </a:r>
              <a:r>
                <a:rPr lang="zh-CN" altLang="en-US" sz="2000" b="1">
                  <a:latin typeface="+mn-ea"/>
                  <a:ea typeface="+mn-ea"/>
                </a:rPr>
                <a:t>：</a:t>
              </a:r>
              <a:r>
                <a:rPr lang="en-US" altLang="zh-CN" sz="2000" b="1">
                  <a:latin typeface="+mn-ea"/>
                  <a:ea typeface="+mn-ea"/>
                </a:rPr>
                <a:t> Spring </a:t>
              </a:r>
              <a:r>
                <a:rPr lang="en-US" altLang="zh-CN" sz="2000" b="1" smtClean="0">
                  <a:latin typeface="+mn-ea"/>
                  <a:ea typeface="+mn-ea"/>
                </a:rPr>
                <a:t>Framework</a:t>
              </a:r>
              <a:r>
                <a:rPr lang="zh-CN" altLang="en-US" sz="2000" b="1" smtClean="0">
                  <a:latin typeface="+mn-ea"/>
                  <a:ea typeface="+mn-ea"/>
                </a:rPr>
                <a:t>基础</a:t>
              </a:r>
              <a:r>
                <a:rPr lang="zh-CN" altLang="en-US" sz="2000" b="1">
                  <a:latin typeface="+mn-ea"/>
                  <a:ea typeface="+mn-ea"/>
                </a:rPr>
                <a:t>框架</a:t>
              </a: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98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1727789" y="1917759"/>
            <a:ext cx="5847007" cy="4930084"/>
          </a:xfrm>
          <a:custGeom>
            <a:avLst/>
            <a:gdLst>
              <a:gd name="T0" fmla="*/ 454900 w 1905000"/>
              <a:gd name="T1" fmla="*/ 454900 w 1905000"/>
              <a:gd name="T2" fmla="*/ 454900 w 1905000"/>
              <a:gd name="T3" fmla="*/ 454900 w 1905000"/>
              <a:gd name="T4" fmla="*/ 454900 w 1905000"/>
              <a:gd name="T5" fmla="*/ 454900 w 1905000"/>
              <a:gd name="T6" fmla="*/ 454900 w 1905000"/>
              <a:gd name="T7" fmla="*/ 454900 w 1905000"/>
              <a:gd name="T8" fmla="*/ 454900 w 1905000"/>
              <a:gd name="T9" fmla="*/ 454900 w 1905000"/>
              <a:gd name="T10" fmla="*/ 454900 w 1905000"/>
              <a:gd name="T11" fmla="*/ 454900 w 1905000"/>
              <a:gd name="T12" fmla="*/ 454900 w 1905000"/>
              <a:gd name="T13" fmla="*/ 454900 w 1905000"/>
              <a:gd name="T14" fmla="*/ 454900 w 1905000"/>
              <a:gd name="T15" fmla="*/ 454900 w 1905000"/>
              <a:gd name="T16" fmla="*/ 454900 w 1905000"/>
              <a:gd name="T17" fmla="*/ 454900 w 1905000"/>
              <a:gd name="T18" fmla="*/ 454900 w 1905000"/>
              <a:gd name="T19" fmla="*/ 454900 w 1905000"/>
              <a:gd name="T20" fmla="*/ 454900 w 1905000"/>
              <a:gd name="T21" fmla="*/ 454900 w 1905000"/>
              <a:gd name="T22" fmla="*/ 454900 w 1905000"/>
              <a:gd name="T23" fmla="*/ 454900 w 1905000"/>
              <a:gd name="T24" fmla="*/ 454900 w 1905000"/>
              <a:gd name="T25" fmla="*/ 454900 w 1905000"/>
              <a:gd name="T26" fmla="*/ 454900 w 1905000"/>
              <a:gd name="T27" fmla="*/ 454900 w 1905000"/>
              <a:gd name="T28" fmla="*/ 454900 w 1905000"/>
              <a:gd name="T29" fmla="*/ 454900 w 1905000"/>
              <a:gd name="T30" fmla="*/ 454900 w 1905000"/>
              <a:gd name="T31" fmla="*/ 454900 w 1905000"/>
              <a:gd name="T32" fmla="*/ 454900 w 1905000"/>
              <a:gd name="T33" fmla="*/ 454900 w 1905000"/>
              <a:gd name="T34" fmla="*/ 454900 w 1905000"/>
              <a:gd name="T35" fmla="*/ 454900 w 1905000"/>
              <a:gd name="T36" fmla="*/ 454900 w 1905000"/>
              <a:gd name="T37" fmla="*/ 454900 w 1905000"/>
              <a:gd name="T38" fmla="*/ 454900 w 1905000"/>
              <a:gd name="T39" fmla="*/ 454900 w 1905000"/>
              <a:gd name="T40" fmla="*/ 454900 w 1905000"/>
              <a:gd name="T41" fmla="*/ 454900 w 1905000"/>
              <a:gd name="T42" fmla="*/ 454900 w 1905000"/>
              <a:gd name="T43" fmla="*/ 454900 w 1905000"/>
              <a:gd name="T44" fmla="*/ 454900 w 1905000"/>
              <a:gd name="T45" fmla="*/ 454900 w 1905000"/>
              <a:gd name="T46" fmla="*/ 454900 w 1905000"/>
              <a:gd name="T47" fmla="*/ 454900 w 1905000"/>
              <a:gd name="T48" fmla="*/ 454900 w 1905000"/>
              <a:gd name="T49" fmla="*/ 454900 w 1905000"/>
              <a:gd name="T50" fmla="*/ 454900 w 1905000"/>
              <a:gd name="T51" fmla="*/ 454900 w 1905000"/>
              <a:gd name="T52" fmla="*/ 454900 w 1905000"/>
              <a:gd name="T53" fmla="*/ 454900 w 1905000"/>
              <a:gd name="T54" fmla="*/ 454900 w 1905000"/>
              <a:gd name="T55" fmla="*/ 454900 w 1905000"/>
              <a:gd name="T56" fmla="*/ 454900 w 1905000"/>
              <a:gd name="T57" fmla="*/ 454900 w 1905000"/>
              <a:gd name="T58" fmla="*/ 454900 w 1905000"/>
              <a:gd name="T59" fmla="*/ 454900 w 1905000"/>
              <a:gd name="T60" fmla="*/ 454900 w 1905000"/>
              <a:gd name="T61" fmla="*/ 454900 w 1905000"/>
              <a:gd name="T62" fmla="*/ 454900 w 1905000"/>
              <a:gd name="T63" fmla="*/ 454900 w 1905000"/>
              <a:gd name="T64" fmla="*/ 454900 w 1905000"/>
              <a:gd name="T65" fmla="*/ 454900 w 1905000"/>
              <a:gd name="T66" fmla="*/ 454900 w 1905000"/>
              <a:gd name="T67" fmla="*/ 454900 w 1905000"/>
              <a:gd name="T68" fmla="*/ 454900 w 1905000"/>
              <a:gd name="T69" fmla="*/ 454900 w 1905000"/>
              <a:gd name="T70" fmla="*/ 454900 w 1905000"/>
              <a:gd name="T71" fmla="*/ 454900 w 1905000"/>
              <a:gd name="T72" fmla="*/ 454900 w 1905000"/>
              <a:gd name="T73" fmla="*/ 454900 w 1905000"/>
              <a:gd name="T74" fmla="*/ 454900 w 1905000"/>
              <a:gd name="T75" fmla="*/ 454900 w 1905000"/>
              <a:gd name="T76" fmla="*/ 454900 w 1905000"/>
              <a:gd name="T77" fmla="*/ 454900 w 1905000"/>
              <a:gd name="T78" fmla="*/ 454900 w 1905000"/>
              <a:gd name="T79" fmla="*/ 454900 w 1905000"/>
              <a:gd name="T80" fmla="*/ 454900 w 1905000"/>
              <a:gd name="T81" fmla="*/ 454900 w 1905000"/>
              <a:gd name="T82" fmla="*/ 454900 w 1905000"/>
              <a:gd name="T83" fmla="*/ 454900 w 1905000"/>
              <a:gd name="T84" fmla="*/ 454900 w 1905000"/>
              <a:gd name="T85" fmla="*/ 454900 w 1905000"/>
              <a:gd name="T86" fmla="*/ 454900 w 1905000"/>
              <a:gd name="T87" fmla="*/ 454900 w 1905000"/>
              <a:gd name="T88" fmla="*/ 454900 w 1905000"/>
              <a:gd name="T89" fmla="*/ 454900 w 1905000"/>
              <a:gd name="T90" fmla="*/ 454900 w 1905000"/>
              <a:gd name="T91" fmla="*/ 454900 w 1905000"/>
              <a:gd name="T92" fmla="*/ 454900 w 1905000"/>
              <a:gd name="T93" fmla="*/ 454900 w 1905000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3668" h="3785">
                <a:moveTo>
                  <a:pt x="0" y="2742"/>
                </a:moveTo>
                <a:lnTo>
                  <a:pt x="253" y="2556"/>
                </a:lnTo>
                <a:lnTo>
                  <a:pt x="515" y="2395"/>
                </a:lnTo>
                <a:lnTo>
                  <a:pt x="798" y="2223"/>
                </a:lnTo>
                <a:lnTo>
                  <a:pt x="1152" y="2000"/>
                </a:lnTo>
                <a:lnTo>
                  <a:pt x="1587" y="1728"/>
                </a:lnTo>
                <a:lnTo>
                  <a:pt x="1869" y="1525"/>
                </a:lnTo>
                <a:lnTo>
                  <a:pt x="2061" y="1394"/>
                </a:lnTo>
                <a:lnTo>
                  <a:pt x="2324" y="1182"/>
                </a:lnTo>
                <a:lnTo>
                  <a:pt x="2557" y="980"/>
                </a:lnTo>
                <a:lnTo>
                  <a:pt x="2769" y="768"/>
                </a:lnTo>
                <a:lnTo>
                  <a:pt x="2941" y="606"/>
                </a:lnTo>
                <a:lnTo>
                  <a:pt x="3193" y="353"/>
                </a:lnTo>
                <a:lnTo>
                  <a:pt x="3011" y="252"/>
                </a:lnTo>
                <a:lnTo>
                  <a:pt x="3648" y="0"/>
                </a:lnTo>
                <a:lnTo>
                  <a:pt x="3668" y="687"/>
                </a:lnTo>
                <a:lnTo>
                  <a:pt x="3466" y="525"/>
                </a:lnTo>
                <a:lnTo>
                  <a:pt x="3213" y="828"/>
                </a:lnTo>
                <a:lnTo>
                  <a:pt x="2910" y="1202"/>
                </a:lnTo>
                <a:lnTo>
                  <a:pt x="2698" y="1515"/>
                </a:lnTo>
                <a:lnTo>
                  <a:pt x="2597" y="1738"/>
                </a:lnTo>
                <a:lnTo>
                  <a:pt x="2496" y="1970"/>
                </a:lnTo>
                <a:lnTo>
                  <a:pt x="2435" y="2182"/>
                </a:lnTo>
                <a:lnTo>
                  <a:pt x="2375" y="2384"/>
                </a:lnTo>
                <a:lnTo>
                  <a:pt x="2264" y="2779"/>
                </a:lnTo>
                <a:lnTo>
                  <a:pt x="2183" y="3152"/>
                </a:lnTo>
                <a:lnTo>
                  <a:pt x="2122" y="3445"/>
                </a:lnTo>
                <a:lnTo>
                  <a:pt x="2042" y="3785"/>
                </a:lnTo>
                <a:lnTo>
                  <a:pt x="0" y="3785"/>
                </a:lnTo>
                <a:lnTo>
                  <a:pt x="0" y="274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lIns="83822" tIns="41912" rIns="83822" bIns="41912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00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257927" y="5046153"/>
            <a:ext cx="2122096" cy="392955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2004</a:t>
            </a:r>
            <a:r>
              <a:rPr lang="zh-CN" altLang="en-US" sz="17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147835" y="4199549"/>
            <a:ext cx="2122096" cy="392955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2006</a:t>
            </a:r>
            <a:r>
              <a:rPr lang="zh-CN" altLang="en-US" sz="17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10990" y="3382768"/>
            <a:ext cx="2122096" cy="392955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7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54384" y="2611772"/>
            <a:ext cx="2122096" cy="392955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7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15893" y="5821262"/>
            <a:ext cx="2122096" cy="392955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2002</a:t>
            </a:r>
            <a:r>
              <a:rPr lang="zh-CN" altLang="en-US" sz="17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92534" y="5792187"/>
            <a:ext cx="5451603" cy="823306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1600">
                <a:solidFill>
                  <a:srgbClr val="0052F6"/>
                </a:solidFill>
                <a:latin typeface="Times New Roman" pitchFamily="18" charset="0"/>
              </a:rPr>
              <a:t>Rod Johnson 写</a:t>
            </a:r>
            <a:r>
              <a:rPr lang="zh-CN" altLang="en-US" sz="1600" smtClean="0">
                <a:solidFill>
                  <a:srgbClr val="0052F6"/>
                </a:solidFill>
                <a:latin typeface="Times New Roman" pitchFamily="18" charset="0"/>
              </a:rPr>
              <a:t>了本书</a:t>
            </a:r>
            <a:r>
              <a:rPr lang="en-US" altLang="zh-CN" sz="1600" smtClean="0">
                <a:solidFill>
                  <a:srgbClr val="0052F6"/>
                </a:solidFill>
                <a:latin typeface="Times New Roman" pitchFamily="18" charset="0"/>
              </a:rPr>
              <a:t>《Expert </a:t>
            </a:r>
            <a:r>
              <a:rPr lang="en-US" altLang="zh-CN" sz="1600">
                <a:solidFill>
                  <a:srgbClr val="0052F6"/>
                </a:solidFill>
                <a:latin typeface="Times New Roman" pitchFamily="18" charset="0"/>
              </a:rPr>
              <a:t>One-on-One J2EE Design and Development</a:t>
            </a:r>
            <a:r>
              <a:rPr lang="en-US" altLang="zh-CN" sz="1600" smtClean="0">
                <a:solidFill>
                  <a:srgbClr val="0052F6"/>
                </a:solidFill>
                <a:latin typeface="Times New Roman" pitchFamily="18" charset="0"/>
              </a:rPr>
              <a:t>》</a:t>
            </a:r>
            <a:r>
              <a:rPr lang="zh-CN" altLang="en-US" sz="1600" smtClean="0">
                <a:solidFill>
                  <a:srgbClr val="0052F6"/>
                </a:solidFill>
                <a:latin typeface="Times New Roman" pitchFamily="18" charset="0"/>
              </a:rPr>
              <a:t>，介绍了</a:t>
            </a:r>
            <a:r>
              <a:rPr lang="en-US" altLang="zh-CN" sz="1600" smtClean="0">
                <a:solidFill>
                  <a:srgbClr val="0052F6"/>
                </a:solidFill>
                <a:latin typeface="Times New Roman" pitchFamily="18" charset="0"/>
              </a:rPr>
              <a:t>J2EE</a:t>
            </a:r>
            <a:r>
              <a:rPr lang="zh-CN" altLang="en-US" sz="1600">
                <a:solidFill>
                  <a:srgbClr val="0052F6"/>
                </a:solidFill>
                <a:latin typeface="Times New Roman" pitchFamily="18" charset="0"/>
              </a:rPr>
              <a:t>技术有关的设计模式和最佳</a:t>
            </a:r>
            <a:r>
              <a:rPr lang="zh-CN" altLang="en-US" sz="1600" smtClean="0">
                <a:solidFill>
                  <a:srgbClr val="0052F6"/>
                </a:solidFill>
                <a:latin typeface="Times New Roman" pitchFamily="18" charset="0"/>
              </a:rPr>
              <a:t>实践，着手</a:t>
            </a:r>
            <a:r>
              <a:rPr lang="en-US" altLang="zh-CN" sz="1600" smtClean="0">
                <a:solidFill>
                  <a:srgbClr val="0052F6"/>
                </a:solidFill>
                <a:latin typeface="Times New Roman" pitchFamily="18" charset="0"/>
              </a:rPr>
              <a:t>Spring</a:t>
            </a:r>
            <a:r>
              <a:rPr lang="zh-CN" altLang="en-US" sz="1600" smtClean="0">
                <a:solidFill>
                  <a:srgbClr val="0052F6"/>
                </a:solidFill>
                <a:latin typeface="Times New Roman" pitchFamily="18" charset="0"/>
              </a:rPr>
              <a:t>框架开发。</a:t>
            </a:r>
            <a:endParaRPr lang="zh-CN" altLang="en-US" sz="1600" dirty="0">
              <a:solidFill>
                <a:srgbClr val="0052F6"/>
              </a:solidFill>
              <a:latin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72039" y="4963395"/>
            <a:ext cx="5452254" cy="577085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smtClean="0">
                <a:solidFill>
                  <a:srgbClr val="0052F6"/>
                </a:solidFill>
                <a:latin typeface="Times New Roman" pitchFamily="18" charset="0"/>
              </a:rPr>
              <a:t>Spring</a:t>
            </a:r>
            <a:r>
              <a:rPr lang="zh-CN" altLang="en-US" sz="1600">
                <a:solidFill>
                  <a:srgbClr val="0052F6"/>
                </a:solidFill>
                <a:latin typeface="Times New Roman" pitchFamily="18" charset="0"/>
              </a:rPr>
              <a:t>框架发布了第一个正式版本</a:t>
            </a:r>
            <a:r>
              <a:rPr lang="en-US" altLang="zh-CN" sz="1600">
                <a:solidFill>
                  <a:srgbClr val="0052F6"/>
                </a:solidFill>
                <a:latin typeface="Times New Roman" pitchFamily="18" charset="0"/>
              </a:rPr>
              <a:t>1.0</a:t>
            </a:r>
            <a:r>
              <a:rPr lang="zh-CN" altLang="en-US" sz="1600">
                <a:solidFill>
                  <a:srgbClr val="0052F6"/>
                </a:solidFill>
                <a:latin typeface="Times New Roman" pitchFamily="18" charset="0"/>
              </a:rPr>
              <a:t>，这个版本包括</a:t>
            </a:r>
            <a:r>
              <a:rPr lang="en-US" altLang="zh-CN" sz="1600">
                <a:solidFill>
                  <a:srgbClr val="0052F6"/>
                </a:solidFill>
                <a:latin typeface="Times New Roman" pitchFamily="18" charset="0"/>
              </a:rPr>
              <a:t>IoC</a:t>
            </a:r>
            <a:r>
              <a:rPr lang="zh-CN" altLang="en-US" sz="1600">
                <a:solidFill>
                  <a:srgbClr val="0052F6"/>
                </a:solidFill>
                <a:latin typeface="Times New Roman" pitchFamily="18" charset="0"/>
              </a:rPr>
              <a:t>容器、</a:t>
            </a:r>
            <a:r>
              <a:rPr lang="en-US" altLang="zh-CN" sz="1600">
                <a:solidFill>
                  <a:srgbClr val="0052F6"/>
                </a:solidFill>
                <a:latin typeface="Times New Roman" pitchFamily="18" charset="0"/>
              </a:rPr>
              <a:t>AOP</a:t>
            </a:r>
            <a:r>
              <a:rPr lang="zh-CN" altLang="en-US" sz="1600">
                <a:solidFill>
                  <a:srgbClr val="0052F6"/>
                </a:solidFill>
                <a:latin typeface="Times New Roman" pitchFamily="18" charset="0"/>
              </a:rPr>
              <a:t>、数据访问等核心</a:t>
            </a:r>
            <a:r>
              <a:rPr lang="zh-CN" altLang="en-US" sz="1600" smtClean="0">
                <a:solidFill>
                  <a:srgbClr val="0052F6"/>
                </a:solidFill>
                <a:latin typeface="Times New Roman" pitchFamily="18" charset="0"/>
              </a:rPr>
              <a:t>特性。</a:t>
            </a:r>
            <a:endParaRPr lang="en-US" altLang="zh-CN" sz="1600">
              <a:solidFill>
                <a:srgbClr val="0052F6"/>
              </a:solidFill>
              <a:latin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15433" y="4201701"/>
            <a:ext cx="4590106" cy="577085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smtClean="0">
                <a:solidFill>
                  <a:srgbClr val="0052F6"/>
                </a:solidFill>
                <a:latin typeface="Times New Roman" pitchFamily="18" charset="0"/>
              </a:rPr>
              <a:t>发布</a:t>
            </a:r>
            <a:r>
              <a:rPr lang="zh-CN" altLang="en-US" sz="1600">
                <a:solidFill>
                  <a:srgbClr val="0052F6"/>
                </a:solidFill>
                <a:latin typeface="Times New Roman" pitchFamily="18" charset="0"/>
              </a:rPr>
              <a:t>了</a:t>
            </a:r>
            <a:r>
              <a:rPr lang="en-US" altLang="zh-CN" sz="1600">
                <a:solidFill>
                  <a:srgbClr val="0052F6"/>
                </a:solidFill>
                <a:latin typeface="Times New Roman" pitchFamily="18" charset="0"/>
              </a:rPr>
              <a:t>2.0</a:t>
            </a:r>
            <a:r>
              <a:rPr lang="zh-CN" altLang="en-US" sz="1600">
                <a:solidFill>
                  <a:srgbClr val="0052F6"/>
                </a:solidFill>
                <a:latin typeface="Times New Roman" pitchFamily="18" charset="0"/>
              </a:rPr>
              <a:t>版本</a:t>
            </a:r>
            <a:r>
              <a:rPr lang="zh-CN" altLang="en-US" sz="1600" smtClean="0">
                <a:solidFill>
                  <a:srgbClr val="0052F6"/>
                </a:solidFill>
                <a:latin typeface="Times New Roman" pitchFamily="18" charset="0"/>
              </a:rPr>
              <a:t>，包括</a:t>
            </a:r>
            <a:r>
              <a:rPr lang="zh-CN" altLang="en-US" sz="1600">
                <a:solidFill>
                  <a:srgbClr val="0052F6"/>
                </a:solidFill>
                <a:latin typeface="Times New Roman" pitchFamily="18" charset="0"/>
              </a:rPr>
              <a:t>了对</a:t>
            </a:r>
            <a:r>
              <a:rPr lang="en-US" altLang="zh-CN" sz="1600">
                <a:solidFill>
                  <a:srgbClr val="0052F6"/>
                </a:solidFill>
                <a:latin typeface="Times New Roman" pitchFamily="18" charset="0"/>
              </a:rPr>
              <a:t>Java 5</a:t>
            </a:r>
            <a:r>
              <a:rPr lang="zh-CN" altLang="en-US" sz="1600">
                <a:solidFill>
                  <a:srgbClr val="0052F6"/>
                </a:solidFill>
                <a:latin typeface="Times New Roman" pitchFamily="18" charset="0"/>
              </a:rPr>
              <a:t>的支持，支持注解配置，引入了</a:t>
            </a:r>
            <a:r>
              <a:rPr lang="en-US" altLang="zh-CN" sz="1600">
                <a:solidFill>
                  <a:srgbClr val="0052F6"/>
                </a:solidFill>
                <a:latin typeface="Times New Roman" pitchFamily="18" charset="0"/>
              </a:rPr>
              <a:t>Spring MVC</a:t>
            </a:r>
            <a:r>
              <a:rPr lang="zh-CN" altLang="en-US" sz="1600">
                <a:solidFill>
                  <a:srgbClr val="0052F6"/>
                </a:solidFill>
                <a:latin typeface="Times New Roman" pitchFamily="18" charset="0"/>
              </a:rPr>
              <a:t>等新特性。</a:t>
            </a:r>
            <a:endParaRPr lang="en-US" altLang="zh-CN" sz="1600">
              <a:solidFill>
                <a:srgbClr val="0052F6"/>
              </a:solidFill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82172" y="3415275"/>
            <a:ext cx="3964444" cy="577085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r>
              <a:rPr lang="zh-CN" altLang="en-US" sz="1600" smtClean="0">
                <a:solidFill>
                  <a:srgbClr val="0052F6"/>
                </a:solidFill>
                <a:latin typeface="Times New Roman" pitchFamily="18" charset="0"/>
              </a:rPr>
              <a:t>发布</a:t>
            </a:r>
            <a:r>
              <a:rPr lang="zh-CN" altLang="en-US" sz="1600">
                <a:solidFill>
                  <a:srgbClr val="0052F6"/>
                </a:solidFill>
                <a:latin typeface="Times New Roman" pitchFamily="18" charset="0"/>
              </a:rPr>
              <a:t>了</a:t>
            </a:r>
            <a:r>
              <a:rPr lang="en-US" altLang="zh-CN" sz="1600">
                <a:solidFill>
                  <a:srgbClr val="0052F6"/>
                </a:solidFill>
                <a:latin typeface="Times New Roman" pitchFamily="18" charset="0"/>
              </a:rPr>
              <a:t>4.0</a:t>
            </a:r>
            <a:r>
              <a:rPr lang="zh-CN" altLang="en-US" sz="1600">
                <a:solidFill>
                  <a:srgbClr val="0052F6"/>
                </a:solidFill>
                <a:latin typeface="Times New Roman" pitchFamily="18" charset="0"/>
              </a:rPr>
              <a:t>版本</a:t>
            </a:r>
            <a:r>
              <a:rPr lang="zh-CN" altLang="en-US" sz="1600" smtClean="0">
                <a:solidFill>
                  <a:srgbClr val="0052F6"/>
                </a:solidFill>
                <a:latin typeface="Times New Roman" pitchFamily="18" charset="0"/>
              </a:rPr>
              <a:t>，主要</a:t>
            </a:r>
            <a:r>
              <a:rPr lang="zh-CN" altLang="en-US" sz="1600">
                <a:solidFill>
                  <a:srgbClr val="0052F6"/>
                </a:solidFill>
                <a:latin typeface="Times New Roman" pitchFamily="18" charset="0"/>
              </a:rPr>
              <a:t>支持</a:t>
            </a:r>
            <a:r>
              <a:rPr lang="en-US" altLang="zh-CN" sz="1600">
                <a:solidFill>
                  <a:srgbClr val="0052F6"/>
                </a:solidFill>
                <a:latin typeface="Times New Roman" pitchFamily="18" charset="0"/>
              </a:rPr>
              <a:t>Java </a:t>
            </a:r>
            <a:r>
              <a:rPr lang="en-US" altLang="zh-CN" sz="1600" smtClean="0">
                <a:solidFill>
                  <a:srgbClr val="0052F6"/>
                </a:solidFill>
                <a:latin typeface="Times New Roman" pitchFamily="18" charset="0"/>
              </a:rPr>
              <a:t>8</a:t>
            </a:r>
            <a:r>
              <a:rPr lang="zh-CN" altLang="en-US" sz="1600" smtClean="0">
                <a:solidFill>
                  <a:srgbClr val="0052F6"/>
                </a:solidFill>
                <a:latin typeface="Times New Roman" pitchFamily="18" charset="0"/>
              </a:rPr>
              <a:t>。同能首次</a:t>
            </a:r>
            <a:r>
              <a:rPr lang="zh-CN" altLang="en-US" sz="1600">
                <a:solidFill>
                  <a:srgbClr val="0052F6"/>
                </a:solidFill>
                <a:latin typeface="Times New Roman" pitchFamily="18" charset="0"/>
              </a:rPr>
              <a:t>由</a:t>
            </a:r>
            <a:r>
              <a:rPr lang="en-US" altLang="zh-CN" sz="1600">
                <a:solidFill>
                  <a:srgbClr val="0052F6"/>
                </a:solidFill>
                <a:latin typeface="Times New Roman" pitchFamily="18" charset="0"/>
              </a:rPr>
              <a:t>Pivotal</a:t>
            </a:r>
            <a:r>
              <a:rPr lang="zh-CN" altLang="en-US" sz="1600">
                <a:solidFill>
                  <a:srgbClr val="0052F6"/>
                </a:solidFill>
                <a:latin typeface="Times New Roman" pitchFamily="18" charset="0"/>
              </a:rPr>
              <a:t>团队</a:t>
            </a:r>
            <a:r>
              <a:rPr lang="zh-CN" altLang="en-US" sz="1600" smtClean="0">
                <a:solidFill>
                  <a:srgbClr val="0052F6"/>
                </a:solidFill>
                <a:latin typeface="Times New Roman" pitchFamily="18" charset="0"/>
              </a:rPr>
              <a:t>提出</a:t>
            </a:r>
            <a:r>
              <a:rPr lang="en-US" altLang="zh-CN" sz="1600" smtClean="0">
                <a:solidFill>
                  <a:srgbClr val="0052F6"/>
                </a:solidFill>
                <a:latin typeface="Times New Roman" pitchFamily="18" charset="0"/>
              </a:rPr>
              <a:t>springboot</a:t>
            </a:r>
            <a:r>
              <a:rPr lang="zh-CN" altLang="en-US" sz="1600" smtClean="0">
                <a:solidFill>
                  <a:srgbClr val="0052F6"/>
                </a:solidFill>
                <a:latin typeface="Times New Roman" pitchFamily="18" charset="0"/>
              </a:rPr>
              <a:t>的开发设想。</a:t>
            </a:r>
            <a:endParaRPr lang="zh-CN" altLang="en-US" sz="1600" dirty="0">
              <a:solidFill>
                <a:srgbClr val="0052F6"/>
              </a:solidFill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00688" y="2505631"/>
            <a:ext cx="3523605" cy="823306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r>
              <a:rPr lang="zh-CN" altLang="en-US" sz="1600" smtClean="0">
                <a:solidFill>
                  <a:srgbClr val="0052F6"/>
                </a:solidFill>
                <a:latin typeface="Times New Roman" pitchFamily="18" charset="0"/>
              </a:rPr>
              <a:t>发布</a:t>
            </a:r>
            <a:r>
              <a:rPr lang="zh-CN" altLang="en-US" sz="1600">
                <a:solidFill>
                  <a:srgbClr val="0052F6"/>
                </a:solidFill>
                <a:latin typeface="Times New Roman" pitchFamily="18" charset="0"/>
              </a:rPr>
              <a:t>了</a:t>
            </a:r>
            <a:r>
              <a:rPr lang="en-US" altLang="zh-CN" sz="1600">
                <a:solidFill>
                  <a:srgbClr val="0052F6"/>
                </a:solidFill>
                <a:latin typeface="Times New Roman" pitchFamily="18" charset="0"/>
              </a:rPr>
              <a:t>5.0</a:t>
            </a:r>
            <a:r>
              <a:rPr lang="zh-CN" altLang="en-US" sz="1600">
                <a:solidFill>
                  <a:srgbClr val="0052F6"/>
                </a:solidFill>
                <a:latin typeface="Times New Roman" pitchFamily="18" charset="0"/>
              </a:rPr>
              <a:t>版本</a:t>
            </a:r>
            <a:r>
              <a:rPr lang="zh-CN" altLang="en-US" sz="1600" smtClean="0">
                <a:solidFill>
                  <a:srgbClr val="0052F6"/>
                </a:solidFill>
                <a:latin typeface="Times New Roman" pitchFamily="18" charset="0"/>
              </a:rPr>
              <a:t>，主要</a:t>
            </a:r>
            <a:r>
              <a:rPr lang="zh-CN" altLang="en-US" sz="1600">
                <a:solidFill>
                  <a:srgbClr val="0052F6"/>
                </a:solidFill>
                <a:latin typeface="Times New Roman" pitchFamily="18" charset="0"/>
              </a:rPr>
              <a:t>支持</a:t>
            </a:r>
            <a:r>
              <a:rPr lang="en-US" altLang="zh-CN" sz="1600">
                <a:solidFill>
                  <a:srgbClr val="0052F6"/>
                </a:solidFill>
                <a:latin typeface="Times New Roman" pitchFamily="18" charset="0"/>
              </a:rPr>
              <a:t>Java </a:t>
            </a:r>
            <a:r>
              <a:rPr lang="en-US" altLang="zh-CN" sz="1600" smtClean="0">
                <a:solidFill>
                  <a:srgbClr val="0052F6"/>
                </a:solidFill>
                <a:latin typeface="Times New Roman" pitchFamily="18" charset="0"/>
              </a:rPr>
              <a:t>9</a:t>
            </a:r>
            <a:r>
              <a:rPr lang="zh-CN" altLang="en-US" sz="1600" smtClean="0">
                <a:solidFill>
                  <a:srgbClr val="0052F6"/>
                </a:solidFill>
                <a:latin typeface="Times New Roman" pitchFamily="18" charset="0"/>
              </a:rPr>
              <a:t>；</a:t>
            </a:r>
            <a:endParaRPr lang="en-US" altLang="zh-CN" sz="1600">
              <a:solidFill>
                <a:srgbClr val="0052F6"/>
              </a:solidFill>
              <a:latin typeface="Times New Roman" pitchFamily="18" charset="0"/>
            </a:endParaRPr>
          </a:p>
          <a:p>
            <a:r>
              <a:rPr lang="en-US" altLang="zh-CN" sz="1600" smtClean="0">
                <a:solidFill>
                  <a:srgbClr val="0052F6"/>
                </a:solidFill>
                <a:latin typeface="Times New Roman" pitchFamily="18" charset="0"/>
              </a:rPr>
              <a:t>2016-2017</a:t>
            </a:r>
            <a:r>
              <a:rPr lang="zh-CN" altLang="en-US" sz="1600" smtClean="0">
                <a:solidFill>
                  <a:srgbClr val="0052F6"/>
                </a:solidFill>
                <a:latin typeface="Times New Roman" pitchFamily="18" charset="0"/>
              </a:rPr>
              <a:t>年大量公司</a:t>
            </a:r>
            <a:r>
              <a:rPr lang="zh-CN" altLang="en-US" sz="1600">
                <a:solidFill>
                  <a:srgbClr val="0052F6"/>
                </a:solidFill>
                <a:latin typeface="Times New Roman" pitchFamily="18" charset="0"/>
              </a:rPr>
              <a:t>开始采用</a:t>
            </a:r>
            <a:r>
              <a:rPr lang="en-US" altLang="zh-CN" sz="1600">
                <a:solidFill>
                  <a:srgbClr val="0052F6"/>
                </a:solidFill>
                <a:latin typeface="Times New Roman" pitchFamily="18" charset="0"/>
              </a:rPr>
              <a:t>Spring </a:t>
            </a:r>
            <a:r>
              <a:rPr lang="en-US" altLang="zh-CN" sz="1600" smtClean="0">
                <a:solidFill>
                  <a:srgbClr val="0052F6"/>
                </a:solidFill>
                <a:latin typeface="Times New Roman" pitchFamily="18" charset="0"/>
              </a:rPr>
              <a:t>Boot1.x</a:t>
            </a:r>
            <a:r>
              <a:rPr lang="zh-CN" altLang="en-US" sz="1600" smtClean="0">
                <a:solidFill>
                  <a:srgbClr val="0052F6"/>
                </a:solidFill>
                <a:latin typeface="Times New Roman" pitchFamily="18" charset="0"/>
              </a:rPr>
              <a:t>；</a:t>
            </a:r>
            <a:r>
              <a:rPr lang="en-US" altLang="zh-CN" sz="1600" smtClean="0">
                <a:solidFill>
                  <a:srgbClr val="0052F6"/>
                </a:solidFill>
                <a:latin typeface="Times New Roman" pitchFamily="18" charset="0"/>
              </a:rPr>
              <a:t>2018 </a:t>
            </a:r>
            <a:r>
              <a:rPr lang="zh-CN" altLang="en-US" sz="1600" smtClean="0">
                <a:solidFill>
                  <a:srgbClr val="0052F6"/>
                </a:solidFill>
                <a:latin typeface="Times New Roman" pitchFamily="18" charset="0"/>
              </a:rPr>
              <a:t>年</a:t>
            </a:r>
            <a:r>
              <a:rPr lang="en-US" altLang="zh-CN" sz="1600">
                <a:solidFill>
                  <a:srgbClr val="0052F6"/>
                </a:solidFill>
                <a:latin typeface="Times New Roman" pitchFamily="18" charset="0"/>
              </a:rPr>
              <a:t>Spring </a:t>
            </a:r>
            <a:r>
              <a:rPr lang="en-US" altLang="zh-CN" sz="1600" smtClean="0">
                <a:solidFill>
                  <a:srgbClr val="0052F6"/>
                </a:solidFill>
                <a:latin typeface="Times New Roman" pitchFamily="18" charset="0"/>
              </a:rPr>
              <a:t>Boot2.0</a:t>
            </a:r>
            <a:r>
              <a:rPr lang="zh-CN" altLang="en-US" sz="1600" smtClean="0">
                <a:solidFill>
                  <a:srgbClr val="0052F6"/>
                </a:solidFill>
                <a:latin typeface="Times New Roman" pitchFamily="18" charset="0"/>
              </a:rPr>
              <a:t>发布。</a:t>
            </a:r>
            <a:endParaRPr lang="zh-CN" altLang="en-US" sz="1600">
              <a:solidFill>
                <a:srgbClr val="0052F6"/>
              </a:solidFill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en-US" altLang="zh-CN" smtClean="0"/>
              <a:t>Spring</a:t>
            </a:r>
            <a:r>
              <a:rPr lang="zh-CN" altLang="en-US"/>
              <a:t>简介</a:t>
            </a:r>
            <a:endParaRPr lang="zh-CN" altLang="en-US" dirty="0"/>
          </a:p>
        </p:txBody>
      </p:sp>
      <p:grpSp>
        <p:nvGrpSpPr>
          <p:cNvPr id="18" name="组合 8"/>
          <p:cNvGrpSpPr>
            <a:grpSpLocks/>
          </p:cNvGrpSpPr>
          <p:nvPr/>
        </p:nvGrpSpPr>
        <p:grpSpPr bwMode="auto">
          <a:xfrm>
            <a:off x="0" y="1199606"/>
            <a:ext cx="3611193" cy="1003194"/>
            <a:chOff x="0" y="1255803"/>
            <a:chExt cx="3934709" cy="646363"/>
          </a:xfrm>
        </p:grpSpPr>
        <p:sp>
          <p:nvSpPr>
            <p:cNvPr id="19" name="五边形 18"/>
            <p:cNvSpPr/>
            <p:nvPr/>
          </p:nvSpPr>
          <p:spPr>
            <a:xfrm>
              <a:off x="0" y="1260567"/>
              <a:ext cx="3179763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0" name="矩形 6"/>
            <p:cNvSpPr>
              <a:spLocks noChangeArrowheads="1"/>
            </p:cNvSpPr>
            <p:nvPr/>
          </p:nvSpPr>
          <p:spPr bwMode="auto">
            <a:xfrm>
              <a:off x="0" y="1394247"/>
              <a:ext cx="3934709" cy="28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 smtClean="0">
                  <a:latin typeface="+mn-ea"/>
                  <a:ea typeface="+mn-ea"/>
                </a:rPr>
                <a:t>Spring</a:t>
              </a:r>
              <a:r>
                <a:rPr lang="zh-CN" altLang="en-US" sz="2000" b="1" smtClean="0">
                  <a:latin typeface="+mn-ea"/>
                  <a:ea typeface="+mn-ea"/>
                </a:rPr>
                <a:t>框架发展历程</a:t>
              </a:r>
              <a:endParaRPr lang="zh-CN" altLang="en-US" sz="2000" b="1">
                <a:latin typeface="+mn-ea"/>
                <a:ea typeface="+mn-ea"/>
              </a:endParaRPr>
            </a:p>
          </p:txBody>
        </p:sp>
        <p:sp>
          <p:nvSpPr>
            <p:cNvPr id="21" name="燕尾形 20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2" name="燕尾形 21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pic>
        <p:nvPicPr>
          <p:cNvPr id="23" name="图片 99"/>
          <p:cNvPicPr>
            <a:picLocks noChangeArrowheads="1"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"/>
          <a:stretch/>
        </p:blipFill>
        <p:spPr bwMode="auto">
          <a:xfrm>
            <a:off x="699719" y="2516864"/>
            <a:ext cx="2911475" cy="212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604540" y="214753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不会音乐</a:t>
            </a:r>
            <a:r>
              <a:rPr lang="zh-CN" altLang="en-US" smtClean="0"/>
              <a:t>的金融顾问不是</a:t>
            </a:r>
            <a:r>
              <a:rPr lang="zh-CN" altLang="en-US"/>
              <a:t>好程序员</a:t>
            </a:r>
          </a:p>
        </p:txBody>
      </p:sp>
      <p:sp>
        <p:nvSpPr>
          <p:cNvPr id="25" name="文本框 4"/>
          <p:cNvSpPr txBox="1">
            <a:spLocks noChangeArrowheads="1"/>
          </p:cNvSpPr>
          <p:nvPr/>
        </p:nvSpPr>
        <p:spPr bwMode="auto">
          <a:xfrm>
            <a:off x="785881" y="4682352"/>
            <a:ext cx="2790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Rod Johnson(罗德·约翰逊)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476070" y="1500968"/>
            <a:ext cx="2122096" cy="392955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7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769679" y="1540441"/>
            <a:ext cx="2407751" cy="577085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r>
              <a:rPr lang="zh-CN" altLang="en-US" sz="1600" smtClean="0">
                <a:solidFill>
                  <a:srgbClr val="0052F6"/>
                </a:solidFill>
                <a:latin typeface="Times New Roman" pitchFamily="18" charset="0"/>
              </a:rPr>
              <a:t>发布了</a:t>
            </a:r>
            <a:r>
              <a:rPr lang="en-US" altLang="zh-CN" sz="1600" smtClean="0">
                <a:solidFill>
                  <a:srgbClr val="0052F6"/>
                </a:solidFill>
                <a:latin typeface="Times New Roman" pitchFamily="18" charset="0"/>
              </a:rPr>
              <a:t>6.0</a:t>
            </a:r>
            <a:r>
              <a:rPr lang="zh-CN" altLang="en-US" sz="1600">
                <a:solidFill>
                  <a:srgbClr val="0052F6"/>
                </a:solidFill>
                <a:latin typeface="Times New Roman" pitchFamily="18" charset="0"/>
              </a:rPr>
              <a:t>版本</a:t>
            </a:r>
            <a:r>
              <a:rPr lang="zh-CN" altLang="en-US" sz="1600" smtClean="0">
                <a:solidFill>
                  <a:srgbClr val="0052F6"/>
                </a:solidFill>
                <a:latin typeface="Times New Roman" pitchFamily="18" charset="0"/>
              </a:rPr>
              <a:t>，主要</a:t>
            </a:r>
            <a:r>
              <a:rPr lang="zh-CN" altLang="en-US" sz="1600">
                <a:solidFill>
                  <a:srgbClr val="0052F6"/>
                </a:solidFill>
                <a:latin typeface="Times New Roman" pitchFamily="18" charset="0"/>
              </a:rPr>
              <a:t>支持</a:t>
            </a:r>
            <a:r>
              <a:rPr lang="en-US" altLang="zh-CN" sz="1600">
                <a:solidFill>
                  <a:srgbClr val="0052F6"/>
                </a:solidFill>
                <a:latin typeface="Times New Roman" pitchFamily="18" charset="0"/>
              </a:rPr>
              <a:t>Java </a:t>
            </a:r>
            <a:r>
              <a:rPr lang="en-US" altLang="zh-CN" sz="1600" smtClean="0">
                <a:solidFill>
                  <a:srgbClr val="0052F6"/>
                </a:solidFill>
                <a:latin typeface="Times New Roman" pitchFamily="18" charset="0"/>
              </a:rPr>
              <a:t>17</a:t>
            </a:r>
            <a:r>
              <a:rPr lang="zh-CN" altLang="en-US" sz="1600" smtClean="0">
                <a:solidFill>
                  <a:srgbClr val="0052F6"/>
                </a:solidFill>
                <a:latin typeface="Times New Roman" pitchFamily="18" charset="0"/>
              </a:rPr>
              <a:t>和</a:t>
            </a:r>
            <a:r>
              <a:rPr lang="en-US" altLang="zh-CN" sz="1600" smtClean="0">
                <a:solidFill>
                  <a:srgbClr val="0052F6"/>
                </a:solidFill>
                <a:latin typeface="Times New Roman" pitchFamily="18" charset="0"/>
              </a:rPr>
              <a:t>Springboot3</a:t>
            </a:r>
            <a:r>
              <a:rPr lang="zh-CN" altLang="en-US" sz="1600" smtClean="0">
                <a:solidFill>
                  <a:srgbClr val="0052F6"/>
                </a:solidFill>
                <a:latin typeface="Times New Roman" pitchFamily="18" charset="0"/>
              </a:rPr>
              <a:t>。</a:t>
            </a:r>
            <a:endParaRPr lang="zh-CN" altLang="en-US" sz="1600">
              <a:solidFill>
                <a:srgbClr val="0052F6"/>
              </a:solidFill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23932" y="1090498"/>
            <a:ext cx="6000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从</a:t>
            </a:r>
            <a:r>
              <a:rPr lang="en-US" altLang="zh-CN"/>
              <a:t>Spring Framework 6.0.6</a:t>
            </a:r>
            <a:r>
              <a:rPr lang="zh-CN" altLang="zh-CN"/>
              <a:t>开始，</a:t>
            </a:r>
            <a:r>
              <a:rPr lang="en-US" altLang="zh-CN"/>
              <a:t>Spring </a:t>
            </a:r>
            <a:r>
              <a:rPr lang="zh-CN" altLang="zh-CN"/>
              <a:t>需要</a:t>
            </a:r>
            <a:r>
              <a:rPr lang="en-US" altLang="zh-CN"/>
              <a:t> Java 17+</a:t>
            </a:r>
            <a:r>
              <a:rPr lang="zh-CN" altLang="zh-CN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9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4" grpId="0"/>
      <p:bldP spid="25" grpId="0"/>
      <p:bldP spid="26" grpId="0" animBg="1"/>
      <p:bldP spid="2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 Spring</a:t>
            </a:r>
            <a:r>
              <a:rPr lang="zh-CN" altLang="en-US"/>
              <a:t>简介</a:t>
            </a:r>
            <a:endParaRPr lang="zh-CN" altLang="en-US" dirty="0"/>
          </a:p>
        </p:txBody>
      </p:sp>
      <p:grpSp>
        <p:nvGrpSpPr>
          <p:cNvPr id="22" name="组合 8"/>
          <p:cNvGrpSpPr>
            <a:grpSpLocks/>
          </p:cNvGrpSpPr>
          <p:nvPr/>
        </p:nvGrpSpPr>
        <p:grpSpPr bwMode="auto">
          <a:xfrm>
            <a:off x="7181286" y="1208320"/>
            <a:ext cx="4388052" cy="763566"/>
            <a:chOff x="0" y="1255803"/>
            <a:chExt cx="3571875" cy="725298"/>
          </a:xfrm>
        </p:grpSpPr>
        <p:sp>
          <p:nvSpPr>
            <p:cNvPr id="23" name="五边形 22"/>
            <p:cNvSpPr/>
            <p:nvPr/>
          </p:nvSpPr>
          <p:spPr>
            <a:xfrm>
              <a:off x="0" y="1260567"/>
              <a:ext cx="3179763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7" name="矩形 6"/>
            <p:cNvSpPr>
              <a:spLocks noChangeArrowheads="1"/>
            </p:cNvSpPr>
            <p:nvPr/>
          </p:nvSpPr>
          <p:spPr bwMode="auto">
            <a:xfrm>
              <a:off x="0" y="1394247"/>
              <a:ext cx="3183859" cy="586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 smtClean="0">
                  <a:latin typeface="+mn-ea"/>
                </a:rPr>
                <a:t>SpringFramework</a:t>
              </a:r>
              <a:r>
                <a:rPr lang="zh-CN" altLang="zh-CN" sz="2000" b="1">
                  <a:latin typeface="+mn-ea"/>
                  <a:ea typeface="+mn-ea"/>
                </a:rPr>
                <a:t>主要功能模块</a:t>
              </a:r>
              <a:endParaRPr lang="zh-CN" altLang="en-US" sz="2000" b="1">
                <a:latin typeface="+mn-ea"/>
                <a:ea typeface="+mn-ea"/>
              </a:endParaRPr>
            </a:p>
            <a:p>
              <a:endParaRPr lang="zh-CN" altLang="en-US" sz="2000" b="1">
                <a:latin typeface="+mn-ea"/>
                <a:ea typeface="+mn-ea"/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291377" y="4640441"/>
            <a:ext cx="5075237" cy="9525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88214" y="4989691"/>
            <a:ext cx="977900" cy="3889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661389" y="4989691"/>
            <a:ext cx="977900" cy="3889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93302" y="4989691"/>
            <a:ext cx="977900" cy="3889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253777" y="4989691"/>
            <a:ext cx="977900" cy="3889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901102" y="4618216"/>
            <a:ext cx="188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  Core Container</a:t>
            </a:r>
            <a:endParaRPr lang="zh-CN" alt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91377" y="5654854"/>
            <a:ext cx="5075237" cy="366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zh-CN" altLang="en-US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372589" y="5654854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 Test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64389" y="2184579"/>
            <a:ext cx="2470150" cy="19446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77102" y="2665591"/>
            <a:ext cx="977900" cy="3889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575664" y="2665591"/>
            <a:ext cx="977900" cy="3889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75514" y="3086279"/>
            <a:ext cx="977900" cy="3889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569314" y="3086279"/>
            <a:ext cx="977900" cy="3889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81852" y="2284591"/>
            <a:ext cx="2443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Data Access/Integration</a:t>
            </a:r>
            <a:endParaRPr lang="zh-CN" alt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8214" y="3579991"/>
            <a:ext cx="2159000" cy="36671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dirty="0"/>
              <a:t>Transactions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278677" y="4195941"/>
            <a:ext cx="1087437" cy="3889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477239" y="4195941"/>
            <a:ext cx="1117600" cy="3889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701202" y="4195941"/>
            <a:ext cx="1403350" cy="3889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Instrumentation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217264" y="4195941"/>
            <a:ext cx="1136650" cy="3889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909164" y="2157591"/>
            <a:ext cx="2470150" cy="19446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2996477" y="2594154"/>
            <a:ext cx="1116012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endParaRPr lang="zh-CN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180752" y="2594154"/>
            <a:ext cx="1116012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999652" y="3256141"/>
            <a:ext cx="1116012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174402" y="3256141"/>
            <a:ext cx="1116012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Portlet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790227" y="2257604"/>
            <a:ext cx="1274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Web</a:t>
            </a:r>
            <a:endParaRPr lang="zh-CN" altLang="en-US" sz="18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" name="组合 34"/>
          <p:cNvGrpSpPr>
            <a:grpSpLocks/>
          </p:cNvGrpSpPr>
          <p:nvPr/>
        </p:nvGrpSpPr>
        <p:grpSpPr bwMode="auto">
          <a:xfrm>
            <a:off x="12889" y="6024741"/>
            <a:ext cx="7083187" cy="873125"/>
            <a:chOff x="641350" y="5657056"/>
            <a:chExt cx="7083187" cy="873125"/>
          </a:xfrm>
        </p:grpSpPr>
        <p:sp>
          <p:nvSpPr>
            <p:cNvPr id="42" name="TextBox 4"/>
            <p:cNvSpPr txBox="1">
              <a:spLocks noChangeArrowheads="1"/>
            </p:cNvSpPr>
            <p:nvPr/>
          </p:nvSpPr>
          <p:spPr bwMode="auto">
            <a:xfrm>
              <a:off x="1022350" y="5921262"/>
              <a:ext cx="6327596" cy="369332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1000">
                  <a:schemeClr val="accent1">
                    <a:tint val="44500"/>
                    <a:satMod val="160000"/>
                  </a:schemeClr>
                </a:gs>
                <a:gs pos="46000">
                  <a:srgbClr val="CEE1F8"/>
                </a:gs>
                <a:gs pos="74000">
                  <a:schemeClr val="bg1"/>
                </a:gs>
              </a:gsLst>
              <a:lin ang="21594000" scaled="0"/>
            </a:gradFill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r>
                <a:rPr lang="zh-CN" altLang="en-US" smtClean="0"/>
                <a:t>      </a:t>
              </a:r>
              <a:endParaRPr lang="zh-CN" altLang="zh-CN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3" name="Picture 2" descr="E:\白沙\设计文档\素材\灯泡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50" y="5657056"/>
              <a:ext cx="900112" cy="87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矩形 33"/>
            <p:cNvSpPr>
              <a:spLocks noChangeArrowheads="1"/>
            </p:cNvSpPr>
            <p:nvPr/>
          </p:nvSpPr>
          <p:spPr bwMode="auto">
            <a:xfrm>
              <a:off x="1450915" y="5908952"/>
              <a:ext cx="62736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Arial" pitchFamily="34" charset="0"/>
                </a:rPr>
                <a:t>注意：</a:t>
              </a:r>
              <a:r>
                <a:rPr lang="zh-CN" altLang="en-US" sz="1800" b="1">
                  <a:solidFill>
                    <a:srgbClr val="0070C0"/>
                  </a:solidFill>
                  <a:latin typeface="Arial" pitchFamily="34" charset="0"/>
                </a:rPr>
                <a:t>上图</a:t>
              </a:r>
              <a:r>
                <a:rPr lang="zh-CN" altLang="en-US" sz="1800" b="1" smtClean="0">
                  <a:solidFill>
                    <a:srgbClr val="0070C0"/>
                  </a:solidFill>
                  <a:latin typeface="Arial" pitchFamily="34" charset="0"/>
                </a:rPr>
                <a:t>中</a:t>
              </a:r>
              <a:r>
                <a:rPr lang="zh-CN" altLang="en-US" sz="1800" b="1" smtClean="0">
                  <a:solidFill>
                    <a:srgbClr val="0070C0"/>
                  </a:solidFill>
                  <a:latin typeface="Times New Roman" pitchFamily="18" charset="0"/>
                </a:rPr>
                <a:t>蓝</a:t>
              </a:r>
              <a:r>
                <a:rPr lang="zh-CN" altLang="zh-CN" sz="1800" b="1" smtClean="0">
                  <a:solidFill>
                    <a:srgbClr val="0070C0"/>
                  </a:solidFill>
                  <a:latin typeface="Times New Roman" pitchFamily="18" charset="0"/>
                </a:rPr>
                <a:t>色</a:t>
              </a:r>
              <a:r>
                <a:rPr lang="zh-CN" altLang="zh-CN" sz="1800" b="1">
                  <a:solidFill>
                    <a:srgbClr val="0070C0"/>
                  </a:solidFill>
                  <a:latin typeface="Times New Roman" pitchFamily="18" charset="0"/>
                </a:rPr>
                <a:t>背景模块为</a:t>
              </a:r>
              <a:r>
                <a:rPr lang="zh-CN" altLang="zh-CN" sz="1800" b="1" smtClean="0">
                  <a:solidFill>
                    <a:srgbClr val="0070C0"/>
                  </a:solidFill>
                  <a:latin typeface="Times New Roman" pitchFamily="18" charset="0"/>
                </a:rPr>
                <a:t>本</a:t>
              </a:r>
              <a:r>
                <a:rPr lang="zh-CN" altLang="en-US" sz="1800" b="1" smtClean="0">
                  <a:solidFill>
                    <a:srgbClr val="0070C0"/>
                  </a:solidFill>
                  <a:latin typeface="Times New Roman" pitchFamily="18" charset="0"/>
                </a:rPr>
                <a:t>课程</a:t>
              </a:r>
              <a:r>
                <a:rPr lang="zh-CN" altLang="zh-CN" sz="1800" b="1" smtClean="0">
                  <a:solidFill>
                    <a:srgbClr val="0070C0"/>
                  </a:solidFill>
                  <a:latin typeface="Times New Roman" pitchFamily="18" charset="0"/>
                </a:rPr>
                <a:t>中</a:t>
              </a:r>
              <a:r>
                <a:rPr lang="zh-CN" altLang="zh-CN" sz="1800" b="1">
                  <a:solidFill>
                    <a:srgbClr val="0070C0"/>
                  </a:solidFill>
                  <a:latin typeface="Times New Roman" pitchFamily="18" charset="0"/>
                </a:rPr>
                <a:t>所涉及的主要</a:t>
              </a:r>
              <a:r>
                <a:rPr lang="zh-CN" altLang="zh-CN" sz="1800" b="1" smtClean="0">
                  <a:solidFill>
                    <a:srgbClr val="0070C0"/>
                  </a:solidFill>
                  <a:latin typeface="Times New Roman" pitchFamily="18" charset="0"/>
                </a:rPr>
                <a:t>模块</a:t>
              </a:r>
              <a:endParaRPr lang="zh-CN" altLang="zh-CN" sz="18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5" name="组合 8"/>
          <p:cNvGrpSpPr>
            <a:grpSpLocks/>
          </p:cNvGrpSpPr>
          <p:nvPr/>
        </p:nvGrpSpPr>
        <p:grpSpPr bwMode="auto">
          <a:xfrm>
            <a:off x="77277" y="1213335"/>
            <a:ext cx="4517410" cy="742672"/>
            <a:chOff x="0" y="1255803"/>
            <a:chExt cx="3571875" cy="646363"/>
          </a:xfrm>
        </p:grpSpPr>
        <p:sp>
          <p:nvSpPr>
            <p:cNvPr id="46" name="五边形 45"/>
            <p:cNvSpPr/>
            <p:nvPr/>
          </p:nvSpPr>
          <p:spPr>
            <a:xfrm>
              <a:off x="0" y="1260567"/>
              <a:ext cx="3179763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47" name="矩形 6"/>
            <p:cNvSpPr>
              <a:spLocks noChangeArrowheads="1"/>
            </p:cNvSpPr>
            <p:nvPr/>
          </p:nvSpPr>
          <p:spPr bwMode="auto">
            <a:xfrm>
              <a:off x="0" y="1394247"/>
              <a:ext cx="2979795" cy="348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>
                  <a:latin typeface="+mn-ea"/>
                </a:rPr>
                <a:t>SpringFramework</a:t>
              </a:r>
              <a:r>
                <a:rPr lang="zh-CN" altLang="zh-CN" sz="2000" b="1">
                  <a:latin typeface="+mn-ea"/>
                </a:rPr>
                <a:t>框架结构图</a:t>
              </a:r>
              <a:endParaRPr lang="zh-CN" altLang="en-US" sz="2000" b="1">
                <a:latin typeface="+mn-ea"/>
              </a:endParaRPr>
            </a:p>
          </p:txBody>
        </p:sp>
        <p:sp>
          <p:nvSpPr>
            <p:cNvPr id="48" name="燕尾形 47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49" name="燕尾形 48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45138"/>
              </p:ext>
            </p:extLst>
          </p:nvPr>
        </p:nvGraphicFramePr>
        <p:xfrm>
          <a:off x="6172134" y="2441754"/>
          <a:ext cx="5924645" cy="3516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284"/>
                <a:gridCol w="3976361"/>
              </a:tblGrid>
              <a:tr h="447827">
                <a:tc>
                  <a:txBody>
                    <a:bodyPr/>
                    <a:lstStyle/>
                    <a:p>
                      <a:r>
                        <a:rPr lang="zh-CN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功能模块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功能介绍</a:t>
                      </a:r>
                      <a:endParaRPr lang="zh-CN" altLang="en-US"/>
                    </a:p>
                  </a:txBody>
                  <a:tcPr/>
                </a:tc>
              </a:tr>
              <a:tr h="757268">
                <a:tc>
                  <a:txBody>
                    <a:bodyPr/>
                    <a:lstStyle/>
                    <a:p>
                      <a:r>
                        <a:rPr lang="en-US" altLang="zh-CN" sz="1800" b="1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 Container </a:t>
                      </a:r>
                      <a:endParaRPr lang="zh-CN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核心容器，</a:t>
                      </a:r>
                      <a:r>
                        <a:rPr lang="zh-CN" altLang="en-US" sz="1800" b="1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实现依赖注入。</a:t>
                      </a:r>
                      <a:r>
                        <a:rPr lang="zh-CN" altLang="zh-CN" sz="1800" b="1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1800" b="1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Spring </a:t>
                      </a:r>
                      <a:r>
                        <a:rPr lang="zh-CN" altLang="zh-CN" sz="1800" b="1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环境下使用任何功能都必须基于</a:t>
                      </a:r>
                      <a:r>
                        <a:rPr lang="en-US" altLang="zh-CN" sz="1800" b="1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IOC </a:t>
                      </a:r>
                      <a:r>
                        <a:rPr lang="zh-CN" altLang="zh-CN" sz="1800" b="1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容器。</a:t>
                      </a:r>
                      <a:r>
                        <a:rPr lang="en-US" altLang="zh-CN" sz="1800" b="1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57268">
                <a:tc>
                  <a:txBody>
                    <a:bodyPr/>
                    <a:lstStyle/>
                    <a:p>
                      <a:r>
                        <a:rPr lang="en-US" altLang="zh-CN" sz="1800" b="1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AOP&amp;Aspects</a:t>
                      </a:r>
                      <a:endParaRPr lang="zh-CN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面向切面编程</a:t>
                      </a:r>
                      <a:r>
                        <a:rPr lang="zh-CN" altLang="en-US" sz="1800" b="1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r>
                        <a:rPr lang="en-US" altLang="zh-CN" sz="1800" b="1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endParaRPr lang="zh-CN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57268">
                <a:tc>
                  <a:txBody>
                    <a:bodyPr/>
                    <a:lstStyle/>
                    <a:p>
                      <a:r>
                        <a:rPr lang="en-US" altLang="zh-CN" sz="1800" b="1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TX</a:t>
                      </a:r>
                      <a:endParaRPr lang="zh-CN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声明式事务管理。</a:t>
                      </a:r>
                      <a:r>
                        <a:rPr lang="en-US" altLang="zh-CN" sz="1800" b="1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endParaRPr lang="zh-CN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40839">
                <a:tc>
                  <a:txBody>
                    <a:bodyPr/>
                    <a:lstStyle/>
                    <a:p>
                      <a:r>
                        <a:rPr lang="en-US" altLang="zh-CN" sz="1800" b="1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MVC</a:t>
                      </a:r>
                      <a:endParaRPr lang="zh-CN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提供了面向</a:t>
                      </a:r>
                      <a:r>
                        <a:rPr lang="en-US" altLang="zh-CN" sz="1800" b="1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zh-CN" altLang="zh-CN" sz="1800" b="1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应用程序的集成功能。</a:t>
                      </a:r>
                      <a:endParaRPr lang="zh-CN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zh-CN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4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4" grpId="0" animBg="1"/>
      <p:bldP spid="25" grpId="0"/>
      <p:bldP spid="26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 Spring</a:t>
            </a:r>
            <a:r>
              <a:rPr lang="zh-CN" altLang="en-US"/>
              <a:t>简介</a:t>
            </a:r>
            <a:endParaRPr lang="zh-CN" altLang="en-US" dirty="0"/>
          </a:p>
        </p:txBody>
      </p:sp>
      <p:sp>
        <p:nvSpPr>
          <p:cNvPr id="10" name="直接连接符 45"/>
          <p:cNvSpPr>
            <a:spLocks noChangeShapeType="1"/>
          </p:cNvSpPr>
          <p:nvPr/>
        </p:nvSpPr>
        <p:spPr bwMode="auto">
          <a:xfrm flipV="1">
            <a:off x="4450393" y="2782408"/>
            <a:ext cx="4405313" cy="9525"/>
          </a:xfrm>
          <a:prstGeom prst="line">
            <a:avLst/>
          </a:prstGeom>
          <a:noFill/>
          <a:ln w="3175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直接连接符 46"/>
          <p:cNvSpPr>
            <a:spLocks noChangeShapeType="1"/>
          </p:cNvSpPr>
          <p:nvPr/>
        </p:nvSpPr>
        <p:spPr bwMode="auto">
          <a:xfrm flipV="1">
            <a:off x="4467856" y="3309458"/>
            <a:ext cx="4387850" cy="20637"/>
          </a:xfrm>
          <a:prstGeom prst="line">
            <a:avLst/>
          </a:prstGeom>
          <a:noFill/>
          <a:ln w="3175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直接连接符 47"/>
          <p:cNvSpPr>
            <a:spLocks noChangeShapeType="1"/>
          </p:cNvSpPr>
          <p:nvPr/>
        </p:nvSpPr>
        <p:spPr bwMode="auto">
          <a:xfrm>
            <a:off x="4494843" y="2244245"/>
            <a:ext cx="4360863" cy="1588"/>
          </a:xfrm>
          <a:prstGeom prst="line">
            <a:avLst/>
          </a:prstGeom>
          <a:noFill/>
          <a:ln w="3175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5383843" y="1785458"/>
            <a:ext cx="100013" cy="449262"/>
          </a:xfrm>
          <a:custGeom>
            <a:avLst/>
            <a:gdLst>
              <a:gd name="connsiteX0" fmla="*/ 0 w 120761"/>
              <a:gd name="connsiteY0" fmla="*/ 0 h 548640"/>
              <a:gd name="connsiteX1" fmla="*/ 120761 w 120761"/>
              <a:gd name="connsiteY1" fmla="*/ 0 h 548640"/>
              <a:gd name="connsiteX2" fmla="*/ 120761 w 120761"/>
              <a:gd name="connsiteY2" fmla="*/ 548640 h 548640"/>
              <a:gd name="connsiteX3" fmla="*/ 0 w 120761"/>
              <a:gd name="connsiteY3" fmla="*/ 548640 h 548640"/>
              <a:gd name="connsiteX4" fmla="*/ 0 w 120761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61" h="548640">
                <a:moveTo>
                  <a:pt x="0" y="0"/>
                </a:moveTo>
                <a:lnTo>
                  <a:pt x="120761" y="0"/>
                </a:lnTo>
                <a:lnTo>
                  <a:pt x="120761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500" ker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4967918" y="2256945"/>
            <a:ext cx="138113" cy="450850"/>
          </a:xfrm>
          <a:custGeom>
            <a:avLst/>
            <a:gdLst>
              <a:gd name="connsiteX0" fmla="*/ 0 w 168645"/>
              <a:gd name="connsiteY0" fmla="*/ 0 h 548640"/>
              <a:gd name="connsiteX1" fmla="*/ 168645 w 168645"/>
              <a:gd name="connsiteY1" fmla="*/ 0 h 548640"/>
              <a:gd name="connsiteX2" fmla="*/ 168645 w 168645"/>
              <a:gd name="connsiteY2" fmla="*/ 548640 h 548640"/>
              <a:gd name="connsiteX3" fmla="*/ 0 w 168645"/>
              <a:gd name="connsiteY3" fmla="*/ 548640 h 548640"/>
              <a:gd name="connsiteX4" fmla="*/ 0 w 168645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645" h="548640">
                <a:moveTo>
                  <a:pt x="0" y="0"/>
                </a:moveTo>
                <a:lnTo>
                  <a:pt x="168645" y="0"/>
                </a:lnTo>
                <a:lnTo>
                  <a:pt x="168645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500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825043" y="2728433"/>
            <a:ext cx="153988" cy="450850"/>
          </a:xfrm>
          <a:custGeom>
            <a:avLst/>
            <a:gdLst>
              <a:gd name="connsiteX0" fmla="*/ 0 w 185928"/>
              <a:gd name="connsiteY0" fmla="*/ 0 h 548640"/>
              <a:gd name="connsiteX1" fmla="*/ 185928 w 185928"/>
              <a:gd name="connsiteY1" fmla="*/ 0 h 548640"/>
              <a:gd name="connsiteX2" fmla="*/ 185928 w 185928"/>
              <a:gd name="connsiteY2" fmla="*/ 548640 h 548640"/>
              <a:gd name="connsiteX3" fmla="*/ 0 w 185928"/>
              <a:gd name="connsiteY3" fmla="*/ 548640 h 548640"/>
              <a:gd name="connsiteX4" fmla="*/ 0 w 185928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28" h="548640">
                <a:moveTo>
                  <a:pt x="0" y="0"/>
                </a:moveTo>
                <a:lnTo>
                  <a:pt x="185928" y="0"/>
                </a:lnTo>
                <a:lnTo>
                  <a:pt x="185928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500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4385306" y="1747358"/>
            <a:ext cx="449262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" name="矩形 5"/>
          <p:cNvSpPr>
            <a:spLocks noChangeArrowheads="1"/>
          </p:cNvSpPr>
          <p:nvPr/>
        </p:nvSpPr>
        <p:spPr bwMode="auto">
          <a:xfrm>
            <a:off x="5001256" y="1779108"/>
            <a:ext cx="2941637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非侵入式设计</a:t>
            </a:r>
            <a:endParaRPr lang="zh-CN" altLang="zh-CN" sz="2000" b="1" kern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4385306" y="2293458"/>
            <a:ext cx="449262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4385306" y="2841145"/>
            <a:ext cx="449262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0" name="矩形 7"/>
          <p:cNvSpPr>
            <a:spLocks noChangeArrowheads="1"/>
          </p:cNvSpPr>
          <p:nvPr/>
        </p:nvSpPr>
        <p:spPr bwMode="auto">
          <a:xfrm>
            <a:off x="5001256" y="2882420"/>
            <a:ext cx="1268412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000" b="1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endParaRPr lang="zh-CN" altLang="zh-CN" sz="2000" b="1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5001256" y="2331558"/>
            <a:ext cx="394050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2000" b="1" kern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kern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r>
              <a:rPr lang="zh-CN" altLang="en-US" sz="2000" b="1" kern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实现方便</a:t>
            </a:r>
            <a:r>
              <a:rPr lang="zh-CN" altLang="en-US" sz="2000" b="1" kern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解耦、简化开发</a:t>
            </a:r>
            <a:endParaRPr lang="zh-CN" altLang="zh-CN" sz="2000" b="1" kern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4431343" y="1785458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"/>
          <p:cNvSpPr>
            <a:spLocks noChangeArrowheads="1"/>
          </p:cNvSpPr>
          <p:nvPr/>
        </p:nvSpPr>
        <p:spPr bwMode="auto">
          <a:xfrm>
            <a:off x="4431343" y="2314095"/>
            <a:ext cx="407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800">
                <a:latin typeface="Arial" pitchFamily="34" charset="0"/>
              </a:rPr>
              <a:t> 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4431343" y="2879245"/>
            <a:ext cx="420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直接连接符 46"/>
          <p:cNvSpPr>
            <a:spLocks noChangeShapeType="1"/>
          </p:cNvSpPr>
          <p:nvPr/>
        </p:nvSpPr>
        <p:spPr bwMode="auto">
          <a:xfrm>
            <a:off x="4450393" y="3880958"/>
            <a:ext cx="4405313" cy="15875"/>
          </a:xfrm>
          <a:prstGeom prst="line">
            <a:avLst/>
          </a:prstGeom>
          <a:noFill/>
          <a:ln w="3175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圆角矩形 30"/>
          <p:cNvSpPr/>
          <p:nvPr/>
        </p:nvSpPr>
        <p:spPr bwMode="auto">
          <a:xfrm>
            <a:off x="4385306" y="3387245"/>
            <a:ext cx="449262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2" name="矩形 7"/>
          <p:cNvSpPr>
            <a:spLocks noChangeArrowheads="1"/>
          </p:cNvSpPr>
          <p:nvPr/>
        </p:nvSpPr>
        <p:spPr bwMode="auto">
          <a:xfrm>
            <a:off x="5001256" y="3434870"/>
            <a:ext cx="2492375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支持声明式事务处理</a:t>
            </a:r>
            <a:endParaRPr lang="zh-CN" altLang="zh-CN" sz="2000" kern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"/>
          <p:cNvSpPr>
            <a:spLocks noChangeArrowheads="1"/>
          </p:cNvSpPr>
          <p:nvPr/>
        </p:nvSpPr>
        <p:spPr bwMode="auto">
          <a:xfrm>
            <a:off x="4431343" y="3406295"/>
            <a:ext cx="420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直接连接符 46"/>
          <p:cNvSpPr>
            <a:spLocks noChangeShapeType="1"/>
          </p:cNvSpPr>
          <p:nvPr/>
        </p:nvSpPr>
        <p:spPr bwMode="auto">
          <a:xfrm flipV="1">
            <a:off x="4393243" y="4408008"/>
            <a:ext cx="4462463" cy="20637"/>
          </a:xfrm>
          <a:prstGeom prst="line">
            <a:avLst/>
          </a:prstGeom>
          <a:noFill/>
          <a:ln w="3175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圆角矩形 35"/>
          <p:cNvSpPr/>
          <p:nvPr/>
        </p:nvSpPr>
        <p:spPr bwMode="auto">
          <a:xfrm>
            <a:off x="4385306" y="3934933"/>
            <a:ext cx="449262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7" name="矩形 7"/>
          <p:cNvSpPr>
            <a:spLocks noChangeArrowheads="1"/>
          </p:cNvSpPr>
          <p:nvPr/>
        </p:nvSpPr>
        <p:spPr bwMode="auto">
          <a:xfrm>
            <a:off x="5001256" y="3987320"/>
            <a:ext cx="197025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</a:t>
            </a:r>
            <a:r>
              <a:rPr lang="zh-CN" altLang="en-US" sz="2000" b="1" kern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程序测试</a:t>
            </a:r>
            <a:endParaRPr lang="zh-CN" altLang="zh-CN" sz="2000" kern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"/>
          <p:cNvSpPr>
            <a:spLocks noChangeArrowheads="1"/>
          </p:cNvSpPr>
          <p:nvPr/>
        </p:nvSpPr>
        <p:spPr bwMode="auto">
          <a:xfrm>
            <a:off x="4450393" y="3966683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直接连接符 46"/>
          <p:cNvSpPr>
            <a:spLocks noChangeShapeType="1"/>
          </p:cNvSpPr>
          <p:nvPr/>
        </p:nvSpPr>
        <p:spPr bwMode="auto">
          <a:xfrm flipV="1">
            <a:off x="4402768" y="4957283"/>
            <a:ext cx="4462463" cy="20637"/>
          </a:xfrm>
          <a:prstGeom prst="line">
            <a:avLst/>
          </a:prstGeom>
          <a:noFill/>
          <a:ln w="3175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圆角矩形 39"/>
          <p:cNvSpPr/>
          <p:nvPr/>
        </p:nvSpPr>
        <p:spPr bwMode="auto">
          <a:xfrm>
            <a:off x="4385306" y="4481033"/>
            <a:ext cx="449262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41" name="矩形 7"/>
          <p:cNvSpPr>
            <a:spLocks noChangeArrowheads="1"/>
          </p:cNvSpPr>
          <p:nvPr/>
        </p:nvSpPr>
        <p:spPr bwMode="auto">
          <a:xfrm>
            <a:off x="5001256" y="4538183"/>
            <a:ext cx="2749550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方便集成各种优秀框架</a:t>
            </a:r>
            <a:endParaRPr lang="zh-CN" altLang="zh-CN" sz="2000" kern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4450393" y="4515958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4404356" y="5033483"/>
            <a:ext cx="449262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44" name="矩形 7"/>
          <p:cNvSpPr>
            <a:spLocks noChangeArrowheads="1"/>
          </p:cNvSpPr>
          <p:nvPr/>
        </p:nvSpPr>
        <p:spPr bwMode="auto">
          <a:xfrm>
            <a:off x="5001256" y="5090633"/>
            <a:ext cx="3435350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en-US" altLang="zh-CN" sz="2000" b="1" kern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 API</a:t>
            </a:r>
            <a:r>
              <a:rPr lang="zh-CN" altLang="en-US" sz="2000" b="1" kern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的使用难度</a:t>
            </a:r>
            <a:endParaRPr lang="zh-CN" altLang="zh-CN" sz="2000" kern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3"/>
          <p:cNvSpPr>
            <a:spLocks noChangeArrowheads="1"/>
          </p:cNvSpPr>
          <p:nvPr/>
        </p:nvSpPr>
        <p:spPr bwMode="auto">
          <a:xfrm>
            <a:off x="4450393" y="5068408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" name="组合 76"/>
          <p:cNvGrpSpPr>
            <a:grpSpLocks/>
          </p:cNvGrpSpPr>
          <p:nvPr/>
        </p:nvGrpSpPr>
        <p:grpSpPr bwMode="auto">
          <a:xfrm>
            <a:off x="964243" y="2182333"/>
            <a:ext cx="2992438" cy="2992437"/>
            <a:chOff x="482607" y="2373313"/>
            <a:chExt cx="2502120" cy="2501900"/>
          </a:xfrm>
        </p:grpSpPr>
        <p:sp>
          <p:nvSpPr>
            <p:cNvPr id="47" name="椭圆 46"/>
            <p:cNvSpPr/>
            <p:nvPr/>
          </p:nvSpPr>
          <p:spPr>
            <a:xfrm>
              <a:off x="482607" y="2373313"/>
              <a:ext cx="2502120" cy="25019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椭圆 47"/>
            <p:cNvSpPr/>
            <p:nvPr/>
          </p:nvSpPr>
          <p:spPr bwMode="auto">
            <a:xfrm>
              <a:off x="684269" y="2570359"/>
              <a:ext cx="2101549" cy="2101549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76200" dist="50800" dir="16200000">
                <a:prstClr val="black">
                  <a:alpha val="34000"/>
                </a:prstClr>
              </a:innerShdw>
            </a:effec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9" name="矩形 1"/>
            <p:cNvSpPr>
              <a:spLocks noChangeArrowheads="1"/>
            </p:cNvSpPr>
            <p:nvPr/>
          </p:nvSpPr>
          <p:spPr bwMode="auto">
            <a:xfrm>
              <a:off x="736665" y="3077941"/>
              <a:ext cx="1982785" cy="1157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Spring</a:t>
              </a:r>
              <a:r>
                <a:rPr lang="zh-CN" altLang="en-US" sz="2800" b="1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框架的优点</a:t>
              </a:r>
              <a:endParaRPr lang="zh-CN" altLang="en-US" sz="28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4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 animBg="1"/>
      <p:bldP spid="17" grpId="0"/>
      <p:bldP spid="18" grpId="0" animBg="1"/>
      <p:bldP spid="19" grpId="0" animBg="1"/>
      <p:bldP spid="20" grpId="0"/>
      <p:bldP spid="21" grpId="0"/>
      <p:bldP spid="24" grpId="0"/>
      <p:bldP spid="25" grpId="0"/>
      <p:bldP spid="26" grpId="0"/>
      <p:bldP spid="30" grpId="0" animBg="1"/>
      <p:bldP spid="31" grpId="0" animBg="1"/>
      <p:bldP spid="32" grpId="0"/>
      <p:bldP spid="33" grpId="0"/>
      <p:bldP spid="35" grpId="0" animBg="1"/>
      <p:bldP spid="36" grpId="0" animBg="1"/>
      <p:bldP spid="37" grpId="0"/>
      <p:bldP spid="38" grpId="0"/>
      <p:bldP spid="39" grpId="0" animBg="1"/>
      <p:bldP spid="40" grpId="0" animBg="1"/>
      <p:bldP spid="41" grpId="0"/>
      <p:bldP spid="42" grpId="0"/>
      <p:bldP spid="43" grpId="0" animBg="1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94288" y="4857731"/>
            <a:ext cx="1999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某部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门的工作人员在工作中需要使用打印机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94289" y="448839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>
                <a:solidFill>
                  <a:schemeClr val="tx2"/>
                </a:solidFill>
              </a:rPr>
              <a:t>场景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48242" y="3778231"/>
            <a:ext cx="2593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每人买一台，独占</a:t>
            </a:r>
            <a:r>
              <a:rPr lang="zh-CN" altLang="en-US" b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使用</a:t>
            </a:r>
            <a:endParaRPr lang="en-US" altLang="zh-CN" b="1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                 资源</a:t>
            </a:r>
            <a:r>
              <a:rPr lang="zh-CN" altLang="en-US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浪费</a:t>
            </a:r>
            <a:r>
              <a:rPr lang="zh-CN" altLang="en-US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严重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48243" y="3408898"/>
            <a:ext cx="840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>
                <a:solidFill>
                  <a:srgbClr val="FF0000"/>
                </a:solidFill>
              </a:rPr>
              <a:t>方案</a:t>
            </a:r>
            <a:r>
              <a:rPr lang="en-US" altLang="zh-CN" sz="2000" b="1" smtClean="0">
                <a:solidFill>
                  <a:srgbClr val="FF0000"/>
                </a:solidFill>
              </a:rPr>
              <a:t>1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338408" y="5431712"/>
            <a:ext cx="407911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成立资产管理部门，统一采买打印机，</a:t>
            </a:r>
            <a:r>
              <a:rPr lang="zh-CN" altLang="en-US" b="1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放在一个公共的位置，大家过去</a:t>
            </a:r>
            <a:r>
              <a:rPr lang="zh-CN" altLang="en-US" b="1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打印</a:t>
            </a:r>
            <a:endParaRPr lang="en-US" altLang="zh-CN" b="1" smtClean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zh-CN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38205" y="4946625"/>
            <a:ext cx="840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>
                <a:solidFill>
                  <a:srgbClr val="7030A0"/>
                </a:solidFill>
              </a:rPr>
              <a:t>方案</a:t>
            </a:r>
            <a:r>
              <a:rPr lang="en-US" altLang="zh-CN" sz="2000" b="1" smtClean="0">
                <a:solidFill>
                  <a:srgbClr val="7030A0"/>
                </a:solidFill>
              </a:rPr>
              <a:t>2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588372" y="3815886"/>
            <a:ext cx="31623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成立资产管理部门，统一采买</a:t>
            </a:r>
            <a:r>
              <a:rPr lang="zh-CN" altLang="en-US" b="1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打印机，</a:t>
            </a:r>
            <a:r>
              <a:rPr lang="zh-CN" altLang="en-US" b="1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提供</a:t>
            </a:r>
            <a:r>
              <a:rPr lang="zh-CN" altLang="en-US" b="1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共享服务，使用者本地机器调用即</a:t>
            </a:r>
            <a:r>
              <a:rPr lang="zh-CN" altLang="en-US" b="1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可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588373" y="3446553"/>
            <a:ext cx="840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>
                <a:solidFill>
                  <a:srgbClr val="00B050"/>
                </a:solidFill>
              </a:rPr>
              <a:t>方案</a:t>
            </a:r>
            <a:r>
              <a:rPr lang="en-US" altLang="zh-CN" sz="2000" b="1" smtClean="0">
                <a:solidFill>
                  <a:srgbClr val="00B050"/>
                </a:solidFill>
              </a:rPr>
              <a:t>3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3748255" y="1755729"/>
            <a:ext cx="1999044" cy="1533571"/>
            <a:chOff x="3747949" y="1755727"/>
            <a:chExt cx="1999304" cy="1533571"/>
          </a:xfrm>
        </p:grpSpPr>
        <p:grpSp>
          <p:nvGrpSpPr>
            <p:cNvPr id="13" name="组合 12"/>
            <p:cNvGrpSpPr/>
            <p:nvPr/>
          </p:nvGrpSpPr>
          <p:grpSpPr>
            <a:xfrm>
              <a:off x="3747949" y="1755727"/>
              <a:ext cx="1999304" cy="1533571"/>
              <a:chOff x="2890838" y="4437063"/>
              <a:chExt cx="279398" cy="214313"/>
            </a:xfrm>
            <a:solidFill>
              <a:srgbClr val="E40000"/>
            </a:solidFill>
          </p:grpSpPr>
          <p:sp>
            <p:nvSpPr>
              <p:cNvPr id="14" name="Freeform 198"/>
              <p:cNvSpPr>
                <a:spLocks/>
              </p:cNvSpPr>
              <p:nvPr/>
            </p:nvSpPr>
            <p:spPr bwMode="auto">
              <a:xfrm>
                <a:off x="3071811" y="4437063"/>
                <a:ext cx="31750" cy="28575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  <a:gd name="T12" fmla="*/ 454900 w 1905000"/>
                  <a:gd name="T13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0">
                    <a:moveTo>
                      <a:pt x="32" y="30"/>
                    </a:moveTo>
                    <a:cubicBezTo>
                      <a:pt x="33" y="30"/>
                      <a:pt x="33" y="30"/>
                      <a:pt x="33" y="3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6" y="29"/>
                      <a:pt x="11" y="28"/>
                      <a:pt x="16" y="28"/>
                    </a:cubicBezTo>
                    <a:cubicBezTo>
                      <a:pt x="22" y="28"/>
                      <a:pt x="27" y="29"/>
                      <a:pt x="32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99"/>
              <p:cNvSpPr>
                <a:spLocks/>
              </p:cNvSpPr>
              <p:nvPr/>
            </p:nvSpPr>
            <p:spPr bwMode="auto">
              <a:xfrm>
                <a:off x="3141661" y="4503738"/>
                <a:ext cx="28575" cy="31750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  <a:gd name="T12" fmla="*/ 454900 w 1905000"/>
                  <a:gd name="T13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3">
                    <a:moveTo>
                      <a:pt x="0" y="33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6"/>
                      <a:pt x="2" y="11"/>
                      <a:pt x="2" y="17"/>
                    </a:cubicBezTo>
                    <a:cubicBezTo>
                      <a:pt x="2" y="22"/>
                      <a:pt x="1" y="28"/>
                      <a:pt x="0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200"/>
              <p:cNvSpPr>
                <a:spLocks/>
              </p:cNvSpPr>
              <p:nvPr/>
            </p:nvSpPr>
            <p:spPr bwMode="auto">
              <a:xfrm>
                <a:off x="3113086" y="4460876"/>
                <a:ext cx="33338" cy="31750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3">
                    <a:moveTo>
                      <a:pt x="22" y="32"/>
                    </a:moveTo>
                    <a:cubicBezTo>
                      <a:pt x="23" y="33"/>
                      <a:pt x="23" y="33"/>
                      <a:pt x="23" y="33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0" y="16"/>
                      <a:pt x="17" y="23"/>
                      <a:pt x="22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201"/>
              <p:cNvSpPr>
                <a:spLocks/>
              </p:cNvSpPr>
              <p:nvPr/>
            </p:nvSpPr>
            <p:spPr bwMode="auto">
              <a:xfrm>
                <a:off x="3006723" y="4503738"/>
                <a:ext cx="26988" cy="25400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26">
                    <a:moveTo>
                      <a:pt x="25" y="17"/>
                    </a:moveTo>
                    <a:cubicBezTo>
                      <a:pt x="25" y="11"/>
                      <a:pt x="26" y="5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9" y="17"/>
                      <a:pt x="18" y="21"/>
                      <a:pt x="26" y="26"/>
                    </a:cubicBezTo>
                    <a:cubicBezTo>
                      <a:pt x="25" y="23"/>
                      <a:pt x="25" y="20"/>
                      <a:pt x="25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02"/>
              <p:cNvSpPr>
                <a:spLocks/>
              </p:cNvSpPr>
              <p:nvPr/>
            </p:nvSpPr>
            <p:spPr bwMode="auto">
              <a:xfrm>
                <a:off x="3113087" y="4546601"/>
                <a:ext cx="33338" cy="31750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3">
                    <a:moveTo>
                      <a:pt x="33" y="33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17" y="10"/>
                      <a:pt x="10" y="17"/>
                      <a:pt x="1" y="22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33" y="3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03"/>
              <p:cNvSpPr>
                <a:spLocks/>
              </p:cNvSpPr>
              <p:nvPr/>
            </p:nvSpPr>
            <p:spPr bwMode="auto">
              <a:xfrm>
                <a:off x="3028949" y="4460877"/>
                <a:ext cx="31750" cy="31750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3">
                    <a:moveTo>
                      <a:pt x="32" y="11"/>
                    </a:moveTo>
                    <a:cubicBezTo>
                      <a:pt x="33" y="10"/>
                      <a:pt x="33" y="10"/>
                      <a:pt x="3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23"/>
                      <a:pt x="23" y="16"/>
                      <a:pt x="32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04"/>
              <p:cNvSpPr>
                <a:spLocks/>
              </p:cNvSpPr>
              <p:nvPr/>
            </p:nvSpPr>
            <p:spPr bwMode="auto">
              <a:xfrm>
                <a:off x="3044824" y="4478339"/>
                <a:ext cx="84138" cy="79375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  <a:gd name="T12" fmla="*/ 454900 w 1905000"/>
                  <a:gd name="T13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82">
                    <a:moveTo>
                      <a:pt x="86" y="43"/>
                    </a:moveTo>
                    <a:cubicBezTo>
                      <a:pt x="86" y="19"/>
                      <a:pt x="67" y="0"/>
                      <a:pt x="43" y="0"/>
                    </a:cubicBezTo>
                    <a:cubicBezTo>
                      <a:pt x="20" y="0"/>
                      <a:pt x="0" y="19"/>
                      <a:pt x="0" y="43"/>
                    </a:cubicBezTo>
                    <a:cubicBezTo>
                      <a:pt x="0" y="51"/>
                      <a:pt x="3" y="60"/>
                      <a:pt x="8" y="66"/>
                    </a:cubicBezTo>
                    <a:cubicBezTo>
                      <a:pt x="12" y="65"/>
                      <a:pt x="16" y="65"/>
                      <a:pt x="20" y="65"/>
                    </a:cubicBezTo>
                    <a:cubicBezTo>
                      <a:pt x="36" y="65"/>
                      <a:pt x="50" y="72"/>
                      <a:pt x="60" y="82"/>
                    </a:cubicBezTo>
                    <a:cubicBezTo>
                      <a:pt x="75" y="76"/>
                      <a:pt x="86" y="60"/>
                      <a:pt x="86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206"/>
              <p:cNvSpPr>
                <a:spLocks/>
              </p:cNvSpPr>
              <p:nvPr/>
            </p:nvSpPr>
            <p:spPr bwMode="auto">
              <a:xfrm>
                <a:off x="2890838" y="4527551"/>
                <a:ext cx="233363" cy="123825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  <a:gd name="T12" fmla="*/ 454900 w 1905000"/>
                  <a:gd name="T13" fmla="*/ 454900 w 1905000"/>
                  <a:gd name="T14" fmla="*/ 454900 w 1905000"/>
                  <a:gd name="T15" fmla="*/ 454900 w 1905000"/>
                  <a:gd name="T16" fmla="*/ 454900 w 1905000"/>
                  <a:gd name="T17" fmla="*/ 454900 w 1905000"/>
                  <a:gd name="T18" fmla="*/ 454900 w 1905000"/>
                  <a:gd name="T19" fmla="*/ 454900 w 1905000"/>
                  <a:gd name="T20" fmla="*/ 454900 w 1905000"/>
                  <a:gd name="T21" fmla="*/ 454900 w 1905000"/>
                  <a:gd name="T22" fmla="*/ 454900 w 1905000"/>
                  <a:gd name="T23" fmla="*/ 454900 w 1905000"/>
                  <a:gd name="T24" fmla="*/ 454900 w 1905000"/>
                  <a:gd name="T25" fmla="*/ 454900 w 1905000"/>
                  <a:gd name="T26" fmla="*/ 454900 w 1905000"/>
                  <a:gd name="T27" fmla="*/ 454900 w 1905000"/>
                  <a:gd name="T28" fmla="*/ 454900 w 1905000"/>
                  <a:gd name="T29" fmla="*/ 454900 w 1905000"/>
                  <a:gd name="T30" fmla="*/ 454900 w 1905000"/>
                  <a:gd name="T31" fmla="*/ 454900 w 1905000"/>
                  <a:gd name="T32" fmla="*/ 454900 w 1905000"/>
                  <a:gd name="T33" fmla="*/ 454900 w 1905000"/>
                  <a:gd name="T34" fmla="*/ 454900 w 1905000"/>
                  <a:gd name="T35" fmla="*/ 454900 w 1905000"/>
                  <a:gd name="T36" fmla="*/ 454900 w 1905000"/>
                  <a:gd name="T37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1" h="128">
                    <a:moveTo>
                      <a:pt x="179" y="25"/>
                    </a:moveTo>
                    <a:cubicBezTo>
                      <a:pt x="171" y="25"/>
                      <a:pt x="164" y="27"/>
                      <a:pt x="157" y="31"/>
                    </a:cubicBezTo>
                    <a:cubicBezTo>
                      <a:pt x="148" y="13"/>
                      <a:pt x="129" y="0"/>
                      <a:pt x="108" y="0"/>
                    </a:cubicBezTo>
                    <a:cubicBezTo>
                      <a:pt x="86" y="0"/>
                      <a:pt x="67" y="13"/>
                      <a:pt x="58" y="32"/>
                    </a:cubicBezTo>
                    <a:cubicBezTo>
                      <a:pt x="54" y="28"/>
                      <a:pt x="49" y="26"/>
                      <a:pt x="43" y="26"/>
                    </a:cubicBezTo>
                    <a:cubicBezTo>
                      <a:pt x="29" y="26"/>
                      <a:pt x="17" y="38"/>
                      <a:pt x="17" y="52"/>
                    </a:cubicBezTo>
                    <a:cubicBezTo>
                      <a:pt x="17" y="54"/>
                      <a:pt x="18" y="57"/>
                      <a:pt x="18" y="59"/>
                    </a:cubicBezTo>
                    <a:cubicBezTo>
                      <a:pt x="8" y="66"/>
                      <a:pt x="0" y="77"/>
                      <a:pt x="0" y="91"/>
                    </a:cubicBezTo>
                    <a:cubicBezTo>
                      <a:pt x="0" y="111"/>
                      <a:pt x="17" y="128"/>
                      <a:pt x="37" y="128"/>
                    </a:cubicBezTo>
                    <a:cubicBezTo>
                      <a:pt x="37" y="128"/>
                      <a:pt x="37" y="128"/>
                      <a:pt x="37" y="128"/>
                    </a:cubicBezTo>
                    <a:cubicBezTo>
                      <a:pt x="37" y="128"/>
                      <a:pt x="37" y="128"/>
                      <a:pt x="37" y="128"/>
                    </a:cubicBezTo>
                    <a:cubicBezTo>
                      <a:pt x="37" y="128"/>
                      <a:pt x="37" y="128"/>
                      <a:pt x="37" y="128"/>
                    </a:cubicBezTo>
                    <a:cubicBezTo>
                      <a:pt x="38" y="128"/>
                      <a:pt x="38" y="128"/>
                      <a:pt x="38" y="128"/>
                    </a:cubicBezTo>
                    <a:cubicBezTo>
                      <a:pt x="211" y="128"/>
                      <a:pt x="211" y="128"/>
                      <a:pt x="211" y="128"/>
                    </a:cubicBezTo>
                    <a:cubicBezTo>
                      <a:pt x="211" y="128"/>
                      <a:pt x="212" y="128"/>
                      <a:pt x="212" y="128"/>
                    </a:cubicBezTo>
                    <a:cubicBezTo>
                      <a:pt x="228" y="128"/>
                      <a:pt x="241" y="115"/>
                      <a:pt x="241" y="99"/>
                    </a:cubicBezTo>
                    <a:cubicBezTo>
                      <a:pt x="241" y="87"/>
                      <a:pt x="234" y="76"/>
                      <a:pt x="223" y="72"/>
                    </a:cubicBezTo>
                    <a:cubicBezTo>
                      <a:pt x="223" y="71"/>
                      <a:pt x="223" y="70"/>
                      <a:pt x="223" y="69"/>
                    </a:cubicBezTo>
                    <a:cubicBezTo>
                      <a:pt x="223" y="45"/>
                      <a:pt x="204" y="25"/>
                      <a:pt x="179" y="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4352924" y="2711691"/>
              <a:ext cx="459845" cy="352034"/>
              <a:chOff x="4260851" y="2633664"/>
              <a:chExt cx="331788" cy="254000"/>
            </a:xfrm>
            <a:solidFill>
              <a:schemeClr val="bg1"/>
            </a:solidFill>
          </p:grpSpPr>
          <p:sp>
            <p:nvSpPr>
              <p:cNvPr id="47" name="Freeform 819"/>
              <p:cNvSpPr>
                <a:spLocks noEditPoints="1"/>
              </p:cNvSpPr>
              <p:nvPr/>
            </p:nvSpPr>
            <p:spPr bwMode="auto">
              <a:xfrm>
                <a:off x="4297364" y="2633664"/>
                <a:ext cx="260350" cy="174625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  <a:gd name="T12" fmla="*/ 454900 w 1905000"/>
                  <a:gd name="T13" fmla="*/ 454900 w 1905000"/>
                  <a:gd name="T14" fmla="*/ 454900 w 1905000"/>
                  <a:gd name="T15" fmla="*/ 454900 w 1905000"/>
                  <a:gd name="T16" fmla="*/ 454900 w 1905000"/>
                  <a:gd name="T17" fmla="*/ 454900 w 1905000"/>
                  <a:gd name="T18" fmla="*/ 454900 w 1905000"/>
                  <a:gd name="T19" fmla="*/ 454900 w 1905000"/>
                  <a:gd name="T20" fmla="*/ 454900 w 1905000"/>
                  <a:gd name="T21" fmla="*/ 454900 w 1905000"/>
                  <a:gd name="T22" fmla="*/ 454900 w 1905000"/>
                  <a:gd name="T23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5" h="150">
                    <a:moveTo>
                      <a:pt x="225" y="13"/>
                    </a:moveTo>
                    <a:cubicBezTo>
                      <a:pt x="225" y="4"/>
                      <a:pt x="221" y="0"/>
                      <a:pt x="2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4" y="0"/>
                      <a:pt x="0" y="4"/>
                      <a:pt x="0" y="13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225" y="150"/>
                      <a:pt x="225" y="150"/>
                      <a:pt x="225" y="150"/>
                    </a:cubicBezTo>
                    <a:lnTo>
                      <a:pt x="225" y="13"/>
                    </a:lnTo>
                    <a:close/>
                    <a:moveTo>
                      <a:pt x="207" y="132"/>
                    </a:moveTo>
                    <a:cubicBezTo>
                      <a:pt x="18" y="132"/>
                      <a:pt x="18" y="132"/>
                      <a:pt x="18" y="132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207" y="19"/>
                      <a:pt x="207" y="19"/>
                      <a:pt x="207" y="19"/>
                    </a:cubicBezTo>
                    <a:lnTo>
                      <a:pt x="207" y="1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820"/>
              <p:cNvSpPr>
                <a:spLocks noEditPoints="1"/>
              </p:cNvSpPr>
              <p:nvPr/>
            </p:nvSpPr>
            <p:spPr bwMode="auto">
              <a:xfrm>
                <a:off x="4260851" y="2822576"/>
                <a:ext cx="331788" cy="38100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  <a:gd name="T12" fmla="*/ 454900 w 1905000"/>
                  <a:gd name="T13" fmla="*/ 454900 w 1905000"/>
                  <a:gd name="T14" fmla="*/ 454900 w 1905000"/>
                  <a:gd name="T15" fmla="*/ 454900 w 1905000"/>
                  <a:gd name="T16" fmla="*/ 454900 w 1905000"/>
                  <a:gd name="T17" fmla="*/ 454900 w 1905000"/>
                  <a:gd name="T18" fmla="*/ 454900 w 1905000"/>
                  <a:gd name="T19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9" h="24">
                    <a:moveTo>
                      <a:pt x="187" y="0"/>
                    </a:moveTo>
                    <a:lnTo>
                      <a:pt x="23" y="0"/>
                    </a:lnTo>
                    <a:lnTo>
                      <a:pt x="0" y="24"/>
                    </a:lnTo>
                    <a:lnTo>
                      <a:pt x="209" y="24"/>
                    </a:lnTo>
                    <a:lnTo>
                      <a:pt x="187" y="0"/>
                    </a:lnTo>
                    <a:close/>
                    <a:moveTo>
                      <a:pt x="80" y="17"/>
                    </a:moveTo>
                    <a:lnTo>
                      <a:pt x="89" y="8"/>
                    </a:lnTo>
                    <a:lnTo>
                      <a:pt x="121" y="8"/>
                    </a:lnTo>
                    <a:lnTo>
                      <a:pt x="129" y="17"/>
                    </a:lnTo>
                    <a:lnTo>
                      <a:pt x="8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821"/>
              <p:cNvSpPr>
                <a:spLocks/>
              </p:cNvSpPr>
              <p:nvPr/>
            </p:nvSpPr>
            <p:spPr bwMode="auto">
              <a:xfrm>
                <a:off x="4260851" y="2874964"/>
                <a:ext cx="331788" cy="12700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12">
                    <a:moveTo>
                      <a:pt x="9" y="12"/>
                    </a:moveTo>
                    <a:cubicBezTo>
                      <a:pt x="20" y="12"/>
                      <a:pt x="269" y="12"/>
                      <a:pt x="277" y="12"/>
                    </a:cubicBezTo>
                    <a:cubicBezTo>
                      <a:pt x="286" y="12"/>
                      <a:pt x="286" y="0"/>
                      <a:pt x="28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2"/>
                      <a:pt x="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1094301" y="2835229"/>
            <a:ext cx="1999044" cy="1533571"/>
            <a:chOff x="1093649" y="2835227"/>
            <a:chExt cx="1999304" cy="1533571"/>
          </a:xfrm>
        </p:grpSpPr>
        <p:grpSp>
          <p:nvGrpSpPr>
            <p:cNvPr id="2" name="组合 1"/>
            <p:cNvGrpSpPr/>
            <p:nvPr/>
          </p:nvGrpSpPr>
          <p:grpSpPr>
            <a:xfrm>
              <a:off x="1093649" y="2835227"/>
              <a:ext cx="1999304" cy="1533571"/>
              <a:chOff x="2890838" y="4437063"/>
              <a:chExt cx="279398" cy="214313"/>
            </a:xfrm>
            <a:solidFill>
              <a:srgbClr val="435468"/>
            </a:solidFill>
          </p:grpSpPr>
          <p:sp>
            <p:nvSpPr>
              <p:cNvPr id="3" name="Freeform 198"/>
              <p:cNvSpPr>
                <a:spLocks/>
              </p:cNvSpPr>
              <p:nvPr/>
            </p:nvSpPr>
            <p:spPr bwMode="auto">
              <a:xfrm>
                <a:off x="3071811" y="4437063"/>
                <a:ext cx="31750" cy="28575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  <a:gd name="T12" fmla="*/ 454900 w 1905000"/>
                  <a:gd name="T13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0">
                    <a:moveTo>
                      <a:pt x="32" y="30"/>
                    </a:moveTo>
                    <a:cubicBezTo>
                      <a:pt x="33" y="30"/>
                      <a:pt x="33" y="30"/>
                      <a:pt x="33" y="3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6" y="29"/>
                      <a:pt x="11" y="28"/>
                      <a:pt x="16" y="28"/>
                    </a:cubicBezTo>
                    <a:cubicBezTo>
                      <a:pt x="22" y="28"/>
                      <a:pt x="27" y="29"/>
                      <a:pt x="32" y="3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" name="Freeform 199"/>
              <p:cNvSpPr>
                <a:spLocks/>
              </p:cNvSpPr>
              <p:nvPr/>
            </p:nvSpPr>
            <p:spPr bwMode="auto">
              <a:xfrm>
                <a:off x="3141661" y="4503738"/>
                <a:ext cx="28575" cy="31750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  <a:gd name="T12" fmla="*/ 454900 w 1905000"/>
                  <a:gd name="T13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3">
                    <a:moveTo>
                      <a:pt x="0" y="33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6"/>
                      <a:pt x="2" y="11"/>
                      <a:pt x="2" y="17"/>
                    </a:cubicBezTo>
                    <a:cubicBezTo>
                      <a:pt x="2" y="22"/>
                      <a:pt x="1" y="28"/>
                      <a:pt x="0" y="3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200"/>
              <p:cNvSpPr>
                <a:spLocks/>
              </p:cNvSpPr>
              <p:nvPr/>
            </p:nvSpPr>
            <p:spPr bwMode="auto">
              <a:xfrm>
                <a:off x="3113086" y="4460876"/>
                <a:ext cx="33338" cy="31750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3">
                    <a:moveTo>
                      <a:pt x="22" y="32"/>
                    </a:moveTo>
                    <a:cubicBezTo>
                      <a:pt x="23" y="33"/>
                      <a:pt x="23" y="33"/>
                      <a:pt x="23" y="33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0" y="16"/>
                      <a:pt x="17" y="23"/>
                      <a:pt x="22" y="32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201"/>
              <p:cNvSpPr>
                <a:spLocks/>
              </p:cNvSpPr>
              <p:nvPr/>
            </p:nvSpPr>
            <p:spPr bwMode="auto">
              <a:xfrm>
                <a:off x="3006723" y="4503738"/>
                <a:ext cx="26988" cy="25400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26">
                    <a:moveTo>
                      <a:pt x="25" y="17"/>
                    </a:moveTo>
                    <a:cubicBezTo>
                      <a:pt x="25" y="11"/>
                      <a:pt x="26" y="5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9" y="17"/>
                      <a:pt x="18" y="21"/>
                      <a:pt x="26" y="26"/>
                    </a:cubicBezTo>
                    <a:cubicBezTo>
                      <a:pt x="25" y="23"/>
                      <a:pt x="25" y="20"/>
                      <a:pt x="25" y="1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202"/>
              <p:cNvSpPr>
                <a:spLocks/>
              </p:cNvSpPr>
              <p:nvPr/>
            </p:nvSpPr>
            <p:spPr bwMode="auto">
              <a:xfrm>
                <a:off x="3113087" y="4546601"/>
                <a:ext cx="33338" cy="31750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3">
                    <a:moveTo>
                      <a:pt x="33" y="33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17" y="10"/>
                      <a:pt x="10" y="17"/>
                      <a:pt x="1" y="22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33" y="3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203"/>
              <p:cNvSpPr>
                <a:spLocks/>
              </p:cNvSpPr>
              <p:nvPr/>
            </p:nvSpPr>
            <p:spPr bwMode="auto">
              <a:xfrm>
                <a:off x="3028949" y="4460877"/>
                <a:ext cx="31750" cy="31750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3">
                    <a:moveTo>
                      <a:pt x="32" y="11"/>
                    </a:moveTo>
                    <a:cubicBezTo>
                      <a:pt x="33" y="10"/>
                      <a:pt x="33" y="10"/>
                      <a:pt x="3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23"/>
                      <a:pt x="23" y="16"/>
                      <a:pt x="32" y="1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204"/>
              <p:cNvSpPr>
                <a:spLocks/>
              </p:cNvSpPr>
              <p:nvPr/>
            </p:nvSpPr>
            <p:spPr bwMode="auto">
              <a:xfrm>
                <a:off x="3044824" y="4478339"/>
                <a:ext cx="84138" cy="79375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  <a:gd name="T12" fmla="*/ 454900 w 1905000"/>
                  <a:gd name="T13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82">
                    <a:moveTo>
                      <a:pt x="86" y="43"/>
                    </a:moveTo>
                    <a:cubicBezTo>
                      <a:pt x="86" y="19"/>
                      <a:pt x="67" y="0"/>
                      <a:pt x="43" y="0"/>
                    </a:cubicBezTo>
                    <a:cubicBezTo>
                      <a:pt x="20" y="0"/>
                      <a:pt x="0" y="19"/>
                      <a:pt x="0" y="43"/>
                    </a:cubicBezTo>
                    <a:cubicBezTo>
                      <a:pt x="0" y="51"/>
                      <a:pt x="3" y="60"/>
                      <a:pt x="8" y="66"/>
                    </a:cubicBezTo>
                    <a:cubicBezTo>
                      <a:pt x="12" y="65"/>
                      <a:pt x="16" y="65"/>
                      <a:pt x="20" y="65"/>
                    </a:cubicBezTo>
                    <a:cubicBezTo>
                      <a:pt x="36" y="65"/>
                      <a:pt x="50" y="72"/>
                      <a:pt x="60" y="82"/>
                    </a:cubicBezTo>
                    <a:cubicBezTo>
                      <a:pt x="75" y="76"/>
                      <a:pt x="86" y="60"/>
                      <a:pt x="86" y="4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206"/>
              <p:cNvSpPr>
                <a:spLocks/>
              </p:cNvSpPr>
              <p:nvPr/>
            </p:nvSpPr>
            <p:spPr bwMode="auto">
              <a:xfrm>
                <a:off x="2890838" y="4527551"/>
                <a:ext cx="233363" cy="123825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  <a:gd name="T12" fmla="*/ 454900 w 1905000"/>
                  <a:gd name="T13" fmla="*/ 454900 w 1905000"/>
                  <a:gd name="T14" fmla="*/ 454900 w 1905000"/>
                  <a:gd name="T15" fmla="*/ 454900 w 1905000"/>
                  <a:gd name="T16" fmla="*/ 454900 w 1905000"/>
                  <a:gd name="T17" fmla="*/ 454900 w 1905000"/>
                  <a:gd name="T18" fmla="*/ 454900 w 1905000"/>
                  <a:gd name="T19" fmla="*/ 454900 w 1905000"/>
                  <a:gd name="T20" fmla="*/ 454900 w 1905000"/>
                  <a:gd name="T21" fmla="*/ 454900 w 1905000"/>
                  <a:gd name="T22" fmla="*/ 454900 w 1905000"/>
                  <a:gd name="T23" fmla="*/ 454900 w 1905000"/>
                  <a:gd name="T24" fmla="*/ 454900 w 1905000"/>
                  <a:gd name="T25" fmla="*/ 454900 w 1905000"/>
                  <a:gd name="T26" fmla="*/ 454900 w 1905000"/>
                  <a:gd name="T27" fmla="*/ 454900 w 1905000"/>
                  <a:gd name="T28" fmla="*/ 454900 w 1905000"/>
                  <a:gd name="T29" fmla="*/ 454900 w 1905000"/>
                  <a:gd name="T30" fmla="*/ 454900 w 1905000"/>
                  <a:gd name="T31" fmla="*/ 454900 w 1905000"/>
                  <a:gd name="T32" fmla="*/ 454900 w 1905000"/>
                  <a:gd name="T33" fmla="*/ 454900 w 1905000"/>
                  <a:gd name="T34" fmla="*/ 454900 w 1905000"/>
                  <a:gd name="T35" fmla="*/ 454900 w 1905000"/>
                  <a:gd name="T36" fmla="*/ 454900 w 1905000"/>
                  <a:gd name="T37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1" h="128">
                    <a:moveTo>
                      <a:pt x="179" y="25"/>
                    </a:moveTo>
                    <a:cubicBezTo>
                      <a:pt x="171" y="25"/>
                      <a:pt x="164" y="27"/>
                      <a:pt x="157" y="31"/>
                    </a:cubicBezTo>
                    <a:cubicBezTo>
                      <a:pt x="148" y="13"/>
                      <a:pt x="129" y="0"/>
                      <a:pt x="108" y="0"/>
                    </a:cubicBezTo>
                    <a:cubicBezTo>
                      <a:pt x="86" y="0"/>
                      <a:pt x="67" y="13"/>
                      <a:pt x="58" y="32"/>
                    </a:cubicBezTo>
                    <a:cubicBezTo>
                      <a:pt x="54" y="28"/>
                      <a:pt x="49" y="26"/>
                      <a:pt x="43" y="26"/>
                    </a:cubicBezTo>
                    <a:cubicBezTo>
                      <a:pt x="29" y="26"/>
                      <a:pt x="17" y="38"/>
                      <a:pt x="17" y="52"/>
                    </a:cubicBezTo>
                    <a:cubicBezTo>
                      <a:pt x="17" y="54"/>
                      <a:pt x="18" y="57"/>
                      <a:pt x="18" y="59"/>
                    </a:cubicBezTo>
                    <a:cubicBezTo>
                      <a:pt x="8" y="66"/>
                      <a:pt x="0" y="77"/>
                      <a:pt x="0" y="91"/>
                    </a:cubicBezTo>
                    <a:cubicBezTo>
                      <a:pt x="0" y="111"/>
                      <a:pt x="17" y="128"/>
                      <a:pt x="37" y="128"/>
                    </a:cubicBezTo>
                    <a:cubicBezTo>
                      <a:pt x="37" y="128"/>
                      <a:pt x="37" y="128"/>
                      <a:pt x="37" y="128"/>
                    </a:cubicBezTo>
                    <a:cubicBezTo>
                      <a:pt x="37" y="128"/>
                      <a:pt x="37" y="128"/>
                      <a:pt x="37" y="128"/>
                    </a:cubicBezTo>
                    <a:cubicBezTo>
                      <a:pt x="37" y="128"/>
                      <a:pt x="37" y="128"/>
                      <a:pt x="37" y="128"/>
                    </a:cubicBezTo>
                    <a:cubicBezTo>
                      <a:pt x="38" y="128"/>
                      <a:pt x="38" y="128"/>
                      <a:pt x="38" y="128"/>
                    </a:cubicBezTo>
                    <a:cubicBezTo>
                      <a:pt x="211" y="128"/>
                      <a:pt x="211" y="128"/>
                      <a:pt x="211" y="128"/>
                    </a:cubicBezTo>
                    <a:cubicBezTo>
                      <a:pt x="211" y="128"/>
                      <a:pt x="212" y="128"/>
                      <a:pt x="212" y="128"/>
                    </a:cubicBezTo>
                    <a:cubicBezTo>
                      <a:pt x="228" y="128"/>
                      <a:pt x="241" y="115"/>
                      <a:pt x="241" y="99"/>
                    </a:cubicBezTo>
                    <a:cubicBezTo>
                      <a:pt x="241" y="87"/>
                      <a:pt x="234" y="76"/>
                      <a:pt x="223" y="72"/>
                    </a:cubicBezTo>
                    <a:cubicBezTo>
                      <a:pt x="223" y="71"/>
                      <a:pt x="223" y="70"/>
                      <a:pt x="223" y="69"/>
                    </a:cubicBezTo>
                    <a:cubicBezTo>
                      <a:pt x="223" y="45"/>
                      <a:pt x="204" y="25"/>
                      <a:pt x="179" y="2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729572" y="3777081"/>
              <a:ext cx="404839" cy="462046"/>
              <a:chOff x="4279901" y="5935663"/>
              <a:chExt cx="292100" cy="333376"/>
            </a:xfrm>
            <a:solidFill>
              <a:schemeClr val="bg1"/>
            </a:solidFill>
          </p:grpSpPr>
          <p:sp>
            <p:nvSpPr>
              <p:cNvPr id="51" name="Freeform 874"/>
              <p:cNvSpPr>
                <a:spLocks noEditPoints="1"/>
              </p:cNvSpPr>
              <p:nvPr/>
            </p:nvSpPr>
            <p:spPr bwMode="auto">
              <a:xfrm>
                <a:off x="4476751" y="5935663"/>
                <a:ext cx="95250" cy="333375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  <a:gd name="T12" fmla="*/ 454900 w 1905000"/>
                  <a:gd name="T13" fmla="*/ 454900 w 1905000"/>
                  <a:gd name="T14" fmla="*/ 454900 w 1905000"/>
                  <a:gd name="T15" fmla="*/ 454900 w 1905000"/>
                  <a:gd name="T16" fmla="*/ 454900 w 1905000"/>
                  <a:gd name="T17" fmla="*/ 454900 w 1905000"/>
                  <a:gd name="T18" fmla="*/ 454900 w 1905000"/>
                  <a:gd name="T19" fmla="*/ 454900 w 1905000"/>
                  <a:gd name="T20" fmla="*/ 454900 w 1905000"/>
                  <a:gd name="T21" fmla="*/ 454900 w 1905000"/>
                  <a:gd name="T22" fmla="*/ 454900 w 1905000"/>
                  <a:gd name="T23" fmla="*/ 454900 w 1905000"/>
                  <a:gd name="T24" fmla="*/ 454900 w 1905000"/>
                  <a:gd name="T25" fmla="*/ 454900 w 1905000"/>
                  <a:gd name="T26" fmla="*/ 454900 w 1905000"/>
                  <a:gd name="T27" fmla="*/ 454900 w 1905000"/>
                  <a:gd name="T28" fmla="*/ 454900 w 1905000"/>
                  <a:gd name="T29" fmla="*/ 454900 w 1905000"/>
                  <a:gd name="T30" fmla="*/ 454900 w 1905000"/>
                  <a:gd name="T31" fmla="*/ 454900 w 1905000"/>
                  <a:gd name="T32" fmla="*/ 454900 w 1905000"/>
                  <a:gd name="T33" fmla="*/ 454900 w 1905000"/>
                  <a:gd name="T34" fmla="*/ 454900 w 1905000"/>
                  <a:gd name="T35" fmla="*/ 454900 w 1905000"/>
                  <a:gd name="T36" fmla="*/ 454900 w 1905000"/>
                  <a:gd name="T37" fmla="*/ 454900 w 1905000"/>
                  <a:gd name="T38" fmla="*/ 454900 w 1905000"/>
                  <a:gd name="T39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0" h="210">
                    <a:moveTo>
                      <a:pt x="0" y="0"/>
                    </a:moveTo>
                    <a:lnTo>
                      <a:pt x="0" y="210"/>
                    </a:lnTo>
                    <a:lnTo>
                      <a:pt x="60" y="21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  <a:moveTo>
                      <a:pt x="43" y="157"/>
                    </a:moveTo>
                    <a:lnTo>
                      <a:pt x="17" y="157"/>
                    </a:lnTo>
                    <a:lnTo>
                      <a:pt x="17" y="131"/>
                    </a:lnTo>
                    <a:lnTo>
                      <a:pt x="43" y="131"/>
                    </a:lnTo>
                    <a:lnTo>
                      <a:pt x="43" y="157"/>
                    </a:lnTo>
                    <a:close/>
                    <a:moveTo>
                      <a:pt x="43" y="105"/>
                    </a:moveTo>
                    <a:lnTo>
                      <a:pt x="17" y="105"/>
                    </a:lnTo>
                    <a:lnTo>
                      <a:pt x="17" y="78"/>
                    </a:lnTo>
                    <a:lnTo>
                      <a:pt x="43" y="78"/>
                    </a:lnTo>
                    <a:lnTo>
                      <a:pt x="43" y="105"/>
                    </a:lnTo>
                    <a:close/>
                    <a:moveTo>
                      <a:pt x="43" y="52"/>
                    </a:moveTo>
                    <a:lnTo>
                      <a:pt x="17" y="52"/>
                    </a:lnTo>
                    <a:lnTo>
                      <a:pt x="17" y="26"/>
                    </a:lnTo>
                    <a:lnTo>
                      <a:pt x="43" y="26"/>
                    </a:lnTo>
                    <a:lnTo>
                      <a:pt x="43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875"/>
              <p:cNvSpPr>
                <a:spLocks noEditPoints="1"/>
              </p:cNvSpPr>
              <p:nvPr/>
            </p:nvSpPr>
            <p:spPr bwMode="auto">
              <a:xfrm>
                <a:off x="4279901" y="5981701"/>
                <a:ext cx="166688" cy="287338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  <a:gd name="T12" fmla="*/ 454900 w 1905000"/>
                  <a:gd name="T13" fmla="*/ 454900 w 1905000"/>
                  <a:gd name="T14" fmla="*/ 454900 w 1905000"/>
                  <a:gd name="T15" fmla="*/ 454900 w 1905000"/>
                  <a:gd name="T16" fmla="*/ 454900 w 1905000"/>
                  <a:gd name="T17" fmla="*/ 454900 w 1905000"/>
                  <a:gd name="T18" fmla="*/ 454900 w 1905000"/>
                  <a:gd name="T19" fmla="*/ 454900 w 1905000"/>
                  <a:gd name="T20" fmla="*/ 454900 w 1905000"/>
                  <a:gd name="T21" fmla="*/ 454900 w 1905000"/>
                  <a:gd name="T22" fmla="*/ 454900 w 1905000"/>
                  <a:gd name="T23" fmla="*/ 454900 w 1905000"/>
                  <a:gd name="T24" fmla="*/ 454900 w 1905000"/>
                  <a:gd name="T25" fmla="*/ 454900 w 1905000"/>
                  <a:gd name="T26" fmla="*/ 454900 w 1905000"/>
                  <a:gd name="T27" fmla="*/ 454900 w 1905000"/>
                  <a:gd name="T28" fmla="*/ 454900 w 1905000"/>
                  <a:gd name="T29" fmla="*/ 454900 w 1905000"/>
                  <a:gd name="T30" fmla="*/ 454900 w 1905000"/>
                  <a:gd name="T31" fmla="*/ 454900 w 1905000"/>
                  <a:gd name="T32" fmla="*/ 454900 w 1905000"/>
                  <a:gd name="T33" fmla="*/ 454900 w 1905000"/>
                  <a:gd name="T34" fmla="*/ 454900 w 1905000"/>
                  <a:gd name="T35" fmla="*/ 454900 w 1905000"/>
                  <a:gd name="T36" fmla="*/ 454900 w 1905000"/>
                  <a:gd name="T37" fmla="*/ 454900 w 1905000"/>
                  <a:gd name="T38" fmla="*/ 454900 w 1905000"/>
                  <a:gd name="T39" fmla="*/ 454900 w 1905000"/>
                  <a:gd name="T40" fmla="*/ 454900 w 1905000"/>
                  <a:gd name="T41" fmla="*/ 454900 w 1905000"/>
                  <a:gd name="T42" fmla="*/ 454900 w 1905000"/>
                  <a:gd name="T43" fmla="*/ 454900 w 1905000"/>
                  <a:gd name="T44" fmla="*/ 454900 w 1905000"/>
                  <a:gd name="T45" fmla="*/ 454900 w 1905000"/>
                  <a:gd name="T46" fmla="*/ 454900 w 1905000"/>
                  <a:gd name="T47" fmla="*/ 454900 w 1905000"/>
                  <a:gd name="T48" fmla="*/ 454900 w 1905000"/>
                  <a:gd name="T49" fmla="*/ 454900 w 1905000"/>
                  <a:gd name="T50" fmla="*/ 454900 w 1905000"/>
                  <a:gd name="T51" fmla="*/ 454900 w 1905000"/>
                  <a:gd name="T52" fmla="*/ 454900 w 1905000"/>
                  <a:gd name="T53" fmla="*/ 454900 w 1905000"/>
                  <a:gd name="T54" fmla="*/ 454900 w 1905000"/>
                  <a:gd name="T55" fmla="*/ 454900 w 1905000"/>
                  <a:gd name="T56" fmla="*/ 454900 w 1905000"/>
                  <a:gd name="T57" fmla="*/ 454900 w 1905000"/>
                  <a:gd name="T58" fmla="*/ 454900 w 1905000"/>
                  <a:gd name="T59" fmla="*/ 454900 w 1905000"/>
                  <a:gd name="T60" fmla="*/ 454900 w 1905000"/>
                  <a:gd name="T61" fmla="*/ 454900 w 1905000"/>
                  <a:gd name="T62" fmla="*/ 454900 w 1905000"/>
                  <a:gd name="T63" fmla="*/ 454900 w 1905000"/>
                  <a:gd name="T64" fmla="*/ 454900 w 1905000"/>
                  <a:gd name="T65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81">
                    <a:moveTo>
                      <a:pt x="87" y="9"/>
                    </a:moveTo>
                    <a:lnTo>
                      <a:pt x="49" y="9"/>
                    </a:lnTo>
                    <a:lnTo>
                      <a:pt x="49" y="23"/>
                    </a:lnTo>
                    <a:lnTo>
                      <a:pt x="24" y="23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16" y="23"/>
                    </a:lnTo>
                    <a:lnTo>
                      <a:pt x="0" y="23"/>
                    </a:lnTo>
                    <a:lnTo>
                      <a:pt x="0" y="181"/>
                    </a:lnTo>
                    <a:lnTo>
                      <a:pt x="105" y="181"/>
                    </a:lnTo>
                    <a:lnTo>
                      <a:pt x="105" y="23"/>
                    </a:lnTo>
                    <a:lnTo>
                      <a:pt x="87" y="23"/>
                    </a:lnTo>
                    <a:lnTo>
                      <a:pt x="87" y="9"/>
                    </a:lnTo>
                    <a:close/>
                    <a:moveTo>
                      <a:pt x="43" y="128"/>
                    </a:moveTo>
                    <a:lnTo>
                      <a:pt x="16" y="128"/>
                    </a:lnTo>
                    <a:lnTo>
                      <a:pt x="16" y="102"/>
                    </a:lnTo>
                    <a:lnTo>
                      <a:pt x="43" y="102"/>
                    </a:lnTo>
                    <a:lnTo>
                      <a:pt x="43" y="128"/>
                    </a:lnTo>
                    <a:close/>
                    <a:moveTo>
                      <a:pt x="43" y="76"/>
                    </a:moveTo>
                    <a:lnTo>
                      <a:pt x="16" y="76"/>
                    </a:lnTo>
                    <a:lnTo>
                      <a:pt x="16" y="49"/>
                    </a:lnTo>
                    <a:lnTo>
                      <a:pt x="43" y="49"/>
                    </a:lnTo>
                    <a:lnTo>
                      <a:pt x="43" y="76"/>
                    </a:lnTo>
                    <a:close/>
                    <a:moveTo>
                      <a:pt x="87" y="128"/>
                    </a:moveTo>
                    <a:lnTo>
                      <a:pt x="61" y="128"/>
                    </a:lnTo>
                    <a:lnTo>
                      <a:pt x="61" y="102"/>
                    </a:lnTo>
                    <a:lnTo>
                      <a:pt x="87" y="102"/>
                    </a:lnTo>
                    <a:lnTo>
                      <a:pt x="87" y="128"/>
                    </a:lnTo>
                    <a:close/>
                    <a:moveTo>
                      <a:pt x="87" y="76"/>
                    </a:moveTo>
                    <a:lnTo>
                      <a:pt x="61" y="76"/>
                    </a:lnTo>
                    <a:lnTo>
                      <a:pt x="61" y="49"/>
                    </a:lnTo>
                    <a:lnTo>
                      <a:pt x="87" y="49"/>
                    </a:lnTo>
                    <a:lnTo>
                      <a:pt x="87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6349363" y="3288993"/>
            <a:ext cx="1999044" cy="1533571"/>
            <a:chOff x="6224449" y="3312337"/>
            <a:chExt cx="1999304" cy="1533571"/>
          </a:xfrm>
        </p:grpSpPr>
        <p:grpSp>
          <p:nvGrpSpPr>
            <p:cNvPr id="24" name="组合 23"/>
            <p:cNvGrpSpPr/>
            <p:nvPr/>
          </p:nvGrpSpPr>
          <p:grpSpPr>
            <a:xfrm>
              <a:off x="6224449" y="3312337"/>
              <a:ext cx="1999304" cy="1533571"/>
              <a:chOff x="2890838" y="4437063"/>
              <a:chExt cx="279398" cy="214313"/>
            </a:xfrm>
            <a:solidFill>
              <a:srgbClr val="435468"/>
            </a:solidFill>
          </p:grpSpPr>
          <p:sp>
            <p:nvSpPr>
              <p:cNvPr id="25" name="Freeform 198"/>
              <p:cNvSpPr>
                <a:spLocks/>
              </p:cNvSpPr>
              <p:nvPr/>
            </p:nvSpPr>
            <p:spPr bwMode="auto">
              <a:xfrm>
                <a:off x="3071811" y="4437063"/>
                <a:ext cx="31750" cy="28575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  <a:gd name="T12" fmla="*/ 454900 w 1905000"/>
                  <a:gd name="T13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0">
                    <a:moveTo>
                      <a:pt x="32" y="30"/>
                    </a:moveTo>
                    <a:cubicBezTo>
                      <a:pt x="33" y="30"/>
                      <a:pt x="33" y="30"/>
                      <a:pt x="33" y="3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6" y="29"/>
                      <a:pt x="11" y="28"/>
                      <a:pt x="16" y="28"/>
                    </a:cubicBezTo>
                    <a:cubicBezTo>
                      <a:pt x="22" y="28"/>
                      <a:pt x="27" y="29"/>
                      <a:pt x="32" y="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99"/>
              <p:cNvSpPr>
                <a:spLocks/>
              </p:cNvSpPr>
              <p:nvPr/>
            </p:nvSpPr>
            <p:spPr bwMode="auto">
              <a:xfrm>
                <a:off x="3141661" y="4503738"/>
                <a:ext cx="28575" cy="31750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  <a:gd name="T12" fmla="*/ 454900 w 1905000"/>
                  <a:gd name="T13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3">
                    <a:moveTo>
                      <a:pt x="0" y="33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6"/>
                      <a:pt x="2" y="11"/>
                      <a:pt x="2" y="17"/>
                    </a:cubicBezTo>
                    <a:cubicBezTo>
                      <a:pt x="2" y="22"/>
                      <a:pt x="1" y="28"/>
                      <a:pt x="0" y="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00"/>
              <p:cNvSpPr>
                <a:spLocks/>
              </p:cNvSpPr>
              <p:nvPr/>
            </p:nvSpPr>
            <p:spPr bwMode="auto">
              <a:xfrm>
                <a:off x="3113086" y="4460876"/>
                <a:ext cx="33338" cy="31750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3">
                    <a:moveTo>
                      <a:pt x="22" y="32"/>
                    </a:moveTo>
                    <a:cubicBezTo>
                      <a:pt x="23" y="33"/>
                      <a:pt x="23" y="33"/>
                      <a:pt x="23" y="33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0" y="16"/>
                      <a:pt x="17" y="23"/>
                      <a:pt x="22" y="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01"/>
              <p:cNvSpPr>
                <a:spLocks/>
              </p:cNvSpPr>
              <p:nvPr/>
            </p:nvSpPr>
            <p:spPr bwMode="auto">
              <a:xfrm>
                <a:off x="3006723" y="4503738"/>
                <a:ext cx="26988" cy="25400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26">
                    <a:moveTo>
                      <a:pt x="25" y="17"/>
                    </a:moveTo>
                    <a:cubicBezTo>
                      <a:pt x="25" y="11"/>
                      <a:pt x="26" y="5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9" y="17"/>
                      <a:pt x="18" y="21"/>
                      <a:pt x="26" y="26"/>
                    </a:cubicBezTo>
                    <a:cubicBezTo>
                      <a:pt x="25" y="23"/>
                      <a:pt x="25" y="20"/>
                      <a:pt x="25" y="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02"/>
              <p:cNvSpPr>
                <a:spLocks/>
              </p:cNvSpPr>
              <p:nvPr/>
            </p:nvSpPr>
            <p:spPr bwMode="auto">
              <a:xfrm>
                <a:off x="3113087" y="4546601"/>
                <a:ext cx="33338" cy="31750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3">
                    <a:moveTo>
                      <a:pt x="33" y="33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17" y="10"/>
                      <a:pt x="10" y="17"/>
                      <a:pt x="1" y="22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33" y="3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03"/>
              <p:cNvSpPr>
                <a:spLocks/>
              </p:cNvSpPr>
              <p:nvPr/>
            </p:nvSpPr>
            <p:spPr bwMode="auto">
              <a:xfrm>
                <a:off x="3028949" y="4460877"/>
                <a:ext cx="31750" cy="31750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3">
                    <a:moveTo>
                      <a:pt x="32" y="11"/>
                    </a:moveTo>
                    <a:cubicBezTo>
                      <a:pt x="33" y="10"/>
                      <a:pt x="33" y="10"/>
                      <a:pt x="3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23"/>
                      <a:pt x="23" y="16"/>
                      <a:pt x="32" y="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04"/>
              <p:cNvSpPr>
                <a:spLocks/>
              </p:cNvSpPr>
              <p:nvPr/>
            </p:nvSpPr>
            <p:spPr bwMode="auto">
              <a:xfrm>
                <a:off x="3044824" y="4478339"/>
                <a:ext cx="84138" cy="79375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  <a:gd name="T12" fmla="*/ 454900 w 1905000"/>
                  <a:gd name="T13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82">
                    <a:moveTo>
                      <a:pt x="86" y="43"/>
                    </a:moveTo>
                    <a:cubicBezTo>
                      <a:pt x="86" y="19"/>
                      <a:pt x="67" y="0"/>
                      <a:pt x="43" y="0"/>
                    </a:cubicBezTo>
                    <a:cubicBezTo>
                      <a:pt x="20" y="0"/>
                      <a:pt x="0" y="19"/>
                      <a:pt x="0" y="43"/>
                    </a:cubicBezTo>
                    <a:cubicBezTo>
                      <a:pt x="0" y="51"/>
                      <a:pt x="3" y="60"/>
                      <a:pt x="8" y="66"/>
                    </a:cubicBezTo>
                    <a:cubicBezTo>
                      <a:pt x="12" y="65"/>
                      <a:pt x="16" y="65"/>
                      <a:pt x="20" y="65"/>
                    </a:cubicBezTo>
                    <a:cubicBezTo>
                      <a:pt x="36" y="65"/>
                      <a:pt x="50" y="72"/>
                      <a:pt x="60" y="82"/>
                    </a:cubicBezTo>
                    <a:cubicBezTo>
                      <a:pt x="75" y="76"/>
                      <a:pt x="86" y="60"/>
                      <a:pt x="86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06"/>
              <p:cNvSpPr>
                <a:spLocks/>
              </p:cNvSpPr>
              <p:nvPr/>
            </p:nvSpPr>
            <p:spPr bwMode="auto">
              <a:xfrm>
                <a:off x="2890838" y="4527551"/>
                <a:ext cx="233363" cy="123825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  <a:gd name="T12" fmla="*/ 454900 w 1905000"/>
                  <a:gd name="T13" fmla="*/ 454900 w 1905000"/>
                  <a:gd name="T14" fmla="*/ 454900 w 1905000"/>
                  <a:gd name="T15" fmla="*/ 454900 w 1905000"/>
                  <a:gd name="T16" fmla="*/ 454900 w 1905000"/>
                  <a:gd name="T17" fmla="*/ 454900 w 1905000"/>
                  <a:gd name="T18" fmla="*/ 454900 w 1905000"/>
                  <a:gd name="T19" fmla="*/ 454900 w 1905000"/>
                  <a:gd name="T20" fmla="*/ 454900 w 1905000"/>
                  <a:gd name="T21" fmla="*/ 454900 w 1905000"/>
                  <a:gd name="T22" fmla="*/ 454900 w 1905000"/>
                  <a:gd name="T23" fmla="*/ 454900 w 1905000"/>
                  <a:gd name="T24" fmla="*/ 454900 w 1905000"/>
                  <a:gd name="T25" fmla="*/ 454900 w 1905000"/>
                  <a:gd name="T26" fmla="*/ 454900 w 1905000"/>
                  <a:gd name="T27" fmla="*/ 454900 w 1905000"/>
                  <a:gd name="T28" fmla="*/ 454900 w 1905000"/>
                  <a:gd name="T29" fmla="*/ 454900 w 1905000"/>
                  <a:gd name="T30" fmla="*/ 454900 w 1905000"/>
                  <a:gd name="T31" fmla="*/ 454900 w 1905000"/>
                  <a:gd name="T32" fmla="*/ 454900 w 1905000"/>
                  <a:gd name="T33" fmla="*/ 454900 w 1905000"/>
                  <a:gd name="T34" fmla="*/ 454900 w 1905000"/>
                  <a:gd name="T35" fmla="*/ 454900 w 1905000"/>
                  <a:gd name="T36" fmla="*/ 454900 w 1905000"/>
                  <a:gd name="T37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1" h="128">
                    <a:moveTo>
                      <a:pt x="179" y="25"/>
                    </a:moveTo>
                    <a:cubicBezTo>
                      <a:pt x="171" y="25"/>
                      <a:pt x="164" y="27"/>
                      <a:pt x="157" y="31"/>
                    </a:cubicBezTo>
                    <a:cubicBezTo>
                      <a:pt x="148" y="13"/>
                      <a:pt x="129" y="0"/>
                      <a:pt x="108" y="0"/>
                    </a:cubicBezTo>
                    <a:cubicBezTo>
                      <a:pt x="86" y="0"/>
                      <a:pt x="67" y="13"/>
                      <a:pt x="58" y="32"/>
                    </a:cubicBezTo>
                    <a:cubicBezTo>
                      <a:pt x="54" y="28"/>
                      <a:pt x="49" y="26"/>
                      <a:pt x="43" y="26"/>
                    </a:cubicBezTo>
                    <a:cubicBezTo>
                      <a:pt x="29" y="26"/>
                      <a:pt x="17" y="38"/>
                      <a:pt x="17" y="52"/>
                    </a:cubicBezTo>
                    <a:cubicBezTo>
                      <a:pt x="17" y="54"/>
                      <a:pt x="18" y="57"/>
                      <a:pt x="18" y="59"/>
                    </a:cubicBezTo>
                    <a:cubicBezTo>
                      <a:pt x="8" y="66"/>
                      <a:pt x="0" y="77"/>
                      <a:pt x="0" y="91"/>
                    </a:cubicBezTo>
                    <a:cubicBezTo>
                      <a:pt x="0" y="111"/>
                      <a:pt x="17" y="128"/>
                      <a:pt x="37" y="128"/>
                    </a:cubicBezTo>
                    <a:cubicBezTo>
                      <a:pt x="37" y="128"/>
                      <a:pt x="37" y="128"/>
                      <a:pt x="37" y="128"/>
                    </a:cubicBezTo>
                    <a:cubicBezTo>
                      <a:pt x="37" y="128"/>
                      <a:pt x="37" y="128"/>
                      <a:pt x="37" y="128"/>
                    </a:cubicBezTo>
                    <a:cubicBezTo>
                      <a:pt x="37" y="128"/>
                      <a:pt x="37" y="128"/>
                      <a:pt x="37" y="128"/>
                    </a:cubicBezTo>
                    <a:cubicBezTo>
                      <a:pt x="38" y="128"/>
                      <a:pt x="38" y="128"/>
                      <a:pt x="38" y="128"/>
                    </a:cubicBezTo>
                    <a:cubicBezTo>
                      <a:pt x="211" y="128"/>
                      <a:pt x="211" y="128"/>
                      <a:pt x="211" y="128"/>
                    </a:cubicBezTo>
                    <a:cubicBezTo>
                      <a:pt x="211" y="128"/>
                      <a:pt x="212" y="128"/>
                      <a:pt x="212" y="128"/>
                    </a:cubicBezTo>
                    <a:cubicBezTo>
                      <a:pt x="228" y="128"/>
                      <a:pt x="241" y="115"/>
                      <a:pt x="241" y="99"/>
                    </a:cubicBezTo>
                    <a:cubicBezTo>
                      <a:pt x="241" y="87"/>
                      <a:pt x="234" y="76"/>
                      <a:pt x="223" y="72"/>
                    </a:cubicBezTo>
                    <a:cubicBezTo>
                      <a:pt x="223" y="71"/>
                      <a:pt x="223" y="70"/>
                      <a:pt x="223" y="69"/>
                    </a:cubicBezTo>
                    <a:cubicBezTo>
                      <a:pt x="223" y="45"/>
                      <a:pt x="204" y="25"/>
                      <a:pt x="179" y="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822671" y="4290378"/>
              <a:ext cx="462046" cy="396039"/>
              <a:chOff x="8937626" y="4622801"/>
              <a:chExt cx="333375" cy="285750"/>
            </a:xfrm>
            <a:solidFill>
              <a:schemeClr val="bg1"/>
            </a:solidFill>
          </p:grpSpPr>
          <p:sp>
            <p:nvSpPr>
              <p:cNvPr id="54" name="Freeform 890"/>
              <p:cNvSpPr>
                <a:spLocks noEditPoints="1"/>
              </p:cNvSpPr>
              <p:nvPr/>
            </p:nvSpPr>
            <p:spPr bwMode="auto">
              <a:xfrm>
                <a:off x="8937626" y="4622801"/>
                <a:ext cx="333375" cy="285750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  <a:gd name="T12" fmla="*/ 454900 w 1905000"/>
                  <a:gd name="T13" fmla="*/ 454900 w 1905000"/>
                  <a:gd name="T14" fmla="*/ 454900 w 1905000"/>
                  <a:gd name="T15" fmla="*/ 454900 w 1905000"/>
                  <a:gd name="T16" fmla="*/ 454900 w 1905000"/>
                  <a:gd name="T17" fmla="*/ 454900 w 1905000"/>
                  <a:gd name="T18" fmla="*/ 454900 w 1905000"/>
                  <a:gd name="T19" fmla="*/ 454900 w 1905000"/>
                  <a:gd name="T20" fmla="*/ 454900 w 1905000"/>
                  <a:gd name="T21" fmla="*/ 454900 w 1905000"/>
                  <a:gd name="T22" fmla="*/ 454900 w 1905000"/>
                  <a:gd name="T23" fmla="*/ 454900 w 1905000"/>
                  <a:gd name="T24" fmla="*/ 454900 w 1905000"/>
                  <a:gd name="T25" fmla="*/ 454900 w 1905000"/>
                  <a:gd name="T26" fmla="*/ 454900 w 1905000"/>
                  <a:gd name="T27" fmla="*/ 454900 w 1905000"/>
                  <a:gd name="T28" fmla="*/ 454900 w 1905000"/>
                  <a:gd name="T29" fmla="*/ 454900 w 1905000"/>
                  <a:gd name="T30" fmla="*/ 454900 w 1905000"/>
                  <a:gd name="T31" fmla="*/ 454900 w 1905000"/>
                  <a:gd name="T32" fmla="*/ 454900 w 1905000"/>
                  <a:gd name="T33" fmla="*/ 454900 w 1905000"/>
                  <a:gd name="T34" fmla="*/ 454900 w 1905000"/>
                  <a:gd name="T35" fmla="*/ 454900 w 1905000"/>
                  <a:gd name="T36" fmla="*/ 454900 w 1905000"/>
                  <a:gd name="T37" fmla="*/ 454900 w 1905000"/>
                  <a:gd name="T38" fmla="*/ 454900 w 1905000"/>
                  <a:gd name="T39" fmla="*/ 454900 w 1905000"/>
                  <a:gd name="T40" fmla="*/ 454900 w 1905000"/>
                  <a:gd name="T41" fmla="*/ 454900 w 1905000"/>
                  <a:gd name="T42" fmla="*/ 454900 w 1905000"/>
                  <a:gd name="T43" fmla="*/ 454900 w 1905000"/>
                  <a:gd name="T44" fmla="*/ 454900 w 1905000"/>
                  <a:gd name="T45" fmla="*/ 454900 w 1905000"/>
                  <a:gd name="T46" fmla="*/ 454900 w 1905000"/>
                  <a:gd name="T47" fmla="*/ 454900 w 1905000"/>
                  <a:gd name="T48" fmla="*/ 454900 w 1905000"/>
                  <a:gd name="T49" fmla="*/ 454900 w 1905000"/>
                  <a:gd name="T50" fmla="*/ 454900 w 1905000"/>
                  <a:gd name="T51" fmla="*/ 454900 w 1905000"/>
                  <a:gd name="T52" fmla="*/ 454900 w 1905000"/>
                  <a:gd name="T53" fmla="*/ 454900 w 1905000"/>
                  <a:gd name="T54" fmla="*/ 454900 w 1905000"/>
                  <a:gd name="T55" fmla="*/ 454900 w 1905000"/>
                  <a:gd name="T56" fmla="*/ 454900 w 1905000"/>
                  <a:gd name="T57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246">
                    <a:moveTo>
                      <a:pt x="278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44" y="0"/>
                      <a:pt x="42" y="2"/>
                      <a:pt x="42" y="10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2" y="43"/>
                      <a:pt x="0" y="45"/>
                      <a:pt x="0" y="53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31"/>
                      <a:pt x="14" y="246"/>
                      <a:pt x="27" y="246"/>
                    </a:cubicBezTo>
                    <a:cubicBezTo>
                      <a:pt x="52" y="246"/>
                      <a:pt x="52" y="246"/>
                      <a:pt x="52" y="246"/>
                    </a:cubicBezTo>
                    <a:cubicBezTo>
                      <a:pt x="241" y="246"/>
                      <a:pt x="241" y="246"/>
                      <a:pt x="241" y="246"/>
                    </a:cubicBezTo>
                    <a:cubicBezTo>
                      <a:pt x="278" y="246"/>
                      <a:pt x="278" y="246"/>
                      <a:pt x="278" y="246"/>
                    </a:cubicBezTo>
                    <a:cubicBezTo>
                      <a:pt x="286" y="246"/>
                      <a:pt x="288" y="244"/>
                      <a:pt x="288" y="236"/>
                    </a:cubicBezTo>
                    <a:cubicBezTo>
                      <a:pt x="288" y="10"/>
                      <a:pt x="288" y="10"/>
                      <a:pt x="288" y="10"/>
                    </a:cubicBezTo>
                    <a:cubicBezTo>
                      <a:pt x="288" y="2"/>
                      <a:pt x="286" y="0"/>
                      <a:pt x="278" y="0"/>
                    </a:cubicBezTo>
                    <a:close/>
                    <a:moveTo>
                      <a:pt x="271" y="229"/>
                    </a:moveTo>
                    <a:cubicBezTo>
                      <a:pt x="241" y="229"/>
                      <a:pt x="241" y="229"/>
                      <a:pt x="241" y="229"/>
                    </a:cubicBezTo>
                    <a:cubicBezTo>
                      <a:pt x="52" y="229"/>
                      <a:pt x="52" y="229"/>
                      <a:pt x="52" y="229"/>
                    </a:cubicBezTo>
                    <a:cubicBezTo>
                      <a:pt x="27" y="229"/>
                      <a:pt x="27" y="229"/>
                      <a:pt x="27" y="229"/>
                    </a:cubicBezTo>
                    <a:cubicBezTo>
                      <a:pt x="24" y="229"/>
                      <a:pt x="17" y="222"/>
                      <a:pt x="17" y="219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214"/>
                      <a:pt x="42" y="214"/>
                      <a:pt x="42" y="214"/>
                    </a:cubicBezTo>
                    <a:cubicBezTo>
                      <a:pt x="59" y="214"/>
                      <a:pt x="59" y="214"/>
                      <a:pt x="59" y="214"/>
                    </a:cubicBezTo>
                    <a:cubicBezTo>
                      <a:pt x="59" y="60"/>
                      <a:pt x="59" y="60"/>
                      <a:pt x="59" y="60"/>
                    </a:cubicBezTo>
                    <a:cubicBezTo>
                      <a:pt x="59" y="60"/>
                      <a:pt x="59" y="60"/>
                      <a:pt x="59" y="60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17"/>
                      <a:pt x="59" y="17"/>
                      <a:pt x="59" y="17"/>
                    </a:cubicBezTo>
                    <a:cubicBezTo>
                      <a:pt x="271" y="17"/>
                      <a:pt x="271" y="17"/>
                      <a:pt x="271" y="17"/>
                    </a:cubicBezTo>
                    <a:lnTo>
                      <a:pt x="271" y="2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Rectangle 891"/>
              <p:cNvSpPr>
                <a:spLocks noChangeArrowheads="1"/>
              </p:cNvSpPr>
              <p:nvPr/>
            </p:nvSpPr>
            <p:spPr bwMode="auto">
              <a:xfrm>
                <a:off x="9031288" y="4668838"/>
                <a:ext cx="88900" cy="88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Rectangle 892"/>
              <p:cNvSpPr>
                <a:spLocks noChangeArrowheads="1"/>
              </p:cNvSpPr>
              <p:nvPr/>
            </p:nvSpPr>
            <p:spPr bwMode="auto">
              <a:xfrm>
                <a:off x="9148763" y="4681538"/>
                <a:ext cx="73025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Rectangle 893"/>
              <p:cNvSpPr>
                <a:spLocks noChangeArrowheads="1"/>
              </p:cNvSpPr>
              <p:nvPr/>
            </p:nvSpPr>
            <p:spPr bwMode="auto">
              <a:xfrm>
                <a:off x="9148763" y="4725988"/>
                <a:ext cx="73025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Rectangle 894"/>
              <p:cNvSpPr>
                <a:spLocks noChangeArrowheads="1"/>
              </p:cNvSpPr>
              <p:nvPr/>
            </p:nvSpPr>
            <p:spPr bwMode="auto">
              <a:xfrm>
                <a:off x="9031288" y="4787901"/>
                <a:ext cx="190500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Rectangle 895"/>
              <p:cNvSpPr>
                <a:spLocks noChangeArrowheads="1"/>
              </p:cNvSpPr>
              <p:nvPr/>
            </p:nvSpPr>
            <p:spPr bwMode="auto">
              <a:xfrm>
                <a:off x="9031288" y="4833938"/>
                <a:ext cx="190500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8588385" y="1793384"/>
            <a:ext cx="1999044" cy="1533571"/>
            <a:chOff x="8588709" y="1793382"/>
            <a:chExt cx="1999304" cy="1533571"/>
          </a:xfrm>
        </p:grpSpPr>
        <p:grpSp>
          <p:nvGrpSpPr>
            <p:cNvPr id="35" name="组合 34"/>
            <p:cNvGrpSpPr/>
            <p:nvPr/>
          </p:nvGrpSpPr>
          <p:grpSpPr>
            <a:xfrm>
              <a:off x="8588709" y="1793382"/>
              <a:ext cx="1999304" cy="1533571"/>
              <a:chOff x="2890838" y="4437063"/>
              <a:chExt cx="279398" cy="214313"/>
            </a:xfrm>
            <a:solidFill>
              <a:srgbClr val="E40000"/>
            </a:solidFill>
          </p:grpSpPr>
          <p:sp>
            <p:nvSpPr>
              <p:cNvPr id="36" name="Freeform 198"/>
              <p:cNvSpPr>
                <a:spLocks/>
              </p:cNvSpPr>
              <p:nvPr/>
            </p:nvSpPr>
            <p:spPr bwMode="auto">
              <a:xfrm>
                <a:off x="3071811" y="4437063"/>
                <a:ext cx="31750" cy="28575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  <a:gd name="T12" fmla="*/ 454900 w 1905000"/>
                  <a:gd name="T13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0">
                    <a:moveTo>
                      <a:pt x="32" y="30"/>
                    </a:moveTo>
                    <a:cubicBezTo>
                      <a:pt x="33" y="30"/>
                      <a:pt x="33" y="30"/>
                      <a:pt x="33" y="3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6" y="29"/>
                      <a:pt x="11" y="28"/>
                      <a:pt x="16" y="28"/>
                    </a:cubicBezTo>
                    <a:cubicBezTo>
                      <a:pt x="22" y="28"/>
                      <a:pt x="27" y="29"/>
                      <a:pt x="32" y="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99"/>
              <p:cNvSpPr>
                <a:spLocks/>
              </p:cNvSpPr>
              <p:nvPr/>
            </p:nvSpPr>
            <p:spPr bwMode="auto">
              <a:xfrm>
                <a:off x="3141661" y="4503738"/>
                <a:ext cx="28575" cy="31750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  <a:gd name="T12" fmla="*/ 454900 w 1905000"/>
                  <a:gd name="T13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3">
                    <a:moveTo>
                      <a:pt x="0" y="33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6"/>
                      <a:pt x="2" y="11"/>
                      <a:pt x="2" y="17"/>
                    </a:cubicBezTo>
                    <a:cubicBezTo>
                      <a:pt x="2" y="22"/>
                      <a:pt x="1" y="28"/>
                      <a:pt x="0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200"/>
              <p:cNvSpPr>
                <a:spLocks/>
              </p:cNvSpPr>
              <p:nvPr/>
            </p:nvSpPr>
            <p:spPr bwMode="auto">
              <a:xfrm>
                <a:off x="3113086" y="4460876"/>
                <a:ext cx="33338" cy="31750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3">
                    <a:moveTo>
                      <a:pt x="22" y="32"/>
                    </a:moveTo>
                    <a:cubicBezTo>
                      <a:pt x="23" y="33"/>
                      <a:pt x="23" y="33"/>
                      <a:pt x="23" y="33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0" y="16"/>
                      <a:pt x="17" y="23"/>
                      <a:pt x="22" y="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01"/>
              <p:cNvSpPr>
                <a:spLocks/>
              </p:cNvSpPr>
              <p:nvPr/>
            </p:nvSpPr>
            <p:spPr bwMode="auto">
              <a:xfrm>
                <a:off x="3006723" y="4503738"/>
                <a:ext cx="26988" cy="25400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26">
                    <a:moveTo>
                      <a:pt x="25" y="17"/>
                    </a:moveTo>
                    <a:cubicBezTo>
                      <a:pt x="25" y="11"/>
                      <a:pt x="26" y="5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9" y="17"/>
                      <a:pt x="18" y="21"/>
                      <a:pt x="26" y="26"/>
                    </a:cubicBezTo>
                    <a:cubicBezTo>
                      <a:pt x="25" y="23"/>
                      <a:pt x="25" y="20"/>
                      <a:pt x="25" y="1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202"/>
              <p:cNvSpPr>
                <a:spLocks/>
              </p:cNvSpPr>
              <p:nvPr/>
            </p:nvSpPr>
            <p:spPr bwMode="auto">
              <a:xfrm>
                <a:off x="3113087" y="4546601"/>
                <a:ext cx="33338" cy="31750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3">
                    <a:moveTo>
                      <a:pt x="33" y="33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17" y="10"/>
                      <a:pt x="10" y="17"/>
                      <a:pt x="1" y="22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33" y="3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03"/>
              <p:cNvSpPr>
                <a:spLocks/>
              </p:cNvSpPr>
              <p:nvPr/>
            </p:nvSpPr>
            <p:spPr bwMode="auto">
              <a:xfrm>
                <a:off x="3028949" y="4460877"/>
                <a:ext cx="31750" cy="31750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3">
                    <a:moveTo>
                      <a:pt x="32" y="11"/>
                    </a:moveTo>
                    <a:cubicBezTo>
                      <a:pt x="33" y="10"/>
                      <a:pt x="33" y="10"/>
                      <a:pt x="3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23"/>
                      <a:pt x="23" y="16"/>
                      <a:pt x="32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04"/>
              <p:cNvSpPr>
                <a:spLocks/>
              </p:cNvSpPr>
              <p:nvPr/>
            </p:nvSpPr>
            <p:spPr bwMode="auto">
              <a:xfrm>
                <a:off x="3044824" y="4478339"/>
                <a:ext cx="84138" cy="79375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  <a:gd name="T12" fmla="*/ 454900 w 1905000"/>
                  <a:gd name="T13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82">
                    <a:moveTo>
                      <a:pt x="86" y="43"/>
                    </a:moveTo>
                    <a:cubicBezTo>
                      <a:pt x="86" y="19"/>
                      <a:pt x="67" y="0"/>
                      <a:pt x="43" y="0"/>
                    </a:cubicBezTo>
                    <a:cubicBezTo>
                      <a:pt x="20" y="0"/>
                      <a:pt x="0" y="19"/>
                      <a:pt x="0" y="43"/>
                    </a:cubicBezTo>
                    <a:cubicBezTo>
                      <a:pt x="0" y="51"/>
                      <a:pt x="3" y="60"/>
                      <a:pt x="8" y="66"/>
                    </a:cubicBezTo>
                    <a:cubicBezTo>
                      <a:pt x="12" y="65"/>
                      <a:pt x="16" y="65"/>
                      <a:pt x="20" y="65"/>
                    </a:cubicBezTo>
                    <a:cubicBezTo>
                      <a:pt x="36" y="65"/>
                      <a:pt x="50" y="72"/>
                      <a:pt x="60" y="82"/>
                    </a:cubicBezTo>
                    <a:cubicBezTo>
                      <a:pt x="75" y="76"/>
                      <a:pt x="86" y="60"/>
                      <a:pt x="86" y="4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06"/>
              <p:cNvSpPr>
                <a:spLocks/>
              </p:cNvSpPr>
              <p:nvPr/>
            </p:nvSpPr>
            <p:spPr bwMode="auto">
              <a:xfrm>
                <a:off x="2890838" y="4527551"/>
                <a:ext cx="233363" cy="123825"/>
              </a:xfrm>
              <a:custGeom>
                <a:avLst/>
                <a:gdLst>
                  <a:gd name="T0" fmla="*/ 454900 w 1905000"/>
                  <a:gd name="T1" fmla="*/ 454900 w 1905000"/>
                  <a:gd name="T2" fmla="*/ 454900 w 1905000"/>
                  <a:gd name="T3" fmla="*/ 454900 w 1905000"/>
                  <a:gd name="T4" fmla="*/ 454900 w 1905000"/>
                  <a:gd name="T5" fmla="*/ 454900 w 1905000"/>
                  <a:gd name="T6" fmla="*/ 454900 w 1905000"/>
                  <a:gd name="T7" fmla="*/ 454900 w 1905000"/>
                  <a:gd name="T8" fmla="*/ 454900 w 1905000"/>
                  <a:gd name="T9" fmla="*/ 454900 w 1905000"/>
                  <a:gd name="T10" fmla="*/ 454900 w 1905000"/>
                  <a:gd name="T11" fmla="*/ 454900 w 1905000"/>
                  <a:gd name="T12" fmla="*/ 454900 w 1905000"/>
                  <a:gd name="T13" fmla="*/ 454900 w 1905000"/>
                  <a:gd name="T14" fmla="*/ 454900 w 1905000"/>
                  <a:gd name="T15" fmla="*/ 454900 w 1905000"/>
                  <a:gd name="T16" fmla="*/ 454900 w 1905000"/>
                  <a:gd name="T17" fmla="*/ 454900 w 1905000"/>
                  <a:gd name="T18" fmla="*/ 454900 w 1905000"/>
                  <a:gd name="T19" fmla="*/ 454900 w 1905000"/>
                  <a:gd name="T20" fmla="*/ 454900 w 1905000"/>
                  <a:gd name="T21" fmla="*/ 454900 w 1905000"/>
                  <a:gd name="T22" fmla="*/ 454900 w 1905000"/>
                  <a:gd name="T23" fmla="*/ 454900 w 1905000"/>
                  <a:gd name="T24" fmla="*/ 454900 w 1905000"/>
                  <a:gd name="T25" fmla="*/ 454900 w 1905000"/>
                  <a:gd name="T26" fmla="*/ 454900 w 1905000"/>
                  <a:gd name="T27" fmla="*/ 454900 w 1905000"/>
                  <a:gd name="T28" fmla="*/ 454900 w 1905000"/>
                  <a:gd name="T29" fmla="*/ 454900 w 1905000"/>
                  <a:gd name="T30" fmla="*/ 454900 w 1905000"/>
                  <a:gd name="T31" fmla="*/ 454900 w 1905000"/>
                  <a:gd name="T32" fmla="*/ 454900 w 1905000"/>
                  <a:gd name="T33" fmla="*/ 454900 w 1905000"/>
                  <a:gd name="T34" fmla="*/ 454900 w 1905000"/>
                  <a:gd name="T35" fmla="*/ 454900 w 1905000"/>
                  <a:gd name="T36" fmla="*/ 454900 w 1905000"/>
                  <a:gd name="T37" fmla="*/ 454900 w 1905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1" h="128">
                    <a:moveTo>
                      <a:pt x="179" y="25"/>
                    </a:moveTo>
                    <a:cubicBezTo>
                      <a:pt x="171" y="25"/>
                      <a:pt x="164" y="27"/>
                      <a:pt x="157" y="31"/>
                    </a:cubicBezTo>
                    <a:cubicBezTo>
                      <a:pt x="148" y="13"/>
                      <a:pt x="129" y="0"/>
                      <a:pt x="108" y="0"/>
                    </a:cubicBezTo>
                    <a:cubicBezTo>
                      <a:pt x="86" y="0"/>
                      <a:pt x="67" y="13"/>
                      <a:pt x="58" y="32"/>
                    </a:cubicBezTo>
                    <a:cubicBezTo>
                      <a:pt x="54" y="28"/>
                      <a:pt x="49" y="26"/>
                      <a:pt x="43" y="26"/>
                    </a:cubicBezTo>
                    <a:cubicBezTo>
                      <a:pt x="29" y="26"/>
                      <a:pt x="17" y="38"/>
                      <a:pt x="17" y="52"/>
                    </a:cubicBezTo>
                    <a:cubicBezTo>
                      <a:pt x="17" y="54"/>
                      <a:pt x="18" y="57"/>
                      <a:pt x="18" y="59"/>
                    </a:cubicBezTo>
                    <a:cubicBezTo>
                      <a:pt x="8" y="66"/>
                      <a:pt x="0" y="77"/>
                      <a:pt x="0" y="91"/>
                    </a:cubicBezTo>
                    <a:cubicBezTo>
                      <a:pt x="0" y="111"/>
                      <a:pt x="17" y="128"/>
                      <a:pt x="37" y="128"/>
                    </a:cubicBezTo>
                    <a:cubicBezTo>
                      <a:pt x="37" y="128"/>
                      <a:pt x="37" y="128"/>
                      <a:pt x="37" y="128"/>
                    </a:cubicBezTo>
                    <a:cubicBezTo>
                      <a:pt x="37" y="128"/>
                      <a:pt x="37" y="128"/>
                      <a:pt x="37" y="128"/>
                    </a:cubicBezTo>
                    <a:cubicBezTo>
                      <a:pt x="37" y="128"/>
                      <a:pt x="37" y="128"/>
                      <a:pt x="37" y="128"/>
                    </a:cubicBezTo>
                    <a:cubicBezTo>
                      <a:pt x="38" y="128"/>
                      <a:pt x="38" y="128"/>
                      <a:pt x="38" y="128"/>
                    </a:cubicBezTo>
                    <a:cubicBezTo>
                      <a:pt x="211" y="128"/>
                      <a:pt x="211" y="128"/>
                      <a:pt x="211" y="128"/>
                    </a:cubicBezTo>
                    <a:cubicBezTo>
                      <a:pt x="211" y="128"/>
                      <a:pt x="212" y="128"/>
                      <a:pt x="212" y="128"/>
                    </a:cubicBezTo>
                    <a:cubicBezTo>
                      <a:pt x="228" y="128"/>
                      <a:pt x="241" y="115"/>
                      <a:pt x="241" y="99"/>
                    </a:cubicBezTo>
                    <a:cubicBezTo>
                      <a:pt x="241" y="87"/>
                      <a:pt x="234" y="76"/>
                      <a:pt x="223" y="72"/>
                    </a:cubicBezTo>
                    <a:cubicBezTo>
                      <a:pt x="223" y="71"/>
                      <a:pt x="223" y="70"/>
                      <a:pt x="223" y="69"/>
                    </a:cubicBezTo>
                    <a:cubicBezTo>
                      <a:pt x="223" y="45"/>
                      <a:pt x="204" y="25"/>
                      <a:pt x="179" y="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" name="Freeform 569"/>
            <p:cNvSpPr>
              <a:spLocks noEditPoints="1"/>
            </p:cNvSpPr>
            <p:nvPr/>
          </p:nvSpPr>
          <p:spPr bwMode="auto">
            <a:xfrm>
              <a:off x="9185831" y="2706442"/>
              <a:ext cx="464246" cy="462045"/>
            </a:xfrm>
            <a:custGeom>
              <a:avLst/>
              <a:gdLst>
                <a:gd name="T0" fmla="*/ 454900 w 1905000"/>
                <a:gd name="T1" fmla="*/ 454900 w 1905000"/>
                <a:gd name="T2" fmla="*/ 454900 w 1905000"/>
                <a:gd name="T3" fmla="*/ 454900 w 1905000"/>
                <a:gd name="T4" fmla="*/ 454900 w 1905000"/>
                <a:gd name="T5" fmla="*/ 454900 w 1905000"/>
                <a:gd name="T6" fmla="*/ 454900 w 1905000"/>
                <a:gd name="T7" fmla="*/ 454900 w 1905000"/>
                <a:gd name="T8" fmla="*/ 454900 w 1905000"/>
                <a:gd name="T9" fmla="*/ 454900 w 1905000"/>
                <a:gd name="T10" fmla="*/ 454900 w 1905000"/>
                <a:gd name="T11" fmla="*/ 454900 w 1905000"/>
                <a:gd name="T12" fmla="*/ 454900 w 1905000"/>
                <a:gd name="T13" fmla="*/ 454900 w 1905000"/>
                <a:gd name="T14" fmla="*/ 454900 w 1905000"/>
                <a:gd name="T15" fmla="*/ 454900 w 1905000"/>
                <a:gd name="T16" fmla="*/ 454900 w 1905000"/>
                <a:gd name="T17" fmla="*/ 454900 w 1905000"/>
                <a:gd name="T18" fmla="*/ 454900 w 1905000"/>
                <a:gd name="T19" fmla="*/ 454900 w 1905000"/>
                <a:gd name="T20" fmla="*/ 454900 w 1905000"/>
                <a:gd name="T21" fmla="*/ 454900 w 1905000"/>
                <a:gd name="T22" fmla="*/ 454900 w 1905000"/>
                <a:gd name="T23" fmla="*/ 454900 w 1905000"/>
                <a:gd name="T24" fmla="*/ 454900 w 1905000"/>
                <a:gd name="T25" fmla="*/ 454900 w 1905000"/>
                <a:gd name="T26" fmla="*/ 454900 w 1905000"/>
                <a:gd name="T27" fmla="*/ 454900 w 1905000"/>
                <a:gd name="T28" fmla="*/ 454900 w 1905000"/>
                <a:gd name="T29" fmla="*/ 454900 w 1905000"/>
                <a:gd name="T30" fmla="*/ 454900 w 1905000"/>
                <a:gd name="T31" fmla="*/ 454900 w 1905000"/>
                <a:gd name="T32" fmla="*/ 454900 w 1905000"/>
                <a:gd name="T33" fmla="*/ 454900 w 1905000"/>
                <a:gd name="T34" fmla="*/ 454900 w 1905000"/>
                <a:gd name="T35" fmla="*/ 454900 w 1905000"/>
                <a:gd name="T36" fmla="*/ 454900 w 1905000"/>
                <a:gd name="T37" fmla="*/ 454900 w 1905000"/>
                <a:gd name="T38" fmla="*/ 454900 w 1905000"/>
                <a:gd name="T39" fmla="*/ 454900 w 1905000"/>
                <a:gd name="T40" fmla="*/ 454900 w 1905000"/>
                <a:gd name="T41" fmla="*/ 454900 w 1905000"/>
                <a:gd name="T42" fmla="*/ 454900 w 1905000"/>
                <a:gd name="T43" fmla="*/ 454900 w 1905000"/>
                <a:gd name="T44" fmla="*/ 454900 w 1905000"/>
                <a:gd name="T45" fmla="*/ 454900 w 1905000"/>
                <a:gd name="T46" fmla="*/ 454900 w 1905000"/>
                <a:gd name="T47" fmla="*/ 454900 w 1905000"/>
                <a:gd name="T48" fmla="*/ 454900 w 1905000"/>
                <a:gd name="T49" fmla="*/ 454900 w 1905000"/>
                <a:gd name="T50" fmla="*/ 454900 w 1905000"/>
                <a:gd name="T51" fmla="*/ 454900 w 1905000"/>
                <a:gd name="T52" fmla="*/ 454900 w 1905000"/>
                <a:gd name="T53" fmla="*/ 454900 w 1905000"/>
                <a:gd name="T54" fmla="*/ 454900 w 1905000"/>
                <a:gd name="T55" fmla="*/ 454900 w 1905000"/>
                <a:gd name="T56" fmla="*/ 454900 w 1905000"/>
                <a:gd name="T57" fmla="*/ 454900 w 1905000"/>
                <a:gd name="T58" fmla="*/ 454900 w 1905000"/>
                <a:gd name="T59" fmla="*/ 454900 w 1905000"/>
                <a:gd name="T60" fmla="*/ 454900 w 1905000"/>
                <a:gd name="T61" fmla="*/ 454900 w 1905000"/>
                <a:gd name="T62" fmla="*/ 454900 w 1905000"/>
                <a:gd name="T63" fmla="*/ 454900 w 1905000"/>
                <a:gd name="T64" fmla="*/ 454900 w 1905000"/>
                <a:gd name="T65" fmla="*/ 454900 w 1905000"/>
                <a:gd name="T66" fmla="*/ 454900 w 1905000"/>
                <a:gd name="T67" fmla="*/ 454900 w 1905000"/>
                <a:gd name="T68" fmla="*/ 454900 w 1905000"/>
                <a:gd name="T69" fmla="*/ 454900 w 1905000"/>
                <a:gd name="T70" fmla="*/ 454900 w 1905000"/>
                <a:gd name="T71" fmla="*/ 454900 w 1905000"/>
                <a:gd name="T72" fmla="*/ 454900 w 1905000"/>
                <a:gd name="T73" fmla="*/ 454900 w 1905000"/>
                <a:gd name="T74" fmla="*/ 454900 w 1905000"/>
                <a:gd name="T75" fmla="*/ 454900 w 1905000"/>
                <a:gd name="T76" fmla="*/ 454900 w 1905000"/>
                <a:gd name="T77" fmla="*/ 454900 w 1905000"/>
                <a:gd name="T78" fmla="*/ 454900 w 1905000"/>
                <a:gd name="T79" fmla="*/ 454900 w 1905000"/>
                <a:gd name="T80" fmla="*/ 454900 w 1905000"/>
                <a:gd name="T81" fmla="*/ 454900 w 1905000"/>
                <a:gd name="T82" fmla="*/ 454900 w 1905000"/>
                <a:gd name="T83" fmla="*/ 454900 w 1905000"/>
                <a:gd name="T84" fmla="*/ 454900 w 1905000"/>
                <a:gd name="T85" fmla="*/ 454900 w 1905000"/>
                <a:gd name="T86" fmla="*/ 454900 w 1905000"/>
                <a:gd name="T87" fmla="*/ 454900 w 1905000"/>
                <a:gd name="T88" fmla="*/ 454900 w 1905000"/>
                <a:gd name="T89" fmla="*/ 454900 w 1905000"/>
                <a:gd name="T90" fmla="*/ 454900 w 1905000"/>
                <a:gd name="T91" fmla="*/ 454900 w 1905000"/>
                <a:gd name="T92" fmla="*/ 454900 w 1905000"/>
                <a:gd name="T93" fmla="*/ 454900 w 1905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8" h="288">
                  <a:moveTo>
                    <a:pt x="279" y="95"/>
                  </a:moveTo>
                  <a:cubicBezTo>
                    <a:pt x="277" y="89"/>
                    <a:pt x="272" y="85"/>
                    <a:pt x="266" y="85"/>
                  </a:cubicBezTo>
                  <a:cubicBezTo>
                    <a:pt x="265" y="85"/>
                    <a:pt x="263" y="85"/>
                    <a:pt x="262" y="86"/>
                  </a:cubicBezTo>
                  <a:cubicBezTo>
                    <a:pt x="260" y="86"/>
                    <a:pt x="260" y="86"/>
                    <a:pt x="260" y="86"/>
                  </a:cubicBezTo>
                  <a:cubicBezTo>
                    <a:pt x="247" y="61"/>
                    <a:pt x="227" y="41"/>
                    <a:pt x="202" y="28"/>
                  </a:cubicBezTo>
                  <a:cubicBezTo>
                    <a:pt x="203" y="26"/>
                    <a:pt x="203" y="26"/>
                    <a:pt x="203" y="26"/>
                  </a:cubicBezTo>
                  <a:cubicBezTo>
                    <a:pt x="204" y="19"/>
                    <a:pt x="200" y="11"/>
                    <a:pt x="194" y="9"/>
                  </a:cubicBezTo>
                  <a:cubicBezTo>
                    <a:pt x="178" y="3"/>
                    <a:pt x="161" y="0"/>
                    <a:pt x="144" y="0"/>
                  </a:cubicBezTo>
                  <a:cubicBezTo>
                    <a:pt x="127" y="0"/>
                    <a:pt x="110" y="3"/>
                    <a:pt x="95" y="9"/>
                  </a:cubicBezTo>
                  <a:cubicBezTo>
                    <a:pt x="88" y="11"/>
                    <a:pt x="84" y="19"/>
                    <a:pt x="86" y="26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61" y="41"/>
                    <a:pt x="41" y="61"/>
                    <a:pt x="28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5" y="85"/>
                    <a:pt x="23" y="85"/>
                    <a:pt x="22" y="85"/>
                  </a:cubicBezTo>
                  <a:cubicBezTo>
                    <a:pt x="16" y="85"/>
                    <a:pt x="11" y="89"/>
                    <a:pt x="9" y="95"/>
                  </a:cubicBezTo>
                  <a:cubicBezTo>
                    <a:pt x="3" y="110"/>
                    <a:pt x="0" y="127"/>
                    <a:pt x="0" y="144"/>
                  </a:cubicBezTo>
                  <a:cubicBezTo>
                    <a:pt x="0" y="161"/>
                    <a:pt x="3" y="178"/>
                    <a:pt x="9" y="194"/>
                  </a:cubicBezTo>
                  <a:cubicBezTo>
                    <a:pt x="11" y="199"/>
                    <a:pt x="16" y="203"/>
                    <a:pt x="22" y="203"/>
                  </a:cubicBezTo>
                  <a:cubicBezTo>
                    <a:pt x="23" y="203"/>
                    <a:pt x="25" y="203"/>
                    <a:pt x="26" y="203"/>
                  </a:cubicBezTo>
                  <a:cubicBezTo>
                    <a:pt x="28" y="202"/>
                    <a:pt x="28" y="202"/>
                    <a:pt x="28" y="202"/>
                  </a:cubicBezTo>
                  <a:cubicBezTo>
                    <a:pt x="41" y="227"/>
                    <a:pt x="61" y="247"/>
                    <a:pt x="86" y="260"/>
                  </a:cubicBezTo>
                  <a:cubicBezTo>
                    <a:pt x="86" y="262"/>
                    <a:pt x="86" y="262"/>
                    <a:pt x="86" y="262"/>
                  </a:cubicBezTo>
                  <a:cubicBezTo>
                    <a:pt x="84" y="269"/>
                    <a:pt x="88" y="277"/>
                    <a:pt x="95" y="279"/>
                  </a:cubicBezTo>
                  <a:cubicBezTo>
                    <a:pt x="110" y="285"/>
                    <a:pt x="127" y="288"/>
                    <a:pt x="144" y="288"/>
                  </a:cubicBezTo>
                  <a:cubicBezTo>
                    <a:pt x="161" y="288"/>
                    <a:pt x="178" y="285"/>
                    <a:pt x="194" y="279"/>
                  </a:cubicBezTo>
                  <a:cubicBezTo>
                    <a:pt x="200" y="277"/>
                    <a:pt x="204" y="269"/>
                    <a:pt x="203" y="262"/>
                  </a:cubicBezTo>
                  <a:cubicBezTo>
                    <a:pt x="202" y="260"/>
                    <a:pt x="202" y="260"/>
                    <a:pt x="202" y="260"/>
                  </a:cubicBezTo>
                  <a:cubicBezTo>
                    <a:pt x="227" y="247"/>
                    <a:pt x="247" y="227"/>
                    <a:pt x="260" y="202"/>
                  </a:cubicBezTo>
                  <a:cubicBezTo>
                    <a:pt x="262" y="203"/>
                    <a:pt x="262" y="203"/>
                    <a:pt x="262" y="203"/>
                  </a:cubicBezTo>
                  <a:cubicBezTo>
                    <a:pt x="263" y="203"/>
                    <a:pt x="265" y="203"/>
                    <a:pt x="266" y="203"/>
                  </a:cubicBezTo>
                  <a:cubicBezTo>
                    <a:pt x="272" y="203"/>
                    <a:pt x="277" y="199"/>
                    <a:pt x="279" y="194"/>
                  </a:cubicBezTo>
                  <a:cubicBezTo>
                    <a:pt x="285" y="178"/>
                    <a:pt x="288" y="161"/>
                    <a:pt x="288" y="144"/>
                  </a:cubicBezTo>
                  <a:cubicBezTo>
                    <a:pt x="288" y="127"/>
                    <a:pt x="285" y="110"/>
                    <a:pt x="279" y="95"/>
                  </a:cubicBezTo>
                  <a:close/>
                  <a:moveTo>
                    <a:pt x="266" y="189"/>
                  </a:moveTo>
                  <a:cubicBezTo>
                    <a:pt x="209" y="175"/>
                    <a:pt x="209" y="175"/>
                    <a:pt x="209" y="175"/>
                  </a:cubicBezTo>
                  <a:cubicBezTo>
                    <a:pt x="213" y="165"/>
                    <a:pt x="216" y="155"/>
                    <a:pt x="216" y="144"/>
                  </a:cubicBezTo>
                  <a:cubicBezTo>
                    <a:pt x="216" y="133"/>
                    <a:pt x="214" y="123"/>
                    <a:pt x="209" y="113"/>
                  </a:cubicBezTo>
                  <a:cubicBezTo>
                    <a:pt x="266" y="100"/>
                    <a:pt x="266" y="100"/>
                    <a:pt x="266" y="100"/>
                  </a:cubicBezTo>
                  <a:cubicBezTo>
                    <a:pt x="271" y="113"/>
                    <a:pt x="274" y="128"/>
                    <a:pt x="274" y="144"/>
                  </a:cubicBezTo>
                  <a:cubicBezTo>
                    <a:pt x="274" y="160"/>
                    <a:pt x="271" y="175"/>
                    <a:pt x="266" y="189"/>
                  </a:cubicBezTo>
                  <a:close/>
                  <a:moveTo>
                    <a:pt x="189" y="266"/>
                  </a:moveTo>
                  <a:cubicBezTo>
                    <a:pt x="175" y="271"/>
                    <a:pt x="160" y="274"/>
                    <a:pt x="144" y="274"/>
                  </a:cubicBezTo>
                  <a:cubicBezTo>
                    <a:pt x="128" y="274"/>
                    <a:pt x="113" y="271"/>
                    <a:pt x="100" y="266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123" y="213"/>
                    <a:pt x="133" y="216"/>
                    <a:pt x="144" y="216"/>
                  </a:cubicBezTo>
                  <a:cubicBezTo>
                    <a:pt x="155" y="216"/>
                    <a:pt x="165" y="213"/>
                    <a:pt x="175" y="209"/>
                  </a:cubicBezTo>
                  <a:lnTo>
                    <a:pt x="189" y="266"/>
                  </a:lnTo>
                  <a:close/>
                  <a:moveTo>
                    <a:pt x="181" y="196"/>
                  </a:moveTo>
                  <a:cubicBezTo>
                    <a:pt x="179" y="195"/>
                    <a:pt x="177" y="195"/>
                    <a:pt x="175" y="195"/>
                  </a:cubicBezTo>
                  <a:cubicBezTo>
                    <a:pt x="173" y="195"/>
                    <a:pt x="170" y="195"/>
                    <a:pt x="168" y="196"/>
                  </a:cubicBezTo>
                  <a:cubicBezTo>
                    <a:pt x="161" y="200"/>
                    <a:pt x="153" y="202"/>
                    <a:pt x="144" y="202"/>
                  </a:cubicBezTo>
                  <a:cubicBezTo>
                    <a:pt x="136" y="202"/>
                    <a:pt x="127" y="200"/>
                    <a:pt x="120" y="196"/>
                  </a:cubicBezTo>
                  <a:cubicBezTo>
                    <a:pt x="118" y="195"/>
                    <a:pt x="116" y="195"/>
                    <a:pt x="114" y="195"/>
                  </a:cubicBezTo>
                  <a:cubicBezTo>
                    <a:pt x="111" y="195"/>
                    <a:pt x="109" y="195"/>
                    <a:pt x="107" y="196"/>
                  </a:cubicBezTo>
                  <a:cubicBezTo>
                    <a:pt x="105" y="197"/>
                    <a:pt x="103" y="199"/>
                    <a:pt x="101" y="202"/>
                  </a:cubicBezTo>
                  <a:cubicBezTo>
                    <a:pt x="96" y="198"/>
                    <a:pt x="91" y="193"/>
                    <a:pt x="86" y="187"/>
                  </a:cubicBezTo>
                  <a:cubicBezTo>
                    <a:pt x="89" y="185"/>
                    <a:pt x="91" y="183"/>
                    <a:pt x="92" y="181"/>
                  </a:cubicBezTo>
                  <a:cubicBezTo>
                    <a:pt x="94" y="177"/>
                    <a:pt x="94" y="172"/>
                    <a:pt x="92" y="168"/>
                  </a:cubicBezTo>
                  <a:cubicBezTo>
                    <a:pt x="88" y="161"/>
                    <a:pt x="86" y="152"/>
                    <a:pt x="86" y="144"/>
                  </a:cubicBezTo>
                  <a:cubicBezTo>
                    <a:pt x="86" y="136"/>
                    <a:pt x="88" y="127"/>
                    <a:pt x="92" y="120"/>
                  </a:cubicBezTo>
                  <a:cubicBezTo>
                    <a:pt x="94" y="116"/>
                    <a:pt x="94" y="111"/>
                    <a:pt x="92" y="107"/>
                  </a:cubicBezTo>
                  <a:cubicBezTo>
                    <a:pt x="91" y="105"/>
                    <a:pt x="89" y="103"/>
                    <a:pt x="86" y="101"/>
                  </a:cubicBezTo>
                  <a:cubicBezTo>
                    <a:pt x="90" y="95"/>
                    <a:pt x="96" y="90"/>
                    <a:pt x="101" y="86"/>
                  </a:cubicBezTo>
                  <a:cubicBezTo>
                    <a:pt x="103" y="89"/>
                    <a:pt x="105" y="91"/>
                    <a:pt x="107" y="92"/>
                  </a:cubicBezTo>
                  <a:cubicBezTo>
                    <a:pt x="109" y="93"/>
                    <a:pt x="111" y="93"/>
                    <a:pt x="114" y="93"/>
                  </a:cubicBezTo>
                  <a:cubicBezTo>
                    <a:pt x="116" y="93"/>
                    <a:pt x="118" y="93"/>
                    <a:pt x="120" y="92"/>
                  </a:cubicBezTo>
                  <a:cubicBezTo>
                    <a:pt x="127" y="88"/>
                    <a:pt x="136" y="86"/>
                    <a:pt x="144" y="86"/>
                  </a:cubicBezTo>
                  <a:cubicBezTo>
                    <a:pt x="152" y="86"/>
                    <a:pt x="161" y="88"/>
                    <a:pt x="168" y="92"/>
                  </a:cubicBezTo>
                  <a:cubicBezTo>
                    <a:pt x="170" y="93"/>
                    <a:pt x="172" y="93"/>
                    <a:pt x="175" y="93"/>
                  </a:cubicBezTo>
                  <a:cubicBezTo>
                    <a:pt x="177" y="93"/>
                    <a:pt x="179" y="93"/>
                    <a:pt x="181" y="92"/>
                  </a:cubicBezTo>
                  <a:cubicBezTo>
                    <a:pt x="183" y="91"/>
                    <a:pt x="185" y="89"/>
                    <a:pt x="187" y="86"/>
                  </a:cubicBezTo>
                  <a:cubicBezTo>
                    <a:pt x="193" y="91"/>
                    <a:pt x="198" y="96"/>
                    <a:pt x="202" y="101"/>
                  </a:cubicBezTo>
                  <a:cubicBezTo>
                    <a:pt x="199" y="103"/>
                    <a:pt x="197" y="105"/>
                    <a:pt x="196" y="107"/>
                  </a:cubicBezTo>
                  <a:cubicBezTo>
                    <a:pt x="194" y="111"/>
                    <a:pt x="194" y="116"/>
                    <a:pt x="196" y="120"/>
                  </a:cubicBezTo>
                  <a:cubicBezTo>
                    <a:pt x="200" y="127"/>
                    <a:pt x="202" y="136"/>
                    <a:pt x="202" y="144"/>
                  </a:cubicBezTo>
                  <a:cubicBezTo>
                    <a:pt x="202" y="152"/>
                    <a:pt x="200" y="161"/>
                    <a:pt x="196" y="168"/>
                  </a:cubicBezTo>
                  <a:cubicBezTo>
                    <a:pt x="194" y="172"/>
                    <a:pt x="194" y="177"/>
                    <a:pt x="196" y="181"/>
                  </a:cubicBezTo>
                  <a:cubicBezTo>
                    <a:pt x="197" y="183"/>
                    <a:pt x="199" y="185"/>
                    <a:pt x="202" y="187"/>
                  </a:cubicBezTo>
                  <a:cubicBezTo>
                    <a:pt x="198" y="193"/>
                    <a:pt x="193" y="198"/>
                    <a:pt x="187" y="202"/>
                  </a:cubicBezTo>
                  <a:cubicBezTo>
                    <a:pt x="185" y="199"/>
                    <a:pt x="183" y="197"/>
                    <a:pt x="181" y="196"/>
                  </a:cubicBezTo>
                  <a:close/>
                  <a:moveTo>
                    <a:pt x="14" y="144"/>
                  </a:moveTo>
                  <a:cubicBezTo>
                    <a:pt x="14" y="128"/>
                    <a:pt x="17" y="113"/>
                    <a:pt x="22" y="100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5" y="123"/>
                    <a:pt x="72" y="133"/>
                    <a:pt x="72" y="144"/>
                  </a:cubicBezTo>
                  <a:cubicBezTo>
                    <a:pt x="72" y="155"/>
                    <a:pt x="75" y="165"/>
                    <a:pt x="79" y="175"/>
                  </a:cubicBezTo>
                  <a:cubicBezTo>
                    <a:pt x="22" y="189"/>
                    <a:pt x="22" y="189"/>
                    <a:pt x="22" y="189"/>
                  </a:cubicBezTo>
                  <a:cubicBezTo>
                    <a:pt x="17" y="175"/>
                    <a:pt x="14" y="160"/>
                    <a:pt x="14" y="144"/>
                  </a:cubicBezTo>
                  <a:close/>
                  <a:moveTo>
                    <a:pt x="144" y="14"/>
                  </a:moveTo>
                  <a:cubicBezTo>
                    <a:pt x="160" y="14"/>
                    <a:pt x="175" y="17"/>
                    <a:pt x="189" y="22"/>
                  </a:cubicBezTo>
                  <a:cubicBezTo>
                    <a:pt x="175" y="79"/>
                    <a:pt x="175" y="79"/>
                    <a:pt x="175" y="79"/>
                  </a:cubicBezTo>
                  <a:cubicBezTo>
                    <a:pt x="165" y="75"/>
                    <a:pt x="155" y="72"/>
                    <a:pt x="144" y="72"/>
                  </a:cubicBezTo>
                  <a:cubicBezTo>
                    <a:pt x="133" y="72"/>
                    <a:pt x="123" y="75"/>
                    <a:pt x="114" y="79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13" y="17"/>
                    <a:pt x="128" y="14"/>
                    <a:pt x="144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5" name="标题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en-US" altLang="zh-CN" smtClean="0"/>
              <a:t>Spring </a:t>
            </a:r>
            <a:r>
              <a:rPr lang="en-US" altLang="zh-CN"/>
              <a:t>IoC</a:t>
            </a:r>
            <a:r>
              <a:rPr lang="zh-CN" altLang="zh-CN"/>
              <a:t>容器和核心概念</a:t>
            </a:r>
            <a:endParaRPr lang="zh-CN" altLang="en-US" dirty="0"/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6013036" y="6194746"/>
            <a:ext cx="3262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资源配置合理，使用不方便</a:t>
            </a:r>
            <a:endParaRPr lang="zh-CN" altLang="en-US" sz="2000">
              <a:solidFill>
                <a:srgbClr val="7030A0"/>
              </a:solidFill>
            </a:endParaRPr>
          </a:p>
        </p:txBody>
      </p: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10849022" y="5101069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推荐</a:t>
            </a:r>
          </a:p>
        </p:txBody>
      </p:sp>
    </p:spTree>
    <p:extLst>
      <p:ext uri="{BB962C8B-B14F-4D97-AF65-F5344CB8AC3E}">
        <p14:creationId xmlns:p14="http://schemas.microsoft.com/office/powerpoint/2010/main" val="340471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3" grpId="0"/>
      <p:bldP spid="34" grpId="0"/>
      <p:bldP spid="44" grpId="0"/>
      <p:bldP spid="45" grpId="0"/>
      <p:bldP spid="67" grpId="0"/>
      <p:bldP spid="6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79,&quot;width&quot;:4584}"/>
</p:tagLst>
</file>

<file path=ppt/theme/theme1.xml><?xml version="1.0" encoding="utf-8"?>
<a:theme xmlns:a="http://schemas.openxmlformats.org/drawingml/2006/main" name="Office 主题">
  <a:themeElements>
    <a:clrScheme name="自定义 4366">
      <a:dk1>
        <a:sysClr val="windowText" lastClr="000000"/>
      </a:dk1>
      <a:lt1>
        <a:sysClr val="window" lastClr="FFFFFF"/>
      </a:lt1>
      <a:dk2>
        <a:srgbClr val="2C97CB"/>
      </a:dk2>
      <a:lt2>
        <a:srgbClr val="0070C0"/>
      </a:lt2>
      <a:accent1>
        <a:srgbClr val="0070C0"/>
      </a:accent1>
      <a:accent2>
        <a:srgbClr val="2C97CB"/>
      </a:accent2>
      <a:accent3>
        <a:srgbClr val="0070C0"/>
      </a:accent3>
      <a:accent4>
        <a:srgbClr val="2C97CB"/>
      </a:accent4>
      <a:accent5>
        <a:srgbClr val="0070C0"/>
      </a:accent5>
      <a:accent6>
        <a:srgbClr val="2C97CB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1951</TotalTime>
  <Words>2627</Words>
  <Application>Microsoft Office PowerPoint</Application>
  <PresentationFormat>自定义</PresentationFormat>
  <Paragraphs>267</Paragraphs>
  <Slides>15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1.1 Spring简介</vt:lpstr>
      <vt:lpstr>1.1 Spring简介</vt:lpstr>
      <vt:lpstr>1.1 Spring简介</vt:lpstr>
      <vt:lpstr>1.1 Spring简介</vt:lpstr>
      <vt:lpstr>1.1 Spring简介</vt:lpstr>
      <vt:lpstr>1.2 Spring IoC容器和核心概念</vt:lpstr>
      <vt:lpstr>1.2 Spring IoC容器和核心概念</vt:lpstr>
      <vt:lpstr>1.2 Spring IoC容器和核心概念</vt:lpstr>
      <vt:lpstr>1.2 Spring IoC容器和核心概念</vt:lpstr>
      <vt:lpstr>1.2 Spring IoC容器和核心概念</vt:lpstr>
      <vt:lpstr>1.2 Spring IoC容器和核心概念</vt:lpstr>
      <vt:lpstr>总结</vt:lpstr>
    </vt:vector>
  </TitlesOfParts>
  <Manager>ppt模板5</Manager>
  <Company>ppt模板5</Company>
  <LinksUpToDate>false</LinksUpToDate>
  <SharedDoc>false</SharedDoc>
  <HyperlinkBase>ppt模板5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ppt模板5</dc:subject>
  <dc:creator>ppt模板5</dc:creator>
  <cp:keywords>ppt模板5</cp:keywords>
  <dc:description>ppt模板5</dc:description>
  <cp:lastModifiedBy>zq xia</cp:lastModifiedBy>
  <cp:revision>163</cp:revision>
  <dcterms:created xsi:type="dcterms:W3CDTF">2018-07-07T09:02:09Z</dcterms:created>
  <dcterms:modified xsi:type="dcterms:W3CDTF">2024-10-16T00:14:52Z</dcterms:modified>
  <cp:category>ppt模板5</cp:category>
</cp:coreProperties>
</file>