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60" r:id="rId3"/>
    <p:sldId id="257" r:id="rId4"/>
    <p:sldId id="367" r:id="rId5"/>
    <p:sldId id="368" r:id="rId6"/>
    <p:sldId id="365" r:id="rId7"/>
    <p:sldId id="370" r:id="rId8"/>
    <p:sldId id="371" r:id="rId9"/>
    <p:sldId id="372" r:id="rId10"/>
    <p:sldId id="374" r:id="rId11"/>
    <p:sldId id="375" r:id="rId12"/>
    <p:sldId id="366" r:id="rId13"/>
    <p:sldId id="378" r:id="rId14"/>
    <p:sldId id="377" r:id="rId15"/>
    <p:sldId id="39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40" autoAdjust="0"/>
    <p:restoredTop sz="81703" autoAdjust="0"/>
  </p:normalViewPr>
  <p:slideViewPr>
    <p:cSldViewPr snapToGrid="0">
      <p:cViewPr>
        <p:scale>
          <a:sx n="70" d="100"/>
          <a:sy n="70" d="100"/>
        </p:scale>
        <p:origin x="-1098" y="-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1C199-7A40-4EB2-A2A4-84B27B21C277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BFE8C-0A1E-4718-BA11-182134D2C9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7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34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203CB6B-C779-4728-8626-E6198326BC77}" type="slidenum">
              <a:rPr lang="zh-CN" altLang="en-US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Spring | Projects</a:t>
            </a:r>
            <a:endParaRPr lang="en-US" altLang="zh-CN" smtClean="0"/>
          </a:p>
          <a:p>
            <a:r>
              <a:rPr lang="en-US" altLang="zh-CN" smtClean="0"/>
              <a:t>"</a:t>
            </a:r>
            <a:r>
              <a:rPr lang="zh-CN" altLang="en-US" smtClean="0"/>
              <a:t>不会音乐的金融顾问不是好程序员</a:t>
            </a:r>
            <a:r>
              <a:rPr lang="en-US" altLang="zh-CN" smtClean="0"/>
              <a:t>"</a:t>
            </a:r>
            <a:r>
              <a:rPr lang="zh-CN" altLang="en-US" smtClean="0"/>
              <a:t>是对这位大神最好的称呼了。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Rod Johnson</a:t>
            </a:r>
            <a:r>
              <a:rPr lang="zh-CN" altLang="en-US" smtClean="0"/>
              <a:t>在成为码农之前是悉尼大学的博士</a:t>
            </a:r>
            <a:r>
              <a:rPr lang="en-US" altLang="zh-CN" smtClean="0"/>
              <a:t>--</a:t>
            </a:r>
            <a:r>
              <a:rPr lang="zh-CN" altLang="en-US" smtClean="0"/>
              <a:t>音乐学博士。</a:t>
            </a:r>
            <a:endParaRPr lang="en-US" altLang="zh-CN" smtClean="0"/>
          </a:p>
          <a:p>
            <a:r>
              <a:rPr lang="zh-CN" altLang="en-US" smtClean="0"/>
              <a:t>人们惊叹于他为什么拥有如此高深的计算机技术和卓越的才华。</a:t>
            </a:r>
            <a:endParaRPr lang="en-US" altLang="zh-CN" smtClean="0"/>
          </a:p>
          <a:p>
            <a:r>
              <a:rPr lang="zh-CN" altLang="en-US" smtClean="0"/>
              <a:t>编程的极致就是艺术？</a:t>
            </a:r>
            <a:endParaRPr lang="en-US" altLang="zh-CN" smtClean="0"/>
          </a:p>
          <a:p>
            <a:r>
              <a:rPr lang="zh-CN" altLang="en-US" smtClean="0"/>
              <a:t>我想大师之所以为大师是他们超俗的风范和博大精深的艺术造诣。</a:t>
            </a:r>
            <a:endParaRPr lang="en-US" altLang="zh-CN" smtClean="0"/>
          </a:p>
          <a:p>
            <a:r>
              <a:rPr lang="zh-CN" altLang="en-US" smtClean="0"/>
              <a:t>比如：</a:t>
            </a:r>
            <a:r>
              <a:rPr lang="en-US" altLang="zh-CN" smtClean="0"/>
              <a:t>Linux</a:t>
            </a:r>
            <a:r>
              <a:rPr lang="zh-CN" altLang="en-US" smtClean="0"/>
              <a:t>之父</a:t>
            </a:r>
            <a:r>
              <a:rPr lang="en-US" altLang="zh-CN" smtClean="0"/>
              <a:t>-Linus Torvalds</a:t>
            </a:r>
            <a:r>
              <a:rPr lang="zh-CN" altLang="en-US" smtClean="0"/>
              <a:t>，</a:t>
            </a:r>
            <a:r>
              <a:rPr lang="en-US" altLang="zh-CN" smtClean="0"/>
              <a:t>Unix</a:t>
            </a:r>
            <a:r>
              <a:rPr lang="zh-CN" altLang="en-US" smtClean="0"/>
              <a:t>之父</a:t>
            </a:r>
            <a:r>
              <a:rPr lang="en-US" altLang="zh-CN" smtClean="0"/>
              <a:t>--Ken Thompson</a:t>
            </a:r>
            <a:r>
              <a:rPr lang="zh-CN" altLang="en-US" smtClean="0"/>
              <a:t>等。</a:t>
            </a:r>
            <a:endParaRPr lang="en-US" altLang="zh-CN" smtClean="0"/>
          </a:p>
          <a:p>
            <a:r>
              <a:rPr lang="zh-CN" altLang="en-US" smtClean="0"/>
              <a:t>我辈连</a:t>
            </a:r>
            <a:r>
              <a:rPr lang="en-US" altLang="zh-CN" smtClean="0"/>
              <a:t>JAVA</a:t>
            </a:r>
            <a:r>
              <a:rPr lang="zh-CN" altLang="en-US" smtClean="0"/>
              <a:t>也学不会的俗人渣渣只能在风中凌乱了。</a:t>
            </a:r>
          </a:p>
          <a:p>
            <a:endParaRPr lang="en-US" altLang="zh-CN" smtClean="0"/>
          </a:p>
          <a:p>
            <a:r>
              <a:rPr lang="zh-CN" altLang="en-US" smtClean="0"/>
              <a:t>对于每一位</a:t>
            </a:r>
            <a:r>
              <a:rPr lang="en-US" altLang="zh-CN" smtClean="0"/>
              <a:t>Java </a:t>
            </a:r>
            <a:r>
              <a:rPr lang="zh-CN" altLang="en-US" smtClean="0"/>
              <a:t>开发者来讲，</a:t>
            </a:r>
            <a:r>
              <a:rPr lang="en-US" altLang="zh-CN" smtClean="0"/>
              <a:t>Spring</a:t>
            </a:r>
            <a:r>
              <a:rPr lang="zh-CN" altLang="en-US" smtClean="0"/>
              <a:t>就是孕育万物的春天。</a:t>
            </a:r>
            <a:endParaRPr lang="en-US" altLang="zh-CN" smtClean="0"/>
          </a:p>
          <a:p>
            <a:r>
              <a:rPr lang="zh-CN" altLang="en-US" smtClean="0"/>
              <a:t>也许就是在</a:t>
            </a:r>
            <a:r>
              <a:rPr lang="en-US" altLang="zh-CN" smtClean="0"/>
              <a:t>2002</a:t>
            </a:r>
            <a:r>
              <a:rPr lang="zh-CN" altLang="en-US" smtClean="0"/>
              <a:t>年春天的一个晚上，</a:t>
            </a:r>
            <a:r>
              <a:rPr lang="en-US" altLang="zh-CN" smtClean="0"/>
              <a:t>Rod Johnson </a:t>
            </a:r>
            <a:r>
              <a:rPr lang="zh-CN" altLang="en-US" smtClean="0"/>
              <a:t>对</a:t>
            </a:r>
            <a:r>
              <a:rPr lang="en-US" altLang="zh-CN" smtClean="0"/>
              <a:t>Java EE </a:t>
            </a:r>
            <a:r>
              <a:rPr lang="zh-CN" altLang="en-US" smtClean="0"/>
              <a:t>框架臃肿、低效、梦游般的种种表现提出了质疑，</a:t>
            </a:r>
            <a:r>
              <a:rPr lang="en-US" altLang="zh-CN" smtClean="0"/>
              <a:t>Spring</a:t>
            </a:r>
            <a:r>
              <a:rPr lang="zh-CN" altLang="en-US" smtClean="0"/>
              <a:t>开源轻量容器自此应运而生。</a:t>
            </a:r>
            <a:endParaRPr lang="en-US" altLang="zh-CN" smtClean="0"/>
          </a:p>
          <a:p>
            <a:r>
              <a:rPr lang="en-US" altLang="zh-CN" smtClean="0"/>
              <a:t>Spring</a:t>
            </a:r>
            <a:r>
              <a:rPr lang="zh-CN" altLang="en-US" smtClean="0"/>
              <a:t>的设计思想是革命性的，它降低了企业级应用开发的复杂度，打破了正统</a:t>
            </a:r>
            <a:r>
              <a:rPr lang="en-US" altLang="zh-CN" smtClean="0"/>
              <a:t>J2EE</a:t>
            </a:r>
            <a:r>
              <a:rPr lang="zh-CN" altLang="en-US" smtClean="0"/>
              <a:t>框架一统天下的局面，</a:t>
            </a:r>
            <a:r>
              <a:rPr lang="en-US" altLang="zh-CN" smtClean="0"/>
              <a:t>IoC(</a:t>
            </a:r>
            <a:r>
              <a:rPr lang="zh-CN" altLang="en-US" smtClean="0"/>
              <a:t>控制反转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AOP(</a:t>
            </a:r>
            <a:r>
              <a:rPr lang="zh-CN" altLang="en-US" smtClean="0"/>
              <a:t>面向切面</a:t>
            </a:r>
            <a:r>
              <a:rPr lang="en-US" altLang="zh-CN" smtClean="0"/>
              <a:t>)</a:t>
            </a:r>
            <a:r>
              <a:rPr lang="zh-CN" altLang="en-US" smtClean="0"/>
              <a:t>具有广泛和深远的影响力。</a:t>
            </a:r>
            <a:endParaRPr lang="en-US" altLang="zh-CN" smtClean="0"/>
          </a:p>
          <a:p>
            <a:r>
              <a:rPr lang="zh-CN" altLang="en-US" smtClean="0"/>
              <a:t>松耦合、可测试、非侵入式、依赖注入使得每个</a:t>
            </a:r>
            <a:r>
              <a:rPr lang="en-US" altLang="zh-CN" smtClean="0"/>
              <a:t>Java</a:t>
            </a:r>
            <a:r>
              <a:rPr lang="zh-CN" altLang="en-US" smtClean="0"/>
              <a:t>应用都能从中受益，如今依然是业界最主流技术，展示了强有力的生命力。</a:t>
            </a:r>
            <a:endParaRPr lang="en-US" altLang="zh-CN" smtClean="0"/>
          </a:p>
          <a:p>
            <a:r>
              <a:rPr lang="zh-CN" altLang="en-US" smtClean="0"/>
              <a:t>有兴趣的软件开发者可以深入学习</a:t>
            </a:r>
            <a:r>
              <a:rPr lang="en-US" altLang="zh-CN" smtClean="0"/>
              <a:t>Spring</a:t>
            </a:r>
            <a:r>
              <a:rPr lang="zh-CN" altLang="en-US" smtClean="0"/>
              <a:t>发展体系，包括：</a:t>
            </a:r>
            <a:r>
              <a:rPr lang="en-US" altLang="zh-CN" smtClean="0"/>
              <a:t>Spring MVC,Spring Data,Spring Boot,Spring Cloud</a:t>
            </a:r>
            <a:r>
              <a:rPr lang="zh-CN" altLang="en-US" smtClean="0"/>
              <a:t>等等。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Spring | Projects</a:t>
            </a:r>
            <a:endParaRPr lang="en-US" altLang="zh-CN" smtClean="0"/>
          </a:p>
          <a:p>
            <a:r>
              <a:rPr lang="en-US" altLang="zh-CN" smtClean="0"/>
              <a:t>"</a:t>
            </a:r>
            <a:r>
              <a:rPr lang="zh-CN" altLang="en-US" smtClean="0"/>
              <a:t>不会音乐的金融顾问不是好程序员</a:t>
            </a:r>
            <a:r>
              <a:rPr lang="en-US" altLang="zh-CN" smtClean="0"/>
              <a:t>"</a:t>
            </a:r>
            <a:r>
              <a:rPr lang="zh-CN" altLang="en-US" smtClean="0"/>
              <a:t>是对这位大神最好的称呼了。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Rod Johnson</a:t>
            </a:r>
            <a:r>
              <a:rPr lang="zh-CN" altLang="en-US" smtClean="0"/>
              <a:t>在成为码农之前是悉尼大学的博士</a:t>
            </a:r>
            <a:r>
              <a:rPr lang="en-US" altLang="zh-CN" smtClean="0"/>
              <a:t>--</a:t>
            </a:r>
            <a:r>
              <a:rPr lang="zh-CN" altLang="en-US" smtClean="0"/>
              <a:t>音乐学博士。</a:t>
            </a:r>
            <a:endParaRPr lang="en-US" altLang="zh-CN" smtClean="0"/>
          </a:p>
          <a:p>
            <a:r>
              <a:rPr lang="zh-CN" altLang="en-US" smtClean="0"/>
              <a:t>人们惊叹于他为什么拥有如此高深的计算机技术和卓越的才华。</a:t>
            </a:r>
            <a:endParaRPr lang="en-US" altLang="zh-CN" smtClean="0"/>
          </a:p>
          <a:p>
            <a:r>
              <a:rPr lang="zh-CN" altLang="en-US" smtClean="0"/>
              <a:t>编程的极致就是艺术？</a:t>
            </a:r>
            <a:endParaRPr lang="en-US" altLang="zh-CN" smtClean="0"/>
          </a:p>
          <a:p>
            <a:r>
              <a:rPr lang="zh-CN" altLang="en-US" smtClean="0"/>
              <a:t>我想大师之所以为大师是他们超俗的风范和博大精深的艺术造诣。</a:t>
            </a:r>
            <a:endParaRPr lang="en-US" altLang="zh-CN" smtClean="0"/>
          </a:p>
          <a:p>
            <a:r>
              <a:rPr lang="zh-CN" altLang="en-US" smtClean="0"/>
              <a:t>比如：</a:t>
            </a:r>
            <a:r>
              <a:rPr lang="en-US" altLang="zh-CN" smtClean="0"/>
              <a:t>Linux</a:t>
            </a:r>
            <a:r>
              <a:rPr lang="zh-CN" altLang="en-US" smtClean="0"/>
              <a:t>之父</a:t>
            </a:r>
            <a:r>
              <a:rPr lang="en-US" altLang="zh-CN" smtClean="0"/>
              <a:t>-Linus Torvalds</a:t>
            </a:r>
            <a:r>
              <a:rPr lang="zh-CN" altLang="en-US" smtClean="0"/>
              <a:t>，</a:t>
            </a:r>
            <a:r>
              <a:rPr lang="en-US" altLang="zh-CN" smtClean="0"/>
              <a:t>Unix</a:t>
            </a:r>
            <a:r>
              <a:rPr lang="zh-CN" altLang="en-US" smtClean="0"/>
              <a:t>之父</a:t>
            </a:r>
            <a:r>
              <a:rPr lang="en-US" altLang="zh-CN" smtClean="0"/>
              <a:t>--Ken Thompson</a:t>
            </a:r>
            <a:r>
              <a:rPr lang="zh-CN" altLang="en-US" smtClean="0"/>
              <a:t>等。</a:t>
            </a:r>
            <a:endParaRPr lang="en-US" altLang="zh-CN" smtClean="0"/>
          </a:p>
          <a:p>
            <a:r>
              <a:rPr lang="zh-CN" altLang="en-US" smtClean="0"/>
              <a:t>我辈连</a:t>
            </a:r>
            <a:r>
              <a:rPr lang="en-US" altLang="zh-CN" smtClean="0"/>
              <a:t>JAVA</a:t>
            </a:r>
            <a:r>
              <a:rPr lang="zh-CN" altLang="en-US" smtClean="0"/>
              <a:t>也学不会的俗人渣渣只能在风中凌乱了。</a:t>
            </a:r>
          </a:p>
          <a:p>
            <a:endParaRPr lang="en-US" altLang="zh-CN" smtClean="0"/>
          </a:p>
          <a:p>
            <a:r>
              <a:rPr lang="zh-CN" altLang="en-US" smtClean="0"/>
              <a:t>对于每一位</a:t>
            </a:r>
            <a:r>
              <a:rPr lang="en-US" altLang="zh-CN" smtClean="0"/>
              <a:t>Java </a:t>
            </a:r>
            <a:r>
              <a:rPr lang="zh-CN" altLang="en-US" smtClean="0"/>
              <a:t>开发者来讲，</a:t>
            </a:r>
            <a:r>
              <a:rPr lang="en-US" altLang="zh-CN" smtClean="0"/>
              <a:t>Spring</a:t>
            </a:r>
            <a:r>
              <a:rPr lang="zh-CN" altLang="en-US" smtClean="0"/>
              <a:t>就是孕育万物的春天。</a:t>
            </a:r>
            <a:endParaRPr lang="en-US" altLang="zh-CN" smtClean="0"/>
          </a:p>
          <a:p>
            <a:r>
              <a:rPr lang="zh-CN" altLang="en-US" smtClean="0"/>
              <a:t>也许就是在</a:t>
            </a:r>
            <a:r>
              <a:rPr lang="en-US" altLang="zh-CN" smtClean="0"/>
              <a:t>2002</a:t>
            </a:r>
            <a:r>
              <a:rPr lang="zh-CN" altLang="en-US" smtClean="0"/>
              <a:t>年春天的一个晚上，</a:t>
            </a:r>
            <a:r>
              <a:rPr lang="en-US" altLang="zh-CN" smtClean="0"/>
              <a:t>Rod Johnson </a:t>
            </a:r>
            <a:r>
              <a:rPr lang="zh-CN" altLang="en-US" smtClean="0"/>
              <a:t>对</a:t>
            </a:r>
            <a:r>
              <a:rPr lang="en-US" altLang="zh-CN" smtClean="0"/>
              <a:t>Java EE </a:t>
            </a:r>
            <a:r>
              <a:rPr lang="zh-CN" altLang="en-US" smtClean="0"/>
              <a:t>框架臃肿、低效、梦游般的种种表现提出了质疑，</a:t>
            </a:r>
            <a:r>
              <a:rPr lang="en-US" altLang="zh-CN" smtClean="0"/>
              <a:t>Spring</a:t>
            </a:r>
            <a:r>
              <a:rPr lang="zh-CN" altLang="en-US" smtClean="0"/>
              <a:t>开源轻量容器自此应运而生。</a:t>
            </a:r>
            <a:endParaRPr lang="en-US" altLang="zh-CN" smtClean="0"/>
          </a:p>
          <a:p>
            <a:r>
              <a:rPr lang="en-US" altLang="zh-CN" smtClean="0"/>
              <a:t>Spring</a:t>
            </a:r>
            <a:r>
              <a:rPr lang="zh-CN" altLang="en-US" smtClean="0"/>
              <a:t>的设计思想是革命性的，它降低了企业级应用开发的复杂度，打破了正统</a:t>
            </a:r>
            <a:r>
              <a:rPr lang="en-US" altLang="zh-CN" smtClean="0"/>
              <a:t>J2EE</a:t>
            </a:r>
            <a:r>
              <a:rPr lang="zh-CN" altLang="en-US" smtClean="0"/>
              <a:t>框架一统天下的局面，</a:t>
            </a:r>
            <a:r>
              <a:rPr lang="en-US" altLang="zh-CN" smtClean="0"/>
              <a:t>IoC(</a:t>
            </a:r>
            <a:r>
              <a:rPr lang="zh-CN" altLang="en-US" smtClean="0"/>
              <a:t>控制反转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AOP(</a:t>
            </a:r>
            <a:r>
              <a:rPr lang="zh-CN" altLang="en-US" smtClean="0"/>
              <a:t>面向切面</a:t>
            </a:r>
            <a:r>
              <a:rPr lang="en-US" altLang="zh-CN" smtClean="0"/>
              <a:t>)</a:t>
            </a:r>
            <a:r>
              <a:rPr lang="zh-CN" altLang="en-US" smtClean="0"/>
              <a:t>具有广泛和深远的影响力。</a:t>
            </a:r>
            <a:endParaRPr lang="en-US" altLang="zh-CN" smtClean="0"/>
          </a:p>
          <a:p>
            <a:r>
              <a:rPr lang="zh-CN" altLang="en-US" smtClean="0"/>
              <a:t>松耦合、可测试、非侵入式、依赖注入使得每个</a:t>
            </a:r>
            <a:r>
              <a:rPr lang="en-US" altLang="zh-CN" smtClean="0"/>
              <a:t>Java</a:t>
            </a:r>
            <a:r>
              <a:rPr lang="zh-CN" altLang="en-US" smtClean="0"/>
              <a:t>应用都能从中受益，如今依然是业界最主流技术，展示了强有力的生命力。</a:t>
            </a:r>
            <a:endParaRPr lang="en-US" altLang="zh-CN" smtClean="0"/>
          </a:p>
          <a:p>
            <a:r>
              <a:rPr lang="zh-CN" altLang="en-US" smtClean="0"/>
              <a:t>有兴趣的软件开发者可以深入学习</a:t>
            </a:r>
            <a:r>
              <a:rPr lang="en-US" altLang="zh-CN" smtClean="0"/>
              <a:t>Spring</a:t>
            </a:r>
            <a:r>
              <a:rPr lang="zh-CN" altLang="en-US" smtClean="0"/>
              <a:t>发展体系，包括：</a:t>
            </a:r>
            <a:r>
              <a:rPr lang="en-US" altLang="zh-CN" smtClean="0"/>
              <a:t>Spring MVC,Spring Data,Spring Boot,Spring Cloud</a:t>
            </a:r>
            <a:r>
              <a:rPr lang="zh-CN" altLang="en-US" smtClean="0"/>
              <a:t>等等。</a:t>
            </a:r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2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05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51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09800" y="310963"/>
            <a:ext cx="7495673" cy="7762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6E59B-BC2A-4AAC-A519-D3DB9C872C0D}" type="datetimeFigureOut">
              <a:rPr lang="zh-CN" altLang="en-US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E9D2F-2A7B-4DE8-A3F0-C4F0D2F3DD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0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09800" y="310963"/>
            <a:ext cx="7495673" cy="7762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6E59B-BC2A-4AAC-A519-D3DB9C872C0D}" type="datetimeFigureOut">
              <a:rPr lang="zh-CN" altLang="en-US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E9D2F-2A7B-4DE8-A3F0-C4F0D2F3DD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0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09800" y="310963"/>
            <a:ext cx="7495673" cy="7762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6E59B-BC2A-4AAC-A519-D3DB9C872C0D}" type="datetimeFigureOut">
              <a:rPr lang="zh-CN" altLang="en-US"/>
              <a:pPr>
                <a:defRPr/>
              </a:pPr>
              <a:t>2024/10/16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E9D2F-2A7B-4DE8-A3F0-C4F0D2F3DD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4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371601" y="298355"/>
            <a:ext cx="10820400" cy="712695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836" y="352143"/>
            <a:ext cx="10515600" cy="629492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4481" y="298355"/>
            <a:ext cx="842682" cy="71269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3"/>
          <a:stretch/>
        </p:blipFill>
        <p:spPr>
          <a:xfrm>
            <a:off x="338816" y="69755"/>
            <a:ext cx="1208476" cy="11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23681"/>
            <a:ext cx="8727141" cy="4222377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3"/>
          <a:stretch/>
        </p:blipFill>
        <p:spPr>
          <a:xfrm>
            <a:off x="5856450" y="711701"/>
            <a:ext cx="6348997" cy="61462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20717" y="1223681"/>
            <a:ext cx="1084729" cy="42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01 3"/>
          <p:cNvSpPr txBox="1"/>
          <p:nvPr/>
        </p:nvSpPr>
        <p:spPr>
          <a:xfrm>
            <a:off x="195153" y="1856507"/>
            <a:ext cx="9408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30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SpringFramework</a:t>
            </a:r>
          </a:p>
          <a:p>
            <a:r>
              <a:rPr lang="zh-CN" altLang="en-US" sz="5400" spc="30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实战指南</a:t>
            </a:r>
            <a:endParaRPr lang="zh-CN" altLang="en-US" sz="5400" spc="3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8" name="01 13"/>
          <p:cNvSpPr txBox="1"/>
          <p:nvPr/>
        </p:nvSpPr>
        <p:spPr>
          <a:xfrm>
            <a:off x="195153" y="4380108"/>
            <a:ext cx="24330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smtClean="0">
                <a:solidFill>
                  <a:schemeClr val="bg1"/>
                </a:solidFill>
                <a:latin typeface="+mn-ea"/>
              </a:rPr>
              <a:t>授课教师：夏竹青</a:t>
            </a:r>
            <a:endParaRPr lang="zh-CN" altLang="en-US" sz="1867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01 14"/>
          <p:cNvSpPr txBox="1"/>
          <p:nvPr/>
        </p:nvSpPr>
        <p:spPr>
          <a:xfrm>
            <a:off x="195153" y="4785739"/>
            <a:ext cx="300518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7" dirty="0">
                <a:solidFill>
                  <a:schemeClr val="bg1"/>
                </a:solidFill>
                <a:latin typeface="+mn-ea"/>
              </a:rPr>
              <a:t>时间</a:t>
            </a:r>
            <a:r>
              <a:rPr lang="zh-CN" altLang="en-US" sz="1867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1867" smtClean="0">
                <a:solidFill>
                  <a:schemeClr val="bg1"/>
                </a:solidFill>
                <a:latin typeface="+mn-ea"/>
              </a:rPr>
              <a:t>2024</a:t>
            </a:r>
            <a:r>
              <a:rPr lang="zh-CN" altLang="en-US" sz="1867" smtClean="0">
                <a:solidFill>
                  <a:schemeClr val="bg1"/>
                </a:solidFill>
                <a:latin typeface="+mn-ea"/>
              </a:rPr>
              <a:t>年</a:t>
            </a:r>
            <a:r>
              <a:rPr lang="en-US" altLang="zh-CN" sz="1867" smtClean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867" smtClean="0">
                <a:solidFill>
                  <a:schemeClr val="bg1"/>
                </a:solidFill>
                <a:latin typeface="+mn-ea"/>
              </a:rPr>
              <a:t>月</a:t>
            </a:r>
            <a:endParaRPr lang="zh-CN" altLang="en-US" sz="1867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741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8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2.2.1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方式实现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DI-</a:t>
            </a:r>
            <a:r>
              <a:rPr lang="en-US" altLang="zh-CN" smtClean="0"/>
              <a:t>Setter</a:t>
            </a:r>
            <a:r>
              <a:rPr lang="zh-CN" altLang="zh-CN"/>
              <a:t>方法依赖</a:t>
            </a:r>
            <a:r>
              <a:rPr lang="zh-CN" altLang="zh-CN" smtClean="0"/>
              <a:t>注入</a:t>
            </a:r>
            <a:endParaRPr lang="zh-CN" altLang="en-US"/>
          </a:p>
        </p:txBody>
      </p:sp>
      <p:sp>
        <p:nvSpPr>
          <p:cNvPr id="3" name="矩形 10"/>
          <p:cNvSpPr>
            <a:spLocks noChangeArrowheads="1"/>
          </p:cNvSpPr>
          <p:nvPr/>
        </p:nvSpPr>
        <p:spPr bwMode="auto">
          <a:xfrm>
            <a:off x="1397476" y="3168651"/>
            <a:ext cx="2276584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Hibernate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的</a:t>
            </a:r>
            <a:endParaRPr lang="en-US" altLang="zh-CN" sz="2800" b="1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二级缓存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06401" y="2562225"/>
            <a:ext cx="5473700" cy="2743200"/>
            <a:chOff x="304897" y="3076174"/>
            <a:chExt cx="4105178" cy="2743484"/>
          </a:xfrm>
        </p:grpSpPr>
        <p:pic>
          <p:nvPicPr>
            <p:cNvPr id="5" name="Picture 31" descr="C:\Users\admin\Desktop\201777-12062Q1302417.png"/>
            <p:cNvPicPr>
              <a:picLocks noChangeAspect="1" noChangeArrowheads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 bwMode="auto">
            <a:xfrm>
              <a:off x="304897" y="3076174"/>
              <a:ext cx="4105178" cy="2743484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extLst/>
          </p:spPr>
        </p:pic>
        <p:sp>
          <p:nvSpPr>
            <p:cNvPr id="6" name="TextBox 24"/>
            <p:cNvSpPr txBox="1">
              <a:spLocks noChangeArrowheads="1"/>
            </p:cNvSpPr>
            <p:nvPr/>
          </p:nvSpPr>
          <p:spPr bwMode="auto">
            <a:xfrm>
              <a:off x="1731153" y="4208496"/>
              <a:ext cx="2295525" cy="70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学习案例</a:t>
              </a:r>
            </a:p>
          </p:txBody>
        </p:sp>
      </p:grpSp>
      <p:sp>
        <p:nvSpPr>
          <p:cNvPr id="7" name="剪去对角的矩形 3"/>
          <p:cNvSpPr>
            <a:spLocks/>
          </p:cNvSpPr>
          <p:nvPr/>
        </p:nvSpPr>
        <p:spPr bwMode="auto">
          <a:xfrm>
            <a:off x="6203951" y="3227389"/>
            <a:ext cx="1996016" cy="427037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案例代码</a:t>
            </a:r>
          </a:p>
        </p:txBody>
      </p:sp>
      <p:cxnSp>
        <p:nvCxnSpPr>
          <p:cNvPr id="8" name="直线连接符 9"/>
          <p:cNvCxnSpPr>
            <a:cxnSpLocks noChangeShapeType="1"/>
          </p:cNvCxnSpPr>
          <p:nvPr/>
        </p:nvCxnSpPr>
        <p:spPr bwMode="auto">
          <a:xfrm>
            <a:off x="6345767" y="3886200"/>
            <a:ext cx="4709584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矩形 36"/>
          <p:cNvSpPr>
            <a:spLocks noChangeArrowheads="1"/>
          </p:cNvSpPr>
          <p:nvPr/>
        </p:nvSpPr>
        <p:spPr bwMode="auto">
          <a:xfrm>
            <a:off x="6187018" y="3973513"/>
            <a:ext cx="511598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接下来，就通过项目示例演示。</a:t>
            </a:r>
          </a:p>
        </p:txBody>
      </p:sp>
    </p:spTree>
    <p:extLst>
      <p:ext uri="{BB962C8B-B14F-4D97-AF65-F5344CB8AC3E}">
        <p14:creationId xmlns:p14="http://schemas.microsoft.com/office/powerpoint/2010/main" val="32509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2.2.2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方式实现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DI-</a:t>
            </a:r>
            <a:r>
              <a:rPr lang="zh-CN" altLang="en-US" smtClean="0"/>
              <a:t>有参构造</a:t>
            </a:r>
            <a:r>
              <a:rPr lang="zh-CN" altLang="zh-CN" smtClean="0"/>
              <a:t>方法</a:t>
            </a:r>
            <a:r>
              <a:rPr lang="zh-CN" altLang="zh-CN"/>
              <a:t>依赖</a:t>
            </a:r>
            <a:r>
              <a:rPr lang="zh-CN" altLang="zh-CN" smtClean="0"/>
              <a:t>注入</a:t>
            </a:r>
            <a:endParaRPr lang="zh-CN" altLang="en-US"/>
          </a:p>
        </p:txBody>
      </p:sp>
      <p:sp>
        <p:nvSpPr>
          <p:cNvPr id="3" name="矩形 10"/>
          <p:cNvSpPr>
            <a:spLocks noChangeArrowheads="1"/>
          </p:cNvSpPr>
          <p:nvPr/>
        </p:nvSpPr>
        <p:spPr bwMode="auto">
          <a:xfrm>
            <a:off x="1397476" y="3168651"/>
            <a:ext cx="2276584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Hibernate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的</a:t>
            </a:r>
            <a:endParaRPr lang="en-US" altLang="zh-CN" sz="2800" b="1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二级缓存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06401" y="2562225"/>
            <a:ext cx="5473700" cy="2743200"/>
            <a:chOff x="304897" y="3076174"/>
            <a:chExt cx="4105178" cy="2743484"/>
          </a:xfrm>
        </p:grpSpPr>
        <p:pic>
          <p:nvPicPr>
            <p:cNvPr id="5" name="Picture 31" descr="C:\Users\admin\Desktop\201777-12062Q1302417.png"/>
            <p:cNvPicPr>
              <a:picLocks noChangeAspect="1" noChangeArrowheads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 bwMode="auto">
            <a:xfrm>
              <a:off x="304897" y="3076174"/>
              <a:ext cx="4105178" cy="2743484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  <a:extLst/>
          </p:spPr>
        </p:pic>
        <p:sp>
          <p:nvSpPr>
            <p:cNvPr id="6" name="TextBox 24"/>
            <p:cNvSpPr txBox="1">
              <a:spLocks noChangeArrowheads="1"/>
            </p:cNvSpPr>
            <p:nvPr/>
          </p:nvSpPr>
          <p:spPr bwMode="auto">
            <a:xfrm>
              <a:off x="1731153" y="4208496"/>
              <a:ext cx="2295525" cy="707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 b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学习案例</a:t>
              </a:r>
            </a:p>
          </p:txBody>
        </p:sp>
      </p:grpSp>
      <p:sp>
        <p:nvSpPr>
          <p:cNvPr id="7" name="剪去对角的矩形 3"/>
          <p:cNvSpPr>
            <a:spLocks/>
          </p:cNvSpPr>
          <p:nvPr/>
        </p:nvSpPr>
        <p:spPr bwMode="auto">
          <a:xfrm>
            <a:off x="6203951" y="3227389"/>
            <a:ext cx="1996016" cy="427037"/>
          </a:xfrm>
          <a:custGeom>
            <a:avLst/>
            <a:gdLst>
              <a:gd name="T0" fmla="*/ 0 w 1606550"/>
              <a:gd name="T1" fmla="*/ 0 h 585787"/>
              <a:gd name="T2" fmla="*/ 1508917 w 1606550"/>
              <a:gd name="T3" fmla="*/ 0 h 585787"/>
              <a:gd name="T4" fmla="*/ 1606550 w 1606550"/>
              <a:gd name="T5" fmla="*/ 97633 h 585787"/>
              <a:gd name="T6" fmla="*/ 1606550 w 1606550"/>
              <a:gd name="T7" fmla="*/ 585787 h 585787"/>
              <a:gd name="T8" fmla="*/ 1606550 w 1606550"/>
              <a:gd name="T9" fmla="*/ 585787 h 585787"/>
              <a:gd name="T10" fmla="*/ 97633 w 1606550"/>
              <a:gd name="T11" fmla="*/ 585787 h 585787"/>
              <a:gd name="T12" fmla="*/ 0 w 1606550"/>
              <a:gd name="T13" fmla="*/ 488154 h 585787"/>
              <a:gd name="T14" fmla="*/ 0 w 1606550"/>
              <a:gd name="T15" fmla="*/ 0 h 5857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06550"/>
              <a:gd name="T25" fmla="*/ 0 h 585787"/>
              <a:gd name="T26" fmla="*/ 1606550 w 1606550"/>
              <a:gd name="T27" fmla="*/ 585787 h 58578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06550" h="585787">
                <a:moveTo>
                  <a:pt x="0" y="0"/>
                </a:moveTo>
                <a:lnTo>
                  <a:pt x="1508917" y="0"/>
                </a:lnTo>
                <a:lnTo>
                  <a:pt x="1606550" y="97633"/>
                </a:lnTo>
                <a:lnTo>
                  <a:pt x="1606550" y="585787"/>
                </a:lnTo>
                <a:lnTo>
                  <a:pt x="97633" y="585787"/>
                </a:lnTo>
                <a:lnTo>
                  <a:pt x="0" y="488154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srgbClr val="808080">
                <a:alpha val="42999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案例代码</a:t>
            </a:r>
          </a:p>
        </p:txBody>
      </p:sp>
      <p:cxnSp>
        <p:nvCxnSpPr>
          <p:cNvPr id="8" name="直线连接符 9"/>
          <p:cNvCxnSpPr>
            <a:cxnSpLocks noChangeShapeType="1"/>
          </p:cNvCxnSpPr>
          <p:nvPr/>
        </p:nvCxnSpPr>
        <p:spPr bwMode="auto">
          <a:xfrm>
            <a:off x="6345767" y="3886200"/>
            <a:ext cx="4709584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矩形 36"/>
          <p:cNvSpPr>
            <a:spLocks noChangeArrowheads="1"/>
          </p:cNvSpPr>
          <p:nvPr/>
        </p:nvSpPr>
        <p:spPr bwMode="auto">
          <a:xfrm>
            <a:off x="6187018" y="3973513"/>
            <a:ext cx="511598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接下来，就通过项目示例演示。</a:t>
            </a:r>
          </a:p>
        </p:txBody>
      </p:sp>
    </p:spTree>
    <p:extLst>
      <p:ext uri="{BB962C8B-B14F-4D97-AF65-F5344CB8AC3E}">
        <p14:creationId xmlns:p14="http://schemas.microsoft.com/office/powerpoint/2010/main" val="245711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6239934" y="3848101"/>
            <a:ext cx="4127500" cy="266541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24"/>
          <p:cNvGrpSpPr/>
          <p:nvPr/>
        </p:nvGrpSpPr>
        <p:grpSpPr bwMode="auto">
          <a:xfrm>
            <a:off x="4313767" y="1006475"/>
            <a:ext cx="3670175" cy="681038"/>
            <a:chOff x="3235474" y="981052"/>
            <a:chExt cx="2752525" cy="680515"/>
          </a:xfrm>
          <a:solidFill>
            <a:schemeClr val="accent1"/>
          </a:solidFill>
        </p:grpSpPr>
        <p:sp>
          <p:nvSpPr>
            <p:cNvPr id="26" name="任意多边形 25"/>
            <p:cNvSpPr/>
            <p:nvPr/>
          </p:nvSpPr>
          <p:spPr bwMode="auto">
            <a:xfrm>
              <a:off x="3235474" y="981052"/>
              <a:ext cx="2592288" cy="680515"/>
            </a:xfrm>
            <a:custGeom>
              <a:avLst/>
              <a:gdLst>
                <a:gd name="connsiteX0" fmla="*/ 0 w 1836805"/>
                <a:gd name="connsiteY0" fmla="*/ 179372 h 1076213"/>
                <a:gd name="connsiteX1" fmla="*/ 179372 w 1836805"/>
                <a:gd name="connsiteY1" fmla="*/ 0 h 1076213"/>
                <a:gd name="connsiteX2" fmla="*/ 1657433 w 1836805"/>
                <a:gd name="connsiteY2" fmla="*/ 0 h 1076213"/>
                <a:gd name="connsiteX3" fmla="*/ 1836805 w 1836805"/>
                <a:gd name="connsiteY3" fmla="*/ 179372 h 1076213"/>
                <a:gd name="connsiteX4" fmla="*/ 1836805 w 1836805"/>
                <a:gd name="connsiteY4" fmla="*/ 896841 h 1076213"/>
                <a:gd name="connsiteX5" fmla="*/ 1657433 w 1836805"/>
                <a:gd name="connsiteY5" fmla="*/ 1076213 h 1076213"/>
                <a:gd name="connsiteX6" fmla="*/ 179372 w 1836805"/>
                <a:gd name="connsiteY6" fmla="*/ 1076213 h 1076213"/>
                <a:gd name="connsiteX7" fmla="*/ 0 w 1836805"/>
                <a:gd name="connsiteY7" fmla="*/ 896841 h 1076213"/>
                <a:gd name="connsiteX8" fmla="*/ 0 w 1836805"/>
                <a:gd name="connsiteY8" fmla="*/ 179372 h 1076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6805" h="1076213">
                  <a:moveTo>
                    <a:pt x="0" y="179372"/>
                  </a:moveTo>
                  <a:cubicBezTo>
                    <a:pt x="0" y="80308"/>
                    <a:pt x="80308" y="0"/>
                    <a:pt x="179372" y="0"/>
                  </a:cubicBezTo>
                  <a:lnTo>
                    <a:pt x="1657433" y="0"/>
                  </a:lnTo>
                  <a:cubicBezTo>
                    <a:pt x="1756497" y="0"/>
                    <a:pt x="1836805" y="80308"/>
                    <a:pt x="1836805" y="179372"/>
                  </a:cubicBezTo>
                  <a:lnTo>
                    <a:pt x="1836805" y="896841"/>
                  </a:lnTo>
                  <a:cubicBezTo>
                    <a:pt x="1836805" y="995905"/>
                    <a:pt x="1756497" y="1076213"/>
                    <a:pt x="1657433" y="1076213"/>
                  </a:cubicBezTo>
                  <a:lnTo>
                    <a:pt x="179372" y="1076213"/>
                  </a:lnTo>
                  <a:cubicBezTo>
                    <a:pt x="80308" y="1076213"/>
                    <a:pt x="0" y="995905"/>
                    <a:pt x="0" y="896841"/>
                  </a:cubicBezTo>
                  <a:lnTo>
                    <a:pt x="0" y="179372"/>
                  </a:lnTo>
                  <a:close/>
                </a:path>
              </a:pathLst>
            </a:cu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23986" tIns="138261" rIns="223986" bIns="138261" spcCol="1270" anchor="ctr"/>
            <a:lstStyle/>
            <a:p>
              <a:pPr algn="ctr" defTabSz="2000250" eaLnBrk="0" hangingPunct="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09" name="矩形 11"/>
            <p:cNvSpPr>
              <a:spLocks noChangeArrowheads="1"/>
            </p:cNvSpPr>
            <p:nvPr/>
          </p:nvSpPr>
          <p:spPr bwMode="auto">
            <a:xfrm>
              <a:off x="3362146" y="998502"/>
              <a:ext cx="2625853" cy="6458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defRPr/>
              </a:pPr>
              <a:r>
                <a:rPr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基于</a:t>
              </a:r>
              <a:r>
                <a:rPr lang="en-US" altLang="zh-CN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XML</a:t>
              </a:r>
              <a:r>
                <a:rPr lang="zh-CN" altLang="en-U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的依赖注入</a:t>
              </a:r>
              <a:endPara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>
                <a:defRPr/>
              </a:pPr>
              <a:r>
                <a:rPr lang="zh-CN" altLang="en-US" b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种方式）</a:t>
              </a: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6616700" y="2063750"/>
            <a:ext cx="3606800" cy="647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构造注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Injection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1862667" y="2063750"/>
            <a:ext cx="3615267" cy="6477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设值注入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>
              <a:defRPr/>
            </a:pP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 Injection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左大括号 29"/>
          <p:cNvSpPr/>
          <p:nvPr/>
        </p:nvSpPr>
        <p:spPr bwMode="auto">
          <a:xfrm rot="5400000">
            <a:off x="5831417" y="-378354"/>
            <a:ext cx="431800" cy="4512733"/>
          </a:xfrm>
          <a:prstGeom prst="leftBrace">
            <a:avLst>
              <a:gd name="adj1" fmla="val 8332"/>
              <a:gd name="adj2" fmla="val 50281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2734733" y="2711450"/>
            <a:ext cx="1888067" cy="114935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必备以下条件</a:t>
            </a:r>
          </a:p>
        </p:txBody>
      </p:sp>
      <p:sp>
        <p:nvSpPr>
          <p:cNvPr id="32" name="下箭头 31"/>
          <p:cNvSpPr/>
          <p:nvPr/>
        </p:nvSpPr>
        <p:spPr>
          <a:xfrm>
            <a:off x="7361767" y="2711450"/>
            <a:ext cx="1885951" cy="114935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必备以下条件</a:t>
            </a:r>
          </a:p>
        </p:txBody>
      </p:sp>
      <p:sp>
        <p:nvSpPr>
          <p:cNvPr id="33" name="矩形 32"/>
          <p:cNvSpPr/>
          <p:nvPr/>
        </p:nvSpPr>
        <p:spPr>
          <a:xfrm>
            <a:off x="1653117" y="3860801"/>
            <a:ext cx="4129616" cy="266382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871134" y="3860801"/>
            <a:ext cx="1536700" cy="1800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类必须有一个无参构造方法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3941234" y="3873501"/>
            <a:ext cx="1536700" cy="1800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类必须为属性提供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7535334" y="3848101"/>
            <a:ext cx="1536700" cy="18002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类必须提供有参构造方法</a:t>
            </a:r>
          </a:p>
        </p:txBody>
      </p:sp>
      <p:sp>
        <p:nvSpPr>
          <p:cNvPr id="37" name="矩形 36"/>
          <p:cNvSpPr/>
          <p:nvPr/>
        </p:nvSpPr>
        <p:spPr>
          <a:xfrm>
            <a:off x="1871134" y="5673726"/>
            <a:ext cx="3841751" cy="7794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配置文件中使用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&lt;property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元素为属性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注入值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83868" y="5673726"/>
            <a:ext cx="3839633" cy="7794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配置文件中使用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&lt;constructor-arg&gt;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CN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来为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属性注入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2.2.3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的依赖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注入的实现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194593" y="1952327"/>
            <a:ext cx="1106481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smtClean="0"/>
              <a:t>方式</a:t>
            </a:r>
            <a:r>
              <a:rPr lang="en-US" altLang="zh-CN" b="1" smtClean="0"/>
              <a:t>1</a:t>
            </a:r>
            <a:r>
              <a:rPr lang="zh-CN" altLang="en-US" b="1" smtClean="0"/>
              <a:t>：实例化的同时指定配置文件</a:t>
            </a:r>
            <a:r>
              <a:rPr lang="zh-CN" altLang="en-US" b="1" smtClean="0">
                <a:solidFill>
                  <a:srgbClr val="FF0000"/>
                </a:solidFill>
              </a:rPr>
              <a:t>（掌握）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mtClean="0"/>
              <a:t>             </a:t>
            </a:r>
            <a:r>
              <a:rPr lang="zh-CN" altLang="zh-CN" smtClean="0"/>
              <a:t>参数</a:t>
            </a:r>
            <a:r>
              <a:rPr lang="zh-CN" altLang="zh-CN"/>
              <a:t>：</a:t>
            </a:r>
            <a:r>
              <a:rPr lang="en-US" altLang="zh-CN"/>
              <a:t>String...</a:t>
            </a:r>
            <a:r>
              <a:rPr lang="en-US" altLang="zh-CN" smtClean="0"/>
              <a:t>locations  </a:t>
            </a:r>
            <a:r>
              <a:rPr lang="zh-CN" altLang="en-US" smtClean="0"/>
              <a:t>方法</a:t>
            </a:r>
            <a:r>
              <a:rPr lang="zh-CN" altLang="en-US"/>
              <a:t>参数为</a:t>
            </a:r>
            <a:r>
              <a:rPr lang="zh-CN" altLang="en-US" b="1"/>
              <a:t>可变</a:t>
            </a:r>
            <a:r>
              <a:rPr lang="zh-CN" altLang="en-US" b="1" smtClean="0"/>
              <a:t>参数</a:t>
            </a:r>
            <a:r>
              <a:rPr lang="zh-CN" altLang="en-US" smtClean="0"/>
              <a:t>，</a:t>
            </a:r>
            <a:r>
              <a:rPr lang="zh-CN" altLang="zh-CN" smtClean="0"/>
              <a:t>传入</a:t>
            </a:r>
            <a:r>
              <a:rPr lang="zh-CN" altLang="zh-CN"/>
              <a:t>一个或者多个</a:t>
            </a:r>
            <a:r>
              <a:rPr lang="zh-CN" altLang="zh-CN" smtClean="0"/>
              <a:t>配置文件</a:t>
            </a:r>
            <a:r>
              <a:rPr lang="zh-CN" altLang="en-US" smtClean="0"/>
              <a:t>，多个逗号分隔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2.2.3  </a:t>
            </a:r>
            <a:r>
              <a:rPr lang="zh-CN" altLang="en-US" smtClean="0"/>
              <a:t>基于</a:t>
            </a:r>
            <a:r>
              <a:rPr lang="en-US" altLang="zh-CN"/>
              <a:t>xml</a:t>
            </a:r>
            <a:r>
              <a:rPr lang="zh-CN" altLang="en-US"/>
              <a:t>的</a:t>
            </a:r>
            <a:r>
              <a:rPr lang="en-US" altLang="zh-CN"/>
              <a:t>ioc</a:t>
            </a:r>
            <a:r>
              <a:rPr lang="zh-CN" altLang="en-US"/>
              <a:t>容器创建和使用</a:t>
            </a:r>
            <a:endParaRPr lang="zh-CN" altLang="en-US" dirty="0"/>
          </a:p>
        </p:txBody>
      </p:sp>
      <p:grpSp>
        <p:nvGrpSpPr>
          <p:cNvPr id="22" name="组合 8"/>
          <p:cNvGrpSpPr>
            <a:grpSpLocks/>
          </p:cNvGrpSpPr>
          <p:nvPr/>
        </p:nvGrpSpPr>
        <p:grpSpPr bwMode="auto">
          <a:xfrm>
            <a:off x="0" y="1199606"/>
            <a:ext cx="4517409" cy="574499"/>
            <a:chOff x="0" y="1255803"/>
            <a:chExt cx="3571875" cy="646363"/>
          </a:xfrm>
        </p:grpSpPr>
        <p:sp>
          <p:nvSpPr>
            <p:cNvPr id="23" name="五边形 22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7805" y="1302189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IoC</a:t>
            </a:r>
            <a:r>
              <a:rPr lang="zh-CN" altLang="en-US" b="1" smtClean="0"/>
              <a:t>容器的实例化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4593" y="2898932"/>
            <a:ext cx="11692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ApplicationContext </a:t>
            </a: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 context  = new   ClassPathXmlApplicationContext( 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"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services.xml", "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daos.xml"</a:t>
            </a: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);</a:t>
            </a:r>
            <a:endParaRPr lang="zh-CN" altLang="en-US" sz="2000" b="1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240064" y="3452336"/>
            <a:ext cx="11064810" cy="45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smtClean="0"/>
              <a:t>方式</a:t>
            </a:r>
            <a:r>
              <a:rPr lang="en-US" altLang="zh-CN" b="1" smtClean="0"/>
              <a:t>2</a:t>
            </a:r>
            <a:r>
              <a:rPr lang="zh-CN" altLang="en-US" b="1" smtClean="0"/>
              <a:t>：先实例化，再指定配置文件</a:t>
            </a:r>
            <a:r>
              <a:rPr lang="zh-CN" altLang="en-US" smtClean="0"/>
              <a:t>（了解，</a:t>
            </a:r>
            <a:r>
              <a:rPr lang="en-US" altLang="zh-CN" smtClean="0"/>
              <a:t>springmvc</a:t>
            </a:r>
            <a:r>
              <a:rPr lang="zh-CN" altLang="zh-CN"/>
              <a:t>源码和</a:t>
            </a:r>
            <a:r>
              <a:rPr lang="en-US" altLang="zh-CN"/>
              <a:t>contextLoadListener</a:t>
            </a:r>
            <a:r>
              <a:rPr lang="zh-CN" altLang="zh-CN"/>
              <a:t>源码</a:t>
            </a:r>
            <a:r>
              <a:rPr lang="zh-CN" altLang="zh-CN" smtClean="0"/>
              <a:t>方式</a:t>
            </a:r>
            <a:r>
              <a:rPr lang="zh-CN" altLang="en-US" smtClean="0"/>
              <a:t>）</a:t>
            </a:r>
            <a:r>
              <a:rPr lang="en-US" altLang="zh-CN" smtClean="0"/>
              <a:t>             </a:t>
            </a:r>
          </a:p>
        </p:txBody>
      </p:sp>
      <p:sp>
        <p:nvSpPr>
          <p:cNvPr id="11" name="矩形 10"/>
          <p:cNvSpPr/>
          <p:nvPr/>
        </p:nvSpPr>
        <p:spPr>
          <a:xfrm>
            <a:off x="240064" y="4059409"/>
            <a:ext cx="116926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  ApplicationContext </a:t>
            </a: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context </a:t>
            </a: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= </a:t>
            </a: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 </a:t>
            </a: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new </a:t>
            </a: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ClassPathXmlApplicationContext();   </a:t>
            </a:r>
            <a:b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    </a:t>
            </a:r>
            <a:r>
              <a:rPr lang="en-US" altLang="zh-CN">
                <a:latin typeface="+mn-ea"/>
              </a:rPr>
              <a:t>//</a:t>
            </a:r>
            <a:r>
              <a:rPr lang="zh-CN" altLang="zh-CN" smtClean="0">
                <a:latin typeface="+mn-ea"/>
              </a:rPr>
              <a:t>设置配置文件</a:t>
            </a:r>
            <a:r>
              <a:rPr lang="zh-CN" altLang="en-US" smtClean="0">
                <a:latin typeface="+mn-ea"/>
              </a:rPr>
              <a:t>：方法</a:t>
            </a:r>
            <a:r>
              <a:rPr lang="zh-CN" altLang="zh-CN" smtClean="0"/>
              <a:t>参数</a:t>
            </a:r>
            <a:r>
              <a:rPr lang="zh-CN" altLang="zh-CN"/>
              <a:t>：</a:t>
            </a:r>
            <a:r>
              <a:rPr lang="en-US" altLang="zh-CN"/>
              <a:t>String...locations </a:t>
            </a:r>
            <a:r>
              <a:rPr lang="zh-CN" altLang="zh-CN"/>
              <a:t>传入一个或者多个配置文件</a:t>
            </a:r>
            <a:r>
              <a:rPr lang="zh-CN" altLang="en-US"/>
              <a:t>，多个逗号</a:t>
            </a:r>
            <a:r>
              <a:rPr lang="zh-CN" altLang="en-US" smtClean="0"/>
              <a:t>分隔</a:t>
            </a:r>
            <a:r>
              <a:rPr lang="en-US" altLang="zh-CN" smtClean="0">
                <a:latin typeface="+mn-ea"/>
              </a:rPr>
              <a:t/>
            </a:r>
            <a:br>
              <a:rPr lang="en-US" altLang="zh-CN" smtClean="0">
                <a:latin typeface="+mn-ea"/>
              </a:rPr>
            </a:b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     context</a:t>
            </a: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.setConfigLocations(“services.xml”, “daos.xml”);</a:t>
            </a: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    </a:t>
            </a:r>
            <a:r>
              <a:rPr lang="en-US" altLang="zh-CN" smtClean="0">
                <a:latin typeface="+mn-ea"/>
              </a:rPr>
              <a:t>//</a:t>
            </a:r>
            <a:r>
              <a:rPr lang="zh-CN" altLang="zh-CN" smtClean="0">
                <a:latin typeface="+mn-ea"/>
              </a:rPr>
              <a:t>需要</a:t>
            </a:r>
            <a:r>
              <a:rPr lang="zh-CN" altLang="zh-CN">
                <a:latin typeface="+mn-ea"/>
              </a:rPr>
              <a:t>调用</a:t>
            </a:r>
            <a:r>
              <a:rPr lang="en-US" altLang="zh-CN">
                <a:latin typeface="+mn-ea"/>
              </a:rPr>
              <a:t>refresh</a:t>
            </a:r>
            <a:r>
              <a:rPr lang="zh-CN" altLang="zh-CN">
                <a:latin typeface="+mn-ea"/>
              </a:rPr>
              <a:t>方法</a:t>
            </a:r>
            <a:r>
              <a:rPr lang="en-US" altLang="zh-CN">
                <a:latin typeface="+mn-ea"/>
              </a:rPr>
              <a:t>,</a:t>
            </a:r>
            <a:r>
              <a:rPr lang="zh-CN" altLang="zh-CN">
                <a:latin typeface="+mn-ea"/>
              </a:rPr>
              <a:t>触发</a:t>
            </a:r>
            <a:r>
              <a:rPr lang="zh-CN" altLang="zh-CN" smtClean="0">
                <a:latin typeface="+mn-ea"/>
              </a:rPr>
              <a:t>刷新</a:t>
            </a:r>
            <a:r>
              <a:rPr lang="zh-CN" altLang="en-US">
                <a:latin typeface="+mn-ea"/>
              </a:rPr>
              <a:t>操作</a:t>
            </a:r>
            <a:r>
              <a:rPr lang="en-US" altLang="zh-CN">
                <a:latin typeface="+mn-ea"/>
              </a:rPr>
              <a:t/>
            </a:r>
            <a:br>
              <a:rPr lang="en-US" altLang="zh-CN">
                <a:latin typeface="+mn-ea"/>
              </a:rPr>
            </a:b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     context</a:t>
            </a: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.refresh</a:t>
            </a: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(); </a:t>
            </a:r>
            <a:endParaRPr lang="zh-CN" altLang="en-US" sz="2000" b="1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81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194593" y="1774802"/>
            <a:ext cx="1106481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smtClean="0"/>
              <a:t>方式</a:t>
            </a:r>
            <a:r>
              <a:rPr lang="en-US" altLang="zh-CN" b="1"/>
              <a:t>1: </a:t>
            </a:r>
            <a:r>
              <a:rPr lang="zh-CN" altLang="en-US" b="1"/>
              <a:t>根据</a:t>
            </a:r>
            <a:r>
              <a:rPr lang="en-US" altLang="zh-CN" b="1"/>
              <a:t>id</a:t>
            </a:r>
            <a:r>
              <a:rPr lang="zh-CN" altLang="en-US" b="1"/>
              <a:t>获取 </a:t>
            </a:r>
            <a:r>
              <a:rPr lang="en-US" altLang="zh-CN" b="1" smtClean="0"/>
              <a:t>    </a:t>
            </a:r>
            <a:r>
              <a:rPr lang="zh-CN" altLang="en-US" smtClean="0">
                <a:solidFill>
                  <a:srgbClr val="FF0000"/>
                </a:solidFill>
              </a:rPr>
              <a:t>没有</a:t>
            </a:r>
            <a:r>
              <a:rPr lang="zh-CN" altLang="en-US">
                <a:solidFill>
                  <a:srgbClr val="FF0000"/>
                </a:solidFill>
              </a:rPr>
              <a:t>指定类型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返回为</a:t>
            </a:r>
            <a:r>
              <a:rPr lang="en-US" altLang="zh-CN">
                <a:solidFill>
                  <a:srgbClr val="FF0000"/>
                </a:solidFill>
              </a:rPr>
              <a:t>Object,</a:t>
            </a:r>
            <a:r>
              <a:rPr lang="zh-CN" altLang="en-US" smtClean="0">
                <a:solidFill>
                  <a:srgbClr val="FF0000"/>
                </a:solidFill>
              </a:rPr>
              <a:t>需要强制类型</a:t>
            </a:r>
            <a:r>
              <a:rPr lang="zh-CN" altLang="en-US">
                <a:solidFill>
                  <a:srgbClr val="FF0000"/>
                </a:solidFill>
              </a:rPr>
              <a:t>转化</a:t>
            </a:r>
            <a:r>
              <a:rPr lang="en-US" altLang="zh-CN">
                <a:solidFill>
                  <a:srgbClr val="FF0000"/>
                </a:solidFill>
              </a:rPr>
              <a:t>! 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               StudentDao </a:t>
            </a: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stuDao= (StudentDao) </a:t>
            </a: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context .getBean("bean</a:t>
            </a:r>
            <a:r>
              <a:rPr lang="zh-CN" altLang="en-US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id</a:t>
            </a:r>
            <a:r>
              <a:rPr lang="zh-CN" altLang="en-US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标识</a:t>
            </a: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");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2.2.3 </a:t>
            </a:r>
            <a:r>
              <a:rPr lang="zh-CN" altLang="en-US"/>
              <a:t>基于</a:t>
            </a:r>
            <a:r>
              <a:rPr lang="en-US" altLang="zh-CN"/>
              <a:t>xml</a:t>
            </a:r>
            <a:r>
              <a:rPr lang="zh-CN" altLang="en-US"/>
              <a:t>的</a:t>
            </a:r>
            <a:r>
              <a:rPr lang="en-US" altLang="zh-CN"/>
              <a:t>ioc</a:t>
            </a:r>
            <a:r>
              <a:rPr lang="zh-CN" altLang="en-US"/>
              <a:t>容器创建和使用</a:t>
            </a:r>
            <a:endParaRPr lang="zh-CN" altLang="en-US" dirty="0"/>
          </a:p>
        </p:txBody>
      </p:sp>
      <p:grpSp>
        <p:nvGrpSpPr>
          <p:cNvPr id="22" name="组合 8"/>
          <p:cNvGrpSpPr>
            <a:grpSpLocks/>
          </p:cNvGrpSpPr>
          <p:nvPr/>
        </p:nvGrpSpPr>
        <p:grpSpPr bwMode="auto">
          <a:xfrm>
            <a:off x="0" y="1199606"/>
            <a:ext cx="4517409" cy="574499"/>
            <a:chOff x="0" y="1255803"/>
            <a:chExt cx="3571875" cy="646363"/>
          </a:xfrm>
        </p:grpSpPr>
        <p:sp>
          <p:nvSpPr>
            <p:cNvPr id="23" name="五边形 22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8" name="燕尾形 27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29" name="燕尾形 28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7805" y="130218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Bean</a:t>
            </a:r>
            <a:r>
              <a:rPr lang="zh-CN" altLang="en-US" b="1"/>
              <a:t>对象</a:t>
            </a:r>
            <a:r>
              <a:rPr lang="zh-CN" altLang="en-US" b="1" smtClean="0"/>
              <a:t>的获取</a:t>
            </a:r>
            <a:endParaRPr lang="zh-CN" altLang="en-US" b="1"/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194593" y="2782927"/>
            <a:ext cx="11064810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smtClean="0"/>
              <a:t>方式</a:t>
            </a:r>
            <a:r>
              <a:rPr lang="en-US" altLang="zh-CN" b="1" smtClean="0"/>
              <a:t>2: </a:t>
            </a:r>
            <a:r>
              <a:rPr lang="zh-CN" altLang="en-US" b="1"/>
              <a:t>根据类型获取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zh-CN" altLang="en-US"/>
              <a:t>                根据类型获取</a:t>
            </a:r>
            <a:r>
              <a:rPr lang="en-US" altLang="zh-CN"/>
              <a:t>,</a:t>
            </a:r>
            <a:r>
              <a:rPr lang="zh-CN" altLang="en-US"/>
              <a:t>但是要求</a:t>
            </a:r>
            <a:r>
              <a:rPr lang="en-US" altLang="zh-CN" smtClean="0"/>
              <a:t>,Spring</a:t>
            </a:r>
            <a:r>
              <a:rPr lang="zh-CN" altLang="en-US" smtClean="0"/>
              <a:t>容器中 </a:t>
            </a:r>
            <a:r>
              <a:rPr lang="zh-CN" altLang="en-US" b="1" smtClean="0">
                <a:solidFill>
                  <a:srgbClr val="FF0000"/>
                </a:solidFill>
              </a:rPr>
              <a:t>同</a:t>
            </a:r>
            <a:r>
              <a:rPr lang="zh-CN" altLang="en-US" b="1">
                <a:solidFill>
                  <a:srgbClr val="FF0000"/>
                </a:solidFill>
              </a:rPr>
              <a:t>类型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 smtClean="0">
                <a:solidFill>
                  <a:srgbClr val="FF0000"/>
                </a:solidFill>
              </a:rPr>
              <a:t>bean</a:t>
            </a:r>
            <a:r>
              <a:rPr lang="zh-CN" altLang="en-US" smtClean="0"/>
              <a:t>只能</a:t>
            </a:r>
            <a:r>
              <a:rPr lang="zh-CN" altLang="en-US"/>
              <a:t>有一</a:t>
            </a:r>
            <a:r>
              <a:rPr lang="zh-CN" altLang="en-US" smtClean="0"/>
              <a:t>个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              </a:t>
            </a: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StudentDao </a:t>
            </a: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stuDao </a:t>
            </a: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context .</a:t>
            </a: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getBean</a:t>
            </a:r>
            <a:r>
              <a:rPr lang="en-US" altLang="zh-CN" sz="20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StudentDao </a:t>
            </a: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.class); 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 </a:t>
            </a:r>
            <a:r>
              <a:rPr lang="zh-CN" altLang="en-US" b="1" smtClean="0">
                <a:solidFill>
                  <a:srgbClr val="FF0000"/>
                </a:solidFill>
              </a:rPr>
              <a:t>注意</a:t>
            </a:r>
            <a:r>
              <a:rPr lang="zh-CN" altLang="en-US" b="1" smtClean="0">
                <a:solidFill>
                  <a:srgbClr val="FF0000"/>
                </a:solidFill>
              </a:rPr>
              <a:t>：当容器中又两</a:t>
            </a:r>
            <a:r>
              <a:rPr lang="zh-CN" altLang="en-US" b="1">
                <a:solidFill>
                  <a:srgbClr val="FF0000"/>
                </a:solidFill>
              </a:rPr>
              <a:t>个或者</a:t>
            </a:r>
            <a:r>
              <a:rPr lang="zh-CN" altLang="en-US" b="1" smtClean="0">
                <a:solidFill>
                  <a:srgbClr val="FF0000"/>
                </a:solidFill>
              </a:rPr>
              <a:t>以上的同类型的</a:t>
            </a:r>
            <a:r>
              <a:rPr lang="en-US" altLang="zh-CN" b="1" smtClean="0">
                <a:solidFill>
                  <a:srgbClr val="FF0000"/>
                </a:solidFill>
              </a:rPr>
              <a:t>bean</a:t>
            </a:r>
            <a:r>
              <a:rPr lang="zh-CN" altLang="en-US" b="1" smtClean="0">
                <a:solidFill>
                  <a:srgbClr val="FF0000"/>
                </a:solidFill>
              </a:rPr>
              <a:t>将出现下面的报</a:t>
            </a:r>
            <a:r>
              <a:rPr lang="zh-CN" altLang="en-US" b="1" smtClean="0">
                <a:solidFill>
                  <a:srgbClr val="FF0000"/>
                </a:solidFill>
              </a:rPr>
              <a:t>错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mtClean="0"/>
              <a:t>              </a:t>
            </a:r>
            <a:r>
              <a:rPr lang="en-US" altLang="zh-CN" smtClean="0"/>
              <a:t>org.springframework.beans.factory.</a:t>
            </a:r>
            <a:r>
              <a:rPr lang="en-US" altLang="zh-CN" smtClean="0">
                <a:solidFill>
                  <a:srgbClr val="FF0000"/>
                </a:solidFill>
              </a:rPr>
              <a:t>NoUniqueBeanDefinitionException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17423" y="5414417"/>
            <a:ext cx="1106481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smtClean="0"/>
              <a:t>方式</a:t>
            </a:r>
            <a:r>
              <a:rPr lang="en-US" altLang="zh-CN" b="1" smtClean="0"/>
              <a:t>3: </a:t>
            </a:r>
            <a:r>
              <a:rPr lang="zh-CN" altLang="en-US" b="1" smtClean="0"/>
              <a:t>根据</a:t>
            </a:r>
            <a:r>
              <a:rPr lang="en-US" altLang="zh-CN" b="1"/>
              <a:t>id</a:t>
            </a:r>
            <a:r>
              <a:rPr lang="zh-CN" altLang="en-US" b="1"/>
              <a:t>和类型获取 </a:t>
            </a:r>
            <a:r>
              <a:rPr lang="zh-CN" altLang="en-US" b="1" smtClean="0"/>
              <a:t>（</a:t>
            </a:r>
            <a:r>
              <a:rPr lang="zh-CN" altLang="en-US" b="1"/>
              <a:t>当</a:t>
            </a:r>
            <a:r>
              <a:rPr lang="zh-CN" altLang="en-US" b="1"/>
              <a:t>容器</a:t>
            </a:r>
            <a:r>
              <a:rPr lang="zh-CN" altLang="en-US" b="1" smtClean="0"/>
              <a:t>中有两</a:t>
            </a:r>
            <a:r>
              <a:rPr lang="zh-CN" altLang="en-US" b="1"/>
              <a:t>个或者以上的同类型</a:t>
            </a:r>
            <a:r>
              <a:rPr lang="zh-CN" altLang="en-US" b="1"/>
              <a:t>的</a:t>
            </a:r>
            <a:r>
              <a:rPr lang="en-US" altLang="zh-CN" b="1" smtClean="0"/>
              <a:t>bean</a:t>
            </a:r>
            <a:r>
              <a:rPr lang="zh-CN" altLang="en-US" b="1" smtClean="0"/>
              <a:t>，就需要指定</a:t>
            </a:r>
            <a:r>
              <a:rPr lang="en-US" altLang="zh-CN" b="1" smtClean="0"/>
              <a:t>id </a:t>
            </a:r>
            <a:r>
              <a:rPr lang="zh-CN" altLang="en-US" b="1" smtClean="0"/>
              <a:t>）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StudentDao </a:t>
            </a: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stuDao </a:t>
            </a:r>
            <a:r>
              <a:rPr lang="en-US" altLang="zh-CN" sz="20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context .getBean</a:t>
            </a:r>
            <a:r>
              <a:rPr lang="en-US" altLang="zh-CN" sz="20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("</a:t>
            </a: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bean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id</a:t>
            </a:r>
            <a:r>
              <a:rPr lang="zh-CN" altLang="en-US" sz="20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标识</a:t>
            </a: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", </a:t>
            </a:r>
            <a:r>
              <a:rPr lang="en-US" altLang="zh-CN" sz="2000" b="1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StudentDao </a:t>
            </a:r>
            <a:r>
              <a:rPr lang="en-US" altLang="zh-CN" sz="200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00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class); </a:t>
            </a:r>
          </a:p>
        </p:txBody>
      </p:sp>
    </p:spTree>
    <p:extLst>
      <p:ext uri="{BB962C8B-B14F-4D97-AF65-F5344CB8AC3E}">
        <p14:creationId xmlns:p14="http://schemas.microsoft.com/office/powerpoint/2010/main" val="111333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r>
              <a:rPr lang="en-US" altLang="zh-CN" smtClean="0"/>
              <a:t>&amp;</a:t>
            </a:r>
            <a:r>
              <a:rPr lang="zh-CN" altLang="en-US" smtClean="0"/>
              <a:t>作业</a:t>
            </a:r>
            <a:endParaRPr lang="zh-CN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78450" y="2568248"/>
            <a:ext cx="587924" cy="602936"/>
          </a:xfrm>
          <a:prstGeom prst="rect">
            <a:avLst/>
          </a:prstGeom>
          <a:solidFill>
            <a:schemeClr val="accent1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8F8F8"/>
                </a:solidFill>
                <a:sym typeface="宋体" pitchFamily="2" charset="-122"/>
              </a:rPr>
              <a:t>1</a:t>
            </a:r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178450" y="3304496"/>
            <a:ext cx="587924" cy="602936"/>
          </a:xfrm>
          <a:prstGeom prst="rect">
            <a:avLst/>
          </a:prstGeom>
          <a:solidFill>
            <a:schemeClr val="accent2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8F8F8"/>
                </a:solidFill>
                <a:sym typeface="宋体" pitchFamily="2" charset="-122"/>
              </a:rPr>
              <a:t>2</a:t>
            </a:r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8450" y="4035887"/>
            <a:ext cx="587924" cy="602936"/>
          </a:xfrm>
          <a:prstGeom prst="rect">
            <a:avLst/>
          </a:prstGeom>
          <a:solidFill>
            <a:schemeClr val="accent3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8F8F8"/>
                </a:solidFill>
                <a:sym typeface="宋体" pitchFamily="2" charset="-122"/>
              </a:rPr>
              <a:t>3</a:t>
            </a:r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826559" y="2568248"/>
            <a:ext cx="5443809" cy="602936"/>
          </a:xfrm>
          <a:prstGeom prst="rect">
            <a:avLst/>
          </a:prstGeom>
          <a:solidFill>
            <a:schemeClr val="accent1"/>
          </a:solidFill>
          <a:ln w="9525" cap="flat" cmpd="sng">
            <a:noFill/>
            <a:bevel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什么是依赖注入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826559" y="3304496"/>
            <a:ext cx="5443809" cy="602936"/>
          </a:xfrm>
          <a:prstGeom prst="rect">
            <a:avLst/>
          </a:prstGeom>
          <a:solidFill>
            <a:schemeClr val="accent2"/>
          </a:solidFill>
          <a:ln w="9525" cap="flat" cmpd="sng">
            <a:noFill/>
            <a:bevel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实现依赖注入</a:t>
            </a: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设值注入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826559" y="4035887"/>
            <a:ext cx="5443809" cy="602936"/>
          </a:xfrm>
          <a:prstGeom prst="rect">
            <a:avLst/>
          </a:prstGeom>
          <a:solidFill>
            <a:schemeClr val="accent3"/>
          </a:solidFill>
          <a:ln w="9525" cap="flat" cmpd="sng">
            <a:noFill/>
            <a:bevel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实现依赖注入</a:t>
            </a: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构造注入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178449" y="4821672"/>
            <a:ext cx="587924" cy="602936"/>
          </a:xfrm>
          <a:prstGeom prst="rect">
            <a:avLst/>
          </a:prstGeom>
          <a:solidFill>
            <a:schemeClr val="accent2"/>
          </a:solidFill>
          <a:ln w="9525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 smtClean="0">
                <a:solidFill>
                  <a:srgbClr val="F8F8F8"/>
                </a:solidFill>
                <a:sym typeface="宋体" pitchFamily="2" charset="-122"/>
              </a:rPr>
              <a:t>4</a:t>
            </a:r>
            <a:endParaRPr lang="zh-CN" altLang="en-US">
              <a:solidFill>
                <a:srgbClr val="F8F8F8"/>
              </a:solidFill>
            </a:endParaRP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826558" y="4821672"/>
            <a:ext cx="5443810" cy="602936"/>
          </a:xfrm>
          <a:prstGeom prst="rect">
            <a:avLst/>
          </a:prstGeom>
          <a:solidFill>
            <a:schemeClr val="accent2"/>
          </a:solidFill>
          <a:ln w="9525" cap="flat" cmpd="sng">
            <a:noFill/>
            <a:bevel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容器的</a:t>
            </a:r>
            <a:r>
              <a:rPr lang="zh-CN" altLang="en-US" sz="2000" b="1" smtClean="0">
                <a:latin typeface="微软雅黑" pitchFamily="34" charset="-122"/>
                <a:ea typeface="微软雅黑" pitchFamily="34" charset="-122"/>
              </a:rPr>
              <a:t>创建和获取</a:t>
            </a:r>
            <a:r>
              <a:rPr lang="en-US" altLang="zh-CN" sz="2000" b="1" smtClean="0">
                <a:latin typeface="微软雅黑" pitchFamily="34" charset="-122"/>
                <a:ea typeface="微软雅黑" pitchFamily="34" charset="-122"/>
              </a:rPr>
              <a:t>bean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8"/>
          <p:cNvGrpSpPr>
            <a:grpSpLocks/>
          </p:cNvGrpSpPr>
          <p:nvPr/>
        </p:nvGrpSpPr>
        <p:grpSpPr bwMode="auto">
          <a:xfrm>
            <a:off x="337778" y="1628700"/>
            <a:ext cx="2924175" cy="646112"/>
            <a:chOff x="0" y="1255803"/>
            <a:chExt cx="3571875" cy="646363"/>
          </a:xfrm>
        </p:grpSpPr>
        <p:sp>
          <p:nvSpPr>
            <p:cNvPr id="30" name="五边形 29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1" name="矩形 6"/>
            <p:cNvSpPr>
              <a:spLocks noChangeArrowheads="1"/>
            </p:cNvSpPr>
            <p:nvPr/>
          </p:nvSpPr>
          <p:spPr bwMode="auto">
            <a:xfrm>
              <a:off x="422775" y="1394247"/>
              <a:ext cx="2107270" cy="46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rgbClr val="006BA9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✎</a:t>
              </a:r>
              <a:r>
                <a:rPr lang="zh-CN" altLang="en-US" sz="2400" b="1" smtClean="0">
                  <a:solidFill>
                    <a:srgbClr val="006BA9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内容小结</a:t>
              </a:r>
              <a:endParaRPr lang="zh-CN" altLang="en-US" sz="24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endParaRPr>
            </a:p>
          </p:txBody>
        </p:sp>
        <p:sp>
          <p:nvSpPr>
            <p:cNvPr id="32" name="燕尾形 31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grpSp>
        <p:nvGrpSpPr>
          <p:cNvPr id="34" name="组合 8"/>
          <p:cNvGrpSpPr>
            <a:grpSpLocks/>
          </p:cNvGrpSpPr>
          <p:nvPr/>
        </p:nvGrpSpPr>
        <p:grpSpPr bwMode="auto">
          <a:xfrm>
            <a:off x="7780072" y="1551078"/>
            <a:ext cx="2924175" cy="646112"/>
            <a:chOff x="0" y="1255803"/>
            <a:chExt cx="3571875" cy="646363"/>
          </a:xfrm>
        </p:grpSpPr>
        <p:sp>
          <p:nvSpPr>
            <p:cNvPr id="35" name="五边形 34"/>
            <p:cNvSpPr/>
            <p:nvPr/>
          </p:nvSpPr>
          <p:spPr>
            <a:xfrm>
              <a:off x="0" y="1260567"/>
              <a:ext cx="3179763" cy="641599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6" name="矩形 6"/>
            <p:cNvSpPr>
              <a:spLocks noChangeArrowheads="1"/>
            </p:cNvSpPr>
            <p:nvPr/>
          </p:nvSpPr>
          <p:spPr bwMode="auto">
            <a:xfrm>
              <a:off x="21439" y="1350444"/>
              <a:ext cx="2330491" cy="46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>
                  <a:solidFill>
                    <a:srgbClr val="006BA9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✎ </a:t>
              </a:r>
              <a:r>
                <a:rPr lang="zh-CN" altLang="en-US" sz="2400" b="1" smtClean="0">
                  <a:solidFill>
                    <a:srgbClr val="006BA9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本节作业 </a:t>
              </a:r>
              <a:endParaRPr lang="zh-CN" altLang="en-US" sz="2400" b="1">
                <a:solidFill>
                  <a:srgbClr val="006BA9"/>
                </a:solidFill>
                <a:latin typeface="微软雅黑" pitchFamily="34" charset="-122"/>
                <a:ea typeface="微软雅黑" pitchFamily="34" charset="-122"/>
                <a:sym typeface="宋体" charset="-122"/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2924175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3105150" y="1255803"/>
              <a:ext cx="466725" cy="646363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itchFamily="2" charset="-122"/>
                <a:ea typeface="楷体_GB2312"/>
                <a:cs typeface="楷体_GB2312"/>
              </a:endParaRPr>
            </a:p>
          </p:txBody>
        </p:sp>
      </p:grpSp>
      <p:grpSp>
        <p:nvGrpSpPr>
          <p:cNvPr id="42" name="组合 2"/>
          <p:cNvGrpSpPr>
            <a:grpSpLocks/>
          </p:cNvGrpSpPr>
          <p:nvPr/>
        </p:nvGrpSpPr>
        <p:grpSpPr bwMode="auto">
          <a:xfrm>
            <a:off x="7237312" y="2651329"/>
            <a:ext cx="4351075" cy="2876013"/>
            <a:chOff x="2374672" y="1533247"/>
            <a:chExt cx="5913437" cy="4176000"/>
          </a:xfrm>
        </p:grpSpPr>
        <p:sp>
          <p:nvSpPr>
            <p:cNvPr id="43" name="圆角矩形 1"/>
            <p:cNvSpPr>
              <a:spLocks noChangeArrowheads="1"/>
            </p:cNvSpPr>
            <p:nvPr/>
          </p:nvSpPr>
          <p:spPr bwMode="auto">
            <a:xfrm>
              <a:off x="2374672" y="1533247"/>
              <a:ext cx="5913437" cy="417600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007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4" name="矩形 2"/>
            <p:cNvSpPr>
              <a:spLocks noChangeArrowheads="1"/>
            </p:cNvSpPr>
            <p:nvPr/>
          </p:nvSpPr>
          <p:spPr bwMode="auto">
            <a:xfrm>
              <a:off x="2537842" y="3329214"/>
              <a:ext cx="5739381" cy="556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zh-CN" sz="20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7570867" y="3007914"/>
            <a:ext cx="3699981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动手编写课堂示范案例，并调试和运行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练习使用设值注入和构造注入两种方式实现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CourseService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类对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StudentDao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类的依赖注入。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6679082" y="1324142"/>
            <a:ext cx="0" cy="45636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7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7" y="0"/>
            <a:ext cx="6749415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49589" y="1223681"/>
            <a:ext cx="7642411" cy="4222377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-1"/>
          <p:cNvSpPr/>
          <p:nvPr/>
        </p:nvSpPr>
        <p:spPr>
          <a:xfrm>
            <a:off x="5357434" y="2528535"/>
            <a:ext cx="1760037" cy="1446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8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02</a:t>
            </a:r>
            <a:endParaRPr lang="en-US" altLang="zh-CN" sz="8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5" name="TextBox 80"/>
          <p:cNvSpPr txBox="1">
            <a:spLocks noChangeArrowheads="1"/>
          </p:cNvSpPr>
          <p:nvPr/>
        </p:nvSpPr>
        <p:spPr bwMode="auto">
          <a:xfrm>
            <a:off x="7219589" y="2959448"/>
            <a:ext cx="4897187" cy="584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依赖注入</a:t>
            </a:r>
          </a:p>
        </p:txBody>
      </p:sp>
    </p:spTree>
    <p:extLst>
      <p:ext uri="{BB962C8B-B14F-4D97-AF65-F5344CB8AC3E}">
        <p14:creationId xmlns:p14="http://schemas.microsoft.com/office/powerpoint/2010/main" val="386217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23681"/>
            <a:ext cx="7642411" cy="4222377"/>
          </a:xfrm>
          <a:prstGeom prst="rect">
            <a:avLst/>
          </a:prstGeom>
          <a:solidFill>
            <a:srgbClr val="2C9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93"/>
          <a:stretch/>
        </p:blipFill>
        <p:spPr>
          <a:xfrm>
            <a:off x="4771720" y="711701"/>
            <a:ext cx="6348997" cy="614629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139083" y="1223681"/>
            <a:ext cx="2066364" cy="42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592821" y="2257769"/>
            <a:ext cx="1055791" cy="1674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 anchor="ctr"/>
          <a:lstStyle/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ea typeface="微软雅黑" pitchFamily="34" charset="-122"/>
              </a:rPr>
              <a:t>目</a:t>
            </a:r>
            <a:endParaRPr lang="en-US" altLang="zh-CN" sz="5400" b="1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eaLnBrk="1" hangingPunct="1"/>
            <a:r>
              <a:rPr lang="zh-CN" altLang="en-US" sz="5400" b="1" dirty="0" smtClean="0">
                <a:solidFill>
                  <a:schemeClr val="bg1"/>
                </a:solidFill>
                <a:ea typeface="微软雅黑" pitchFamily="34" charset="-122"/>
              </a:rPr>
              <a:t>录</a:t>
            </a:r>
            <a:endParaRPr lang="zh-CN" altLang="en-US" sz="5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10771989" y="3241468"/>
            <a:ext cx="1753246" cy="50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88" tIns="45694" rIns="91388" bIns="45694">
            <a:spAutoFit/>
          </a:bodyPr>
          <a:lstStyle/>
          <a:p>
            <a:pPr algn="ctr" eaLnBrk="1" hangingPunct="1"/>
            <a:r>
              <a:rPr lang="en-US" altLang="zh-CN" sz="2666" b="1" dirty="0">
                <a:solidFill>
                  <a:schemeClr val="bg1"/>
                </a:solidFill>
                <a:ea typeface="微软雅黑" pitchFamily="34" charset="-122"/>
              </a:rPr>
              <a:t>C</a:t>
            </a:r>
            <a:r>
              <a:rPr lang="zh-CN" altLang="en-US" sz="2666" b="1" dirty="0">
                <a:solidFill>
                  <a:schemeClr val="bg1"/>
                </a:solidFill>
                <a:ea typeface="微软雅黑" pitchFamily="34" charset="-122"/>
              </a:rPr>
              <a:t>ontents</a:t>
            </a:r>
          </a:p>
        </p:txBody>
      </p:sp>
      <p:sp>
        <p:nvSpPr>
          <p:cNvPr id="7" name="TextBox 80"/>
          <p:cNvSpPr txBox="1">
            <a:spLocks noChangeArrowheads="1"/>
          </p:cNvSpPr>
          <p:nvPr/>
        </p:nvSpPr>
        <p:spPr bwMode="auto">
          <a:xfrm>
            <a:off x="1693821" y="1671567"/>
            <a:ext cx="5375719" cy="46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88" tIns="45694" rIns="91388" bIns="45694">
            <a:spAutoFit/>
          </a:bodyPr>
          <a:lstStyle/>
          <a:p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依赖注入</a:t>
            </a:r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的概念</a:t>
            </a:r>
            <a:endParaRPr lang="zh-CN" altLang="en-US" sz="2399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83"/>
          <p:cNvSpPr txBox="1">
            <a:spLocks noChangeArrowheads="1"/>
          </p:cNvSpPr>
          <p:nvPr/>
        </p:nvSpPr>
        <p:spPr bwMode="auto">
          <a:xfrm>
            <a:off x="1693821" y="2616105"/>
            <a:ext cx="4897187" cy="46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方式实现</a:t>
            </a:r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</a:t>
            </a:r>
            <a:endParaRPr lang="zh-CN" altLang="en-US" sz="23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4"/>
          <p:cNvSpPr txBox="1">
            <a:spLocks noChangeArrowheads="1"/>
          </p:cNvSpPr>
          <p:nvPr/>
        </p:nvSpPr>
        <p:spPr bwMode="auto">
          <a:xfrm>
            <a:off x="1693821" y="3560642"/>
            <a:ext cx="5502626" cy="46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88" tIns="45694" rIns="91388" bIns="45694">
            <a:spAutoFit/>
          </a:bodyPr>
          <a:lstStyle/>
          <a:p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、基于注解</a:t>
            </a:r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+XML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方式实现</a:t>
            </a:r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</a:t>
            </a:r>
            <a:endParaRPr lang="zh-CN" altLang="en-US" sz="2399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85"/>
          <p:cNvSpPr txBox="1">
            <a:spLocks noChangeArrowheads="1"/>
          </p:cNvSpPr>
          <p:nvPr/>
        </p:nvSpPr>
        <p:spPr bwMode="auto">
          <a:xfrm>
            <a:off x="1693821" y="4505180"/>
            <a:ext cx="4897187" cy="461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88" tIns="45694" rIns="91388" bIns="45694">
            <a:spAutoFit/>
          </a:bodyPr>
          <a:lstStyle/>
          <a:p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基于注解</a:t>
            </a:r>
            <a:r>
              <a:rPr lang="en-US" altLang="zh-CN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配置类</a:t>
            </a:r>
            <a:r>
              <a:rPr lang="zh-CN" altLang="en-US" sz="2399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方式实现</a:t>
            </a:r>
            <a:r>
              <a:rPr lang="en-US" altLang="zh-CN" sz="2399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</a:t>
            </a:r>
            <a:endParaRPr lang="zh-CN" altLang="en-US" sz="2399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educational-book-and-apple-for-the-teacher_42928"/>
          <p:cNvSpPr>
            <a:spLocks noChangeAspect="1"/>
          </p:cNvSpPr>
          <p:nvPr/>
        </p:nvSpPr>
        <p:spPr bwMode="auto">
          <a:xfrm>
            <a:off x="1003454" y="1724193"/>
            <a:ext cx="609685" cy="465418"/>
          </a:xfrm>
          <a:custGeom>
            <a:avLst/>
            <a:gdLst>
              <a:gd name="connsiteX0" fmla="*/ 454900 w 1905000"/>
              <a:gd name="connsiteY0" fmla="*/ 454900 w 1905000"/>
              <a:gd name="connsiteX1" fmla="*/ 454900 w 1905000"/>
              <a:gd name="connsiteY1" fmla="*/ 454900 w 1905000"/>
              <a:gd name="connsiteX2" fmla="*/ 454900 w 1905000"/>
              <a:gd name="connsiteY2" fmla="*/ 454900 w 1905000"/>
              <a:gd name="connsiteX3" fmla="*/ 454900 w 1905000"/>
              <a:gd name="connsiteY3" fmla="*/ 454900 w 1905000"/>
              <a:gd name="connsiteX4" fmla="*/ 454900 w 1905000"/>
              <a:gd name="connsiteY4" fmla="*/ 454900 w 1905000"/>
              <a:gd name="connsiteX5" fmla="*/ 454900 w 1905000"/>
              <a:gd name="connsiteY5" fmla="*/ 454900 w 1905000"/>
              <a:gd name="connsiteX6" fmla="*/ 454900 w 1905000"/>
              <a:gd name="connsiteY6" fmla="*/ 454900 w 1905000"/>
              <a:gd name="connsiteX7" fmla="*/ 454900 w 1905000"/>
              <a:gd name="connsiteY7" fmla="*/ 454900 w 1905000"/>
              <a:gd name="connsiteX8" fmla="*/ 454900 w 1905000"/>
              <a:gd name="connsiteY8" fmla="*/ 454900 w 1905000"/>
              <a:gd name="connsiteX9" fmla="*/ 454900 w 1905000"/>
              <a:gd name="connsiteY9" fmla="*/ 454900 w 1905000"/>
              <a:gd name="connsiteX10" fmla="*/ 454900 w 1905000"/>
              <a:gd name="connsiteY10" fmla="*/ 454900 w 1905000"/>
              <a:gd name="connsiteX11" fmla="*/ 454900 w 1905000"/>
              <a:gd name="connsiteY11" fmla="*/ 454900 w 1905000"/>
              <a:gd name="connsiteX12" fmla="*/ 454900 w 1905000"/>
              <a:gd name="connsiteY12" fmla="*/ 454900 w 1905000"/>
              <a:gd name="connsiteX13" fmla="*/ 454900 w 1905000"/>
              <a:gd name="connsiteY13" fmla="*/ 454900 w 1905000"/>
              <a:gd name="connsiteX14" fmla="*/ 454900 w 1905000"/>
              <a:gd name="connsiteY14" fmla="*/ 454900 w 1905000"/>
              <a:gd name="connsiteX15" fmla="*/ 454900 w 1905000"/>
              <a:gd name="connsiteY15" fmla="*/ 454900 w 1905000"/>
              <a:gd name="connsiteX16" fmla="*/ 454900 w 1905000"/>
              <a:gd name="connsiteY16" fmla="*/ 454900 w 1905000"/>
              <a:gd name="connsiteX17" fmla="*/ 454900 w 1905000"/>
              <a:gd name="connsiteY17" fmla="*/ 454900 w 1905000"/>
              <a:gd name="connsiteX18" fmla="*/ 454900 w 1905000"/>
              <a:gd name="connsiteY18" fmla="*/ 454900 w 1905000"/>
              <a:gd name="connsiteX19" fmla="*/ 454900 w 1905000"/>
              <a:gd name="connsiteY19" fmla="*/ 454900 w 1905000"/>
              <a:gd name="connsiteX20" fmla="*/ 454900 w 1905000"/>
              <a:gd name="connsiteY20" fmla="*/ 454900 w 1905000"/>
              <a:gd name="connsiteX21" fmla="*/ 454900 w 1905000"/>
              <a:gd name="connsiteY21" fmla="*/ 454900 w 1905000"/>
              <a:gd name="connsiteX22" fmla="*/ 454900 w 1905000"/>
              <a:gd name="connsiteY22" fmla="*/ 454900 w 1905000"/>
              <a:gd name="connsiteX23" fmla="*/ 454900 w 1905000"/>
              <a:gd name="connsiteY23" fmla="*/ 454900 w 1905000"/>
              <a:gd name="connsiteX24" fmla="*/ 454900 w 1905000"/>
              <a:gd name="connsiteY24" fmla="*/ 454900 w 1905000"/>
              <a:gd name="connsiteX25" fmla="*/ 454900 w 1905000"/>
              <a:gd name="connsiteY25" fmla="*/ 454900 w 1905000"/>
              <a:gd name="connsiteX26" fmla="*/ 454900 w 1905000"/>
              <a:gd name="connsiteY26" fmla="*/ 454900 w 1905000"/>
              <a:gd name="connsiteX27" fmla="*/ 454900 w 1905000"/>
              <a:gd name="connsiteY27" fmla="*/ 454900 w 1905000"/>
              <a:gd name="connsiteX28" fmla="*/ 454900 w 1905000"/>
              <a:gd name="connsiteY28" fmla="*/ 454900 w 1905000"/>
              <a:gd name="connsiteX29" fmla="*/ 454900 w 1905000"/>
              <a:gd name="connsiteY29" fmla="*/ 454900 w 1905000"/>
              <a:gd name="connsiteX30" fmla="*/ 454900 w 1905000"/>
              <a:gd name="connsiteY30" fmla="*/ 454900 w 1905000"/>
              <a:gd name="connsiteX31" fmla="*/ 454900 w 1905000"/>
              <a:gd name="connsiteY31" fmla="*/ 454900 w 1905000"/>
              <a:gd name="connsiteX32" fmla="*/ 454900 w 1905000"/>
              <a:gd name="connsiteY32" fmla="*/ 454900 w 1905000"/>
              <a:gd name="connsiteX33" fmla="*/ 454900 w 1905000"/>
              <a:gd name="connsiteY33" fmla="*/ 454900 w 1905000"/>
              <a:gd name="connsiteX34" fmla="*/ 454900 w 1905000"/>
              <a:gd name="connsiteY34" fmla="*/ 454900 w 1905000"/>
              <a:gd name="connsiteX35" fmla="*/ 454900 w 1905000"/>
              <a:gd name="connsiteY35" fmla="*/ 454900 w 1905000"/>
              <a:gd name="connsiteX36" fmla="*/ 454900 w 1905000"/>
              <a:gd name="connsiteY36" fmla="*/ 454900 w 1905000"/>
              <a:gd name="connsiteX37" fmla="*/ 454900 w 1905000"/>
              <a:gd name="connsiteY37" fmla="*/ 454900 w 1905000"/>
              <a:gd name="connsiteX38" fmla="*/ 454900 w 1905000"/>
              <a:gd name="connsiteY38" fmla="*/ 454900 w 1905000"/>
              <a:gd name="connsiteX39" fmla="*/ 454900 w 1905000"/>
              <a:gd name="connsiteY39" fmla="*/ 454900 w 1905000"/>
              <a:gd name="connsiteX40" fmla="*/ 454900 w 1905000"/>
              <a:gd name="connsiteY40" fmla="*/ 454900 w 1905000"/>
              <a:gd name="connsiteX41" fmla="*/ 454900 w 1905000"/>
              <a:gd name="connsiteY41" fmla="*/ 454900 w 1905000"/>
              <a:gd name="connsiteX42" fmla="*/ 454900 w 1905000"/>
              <a:gd name="connsiteY42" fmla="*/ 454900 w 1905000"/>
              <a:gd name="connsiteX43" fmla="*/ 454900 w 1905000"/>
              <a:gd name="connsiteY43" fmla="*/ 454900 w 1905000"/>
              <a:gd name="connsiteX44" fmla="*/ 454900 w 1905000"/>
              <a:gd name="connsiteY44" fmla="*/ 454900 w 1905000"/>
              <a:gd name="connsiteX45" fmla="*/ 454900 w 1905000"/>
              <a:gd name="connsiteY45" fmla="*/ 454900 w 1905000"/>
              <a:gd name="connsiteX46" fmla="*/ 454900 w 1905000"/>
              <a:gd name="connsiteY46" fmla="*/ 454900 w 1905000"/>
              <a:gd name="connsiteX47" fmla="*/ 454900 w 1905000"/>
              <a:gd name="connsiteY47" fmla="*/ 454900 w 1905000"/>
              <a:gd name="connsiteX48" fmla="*/ 454900 w 1905000"/>
              <a:gd name="connsiteY48" fmla="*/ 454900 w 1905000"/>
              <a:gd name="connsiteX49" fmla="*/ 454900 w 1905000"/>
              <a:gd name="connsiteY49" fmla="*/ 454900 w 1905000"/>
              <a:gd name="connsiteX50" fmla="*/ 454900 w 1905000"/>
              <a:gd name="connsiteY50" fmla="*/ 454900 w 1905000"/>
              <a:gd name="connsiteX51" fmla="*/ 454900 w 1905000"/>
              <a:gd name="connsiteY51" fmla="*/ 454900 w 1905000"/>
              <a:gd name="connsiteX52" fmla="*/ 454900 w 1905000"/>
              <a:gd name="connsiteY52" fmla="*/ 454900 w 1905000"/>
              <a:gd name="connsiteX53" fmla="*/ 454900 w 1905000"/>
              <a:gd name="connsiteY53" fmla="*/ 454900 w 1905000"/>
              <a:gd name="connsiteX54" fmla="*/ 454900 w 1905000"/>
              <a:gd name="connsiteY54" fmla="*/ 454900 w 1905000"/>
              <a:gd name="connsiteX55" fmla="*/ 454900 w 1905000"/>
              <a:gd name="connsiteY55" fmla="*/ 454900 w 1905000"/>
              <a:gd name="connsiteX56" fmla="*/ 454900 w 1905000"/>
              <a:gd name="connsiteY56" fmla="*/ 454900 w 1905000"/>
              <a:gd name="connsiteX57" fmla="*/ 454900 w 1905000"/>
              <a:gd name="connsiteY57" fmla="*/ 454900 w 1905000"/>
              <a:gd name="connsiteX58" fmla="*/ 454900 w 1905000"/>
              <a:gd name="connsiteY58" fmla="*/ 454900 w 1905000"/>
              <a:gd name="connsiteX59" fmla="*/ 454900 w 1905000"/>
              <a:gd name="connsiteY59" fmla="*/ 454900 w 1905000"/>
              <a:gd name="connsiteX60" fmla="*/ 454900 w 1905000"/>
              <a:gd name="connsiteY60" fmla="*/ 454900 w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10145" h="465770">
                <a:moveTo>
                  <a:pt x="335849" y="319576"/>
                </a:moveTo>
                <a:cubicBezTo>
                  <a:pt x="335849" y="319576"/>
                  <a:pt x="330105" y="353974"/>
                  <a:pt x="348774" y="378340"/>
                </a:cubicBezTo>
                <a:cubicBezTo>
                  <a:pt x="367443" y="402706"/>
                  <a:pt x="397602" y="407006"/>
                  <a:pt x="397602" y="407006"/>
                </a:cubicBezTo>
                <a:cubicBezTo>
                  <a:pt x="397602" y="407006"/>
                  <a:pt x="374624" y="391240"/>
                  <a:pt x="361699" y="371174"/>
                </a:cubicBezTo>
                <a:cubicBezTo>
                  <a:pt x="348774" y="351108"/>
                  <a:pt x="335849" y="319576"/>
                  <a:pt x="335849" y="319576"/>
                </a:cubicBezTo>
                <a:close/>
                <a:moveTo>
                  <a:pt x="479460" y="166215"/>
                </a:moveTo>
                <a:cubicBezTo>
                  <a:pt x="479460" y="166215"/>
                  <a:pt x="483768" y="177681"/>
                  <a:pt x="479460" y="183414"/>
                </a:cubicBezTo>
                <a:cubicBezTo>
                  <a:pt x="470843" y="190581"/>
                  <a:pt x="452174" y="196314"/>
                  <a:pt x="452174" y="206347"/>
                </a:cubicBezTo>
                <a:cubicBezTo>
                  <a:pt x="452174" y="213513"/>
                  <a:pt x="452174" y="226413"/>
                  <a:pt x="450737" y="237879"/>
                </a:cubicBezTo>
                <a:cubicBezTo>
                  <a:pt x="463662" y="229279"/>
                  <a:pt x="496693" y="210647"/>
                  <a:pt x="536904" y="217813"/>
                </a:cubicBezTo>
                <a:cubicBezTo>
                  <a:pt x="588603" y="226413"/>
                  <a:pt x="610145" y="269411"/>
                  <a:pt x="610145" y="325309"/>
                </a:cubicBezTo>
                <a:cubicBezTo>
                  <a:pt x="608709" y="401273"/>
                  <a:pt x="541212" y="451437"/>
                  <a:pt x="493821" y="451437"/>
                </a:cubicBezTo>
                <a:cubicBezTo>
                  <a:pt x="478023" y="451437"/>
                  <a:pt x="466535" y="450004"/>
                  <a:pt x="459354" y="447137"/>
                </a:cubicBezTo>
                <a:lnTo>
                  <a:pt x="462226" y="455737"/>
                </a:lnTo>
                <a:lnTo>
                  <a:pt x="449301" y="451437"/>
                </a:lnTo>
                <a:lnTo>
                  <a:pt x="449301" y="461470"/>
                </a:lnTo>
                <a:lnTo>
                  <a:pt x="440685" y="451437"/>
                </a:lnTo>
                <a:lnTo>
                  <a:pt x="434940" y="465770"/>
                </a:lnTo>
                <a:lnTo>
                  <a:pt x="432068" y="450004"/>
                </a:lnTo>
                <a:lnTo>
                  <a:pt x="423451" y="454304"/>
                </a:lnTo>
                <a:lnTo>
                  <a:pt x="423451" y="448571"/>
                </a:lnTo>
                <a:cubicBezTo>
                  <a:pt x="416271" y="450004"/>
                  <a:pt x="406218" y="451437"/>
                  <a:pt x="394729" y="451437"/>
                </a:cubicBezTo>
                <a:cubicBezTo>
                  <a:pt x="347338" y="451437"/>
                  <a:pt x="279841" y="386940"/>
                  <a:pt x="278405" y="310976"/>
                </a:cubicBezTo>
                <a:cubicBezTo>
                  <a:pt x="278405" y="256511"/>
                  <a:pt x="311435" y="219246"/>
                  <a:pt x="361699" y="216380"/>
                </a:cubicBezTo>
                <a:cubicBezTo>
                  <a:pt x="399038" y="214946"/>
                  <a:pt x="424888" y="227846"/>
                  <a:pt x="436376" y="236446"/>
                </a:cubicBezTo>
                <a:cubicBezTo>
                  <a:pt x="436376" y="226413"/>
                  <a:pt x="436376" y="213513"/>
                  <a:pt x="436376" y="203480"/>
                </a:cubicBezTo>
                <a:cubicBezTo>
                  <a:pt x="434940" y="184848"/>
                  <a:pt x="479460" y="166215"/>
                  <a:pt x="479460" y="166215"/>
                </a:cubicBezTo>
                <a:close/>
                <a:moveTo>
                  <a:pt x="113390" y="14334"/>
                </a:moveTo>
                <a:cubicBezTo>
                  <a:pt x="77507" y="14334"/>
                  <a:pt x="47365" y="21501"/>
                  <a:pt x="37318" y="25802"/>
                </a:cubicBezTo>
                <a:lnTo>
                  <a:pt x="37318" y="306752"/>
                </a:lnTo>
                <a:cubicBezTo>
                  <a:pt x="55977" y="299584"/>
                  <a:pt x="77507" y="296718"/>
                  <a:pt x="101908" y="296718"/>
                </a:cubicBezTo>
                <a:cubicBezTo>
                  <a:pt x="162191" y="296718"/>
                  <a:pt x="223910" y="319652"/>
                  <a:pt x="241133" y="326819"/>
                </a:cubicBezTo>
                <a:lnTo>
                  <a:pt x="241133" y="215013"/>
                </a:lnTo>
                <a:lnTo>
                  <a:pt x="232521" y="223613"/>
                </a:lnTo>
                <a:lnTo>
                  <a:pt x="232521" y="55903"/>
                </a:lnTo>
                <a:cubicBezTo>
                  <a:pt x="199509" y="27235"/>
                  <a:pt x="159320" y="14334"/>
                  <a:pt x="113390" y="14334"/>
                </a:cubicBezTo>
                <a:close/>
                <a:moveTo>
                  <a:pt x="113390" y="0"/>
                </a:moveTo>
                <a:cubicBezTo>
                  <a:pt x="163626" y="0"/>
                  <a:pt x="208121" y="15768"/>
                  <a:pt x="244004" y="45869"/>
                </a:cubicBezTo>
                <a:cubicBezTo>
                  <a:pt x="279887" y="15768"/>
                  <a:pt x="322946" y="0"/>
                  <a:pt x="374618" y="0"/>
                </a:cubicBezTo>
                <a:cubicBezTo>
                  <a:pt x="421983" y="0"/>
                  <a:pt x="457866" y="14334"/>
                  <a:pt x="459302" y="14334"/>
                </a:cubicBezTo>
                <a:lnTo>
                  <a:pt x="463608" y="15768"/>
                </a:lnTo>
                <a:lnTo>
                  <a:pt x="463608" y="45869"/>
                </a:lnTo>
                <a:cubicBezTo>
                  <a:pt x="475090" y="48736"/>
                  <a:pt x="483702" y="53036"/>
                  <a:pt x="483702" y="60204"/>
                </a:cubicBezTo>
                <a:lnTo>
                  <a:pt x="483702" y="143342"/>
                </a:lnTo>
                <a:lnTo>
                  <a:pt x="450690" y="160543"/>
                </a:lnTo>
                <a:lnTo>
                  <a:pt x="450690" y="25802"/>
                </a:lnTo>
                <a:cubicBezTo>
                  <a:pt x="439207" y="21501"/>
                  <a:pt x="410501" y="14334"/>
                  <a:pt x="374618" y="14334"/>
                </a:cubicBezTo>
                <a:cubicBezTo>
                  <a:pt x="327252" y="14334"/>
                  <a:pt x="287063" y="27235"/>
                  <a:pt x="254051" y="55903"/>
                </a:cubicBezTo>
                <a:lnTo>
                  <a:pt x="254051" y="223613"/>
                </a:lnTo>
                <a:lnTo>
                  <a:pt x="245439" y="215013"/>
                </a:lnTo>
                <a:lnTo>
                  <a:pt x="245439" y="326819"/>
                </a:lnTo>
                <a:cubicBezTo>
                  <a:pt x="251181" y="323953"/>
                  <a:pt x="262663" y="319652"/>
                  <a:pt x="265534" y="319652"/>
                </a:cubicBezTo>
                <a:cubicBezTo>
                  <a:pt x="265534" y="331120"/>
                  <a:pt x="271275" y="352621"/>
                  <a:pt x="271275" y="352621"/>
                </a:cubicBezTo>
                <a:cubicBezTo>
                  <a:pt x="264098" y="358355"/>
                  <a:pt x="255487" y="359788"/>
                  <a:pt x="244004" y="359788"/>
                </a:cubicBezTo>
                <a:cubicBezTo>
                  <a:pt x="232521" y="359788"/>
                  <a:pt x="221039" y="356921"/>
                  <a:pt x="213862" y="349754"/>
                </a:cubicBezTo>
                <a:lnTo>
                  <a:pt x="0" y="349754"/>
                </a:lnTo>
                <a:lnTo>
                  <a:pt x="0" y="60204"/>
                </a:lnTo>
                <a:cubicBezTo>
                  <a:pt x="0" y="51603"/>
                  <a:pt x="8612" y="47303"/>
                  <a:pt x="22965" y="44436"/>
                </a:cubicBezTo>
                <a:lnTo>
                  <a:pt x="22965" y="15768"/>
                </a:lnTo>
                <a:lnTo>
                  <a:pt x="27271" y="14334"/>
                </a:lnTo>
                <a:cubicBezTo>
                  <a:pt x="28706" y="14334"/>
                  <a:pt x="64589" y="0"/>
                  <a:pt x="1133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educational-book-and-apple-for-the-teacher_42928"/>
          <p:cNvSpPr>
            <a:spLocks noChangeAspect="1"/>
          </p:cNvSpPr>
          <p:nvPr/>
        </p:nvSpPr>
        <p:spPr bwMode="auto">
          <a:xfrm>
            <a:off x="1003454" y="2594750"/>
            <a:ext cx="609685" cy="553105"/>
          </a:xfrm>
          <a:custGeom>
            <a:avLst/>
            <a:gdLst>
              <a:gd name="T0" fmla="*/ 454900 w 1905000"/>
              <a:gd name="T1" fmla="*/ 454900 w 1905000"/>
              <a:gd name="T2" fmla="*/ 454900 w 1905000"/>
              <a:gd name="T3" fmla="*/ 454900 w 1905000"/>
              <a:gd name="T4" fmla="*/ 454900 w 1905000"/>
              <a:gd name="T5" fmla="*/ 454900 w 1905000"/>
              <a:gd name="T6" fmla="*/ 454900 w 1905000"/>
              <a:gd name="T7" fmla="*/ 454900 w 1905000"/>
              <a:gd name="T8" fmla="*/ 454900 w 1905000"/>
              <a:gd name="T9" fmla="*/ 454900 w 1905000"/>
              <a:gd name="T10" fmla="*/ 454900 w 1905000"/>
              <a:gd name="T11" fmla="*/ 454900 w 1905000"/>
              <a:gd name="T12" fmla="*/ 454900 w 1905000"/>
              <a:gd name="T13" fmla="*/ 454900 w 1905000"/>
              <a:gd name="T14" fmla="*/ 454900 w 1905000"/>
              <a:gd name="T15" fmla="*/ 454900 w 1905000"/>
              <a:gd name="T16" fmla="*/ 454900 w 1905000"/>
              <a:gd name="T17" fmla="*/ 454900 w 1905000"/>
              <a:gd name="T18" fmla="*/ 454900 w 1905000"/>
              <a:gd name="T19" fmla="*/ 454900 w 1905000"/>
              <a:gd name="T20" fmla="*/ 454900 w 1905000"/>
              <a:gd name="T21" fmla="*/ 454900 w 1905000"/>
              <a:gd name="T22" fmla="*/ 454900 w 1905000"/>
              <a:gd name="T23" fmla="*/ 454900 w 1905000"/>
              <a:gd name="T24" fmla="*/ 454900 w 1905000"/>
              <a:gd name="T25" fmla="*/ 454900 w 1905000"/>
              <a:gd name="T26" fmla="*/ 454900 w 1905000"/>
              <a:gd name="T27" fmla="*/ 454900 w 1905000"/>
              <a:gd name="T28" fmla="*/ 454900 w 1905000"/>
              <a:gd name="T29" fmla="*/ 454900 w 1905000"/>
              <a:gd name="T30" fmla="*/ 454900 w 1905000"/>
              <a:gd name="T31" fmla="*/ 454900 w 1905000"/>
              <a:gd name="T32" fmla="*/ 454900 w 1905000"/>
              <a:gd name="T33" fmla="*/ 454900 w 1905000"/>
              <a:gd name="T34" fmla="*/ 454900 w 1905000"/>
              <a:gd name="T35" fmla="*/ 454900 w 1905000"/>
              <a:gd name="T36" fmla="*/ 454900 w 1905000"/>
              <a:gd name="T37" fmla="*/ 454900 w 1905000"/>
              <a:gd name="T38" fmla="*/ 454900 w 1905000"/>
              <a:gd name="T39" fmla="*/ 454900 w 1905000"/>
              <a:gd name="T40" fmla="*/ 454900 w 1905000"/>
              <a:gd name="T41" fmla="*/ 454900 w 1905000"/>
              <a:gd name="T42" fmla="*/ 454900 w 1905000"/>
              <a:gd name="T43" fmla="*/ 454900 w 1905000"/>
              <a:gd name="T44" fmla="*/ 454900 w 1905000"/>
              <a:gd name="T45" fmla="*/ 454900 w 1905000"/>
              <a:gd name="T46" fmla="*/ 454900 w 1905000"/>
              <a:gd name="T47" fmla="*/ 454900 w 1905000"/>
              <a:gd name="T48" fmla="*/ 454900 w 1905000"/>
              <a:gd name="T49" fmla="*/ 454900 w 1905000"/>
              <a:gd name="T50" fmla="*/ 454900 w 1905000"/>
              <a:gd name="T51" fmla="*/ 454900 w 1905000"/>
              <a:gd name="T52" fmla="*/ 454900 w 1905000"/>
              <a:gd name="T53" fmla="*/ 454900 w 1905000"/>
              <a:gd name="T54" fmla="*/ 454900 w 1905000"/>
              <a:gd name="T55" fmla="*/ 454900 w 1905000"/>
              <a:gd name="T56" fmla="*/ 454900 w 1905000"/>
              <a:gd name="T57" fmla="*/ 454900 w 1905000"/>
              <a:gd name="T58" fmla="*/ 454900 w 1905000"/>
              <a:gd name="T59" fmla="*/ 454900 w 1905000"/>
              <a:gd name="T60" fmla="*/ 454900 w 1905000"/>
              <a:gd name="T61" fmla="*/ 454900 w 1905000"/>
              <a:gd name="T62" fmla="*/ 454900 w 1905000"/>
              <a:gd name="T63" fmla="*/ 454900 w 1905000"/>
              <a:gd name="T64" fmla="*/ 454900 w 1905000"/>
              <a:gd name="T65" fmla="*/ 454900 w 1905000"/>
              <a:gd name="T66" fmla="*/ 454900 w 1905000"/>
              <a:gd name="T67" fmla="*/ 454900 w 1905000"/>
              <a:gd name="T68" fmla="*/ 454900 w 1905000"/>
              <a:gd name="T69" fmla="*/ 454900 w 1905000"/>
              <a:gd name="T70" fmla="*/ 454900 w 1905000"/>
              <a:gd name="T71" fmla="*/ 454900 w 1905000"/>
              <a:gd name="T72" fmla="*/ 454900 w 1905000"/>
              <a:gd name="T73" fmla="*/ 454900 w 1905000"/>
              <a:gd name="T74" fmla="*/ 454900 w 1905000"/>
              <a:gd name="T75" fmla="*/ 454900 w 1905000"/>
              <a:gd name="T76" fmla="*/ 454900 w 1905000"/>
              <a:gd name="T77" fmla="*/ 454900 w 1905000"/>
              <a:gd name="T78" fmla="*/ 454900 w 1905000"/>
              <a:gd name="T79" fmla="*/ 454900 w 1905000"/>
              <a:gd name="T80" fmla="*/ 454900 w 1905000"/>
              <a:gd name="T81" fmla="*/ 454900 w 1905000"/>
              <a:gd name="T82" fmla="*/ 454900 w 1905000"/>
              <a:gd name="T83" fmla="*/ 454900 w 1905000"/>
              <a:gd name="T84" fmla="*/ 454900 w 1905000"/>
              <a:gd name="T85" fmla="*/ 454900 w 1905000"/>
              <a:gd name="T86" fmla="*/ 454900 w 1905000"/>
              <a:gd name="T87" fmla="*/ 454900 w 1905000"/>
              <a:gd name="T88" fmla="*/ 454900 w 1905000"/>
              <a:gd name="T89" fmla="*/ 454900 w 1905000"/>
              <a:gd name="T90" fmla="*/ 454900 w 1905000"/>
              <a:gd name="T91" fmla="*/ 454900 w 1905000"/>
              <a:gd name="T92" fmla="*/ 454900 w 1905000"/>
              <a:gd name="T93" fmla="*/ 454900 w 1905000"/>
              <a:gd name="T94" fmla="*/ 454900 w 1905000"/>
              <a:gd name="T95" fmla="*/ 454900 w 1905000"/>
              <a:gd name="T96" fmla="*/ 454900 w 1905000"/>
              <a:gd name="T97" fmla="*/ 454900 w 1905000"/>
              <a:gd name="T98" fmla="*/ 454900 w 1905000"/>
              <a:gd name="T99" fmla="*/ 454900 w 1905000"/>
              <a:gd name="T100" fmla="*/ 454900 w 1905000"/>
              <a:gd name="T101" fmla="*/ 454900 w 1905000"/>
              <a:gd name="T102" fmla="*/ 454900 w 1905000"/>
              <a:gd name="T103" fmla="*/ 454900 w 1905000"/>
              <a:gd name="T104" fmla="*/ 454900 w 1905000"/>
              <a:gd name="T105" fmla="*/ 454900 w 1905000"/>
              <a:gd name="T106" fmla="*/ 454900 w 1905000"/>
              <a:gd name="T107" fmla="*/ 454900 w 1905000"/>
              <a:gd name="T108" fmla="*/ 454900 w 1905000"/>
              <a:gd name="T109" fmla="*/ 454900 w 1905000"/>
              <a:gd name="T110" fmla="*/ 454900 w 1905000"/>
              <a:gd name="T111" fmla="*/ 454900 w 1905000"/>
              <a:gd name="T112" fmla="*/ 454900 w 1905000"/>
              <a:gd name="T113" fmla="*/ 454900 w 1905000"/>
              <a:gd name="T114" fmla="*/ 454900 w 1905000"/>
              <a:gd name="T115" fmla="*/ 454900 w 1905000"/>
              <a:gd name="T116" fmla="*/ 454900 w 1905000"/>
              <a:gd name="T117" fmla="*/ 454900 w 1905000"/>
              <a:gd name="T118" fmla="*/ 454900 w 1905000"/>
              <a:gd name="T119" fmla="*/ 454900 w 1905000"/>
              <a:gd name="T120" fmla="*/ 454900 w 1905000"/>
              <a:gd name="T121" fmla="*/ 454900 w 1905000"/>
              <a:gd name="T122" fmla="*/ 454900 w 1905000"/>
              <a:gd name="T123" fmla="*/ 454900 w 1905000"/>
              <a:gd name="T124" fmla="*/ 454900 w 1905000"/>
              <a:gd name="T125" fmla="*/ 454900 w 1905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16" h="378">
                <a:moveTo>
                  <a:pt x="389" y="183"/>
                </a:moveTo>
                <a:lnTo>
                  <a:pt x="373" y="183"/>
                </a:lnTo>
                <a:lnTo>
                  <a:pt x="373" y="133"/>
                </a:lnTo>
                <a:cubicBezTo>
                  <a:pt x="373" y="129"/>
                  <a:pt x="371" y="125"/>
                  <a:pt x="368" y="122"/>
                </a:cubicBezTo>
                <a:cubicBezTo>
                  <a:pt x="343" y="102"/>
                  <a:pt x="315" y="92"/>
                  <a:pt x="285" y="92"/>
                </a:cubicBezTo>
                <a:cubicBezTo>
                  <a:pt x="284" y="92"/>
                  <a:pt x="283" y="92"/>
                  <a:pt x="282" y="92"/>
                </a:cubicBezTo>
                <a:cubicBezTo>
                  <a:pt x="283" y="88"/>
                  <a:pt x="283" y="85"/>
                  <a:pt x="283" y="81"/>
                </a:cubicBezTo>
                <a:cubicBezTo>
                  <a:pt x="283" y="36"/>
                  <a:pt x="247" y="0"/>
                  <a:pt x="202" y="0"/>
                </a:cubicBezTo>
                <a:cubicBezTo>
                  <a:pt x="157" y="0"/>
                  <a:pt x="120" y="36"/>
                  <a:pt x="120" y="81"/>
                </a:cubicBezTo>
                <a:cubicBezTo>
                  <a:pt x="120" y="85"/>
                  <a:pt x="120" y="88"/>
                  <a:pt x="121" y="92"/>
                </a:cubicBezTo>
                <a:cubicBezTo>
                  <a:pt x="92" y="92"/>
                  <a:pt x="65" y="102"/>
                  <a:pt x="41" y="122"/>
                </a:cubicBezTo>
                <a:cubicBezTo>
                  <a:pt x="38" y="125"/>
                  <a:pt x="36" y="129"/>
                  <a:pt x="36" y="133"/>
                </a:cubicBezTo>
                <a:lnTo>
                  <a:pt x="36" y="183"/>
                </a:lnTo>
                <a:lnTo>
                  <a:pt x="27" y="183"/>
                </a:lnTo>
                <a:cubicBezTo>
                  <a:pt x="12" y="183"/>
                  <a:pt x="0" y="195"/>
                  <a:pt x="0" y="210"/>
                </a:cubicBezTo>
                <a:lnTo>
                  <a:pt x="0" y="238"/>
                </a:lnTo>
                <a:cubicBezTo>
                  <a:pt x="0" y="253"/>
                  <a:pt x="12" y="264"/>
                  <a:pt x="27" y="264"/>
                </a:cubicBezTo>
                <a:lnTo>
                  <a:pt x="36" y="264"/>
                </a:lnTo>
                <a:lnTo>
                  <a:pt x="36" y="363"/>
                </a:lnTo>
                <a:cubicBezTo>
                  <a:pt x="36" y="368"/>
                  <a:pt x="39" y="373"/>
                  <a:pt x="43" y="375"/>
                </a:cubicBezTo>
                <a:cubicBezTo>
                  <a:pt x="45" y="376"/>
                  <a:pt x="47" y="376"/>
                  <a:pt x="50" y="376"/>
                </a:cubicBezTo>
                <a:cubicBezTo>
                  <a:pt x="52" y="376"/>
                  <a:pt x="55" y="375"/>
                  <a:pt x="58" y="374"/>
                </a:cubicBezTo>
                <a:cubicBezTo>
                  <a:pt x="58" y="373"/>
                  <a:pt x="84" y="355"/>
                  <a:pt x="124" y="355"/>
                </a:cubicBezTo>
                <a:cubicBezTo>
                  <a:pt x="147" y="355"/>
                  <a:pt x="171" y="361"/>
                  <a:pt x="194" y="374"/>
                </a:cubicBezTo>
                <a:cubicBezTo>
                  <a:pt x="202" y="378"/>
                  <a:pt x="212" y="375"/>
                  <a:pt x="215" y="374"/>
                </a:cubicBezTo>
                <a:cubicBezTo>
                  <a:pt x="238" y="361"/>
                  <a:pt x="262" y="355"/>
                  <a:pt x="285" y="355"/>
                </a:cubicBezTo>
                <a:cubicBezTo>
                  <a:pt x="324" y="355"/>
                  <a:pt x="350" y="373"/>
                  <a:pt x="351" y="374"/>
                </a:cubicBezTo>
                <a:cubicBezTo>
                  <a:pt x="353" y="375"/>
                  <a:pt x="356" y="376"/>
                  <a:pt x="359" y="376"/>
                </a:cubicBezTo>
                <a:cubicBezTo>
                  <a:pt x="361" y="376"/>
                  <a:pt x="363" y="376"/>
                  <a:pt x="365" y="375"/>
                </a:cubicBezTo>
                <a:cubicBezTo>
                  <a:pt x="370" y="373"/>
                  <a:pt x="373" y="368"/>
                  <a:pt x="373" y="363"/>
                </a:cubicBezTo>
                <a:lnTo>
                  <a:pt x="373" y="264"/>
                </a:lnTo>
                <a:lnTo>
                  <a:pt x="389" y="264"/>
                </a:lnTo>
                <a:cubicBezTo>
                  <a:pt x="404" y="264"/>
                  <a:pt x="416" y="253"/>
                  <a:pt x="416" y="238"/>
                </a:cubicBezTo>
                <a:lnTo>
                  <a:pt x="416" y="210"/>
                </a:lnTo>
                <a:cubicBezTo>
                  <a:pt x="416" y="195"/>
                  <a:pt x="404" y="183"/>
                  <a:pt x="389" y="183"/>
                </a:cubicBezTo>
                <a:close/>
                <a:moveTo>
                  <a:pt x="124" y="327"/>
                </a:moveTo>
                <a:cubicBezTo>
                  <a:pt x="99" y="327"/>
                  <a:pt x="77" y="334"/>
                  <a:pt x="64" y="340"/>
                </a:cubicBezTo>
                <a:lnTo>
                  <a:pt x="64" y="264"/>
                </a:lnTo>
                <a:lnTo>
                  <a:pt x="82" y="264"/>
                </a:lnTo>
                <a:cubicBezTo>
                  <a:pt x="97" y="264"/>
                  <a:pt x="108" y="253"/>
                  <a:pt x="108" y="238"/>
                </a:cubicBezTo>
                <a:lnTo>
                  <a:pt x="108" y="210"/>
                </a:lnTo>
                <a:cubicBezTo>
                  <a:pt x="108" y="195"/>
                  <a:pt x="97" y="183"/>
                  <a:pt x="82" y="183"/>
                </a:cubicBezTo>
                <a:lnTo>
                  <a:pt x="64" y="183"/>
                </a:lnTo>
                <a:lnTo>
                  <a:pt x="64" y="139"/>
                </a:lnTo>
                <a:cubicBezTo>
                  <a:pt x="81" y="126"/>
                  <a:pt x="102" y="119"/>
                  <a:pt x="123" y="119"/>
                </a:cubicBezTo>
                <a:cubicBezTo>
                  <a:pt x="149" y="119"/>
                  <a:pt x="171" y="129"/>
                  <a:pt x="182" y="136"/>
                </a:cubicBezTo>
                <a:cubicBezTo>
                  <a:pt x="184" y="137"/>
                  <a:pt x="185" y="139"/>
                  <a:pt x="187" y="140"/>
                </a:cubicBezTo>
                <a:lnTo>
                  <a:pt x="187" y="340"/>
                </a:lnTo>
                <a:cubicBezTo>
                  <a:pt x="166" y="332"/>
                  <a:pt x="145" y="327"/>
                  <a:pt x="124" y="327"/>
                </a:cubicBezTo>
                <a:close/>
                <a:moveTo>
                  <a:pt x="346" y="340"/>
                </a:moveTo>
                <a:cubicBezTo>
                  <a:pt x="331" y="334"/>
                  <a:pt x="311" y="327"/>
                  <a:pt x="285" y="327"/>
                </a:cubicBezTo>
                <a:cubicBezTo>
                  <a:pt x="264" y="327"/>
                  <a:pt x="242" y="332"/>
                  <a:pt x="223" y="340"/>
                </a:cubicBezTo>
                <a:lnTo>
                  <a:pt x="223" y="138"/>
                </a:lnTo>
                <a:cubicBezTo>
                  <a:pt x="232" y="132"/>
                  <a:pt x="257" y="119"/>
                  <a:pt x="286" y="119"/>
                </a:cubicBezTo>
                <a:cubicBezTo>
                  <a:pt x="307" y="119"/>
                  <a:pt x="327" y="126"/>
                  <a:pt x="346" y="139"/>
                </a:cubicBezTo>
                <a:lnTo>
                  <a:pt x="346" y="183"/>
                </a:lnTo>
                <a:lnTo>
                  <a:pt x="335" y="183"/>
                </a:lnTo>
                <a:cubicBezTo>
                  <a:pt x="320" y="183"/>
                  <a:pt x="308" y="195"/>
                  <a:pt x="308" y="210"/>
                </a:cubicBezTo>
                <a:lnTo>
                  <a:pt x="308" y="238"/>
                </a:lnTo>
                <a:cubicBezTo>
                  <a:pt x="308" y="253"/>
                  <a:pt x="320" y="264"/>
                  <a:pt x="335" y="264"/>
                </a:cubicBezTo>
                <a:lnTo>
                  <a:pt x="346" y="264"/>
                </a:lnTo>
                <a:lnTo>
                  <a:pt x="346" y="340"/>
                </a:lnTo>
                <a:lnTo>
                  <a:pt x="346" y="3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educational-book-and-apple-for-the-teacher_42928"/>
          <p:cNvSpPr>
            <a:spLocks noChangeAspect="1"/>
          </p:cNvSpPr>
          <p:nvPr/>
        </p:nvSpPr>
        <p:spPr bwMode="auto">
          <a:xfrm>
            <a:off x="1091146" y="3523838"/>
            <a:ext cx="434300" cy="523728"/>
          </a:xfrm>
          <a:custGeom>
            <a:avLst/>
            <a:gdLst>
              <a:gd name="connsiteX0" fmla="*/ 454900 w 1905000"/>
              <a:gd name="connsiteY0" fmla="*/ 454900 w 1905000"/>
              <a:gd name="connsiteX1" fmla="*/ 454900 w 1905000"/>
              <a:gd name="connsiteY1" fmla="*/ 454900 w 1905000"/>
              <a:gd name="connsiteX2" fmla="*/ 454900 w 1905000"/>
              <a:gd name="connsiteY2" fmla="*/ 454900 w 1905000"/>
              <a:gd name="connsiteX3" fmla="*/ 454900 w 1905000"/>
              <a:gd name="connsiteY3" fmla="*/ 454900 w 1905000"/>
              <a:gd name="connsiteX4" fmla="*/ 454900 w 1905000"/>
              <a:gd name="connsiteY4" fmla="*/ 454900 w 1905000"/>
              <a:gd name="connsiteX5" fmla="*/ 454900 w 1905000"/>
              <a:gd name="connsiteY5" fmla="*/ 454900 w 1905000"/>
              <a:gd name="connsiteX6" fmla="*/ 454900 w 1905000"/>
              <a:gd name="connsiteY6" fmla="*/ 454900 w 1905000"/>
              <a:gd name="connsiteX7" fmla="*/ 454900 w 1905000"/>
              <a:gd name="connsiteY7" fmla="*/ 454900 w 1905000"/>
              <a:gd name="connsiteX8" fmla="*/ 454900 w 1905000"/>
              <a:gd name="connsiteY8" fmla="*/ 454900 w 1905000"/>
              <a:gd name="connsiteX9" fmla="*/ 454900 w 1905000"/>
              <a:gd name="connsiteY9" fmla="*/ 454900 w 1905000"/>
              <a:gd name="connsiteX10" fmla="*/ 454900 w 1905000"/>
              <a:gd name="connsiteY10" fmla="*/ 454900 w 1905000"/>
              <a:gd name="connsiteX11" fmla="*/ 454900 w 1905000"/>
              <a:gd name="connsiteY11" fmla="*/ 454900 w 1905000"/>
              <a:gd name="connsiteX12" fmla="*/ 454900 w 1905000"/>
              <a:gd name="connsiteY12" fmla="*/ 454900 w 1905000"/>
              <a:gd name="connsiteX13" fmla="*/ 454900 w 1905000"/>
              <a:gd name="connsiteY13" fmla="*/ 454900 w 1905000"/>
              <a:gd name="connsiteX14" fmla="*/ 454900 w 1905000"/>
              <a:gd name="connsiteY14" fmla="*/ 454900 w 1905000"/>
              <a:gd name="connsiteX15" fmla="*/ 454900 w 1905000"/>
              <a:gd name="connsiteY15" fmla="*/ 454900 w 1905000"/>
              <a:gd name="connsiteX16" fmla="*/ 454900 w 1905000"/>
              <a:gd name="connsiteY16" fmla="*/ 454900 w 1905000"/>
              <a:gd name="connsiteX17" fmla="*/ 454900 w 1905000"/>
              <a:gd name="connsiteY17" fmla="*/ 454900 w 1905000"/>
              <a:gd name="connsiteX18" fmla="*/ 454900 w 1905000"/>
              <a:gd name="connsiteY18" fmla="*/ 454900 w 1905000"/>
              <a:gd name="connsiteX19" fmla="*/ 454900 w 1905000"/>
              <a:gd name="connsiteY19" fmla="*/ 454900 w 1905000"/>
              <a:gd name="connsiteX20" fmla="*/ 454900 w 1905000"/>
              <a:gd name="connsiteY20" fmla="*/ 454900 w 1905000"/>
              <a:gd name="connsiteX21" fmla="*/ 454900 w 1905000"/>
              <a:gd name="connsiteY21" fmla="*/ 454900 w 1905000"/>
              <a:gd name="connsiteX22" fmla="*/ 454900 w 1905000"/>
              <a:gd name="connsiteY22" fmla="*/ 454900 w 1905000"/>
              <a:gd name="connsiteX23" fmla="*/ 454900 w 1905000"/>
              <a:gd name="connsiteY23" fmla="*/ 454900 w 1905000"/>
              <a:gd name="connsiteX24" fmla="*/ 454900 w 1905000"/>
              <a:gd name="connsiteY24" fmla="*/ 454900 w 1905000"/>
              <a:gd name="connsiteX25" fmla="*/ 454900 w 1905000"/>
              <a:gd name="connsiteY25" fmla="*/ 454900 w 1905000"/>
              <a:gd name="connsiteX26" fmla="*/ 454900 w 1905000"/>
              <a:gd name="connsiteY26" fmla="*/ 454900 w 1905000"/>
              <a:gd name="connsiteX27" fmla="*/ 454900 w 1905000"/>
              <a:gd name="connsiteY27" fmla="*/ 454900 w 1905000"/>
              <a:gd name="connsiteX28" fmla="*/ 454900 w 1905000"/>
              <a:gd name="connsiteY28" fmla="*/ 454900 w 1905000"/>
              <a:gd name="connsiteX29" fmla="*/ 454900 w 1905000"/>
              <a:gd name="connsiteY29" fmla="*/ 454900 w 1905000"/>
              <a:gd name="connsiteX30" fmla="*/ 454900 w 1905000"/>
              <a:gd name="connsiteY30" fmla="*/ 454900 w 1905000"/>
              <a:gd name="connsiteX31" fmla="*/ 454900 w 1905000"/>
              <a:gd name="connsiteY31" fmla="*/ 454900 w 1905000"/>
              <a:gd name="connsiteX32" fmla="*/ 454900 w 1905000"/>
              <a:gd name="connsiteY32" fmla="*/ 454900 w 1905000"/>
              <a:gd name="connsiteX33" fmla="*/ 454900 w 1905000"/>
              <a:gd name="connsiteY33" fmla="*/ 454900 w 1905000"/>
              <a:gd name="connsiteX34" fmla="*/ 454900 w 1905000"/>
              <a:gd name="connsiteY34" fmla="*/ 454900 w 1905000"/>
              <a:gd name="connsiteX35" fmla="*/ 454900 w 1905000"/>
              <a:gd name="connsiteY35" fmla="*/ 454900 w 1905000"/>
              <a:gd name="connsiteX36" fmla="*/ 454900 w 1905000"/>
              <a:gd name="connsiteY36" fmla="*/ 454900 w 1905000"/>
              <a:gd name="connsiteX37" fmla="*/ 454900 w 1905000"/>
              <a:gd name="connsiteY37" fmla="*/ 454900 w 1905000"/>
              <a:gd name="connsiteX38" fmla="*/ 454900 w 1905000"/>
              <a:gd name="connsiteY38" fmla="*/ 454900 w 1905000"/>
              <a:gd name="connsiteX39" fmla="*/ 454900 w 1905000"/>
              <a:gd name="connsiteY39" fmla="*/ 454900 w 1905000"/>
              <a:gd name="connsiteX40" fmla="*/ 454900 w 1905000"/>
              <a:gd name="connsiteY40" fmla="*/ 454900 w 1905000"/>
              <a:gd name="connsiteX41" fmla="*/ 454900 w 1905000"/>
              <a:gd name="connsiteY41" fmla="*/ 454900 w 1905000"/>
              <a:gd name="connsiteX42" fmla="*/ 454900 w 1905000"/>
              <a:gd name="connsiteY42" fmla="*/ 454900 w 1905000"/>
              <a:gd name="connsiteX43" fmla="*/ 454900 w 1905000"/>
              <a:gd name="connsiteY43" fmla="*/ 454900 w 1905000"/>
              <a:gd name="connsiteX44" fmla="*/ 454900 w 1905000"/>
              <a:gd name="connsiteY44" fmla="*/ 454900 w 1905000"/>
              <a:gd name="connsiteX45" fmla="*/ 454900 w 1905000"/>
              <a:gd name="connsiteY45" fmla="*/ 454900 w 1905000"/>
              <a:gd name="connsiteX46" fmla="*/ 454900 w 1905000"/>
              <a:gd name="connsiteY46" fmla="*/ 454900 w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97955" h="600489">
                <a:moveTo>
                  <a:pt x="130619" y="455884"/>
                </a:moveTo>
                <a:lnTo>
                  <a:pt x="370324" y="455884"/>
                </a:lnTo>
                <a:cubicBezTo>
                  <a:pt x="380372" y="455884"/>
                  <a:pt x="388984" y="463046"/>
                  <a:pt x="388984" y="474506"/>
                </a:cubicBezTo>
                <a:cubicBezTo>
                  <a:pt x="388984" y="484532"/>
                  <a:pt x="380372" y="493127"/>
                  <a:pt x="370324" y="493127"/>
                </a:cubicBezTo>
                <a:lnTo>
                  <a:pt x="130619" y="493127"/>
                </a:lnTo>
                <a:cubicBezTo>
                  <a:pt x="119136" y="493127"/>
                  <a:pt x="111959" y="484532"/>
                  <a:pt x="111959" y="474506"/>
                </a:cubicBezTo>
                <a:cubicBezTo>
                  <a:pt x="111959" y="463046"/>
                  <a:pt x="119136" y="455884"/>
                  <a:pt x="130619" y="455884"/>
                </a:cubicBezTo>
                <a:close/>
                <a:moveTo>
                  <a:pt x="130619" y="372662"/>
                </a:moveTo>
                <a:lnTo>
                  <a:pt x="370324" y="372662"/>
                </a:lnTo>
                <a:cubicBezTo>
                  <a:pt x="380372" y="372662"/>
                  <a:pt x="388984" y="379824"/>
                  <a:pt x="388984" y="391284"/>
                </a:cubicBezTo>
                <a:cubicBezTo>
                  <a:pt x="388984" y="401310"/>
                  <a:pt x="380372" y="409905"/>
                  <a:pt x="370324" y="409905"/>
                </a:cubicBezTo>
                <a:lnTo>
                  <a:pt x="130619" y="409905"/>
                </a:lnTo>
                <a:cubicBezTo>
                  <a:pt x="119136" y="409905"/>
                  <a:pt x="111959" y="401310"/>
                  <a:pt x="111959" y="391284"/>
                </a:cubicBezTo>
                <a:cubicBezTo>
                  <a:pt x="111959" y="379824"/>
                  <a:pt x="119136" y="372662"/>
                  <a:pt x="130619" y="372662"/>
                </a:cubicBezTo>
                <a:close/>
                <a:moveTo>
                  <a:pt x="130619" y="289439"/>
                </a:moveTo>
                <a:lnTo>
                  <a:pt x="370324" y="289439"/>
                </a:lnTo>
                <a:cubicBezTo>
                  <a:pt x="380372" y="289439"/>
                  <a:pt x="388984" y="298087"/>
                  <a:pt x="388984" y="308176"/>
                </a:cubicBezTo>
                <a:cubicBezTo>
                  <a:pt x="388984" y="318264"/>
                  <a:pt x="380372" y="326912"/>
                  <a:pt x="370324" y="326912"/>
                </a:cubicBezTo>
                <a:lnTo>
                  <a:pt x="130619" y="326912"/>
                </a:lnTo>
                <a:cubicBezTo>
                  <a:pt x="119136" y="326912"/>
                  <a:pt x="111959" y="318264"/>
                  <a:pt x="111959" y="308176"/>
                </a:cubicBezTo>
                <a:cubicBezTo>
                  <a:pt x="111959" y="298087"/>
                  <a:pt x="119136" y="289439"/>
                  <a:pt x="130619" y="289439"/>
                </a:cubicBezTo>
                <a:close/>
                <a:moveTo>
                  <a:pt x="340132" y="93108"/>
                </a:moveTo>
                <a:cubicBezTo>
                  <a:pt x="363102" y="93108"/>
                  <a:pt x="381765" y="110328"/>
                  <a:pt x="381765" y="133289"/>
                </a:cubicBezTo>
                <a:cubicBezTo>
                  <a:pt x="381765" y="147639"/>
                  <a:pt x="374587" y="160554"/>
                  <a:pt x="363102" y="167730"/>
                </a:cubicBezTo>
                <a:cubicBezTo>
                  <a:pt x="388943" y="176340"/>
                  <a:pt x="406170" y="200735"/>
                  <a:pt x="407606" y="229436"/>
                </a:cubicBezTo>
                <a:lnTo>
                  <a:pt x="272657" y="229436"/>
                </a:lnTo>
                <a:cubicBezTo>
                  <a:pt x="274093" y="200735"/>
                  <a:pt x="291320" y="176340"/>
                  <a:pt x="317162" y="167730"/>
                </a:cubicBezTo>
                <a:cubicBezTo>
                  <a:pt x="305677" y="160554"/>
                  <a:pt x="298498" y="147639"/>
                  <a:pt x="298498" y="133289"/>
                </a:cubicBezTo>
                <a:cubicBezTo>
                  <a:pt x="298498" y="110328"/>
                  <a:pt x="317162" y="93108"/>
                  <a:pt x="340132" y="93108"/>
                </a:cubicBezTo>
                <a:close/>
                <a:moveTo>
                  <a:pt x="167898" y="77390"/>
                </a:moveTo>
                <a:lnTo>
                  <a:pt x="76056" y="174844"/>
                </a:lnTo>
                <a:lnTo>
                  <a:pt x="167898" y="173411"/>
                </a:lnTo>
                <a:close/>
                <a:moveTo>
                  <a:pt x="223864" y="55893"/>
                </a:moveTo>
                <a:lnTo>
                  <a:pt x="223864" y="229304"/>
                </a:lnTo>
                <a:lnTo>
                  <a:pt x="55966" y="230737"/>
                </a:lnTo>
                <a:lnTo>
                  <a:pt x="55966" y="544596"/>
                </a:lnTo>
                <a:lnTo>
                  <a:pt x="441989" y="544596"/>
                </a:lnTo>
                <a:lnTo>
                  <a:pt x="441989" y="55893"/>
                </a:lnTo>
                <a:close/>
                <a:moveTo>
                  <a:pt x="163593" y="0"/>
                </a:moveTo>
                <a:lnTo>
                  <a:pt x="167898" y="0"/>
                </a:lnTo>
                <a:lnTo>
                  <a:pt x="242520" y="0"/>
                </a:lnTo>
                <a:lnTo>
                  <a:pt x="497955" y="0"/>
                </a:lnTo>
                <a:lnTo>
                  <a:pt x="497955" y="600489"/>
                </a:lnTo>
                <a:lnTo>
                  <a:pt x="0" y="600489"/>
                </a:lnTo>
                <a:lnTo>
                  <a:pt x="0" y="253667"/>
                </a:lnTo>
                <a:lnTo>
                  <a:pt x="0" y="174844"/>
                </a:lnTo>
                <a:lnTo>
                  <a:pt x="0" y="1719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educational-book-and-apple-for-the-teacher_42928"/>
          <p:cNvSpPr>
            <a:spLocks noChangeAspect="1"/>
          </p:cNvSpPr>
          <p:nvPr/>
        </p:nvSpPr>
        <p:spPr bwMode="auto">
          <a:xfrm>
            <a:off x="1030278" y="4424792"/>
            <a:ext cx="556036" cy="550620"/>
          </a:xfrm>
          <a:custGeom>
            <a:avLst/>
            <a:gdLst>
              <a:gd name="connsiteX0" fmla="*/ 454900 w 1905000"/>
              <a:gd name="connsiteY0" fmla="*/ 454900 w 1905000"/>
              <a:gd name="connsiteX1" fmla="*/ 454900 w 1905000"/>
              <a:gd name="connsiteY1" fmla="*/ 454900 w 1905000"/>
              <a:gd name="connsiteX2" fmla="*/ 454900 w 1905000"/>
              <a:gd name="connsiteY2" fmla="*/ 454900 w 1905000"/>
              <a:gd name="connsiteX3" fmla="*/ 454900 w 1905000"/>
              <a:gd name="connsiteY3" fmla="*/ 454900 w 1905000"/>
              <a:gd name="connsiteX4" fmla="*/ 454900 w 1905000"/>
              <a:gd name="connsiteY4" fmla="*/ 454900 w 1905000"/>
              <a:gd name="connsiteX5" fmla="*/ 454900 w 1905000"/>
              <a:gd name="connsiteY5" fmla="*/ 454900 w 1905000"/>
              <a:gd name="connsiteX6" fmla="*/ 454900 w 1905000"/>
              <a:gd name="connsiteY6" fmla="*/ 454900 w 1905000"/>
              <a:gd name="connsiteX7" fmla="*/ 454900 w 1905000"/>
              <a:gd name="connsiteY7" fmla="*/ 454900 w 1905000"/>
              <a:gd name="connsiteX8" fmla="*/ 454900 w 1905000"/>
              <a:gd name="connsiteY8" fmla="*/ 454900 w 1905000"/>
              <a:gd name="connsiteX9" fmla="*/ 454900 w 1905000"/>
              <a:gd name="connsiteY9" fmla="*/ 454900 w 1905000"/>
              <a:gd name="connsiteX10" fmla="*/ 454900 w 1905000"/>
              <a:gd name="connsiteY10" fmla="*/ 454900 w 1905000"/>
              <a:gd name="connsiteX11" fmla="*/ 454900 w 1905000"/>
              <a:gd name="connsiteY11" fmla="*/ 454900 w 1905000"/>
              <a:gd name="connsiteX12" fmla="*/ 454900 w 1905000"/>
              <a:gd name="connsiteY12" fmla="*/ 454900 w 1905000"/>
              <a:gd name="connsiteX13" fmla="*/ 454900 w 1905000"/>
              <a:gd name="connsiteY13" fmla="*/ 454900 w 1905000"/>
              <a:gd name="connsiteX14" fmla="*/ 454900 w 1905000"/>
              <a:gd name="connsiteY14" fmla="*/ 454900 w 1905000"/>
              <a:gd name="connsiteX15" fmla="*/ 454900 w 1905000"/>
              <a:gd name="connsiteY15" fmla="*/ 454900 w 1905000"/>
              <a:gd name="connsiteX16" fmla="*/ 454900 w 1905000"/>
              <a:gd name="connsiteY16" fmla="*/ 454900 w 1905000"/>
              <a:gd name="connsiteX17" fmla="*/ 454900 w 1905000"/>
              <a:gd name="connsiteY17" fmla="*/ 454900 w 1905000"/>
              <a:gd name="connsiteX18" fmla="*/ 454900 w 1905000"/>
              <a:gd name="connsiteY18" fmla="*/ 454900 w 1905000"/>
              <a:gd name="connsiteX19" fmla="*/ 454900 w 1905000"/>
              <a:gd name="connsiteY19" fmla="*/ 454900 w 1905000"/>
              <a:gd name="connsiteX20" fmla="*/ 454900 w 1905000"/>
              <a:gd name="connsiteY20" fmla="*/ 454900 w 1905000"/>
              <a:gd name="connsiteX21" fmla="*/ 454900 w 1905000"/>
              <a:gd name="connsiteY21" fmla="*/ 454900 w 1905000"/>
              <a:gd name="connsiteX22" fmla="*/ 454900 w 1905000"/>
              <a:gd name="connsiteY22" fmla="*/ 454900 w 1905000"/>
              <a:gd name="connsiteX23" fmla="*/ 454900 w 1905000"/>
              <a:gd name="connsiteY23" fmla="*/ 454900 w 1905000"/>
              <a:gd name="connsiteX24" fmla="*/ 454900 w 1905000"/>
              <a:gd name="connsiteY24" fmla="*/ 454900 w 1905000"/>
              <a:gd name="connsiteX25" fmla="*/ 454900 w 1905000"/>
              <a:gd name="connsiteY25" fmla="*/ 454900 w 1905000"/>
              <a:gd name="connsiteX26" fmla="*/ 454900 w 1905000"/>
              <a:gd name="connsiteY26" fmla="*/ 454900 w 1905000"/>
              <a:gd name="connsiteX27" fmla="*/ 454900 w 1905000"/>
              <a:gd name="connsiteY27" fmla="*/ 454900 w 1905000"/>
              <a:gd name="connsiteX28" fmla="*/ 454900 w 1905000"/>
              <a:gd name="connsiteY28" fmla="*/ 454900 w 1905000"/>
              <a:gd name="connsiteX29" fmla="*/ 454900 w 1905000"/>
              <a:gd name="connsiteY29" fmla="*/ 454900 w 1905000"/>
              <a:gd name="connsiteX30" fmla="*/ 454900 w 1905000"/>
              <a:gd name="connsiteY30" fmla="*/ 454900 w 1905000"/>
              <a:gd name="connsiteX31" fmla="*/ 454900 w 1905000"/>
              <a:gd name="connsiteY31" fmla="*/ 454900 w 1905000"/>
              <a:gd name="connsiteX32" fmla="*/ 454900 w 1905000"/>
              <a:gd name="connsiteY32" fmla="*/ 454900 w 1905000"/>
              <a:gd name="connsiteX33" fmla="*/ 454900 w 1905000"/>
              <a:gd name="connsiteY33" fmla="*/ 454900 w 1905000"/>
              <a:gd name="connsiteX34" fmla="*/ 454900 w 1905000"/>
              <a:gd name="connsiteY34" fmla="*/ 454900 w 1905000"/>
              <a:gd name="connsiteX35" fmla="*/ 454900 w 1905000"/>
              <a:gd name="connsiteY35" fmla="*/ 454900 w 1905000"/>
              <a:gd name="connsiteX36" fmla="*/ 454900 w 1905000"/>
              <a:gd name="connsiteY36" fmla="*/ 454900 w 1905000"/>
              <a:gd name="connsiteX37" fmla="*/ 454900 w 1905000"/>
              <a:gd name="connsiteY37" fmla="*/ 454900 w 1905000"/>
              <a:gd name="connsiteX38" fmla="*/ 454900 w 1905000"/>
              <a:gd name="connsiteY38" fmla="*/ 454900 w 1905000"/>
              <a:gd name="connsiteX39" fmla="*/ 454900 w 1905000"/>
              <a:gd name="connsiteY39" fmla="*/ 454900 w 1905000"/>
              <a:gd name="connsiteX40" fmla="*/ 454900 w 1905000"/>
              <a:gd name="connsiteY40" fmla="*/ 454900 w 1905000"/>
              <a:gd name="connsiteX41" fmla="*/ 454900 w 1905000"/>
              <a:gd name="connsiteY41" fmla="*/ 454900 w 1905000"/>
              <a:gd name="connsiteX42" fmla="*/ 454900 w 1905000"/>
              <a:gd name="connsiteY42" fmla="*/ 454900 w 1905000"/>
              <a:gd name="connsiteX43" fmla="*/ 454900 w 1905000"/>
              <a:gd name="connsiteY43" fmla="*/ 454900 w 1905000"/>
              <a:gd name="connsiteX44" fmla="*/ 454900 w 1905000"/>
              <a:gd name="connsiteY44" fmla="*/ 454900 w 1905000"/>
              <a:gd name="connsiteX45" fmla="*/ 454900 w 1905000"/>
              <a:gd name="connsiteY45" fmla="*/ 454900 w 1905000"/>
              <a:gd name="connsiteX46" fmla="*/ 454900 w 1905000"/>
              <a:gd name="connsiteY46" fmla="*/ 454900 w 1905000"/>
              <a:gd name="connsiteX47" fmla="*/ 454900 w 1905000"/>
              <a:gd name="connsiteY47" fmla="*/ 454900 w 1905000"/>
              <a:gd name="connsiteX48" fmla="*/ 454900 w 1905000"/>
              <a:gd name="connsiteY48" fmla="*/ 454900 w 1905000"/>
              <a:gd name="connsiteX49" fmla="*/ 454900 w 1905000"/>
              <a:gd name="connsiteY49" fmla="*/ 454900 w 1905000"/>
              <a:gd name="connsiteX50" fmla="*/ 454900 w 1905000"/>
              <a:gd name="connsiteY50" fmla="*/ 454900 w 1905000"/>
              <a:gd name="connsiteX51" fmla="*/ 454900 w 1905000"/>
              <a:gd name="connsiteY51" fmla="*/ 454900 w 1905000"/>
              <a:gd name="connsiteX52" fmla="*/ 454900 w 1905000"/>
              <a:gd name="connsiteY52" fmla="*/ 454900 w 1905000"/>
              <a:gd name="connsiteX53" fmla="*/ 454900 w 1905000"/>
              <a:gd name="connsiteY53" fmla="*/ 454900 w 1905000"/>
              <a:gd name="connsiteX54" fmla="*/ 454900 w 1905000"/>
              <a:gd name="connsiteY54" fmla="*/ 454900 w 1905000"/>
              <a:gd name="connsiteX55" fmla="*/ 454900 w 1905000"/>
              <a:gd name="connsiteY55" fmla="*/ 454900 w 1905000"/>
              <a:gd name="connsiteX56" fmla="*/ 454900 w 1905000"/>
              <a:gd name="connsiteY56" fmla="*/ 454900 w 1905000"/>
              <a:gd name="connsiteX57" fmla="*/ 454900 w 1905000"/>
              <a:gd name="connsiteY57" fmla="*/ 454900 w 1905000"/>
              <a:gd name="connsiteX58" fmla="*/ 454900 w 1905000"/>
              <a:gd name="connsiteY58" fmla="*/ 454900 w 1905000"/>
              <a:gd name="connsiteX59" fmla="*/ 454900 w 1905000"/>
              <a:gd name="connsiteY59" fmla="*/ 454900 w 1905000"/>
              <a:gd name="connsiteX60" fmla="*/ 454900 w 1905000"/>
              <a:gd name="connsiteY60" fmla="*/ 454900 w 1905000"/>
              <a:gd name="connsiteX61" fmla="*/ 454900 w 1905000"/>
              <a:gd name="connsiteY61" fmla="*/ 454900 w 1905000"/>
              <a:gd name="connsiteX62" fmla="*/ 454900 w 1905000"/>
              <a:gd name="connsiteY62" fmla="*/ 454900 w 1905000"/>
              <a:gd name="connsiteX63" fmla="*/ 454900 w 1905000"/>
              <a:gd name="connsiteY63" fmla="*/ 454900 w 1905000"/>
              <a:gd name="connsiteX64" fmla="*/ 454900 w 1905000"/>
              <a:gd name="connsiteY64" fmla="*/ 454900 w 1905000"/>
              <a:gd name="connsiteX65" fmla="*/ 454900 w 1905000"/>
              <a:gd name="connsiteY65" fmla="*/ 454900 w 1905000"/>
              <a:gd name="connsiteX66" fmla="*/ 454900 w 1905000"/>
              <a:gd name="connsiteY66" fmla="*/ 454900 w 1905000"/>
              <a:gd name="connsiteX67" fmla="*/ 454900 w 1905000"/>
              <a:gd name="connsiteY67" fmla="*/ 454900 w 1905000"/>
              <a:gd name="connsiteX68" fmla="*/ 454900 w 1905000"/>
              <a:gd name="connsiteY68" fmla="*/ 454900 w 1905000"/>
              <a:gd name="connsiteX69" fmla="*/ 454900 w 1905000"/>
              <a:gd name="connsiteY69" fmla="*/ 454900 w 1905000"/>
              <a:gd name="connsiteX70" fmla="*/ 454900 w 1905000"/>
              <a:gd name="connsiteY70" fmla="*/ 454900 w 1905000"/>
              <a:gd name="connsiteX71" fmla="*/ 454900 w 1905000"/>
              <a:gd name="connsiteY71" fmla="*/ 454900 w 1905000"/>
              <a:gd name="connsiteX72" fmla="*/ 454900 w 1905000"/>
              <a:gd name="connsiteY72" fmla="*/ 454900 w 1905000"/>
              <a:gd name="connsiteX73" fmla="*/ 454900 w 1905000"/>
              <a:gd name="connsiteY73" fmla="*/ 454900 w 1905000"/>
              <a:gd name="connsiteX74" fmla="*/ 454900 w 1905000"/>
              <a:gd name="connsiteY74" fmla="*/ 454900 w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5823" h="599924">
                <a:moveTo>
                  <a:pt x="114571" y="128217"/>
                </a:moveTo>
                <a:lnTo>
                  <a:pt x="136110" y="128217"/>
                </a:lnTo>
                <a:cubicBezTo>
                  <a:pt x="163963" y="128217"/>
                  <a:pt x="186523" y="150836"/>
                  <a:pt x="186523" y="178646"/>
                </a:cubicBezTo>
                <a:cubicBezTo>
                  <a:pt x="186523" y="497906"/>
                  <a:pt x="186523" y="445994"/>
                  <a:pt x="186523" y="569934"/>
                </a:cubicBezTo>
                <a:cubicBezTo>
                  <a:pt x="186523" y="586434"/>
                  <a:pt x="173061" y="599876"/>
                  <a:pt x="156442" y="599876"/>
                </a:cubicBezTo>
                <a:cubicBezTo>
                  <a:pt x="149572" y="599876"/>
                  <a:pt x="143352" y="597559"/>
                  <a:pt x="138245" y="593665"/>
                </a:cubicBezTo>
                <a:cubicBezTo>
                  <a:pt x="142145" y="586527"/>
                  <a:pt x="144559" y="578555"/>
                  <a:pt x="144559" y="569934"/>
                </a:cubicBezTo>
                <a:lnTo>
                  <a:pt x="144559" y="390930"/>
                </a:lnTo>
                <a:lnTo>
                  <a:pt x="124505" y="390930"/>
                </a:lnTo>
                <a:lnTo>
                  <a:pt x="124505" y="569934"/>
                </a:lnTo>
                <a:cubicBezTo>
                  <a:pt x="124505" y="586434"/>
                  <a:pt x="111043" y="599876"/>
                  <a:pt x="94424" y="599876"/>
                </a:cubicBezTo>
                <a:cubicBezTo>
                  <a:pt x="77806" y="599876"/>
                  <a:pt x="64343" y="586434"/>
                  <a:pt x="64343" y="569934"/>
                </a:cubicBezTo>
                <a:cubicBezTo>
                  <a:pt x="64343" y="445901"/>
                  <a:pt x="64065" y="330118"/>
                  <a:pt x="64065" y="330118"/>
                </a:cubicBezTo>
                <a:cubicBezTo>
                  <a:pt x="79105" y="335402"/>
                  <a:pt x="96374" y="332714"/>
                  <a:pt x="109000" y="321404"/>
                </a:cubicBezTo>
                <a:cubicBezTo>
                  <a:pt x="127569" y="304811"/>
                  <a:pt x="129147" y="276352"/>
                  <a:pt x="112528" y="257812"/>
                </a:cubicBezTo>
                <a:lnTo>
                  <a:pt x="82448" y="224254"/>
                </a:lnTo>
                <a:lnTo>
                  <a:pt x="113178" y="182632"/>
                </a:lnTo>
                <a:lnTo>
                  <a:pt x="60444" y="229724"/>
                </a:lnTo>
                <a:lnTo>
                  <a:pt x="97581" y="271161"/>
                </a:lnTo>
                <a:cubicBezTo>
                  <a:pt x="106865" y="281451"/>
                  <a:pt x="105937" y="297210"/>
                  <a:pt x="95631" y="306480"/>
                </a:cubicBezTo>
                <a:cubicBezTo>
                  <a:pt x="85326" y="315750"/>
                  <a:pt x="69450" y="314823"/>
                  <a:pt x="60258" y="304533"/>
                </a:cubicBezTo>
                <a:lnTo>
                  <a:pt x="6410" y="244463"/>
                </a:lnTo>
                <a:cubicBezTo>
                  <a:pt x="-2874" y="234173"/>
                  <a:pt x="-1946" y="218322"/>
                  <a:pt x="8360" y="209144"/>
                </a:cubicBezTo>
                <a:lnTo>
                  <a:pt x="74370" y="148426"/>
                </a:lnTo>
                <a:cubicBezTo>
                  <a:pt x="83562" y="136282"/>
                  <a:pt x="98138" y="128217"/>
                  <a:pt x="114571" y="128217"/>
                </a:cubicBezTo>
                <a:close/>
                <a:moveTo>
                  <a:pt x="422807" y="113329"/>
                </a:moveTo>
                <a:cubicBezTo>
                  <a:pt x="426613" y="111846"/>
                  <a:pt x="430977" y="113700"/>
                  <a:pt x="432463" y="117592"/>
                </a:cubicBezTo>
                <a:cubicBezTo>
                  <a:pt x="433855" y="121022"/>
                  <a:pt x="432463" y="124915"/>
                  <a:pt x="429306" y="126768"/>
                </a:cubicBezTo>
                <a:lnTo>
                  <a:pt x="337764" y="180247"/>
                </a:lnTo>
                <a:lnTo>
                  <a:pt x="302949" y="200545"/>
                </a:lnTo>
                <a:lnTo>
                  <a:pt x="259777" y="250873"/>
                </a:lnTo>
                <a:cubicBezTo>
                  <a:pt x="250957" y="261254"/>
                  <a:pt x="235081" y="262644"/>
                  <a:pt x="224497" y="253654"/>
                </a:cubicBezTo>
                <a:lnTo>
                  <a:pt x="206579" y="238361"/>
                </a:lnTo>
                <a:lnTo>
                  <a:pt x="206579" y="178672"/>
                </a:lnTo>
                <a:cubicBezTo>
                  <a:pt x="206579" y="176355"/>
                  <a:pt x="206115" y="174130"/>
                  <a:pt x="205929" y="171813"/>
                </a:cubicBezTo>
                <a:lnTo>
                  <a:pt x="238052" y="199340"/>
                </a:lnTo>
                <a:lnTo>
                  <a:pt x="274261" y="157076"/>
                </a:lnTo>
                <a:cubicBezTo>
                  <a:pt x="282988" y="146973"/>
                  <a:pt x="298121" y="145491"/>
                  <a:pt x="308612" y="153647"/>
                </a:cubicBezTo>
                <a:close/>
                <a:moveTo>
                  <a:pt x="264427" y="4516"/>
                </a:moveTo>
                <a:lnTo>
                  <a:pt x="586418" y="4516"/>
                </a:lnTo>
                <a:cubicBezTo>
                  <a:pt x="597188" y="4516"/>
                  <a:pt x="605823" y="13229"/>
                  <a:pt x="605823" y="23890"/>
                </a:cubicBezTo>
                <a:lnTo>
                  <a:pt x="605823" y="315420"/>
                </a:lnTo>
                <a:cubicBezTo>
                  <a:pt x="605823" y="326080"/>
                  <a:pt x="597188" y="334793"/>
                  <a:pt x="586418" y="334793"/>
                </a:cubicBezTo>
                <a:lnTo>
                  <a:pt x="483080" y="334793"/>
                </a:lnTo>
                <a:lnTo>
                  <a:pt x="536281" y="575619"/>
                </a:lnTo>
                <a:cubicBezTo>
                  <a:pt x="538602" y="586464"/>
                  <a:pt x="531825" y="597125"/>
                  <a:pt x="520962" y="599442"/>
                </a:cubicBezTo>
                <a:cubicBezTo>
                  <a:pt x="519569" y="599813"/>
                  <a:pt x="518083" y="599905"/>
                  <a:pt x="516598" y="599905"/>
                </a:cubicBezTo>
                <a:cubicBezTo>
                  <a:pt x="507406" y="599998"/>
                  <a:pt x="499143" y="593602"/>
                  <a:pt x="497100" y="584240"/>
                </a:cubicBezTo>
                <a:lnTo>
                  <a:pt x="442042" y="334793"/>
                </a:lnTo>
                <a:lnTo>
                  <a:pt x="410010" y="334793"/>
                </a:lnTo>
                <a:lnTo>
                  <a:pt x="355045" y="584240"/>
                </a:lnTo>
                <a:cubicBezTo>
                  <a:pt x="352631" y="594992"/>
                  <a:pt x="341861" y="601852"/>
                  <a:pt x="331091" y="599442"/>
                </a:cubicBezTo>
                <a:cubicBezTo>
                  <a:pt x="320321" y="597125"/>
                  <a:pt x="313450" y="586464"/>
                  <a:pt x="315864" y="575619"/>
                </a:cubicBezTo>
                <a:lnTo>
                  <a:pt x="368972" y="334793"/>
                </a:lnTo>
                <a:lnTo>
                  <a:pt x="264427" y="334793"/>
                </a:lnTo>
                <a:cubicBezTo>
                  <a:pt x="253657" y="334793"/>
                  <a:pt x="245022" y="326080"/>
                  <a:pt x="245022" y="315420"/>
                </a:cubicBezTo>
                <a:lnTo>
                  <a:pt x="245022" y="279454"/>
                </a:lnTo>
                <a:cubicBezTo>
                  <a:pt x="256628" y="278341"/>
                  <a:pt x="267398" y="272780"/>
                  <a:pt x="275012" y="263973"/>
                </a:cubicBezTo>
                <a:lnTo>
                  <a:pt x="283739" y="253777"/>
                </a:lnTo>
                <a:lnTo>
                  <a:pt x="283739" y="296046"/>
                </a:lnTo>
                <a:lnTo>
                  <a:pt x="567106" y="296046"/>
                </a:lnTo>
                <a:lnTo>
                  <a:pt x="567106" y="43263"/>
                </a:lnTo>
                <a:lnTo>
                  <a:pt x="283739" y="43263"/>
                </a:lnTo>
                <a:lnTo>
                  <a:pt x="283739" y="129564"/>
                </a:lnTo>
                <a:cubicBezTo>
                  <a:pt x="274454" y="131510"/>
                  <a:pt x="265727" y="136330"/>
                  <a:pt x="259042" y="144117"/>
                </a:cubicBezTo>
                <a:lnTo>
                  <a:pt x="245022" y="160431"/>
                </a:lnTo>
                <a:lnTo>
                  <a:pt x="245022" y="23890"/>
                </a:lnTo>
                <a:cubicBezTo>
                  <a:pt x="245022" y="13229"/>
                  <a:pt x="253657" y="4516"/>
                  <a:pt x="264427" y="4516"/>
                </a:cubicBezTo>
                <a:close/>
                <a:moveTo>
                  <a:pt x="125261" y="0"/>
                </a:moveTo>
                <a:cubicBezTo>
                  <a:pt x="157649" y="0"/>
                  <a:pt x="183912" y="26144"/>
                  <a:pt x="183912" y="58499"/>
                </a:cubicBezTo>
                <a:cubicBezTo>
                  <a:pt x="183912" y="81119"/>
                  <a:pt x="170920" y="100495"/>
                  <a:pt x="152081" y="110229"/>
                </a:cubicBezTo>
                <a:cubicBezTo>
                  <a:pt x="144007" y="114401"/>
                  <a:pt x="135005" y="116997"/>
                  <a:pt x="125261" y="116997"/>
                </a:cubicBezTo>
                <a:cubicBezTo>
                  <a:pt x="115610" y="116997"/>
                  <a:pt x="106608" y="114401"/>
                  <a:pt x="98534" y="110229"/>
                </a:cubicBezTo>
                <a:cubicBezTo>
                  <a:pt x="79695" y="100495"/>
                  <a:pt x="66703" y="81119"/>
                  <a:pt x="66703" y="58499"/>
                </a:cubicBezTo>
                <a:cubicBezTo>
                  <a:pt x="66703" y="26144"/>
                  <a:pt x="92966" y="0"/>
                  <a:pt x="1252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9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3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800"/>
                            </p:stCondLst>
                            <p:childTnLst>
                              <p:par>
                                <p:cTn id="5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8057361" y="1884762"/>
            <a:ext cx="3038206" cy="46166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0050" indent="-400050"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Service</a:t>
            </a:r>
            <a:r>
              <a:rPr lang="zh-CN" altLang="en-US" sz="2400" b="1">
                <a:solidFill>
                  <a:srgbClr val="FF0000"/>
                </a:solidFill>
              </a:rPr>
              <a:t>依赖</a:t>
            </a:r>
            <a:r>
              <a:rPr lang="en-US" altLang="zh-CN" sz="2400" b="1" smtClean="0">
                <a:solidFill>
                  <a:srgbClr val="FF0000"/>
                </a:solidFill>
              </a:rPr>
              <a:t>dao</a:t>
            </a:r>
            <a:endParaRPr lang="en-US" altLang="zh-CN" sz="2400">
              <a:solidFill>
                <a:srgbClr val="0000FF"/>
              </a:solidFill>
            </a:endParaRPr>
          </a:p>
        </p:txBody>
      </p:sp>
      <p:sp>
        <p:nvSpPr>
          <p:cNvPr id="25603" name="Text Box 12"/>
          <p:cNvSpPr txBox="1">
            <a:spLocks noChangeArrowheads="1"/>
          </p:cNvSpPr>
          <p:nvPr/>
        </p:nvSpPr>
        <p:spPr bwMode="auto">
          <a:xfrm>
            <a:off x="791554" y="1210852"/>
            <a:ext cx="86117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+mn-ea"/>
                <a:ea typeface="+mn-ea"/>
              </a:rPr>
              <a:t>依赖</a:t>
            </a:r>
            <a:r>
              <a:rPr lang="zh-CN" altLang="en-US" sz="2400" b="1"/>
              <a:t>：</a:t>
            </a:r>
            <a:r>
              <a:rPr lang="en-US" altLang="zh-CN" sz="2400" b="1"/>
              <a:t>Java</a:t>
            </a:r>
            <a:r>
              <a:rPr lang="zh-CN" altLang="en-US" sz="2400" b="1"/>
              <a:t>程序中大量存在</a:t>
            </a:r>
            <a:r>
              <a:rPr lang="en-US" altLang="zh-CN" sz="2400" b="1"/>
              <a:t>A</a:t>
            </a:r>
            <a:r>
              <a:rPr lang="zh-CN" altLang="en-US" sz="2400" b="1"/>
              <a:t>对象需要调用</a:t>
            </a:r>
            <a:r>
              <a:rPr lang="en-US" altLang="zh-CN" sz="2400" b="1"/>
              <a:t>B</a:t>
            </a:r>
            <a:r>
              <a:rPr lang="zh-CN" altLang="en-US" sz="2400" b="1"/>
              <a:t>对象的情形，</a:t>
            </a:r>
            <a:endParaRPr lang="en-US" altLang="zh-CN" sz="2400" b="1"/>
          </a:p>
          <a:p>
            <a:pPr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400" b="1"/>
              <a:t>这种情形被称为</a:t>
            </a:r>
            <a:r>
              <a:rPr lang="zh-CN" altLang="en-US" sz="2400" b="1">
                <a:latin typeface="宋体" pitchFamily="2" charset="-122"/>
              </a:rPr>
              <a:t>依赖</a:t>
            </a:r>
            <a:r>
              <a:rPr lang="zh-CN" altLang="en-US" sz="2400" b="1"/>
              <a:t>，即</a:t>
            </a:r>
            <a:r>
              <a:rPr lang="en-US" altLang="zh-CN" sz="2400" b="1"/>
              <a:t>A</a:t>
            </a:r>
            <a:r>
              <a:rPr lang="zh-CN" altLang="en-US" sz="2400" b="1"/>
              <a:t>对象依赖</a:t>
            </a:r>
            <a:r>
              <a:rPr lang="en-US" altLang="zh-CN" sz="2400" b="1"/>
              <a:t>B</a:t>
            </a:r>
            <a:r>
              <a:rPr lang="zh-CN" altLang="en-US" sz="2400" b="1"/>
              <a:t>对象。</a:t>
            </a:r>
            <a:endParaRPr lang="zh-CN" altLang="en-US" sz="24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92667" y="2581275"/>
            <a:ext cx="10502900" cy="4154488"/>
          </a:xfrm>
          <a:prstGeom prst="rect">
            <a:avLst/>
          </a:prstGeom>
          <a:solidFill>
            <a:srgbClr val="CEE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public class StudentService {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n-NO" altLang="zh-CN" sz="2400" b="1">
                <a:solidFill>
                  <a:srgbClr val="0070C0"/>
                </a:solidFill>
              </a:rPr>
              <a:t>    private StudentDao stuDao = new StudentDao();</a:t>
            </a:r>
            <a:endParaRPr lang="en-US" altLang="zh-CN" sz="2400" b="1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   public void add(Student stu)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       if(stu!=null &amp;&amp; stu.getNumber()!=null)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           boolean isExist = true;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           Student s = </a:t>
            </a:r>
            <a:r>
              <a:rPr lang="en-US" altLang="zh-CN" sz="2400" b="1">
                <a:solidFill>
                  <a:srgbClr val="0070C0"/>
                </a:solidFill>
              </a:rPr>
              <a:t>stuDao.query(stu.getNumber());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           if(s==null) {   isExist = false;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           if(!isExist) {  </a:t>
            </a:r>
            <a:r>
              <a:rPr lang="en-US" altLang="zh-CN" sz="2400" b="1">
                <a:solidFill>
                  <a:srgbClr val="0070C0"/>
                </a:solidFill>
              </a:rPr>
              <a:t>stuDao.add(stu); </a:t>
            </a:r>
            <a:r>
              <a:rPr lang="en-US" altLang="zh-CN" sz="2400" b="1"/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     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依赖注入</a:t>
            </a:r>
            <a:r>
              <a:rPr lang="en-US" altLang="zh-CN" smtClean="0"/>
              <a:t>DI</a:t>
            </a:r>
            <a:r>
              <a:rPr lang="zh-CN" altLang="en-US" smtClean="0"/>
              <a:t>的概念</a:t>
            </a:r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77499" y="5979568"/>
            <a:ext cx="3038206" cy="707886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0050" indent="-400050"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smtClean="0">
                <a:solidFill>
                  <a:srgbClr val="FF0000"/>
                </a:solidFill>
                <a:latin typeface="+mn-ea"/>
                <a:ea typeface="+mn-ea"/>
              </a:rPr>
              <a:t>弊端：组件与组件之间紧耦合；资源浪费！</a:t>
            </a:r>
            <a:endParaRPr lang="en-US" altLang="zh-CN" sz="20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437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2"/>
          <p:cNvSpPr txBox="1">
            <a:spLocks noChangeArrowheads="1"/>
          </p:cNvSpPr>
          <p:nvPr/>
        </p:nvSpPr>
        <p:spPr bwMode="auto">
          <a:xfrm>
            <a:off x="609601" y="1152526"/>
            <a:ext cx="1112096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800" b="1"/>
              <a:t>能否由</a:t>
            </a:r>
            <a:r>
              <a:rPr lang="en-US" altLang="zh-CN" sz="2800" b="1"/>
              <a:t>Spring</a:t>
            </a:r>
            <a:r>
              <a:rPr lang="zh-CN" altLang="en-US" sz="2800" b="1"/>
              <a:t>容器将</a:t>
            </a:r>
            <a:r>
              <a:rPr lang="nn-NO" altLang="zh-CN" sz="2800" b="1"/>
              <a:t>StudentDao</a:t>
            </a:r>
            <a:r>
              <a:rPr lang="zh-CN" altLang="en-US" sz="2800" b="1"/>
              <a:t>的</a:t>
            </a:r>
            <a:r>
              <a:rPr lang="en-US" altLang="zh-CN" sz="2800" b="1"/>
              <a:t>bean</a:t>
            </a:r>
            <a:r>
              <a:rPr lang="zh-CN" altLang="en-US" sz="2800" b="1"/>
              <a:t>赋值（注入）给</a:t>
            </a:r>
            <a:r>
              <a:rPr lang="en-US" altLang="zh-CN" sz="2800" b="1"/>
              <a:t>StudentService</a:t>
            </a:r>
            <a:r>
              <a:rPr lang="zh-CN" altLang="en-US" sz="2800" b="1"/>
              <a:t>的</a:t>
            </a:r>
            <a:r>
              <a:rPr lang="en-US" altLang="zh-CN" sz="2800" b="1" smtClean="0"/>
              <a:t>Bean</a:t>
            </a:r>
            <a:r>
              <a:rPr lang="zh-CN" altLang="en-US" sz="2800" b="1" smtClean="0"/>
              <a:t>的</a:t>
            </a:r>
            <a:r>
              <a:rPr lang="en-US" altLang="zh-CN" sz="2800" b="1" smtClean="0"/>
              <a:t>stuDao</a:t>
            </a:r>
            <a:r>
              <a:rPr lang="zh-CN" altLang="en-US" sz="2800" b="1" smtClean="0"/>
              <a:t>属性呢？</a:t>
            </a:r>
            <a:endParaRPr lang="zh-CN" altLang="en-US" sz="2800" b="1"/>
          </a:p>
        </p:txBody>
      </p:sp>
      <p:sp>
        <p:nvSpPr>
          <p:cNvPr id="26627" name="矩形 14"/>
          <p:cNvSpPr>
            <a:spLocks noChangeArrowheads="1"/>
          </p:cNvSpPr>
          <p:nvPr/>
        </p:nvSpPr>
        <p:spPr bwMode="auto">
          <a:xfrm>
            <a:off x="592667" y="2581275"/>
            <a:ext cx="10502900" cy="4154488"/>
          </a:xfrm>
          <a:prstGeom prst="rect">
            <a:avLst/>
          </a:prstGeom>
          <a:solidFill>
            <a:srgbClr val="CEE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public class StudentService {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n-NO" altLang="zh-CN" sz="2400" b="1">
                <a:solidFill>
                  <a:srgbClr val="0070C0"/>
                </a:solidFill>
              </a:rPr>
              <a:t>    </a:t>
            </a:r>
            <a:r>
              <a:rPr lang="nn-NO" altLang="zh-CN" sz="2400" b="1">
                <a:solidFill>
                  <a:srgbClr val="FF0000"/>
                </a:solidFill>
              </a:rPr>
              <a:t>private StudentDao stuDao   </a:t>
            </a:r>
            <a:r>
              <a:rPr lang="zh-CN" altLang="en-US" sz="2400" b="1">
                <a:solidFill>
                  <a:srgbClr val="FF0000"/>
                </a:solidFill>
              </a:rPr>
              <a:t>；</a:t>
            </a:r>
            <a:endParaRPr lang="en-US" altLang="zh-CN" sz="2400" b="1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   public void add(Student stu)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       if(stu!=null &amp;&amp; stu.getNumber()!=null)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           boolean isExist = true;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           Student s = </a:t>
            </a:r>
            <a:r>
              <a:rPr lang="en-US" altLang="zh-CN" sz="2400" b="1">
                <a:solidFill>
                  <a:srgbClr val="0070C0"/>
                </a:solidFill>
              </a:rPr>
              <a:t>stuDao.query(stu.getNumber());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           if(s==null) {   isExist = false;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           if(!isExist) {  </a:t>
            </a:r>
            <a:r>
              <a:rPr lang="en-US" altLang="zh-CN" sz="2400" b="1">
                <a:solidFill>
                  <a:srgbClr val="0070C0"/>
                </a:solidFill>
              </a:rPr>
              <a:t>stuDao.add(stu); </a:t>
            </a:r>
            <a:r>
              <a:rPr lang="en-US" altLang="zh-CN" sz="2400" b="1"/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     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   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63167" y="2924176"/>
            <a:ext cx="4438651" cy="523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= new StudentDao();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/>
              <a:t>依赖注入的概念</a:t>
            </a:r>
          </a:p>
        </p:txBody>
      </p:sp>
    </p:spTree>
    <p:extLst>
      <p:ext uri="{BB962C8B-B14F-4D97-AF65-F5344CB8AC3E}">
        <p14:creationId xmlns:p14="http://schemas.microsoft.com/office/powerpoint/2010/main" val="8567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依赖注入的概念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6880" y="1692129"/>
            <a:ext cx="9308816" cy="2391320"/>
          </a:xfrm>
          <a:prstGeom prst="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eaLnBrk="0" hangingPunct="0">
              <a:defRPr/>
            </a:pPr>
            <a:endParaRPr lang="en-US" altLang="zh-CN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  <a:p>
            <a:pPr eaLnBrk="0" hangingPunct="0">
              <a:defRPr/>
            </a:pP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68350" y="1918293"/>
            <a:ext cx="931734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smtClean="0">
                <a:latin typeface="+mn-ea"/>
                <a:ea typeface="+mn-ea"/>
              </a:rPr>
              <a:t>       </a:t>
            </a:r>
            <a:r>
              <a:rPr lang="zh-CN" altLang="zh-CN" sz="2000" smtClean="0">
                <a:latin typeface="+mn-ea"/>
                <a:ea typeface="+mn-ea"/>
              </a:rPr>
              <a:t>依赖</a:t>
            </a:r>
            <a:r>
              <a:rPr lang="zh-CN" altLang="zh-CN" sz="2000">
                <a:latin typeface="+mn-ea"/>
                <a:ea typeface="+mn-ea"/>
              </a:rPr>
              <a:t>注入</a:t>
            </a:r>
            <a:r>
              <a:rPr lang="zh-CN" altLang="en-US" sz="2000">
                <a:latin typeface="+mn-ea"/>
                <a:ea typeface="+mn-ea"/>
              </a:rPr>
              <a:t>的</a:t>
            </a:r>
            <a:r>
              <a:rPr lang="zh-CN" altLang="en-US" sz="2000" smtClean="0">
                <a:latin typeface="+mn-ea"/>
                <a:ea typeface="+mn-ea"/>
              </a:rPr>
              <a:t>实现又称为</a:t>
            </a:r>
            <a:r>
              <a:rPr lang="en-US" altLang="zh-CN" sz="2000" b="1">
                <a:latin typeface="+mn-ea"/>
                <a:ea typeface="+mn-ea"/>
              </a:rPr>
              <a:t>Bean</a:t>
            </a:r>
            <a:r>
              <a:rPr lang="zh-CN" altLang="zh-CN" sz="2000" b="1">
                <a:latin typeface="+mn-ea"/>
                <a:ea typeface="+mn-ea"/>
              </a:rPr>
              <a:t>的</a:t>
            </a:r>
            <a:r>
              <a:rPr lang="zh-CN" altLang="zh-CN" sz="2000" b="1" smtClean="0">
                <a:latin typeface="+mn-ea"/>
                <a:ea typeface="+mn-ea"/>
              </a:rPr>
              <a:t>装配</a:t>
            </a:r>
            <a:endParaRPr lang="en-US" altLang="zh-CN" sz="2000" b="1" smtClean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smtClean="0">
                <a:latin typeface="+mn-ea"/>
                <a:ea typeface="+mn-ea"/>
              </a:rPr>
              <a:t>       依赖注入的两种</a:t>
            </a:r>
            <a:r>
              <a:rPr lang="zh-CN" altLang="zh-CN" sz="2000" smtClean="0">
                <a:latin typeface="+mn-ea"/>
                <a:ea typeface="+mn-ea"/>
              </a:rPr>
              <a:t>方式</a:t>
            </a:r>
            <a:r>
              <a:rPr lang="zh-CN" altLang="en-US" sz="2000" smtClean="0">
                <a:latin typeface="+mn-ea"/>
                <a:ea typeface="+mn-ea"/>
              </a:rPr>
              <a:t>：</a:t>
            </a:r>
            <a:endParaRPr lang="en-US" altLang="zh-CN" sz="200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000">
                <a:latin typeface="+mn-ea"/>
                <a:ea typeface="+mn-ea"/>
              </a:rPr>
              <a:t> </a:t>
            </a:r>
            <a:r>
              <a:rPr lang="en-US" altLang="zh-CN" sz="2000" smtClean="0">
                <a:latin typeface="+mn-ea"/>
                <a:ea typeface="+mn-ea"/>
              </a:rPr>
              <a:t>     </a:t>
            </a:r>
            <a:r>
              <a:rPr lang="zh-CN" altLang="zh-CN" sz="2000" smtClean="0">
                <a:latin typeface="+mn-ea"/>
                <a:ea typeface="+mn-ea"/>
              </a:rPr>
              <a:t>基于</a:t>
            </a:r>
            <a:r>
              <a:rPr lang="en-US" altLang="zh-CN" sz="2000">
                <a:latin typeface="+mn-ea"/>
                <a:ea typeface="+mn-ea"/>
              </a:rPr>
              <a:t>XML</a:t>
            </a:r>
            <a:r>
              <a:rPr lang="zh-CN" altLang="zh-CN" sz="2000" smtClean="0">
                <a:latin typeface="+mn-ea"/>
                <a:ea typeface="+mn-ea"/>
              </a:rPr>
              <a:t>的</a:t>
            </a:r>
            <a:r>
              <a:rPr lang="zh-CN" altLang="en-US" sz="2000" smtClean="0">
                <a:latin typeface="+mn-ea"/>
                <a:ea typeface="+mn-ea"/>
              </a:rPr>
              <a:t>依赖注入：</a:t>
            </a:r>
            <a:r>
              <a:rPr lang="en-US" altLang="zh-CN" sz="2000" b="1" smtClean="0">
                <a:latin typeface="+mn-ea"/>
                <a:ea typeface="+mn-ea"/>
              </a:rPr>
              <a:t>setter</a:t>
            </a:r>
            <a:r>
              <a:rPr lang="zh-CN" altLang="en-US" sz="2000" b="1" smtClean="0">
                <a:latin typeface="+mn-ea"/>
                <a:ea typeface="+mn-ea"/>
              </a:rPr>
              <a:t>方法、有参构造方法</a:t>
            </a:r>
            <a:r>
              <a:rPr lang="zh-CN" altLang="en-US" sz="2000" smtClean="0">
                <a:latin typeface="+mn-ea"/>
                <a:ea typeface="+mn-ea"/>
              </a:rPr>
              <a:t>和自动装配</a:t>
            </a:r>
            <a:endParaRPr lang="en-US" altLang="zh-CN" sz="200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000">
                <a:latin typeface="+mn-ea"/>
                <a:ea typeface="+mn-ea"/>
              </a:rPr>
              <a:t> </a:t>
            </a:r>
            <a:r>
              <a:rPr lang="en-US" altLang="zh-CN" sz="2000" smtClean="0">
                <a:latin typeface="+mn-ea"/>
                <a:ea typeface="+mn-ea"/>
              </a:rPr>
              <a:t>     </a:t>
            </a:r>
            <a:r>
              <a:rPr lang="zh-CN" altLang="zh-CN" sz="2000" smtClean="0">
                <a:latin typeface="+mn-ea"/>
                <a:ea typeface="+mn-ea"/>
              </a:rPr>
              <a:t>基于</a:t>
            </a:r>
            <a:r>
              <a:rPr lang="zh-CN" altLang="zh-CN" sz="2000">
                <a:latin typeface="+mn-ea"/>
                <a:ea typeface="+mn-ea"/>
              </a:rPr>
              <a:t>注解（</a:t>
            </a:r>
            <a:r>
              <a:rPr lang="en-US" altLang="zh-CN" sz="2000">
                <a:latin typeface="+mn-ea"/>
                <a:ea typeface="+mn-ea"/>
              </a:rPr>
              <a:t>Annotation</a:t>
            </a:r>
            <a:r>
              <a:rPr lang="zh-CN" altLang="zh-CN" sz="2000">
                <a:latin typeface="+mn-ea"/>
                <a:ea typeface="+mn-ea"/>
              </a:rPr>
              <a:t>）</a:t>
            </a:r>
            <a:r>
              <a:rPr lang="zh-CN" altLang="zh-CN" sz="2000" smtClean="0">
                <a:latin typeface="+mn-ea"/>
                <a:ea typeface="+mn-ea"/>
              </a:rPr>
              <a:t>的</a:t>
            </a:r>
            <a:r>
              <a:rPr lang="zh-CN" altLang="en-US" sz="2000" smtClean="0">
                <a:latin typeface="+mn-ea"/>
                <a:ea typeface="+mn-ea"/>
              </a:rPr>
              <a:t>依赖注入</a:t>
            </a:r>
            <a:endParaRPr lang="en-US" altLang="zh-CN" sz="2000"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4"/>
          <p:cNvSpPr>
            <a:spLocks noChangeArrowheads="1"/>
          </p:cNvSpPr>
          <p:nvPr/>
        </p:nvSpPr>
        <p:spPr bwMode="auto">
          <a:xfrm>
            <a:off x="387351" y="1208088"/>
            <a:ext cx="11440583" cy="5262562"/>
          </a:xfrm>
          <a:prstGeom prst="rect">
            <a:avLst/>
          </a:prstGeom>
          <a:solidFill>
            <a:srgbClr val="CEE3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public class StudentService {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n-NO" altLang="zh-CN" sz="2400" b="1">
                <a:solidFill>
                  <a:srgbClr val="0070C0"/>
                </a:solidFill>
              </a:rPr>
              <a:t>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n-NO" altLang="zh-CN" sz="2400" b="1">
                <a:solidFill>
                  <a:srgbClr val="0070C0"/>
                </a:solidFill>
              </a:rPr>
              <a:t>            </a:t>
            </a:r>
            <a:r>
              <a:rPr lang="nn-NO" altLang="zh-CN" sz="2400" b="1"/>
              <a:t>private StudentDao stuDao </a:t>
            </a:r>
            <a:r>
              <a:rPr lang="zh-CN" altLang="en-US" sz="2400" b="1"/>
              <a:t>；</a:t>
            </a:r>
            <a:endParaRPr lang="en-US" altLang="zh-CN" sz="2400" b="1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b="1"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     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           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…………</a:t>
            </a:r>
            <a:endParaRPr lang="en-US" altLang="zh-CN" sz="2400" b="1"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itchFamily="18" charset="0"/>
              </a:rPr>
              <a:t>}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096244" y="2408431"/>
            <a:ext cx="8961967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b="1"/>
              <a:t> </a:t>
            </a:r>
            <a:r>
              <a:rPr lang="en-US" altLang="zh-CN" sz="2400" b="1"/>
              <a:t>public void setStuDao</a:t>
            </a:r>
            <a:r>
              <a:rPr lang="nn-NO" altLang="zh-CN" sz="2400" b="1"/>
              <a:t> (StudentDao stuDao) </a:t>
            </a:r>
            <a:r>
              <a:rPr lang="en-US" altLang="zh-CN" sz="2400" b="1"/>
              <a:t>{</a:t>
            </a:r>
          </a:p>
          <a:p>
            <a:pPr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400" b="1" smtClean="0"/>
              <a:t> 	this.</a:t>
            </a:r>
            <a:r>
              <a:rPr lang="nn-NO" altLang="zh-CN" sz="2400" b="1" smtClean="0"/>
              <a:t>stuDao=</a:t>
            </a:r>
            <a:r>
              <a:rPr lang="nn-NO" altLang="zh-CN" sz="2400" b="1"/>
              <a:t> </a:t>
            </a:r>
            <a:r>
              <a:rPr lang="nn-NO" altLang="zh-CN" sz="2400" b="1" smtClean="0"/>
              <a:t>stuDao;</a:t>
            </a:r>
            <a:endParaRPr lang="en-US" altLang="zh-CN" sz="2400" b="1" smtClean="0"/>
          </a:p>
          <a:p>
            <a:pPr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400" b="1" smtClean="0">
                <a:latin typeface="华文行楷" pitchFamily="2" charset="-122"/>
                <a:ea typeface="华文行楷" pitchFamily="2" charset="-122"/>
              </a:rPr>
              <a:t> }</a:t>
            </a:r>
            <a:endParaRPr lang="zh-CN" altLang="en-US" sz="24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096244" y="3984818"/>
            <a:ext cx="8961967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400" b="1"/>
              <a:t>public  StudentService (</a:t>
            </a:r>
            <a:r>
              <a:rPr lang="nn-NO" altLang="zh-CN" sz="2400" b="1"/>
              <a:t>StudentDao stuDao</a:t>
            </a:r>
            <a:r>
              <a:rPr lang="en-US" altLang="zh-CN" sz="2400" b="1"/>
              <a:t>){</a:t>
            </a:r>
          </a:p>
          <a:p>
            <a:pPr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400" b="1" smtClean="0"/>
              <a:t>       </a:t>
            </a:r>
            <a:r>
              <a:rPr lang="en-US" altLang="zh-CN" sz="2400" b="1"/>
              <a:t>this.</a:t>
            </a:r>
            <a:r>
              <a:rPr lang="nn-NO" altLang="zh-CN" sz="2400" b="1"/>
              <a:t>stuDao= stuDao;</a:t>
            </a:r>
            <a:endParaRPr lang="en-US" altLang="zh-CN" sz="2400" b="1"/>
          </a:p>
          <a:p>
            <a:pPr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400" b="1" smtClean="0">
                <a:latin typeface="华文行楷" pitchFamily="2" charset="-122"/>
                <a:ea typeface="华文行楷" pitchFamily="2" charset="-122"/>
              </a:rPr>
              <a:t> }</a:t>
            </a:r>
            <a:endParaRPr lang="zh-CN" altLang="en-US" sz="24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en-US" altLang="zh-CN"/>
              <a:t>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方式实现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DI</a:t>
            </a:r>
            <a:endParaRPr lang="zh-CN" altLang="en-US"/>
          </a:p>
        </p:txBody>
      </p:sp>
      <p:grpSp>
        <p:nvGrpSpPr>
          <p:cNvPr id="9" name="组合 9"/>
          <p:cNvGrpSpPr>
            <a:grpSpLocks/>
          </p:cNvGrpSpPr>
          <p:nvPr/>
        </p:nvGrpSpPr>
        <p:grpSpPr bwMode="auto">
          <a:xfrm>
            <a:off x="6341934" y="1365652"/>
            <a:ext cx="5245014" cy="647700"/>
            <a:chOff x="663619" y="5416550"/>
            <a:chExt cx="7957299" cy="647700"/>
          </a:xfrm>
        </p:grpSpPr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663619" y="5416550"/>
              <a:ext cx="7957299" cy="6477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21000">
                  <a:schemeClr val="accent1">
                    <a:tint val="44500"/>
                    <a:satMod val="160000"/>
                  </a:schemeClr>
                </a:gs>
                <a:gs pos="46000">
                  <a:srgbClr val="CEE1F8"/>
                </a:gs>
                <a:gs pos="74000">
                  <a:schemeClr val="bg1"/>
                </a:gs>
              </a:gsLst>
              <a:lin ang="21594000" scaled="0"/>
            </a:gradFill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defRPr/>
              </a:pPr>
              <a:r>
                <a:rPr lang="zh-CN" altLang="en-US" smtClean="0"/>
                <a:t>      </a:t>
              </a:r>
              <a:endParaRPr lang="zh-CN" altLang="zh-CN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33"/>
            <p:cNvSpPr>
              <a:spLocks noChangeArrowheads="1"/>
            </p:cNvSpPr>
            <p:nvPr/>
          </p:nvSpPr>
          <p:spPr bwMode="auto">
            <a:xfrm>
              <a:off x="1768919" y="5425074"/>
              <a:ext cx="60077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smtClean="0">
                  <a:solidFill>
                    <a:srgbClr val="FF0000"/>
                  </a:solidFill>
                  <a:latin typeface="Arial" pitchFamily="34" charset="0"/>
                </a:rPr>
                <a:t>有几种方式为私有属性传值？</a:t>
              </a:r>
              <a:endParaRPr lang="zh-CN" altLang="zh-CN" sz="1800" b="1">
                <a:solidFill>
                  <a:srgbClr val="FF0000"/>
                </a:solidFill>
                <a:latin typeface="Arial" pitchFamily="34" charset="0"/>
              </a:endParaRPr>
            </a:p>
          </p:txBody>
        </p:sp>
      </p:grpSp>
      <p:pic>
        <p:nvPicPr>
          <p:cNvPr id="12" name="Picture 8" descr="问小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756" y="1108416"/>
            <a:ext cx="1106731" cy="114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3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7775" y="1146131"/>
            <a:ext cx="4959349" cy="784830"/>
            <a:chOff x="147638" y="1186094"/>
            <a:chExt cx="3719512" cy="785638"/>
          </a:xfrm>
        </p:grpSpPr>
        <p:sp>
          <p:nvSpPr>
            <p:cNvPr id="3" name="五边形 2"/>
            <p:cNvSpPr/>
            <p:nvPr/>
          </p:nvSpPr>
          <p:spPr>
            <a:xfrm>
              <a:off x="147638" y="1186094"/>
              <a:ext cx="3305175" cy="785638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eaLnBrk="0" hangingPunct="0">
                <a:lnSpc>
                  <a:spcPct val="150000"/>
                </a:lnSpc>
                <a:defRPr/>
              </a:pPr>
              <a:endPara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endParaRPr>
            </a:p>
            <a:p>
              <a:pPr eaLnBrk="0" hangingPunct="0">
                <a:lnSpc>
                  <a:spcPct val="150000"/>
                </a:lnSpc>
                <a:defRPr/>
              </a:pPr>
              <a:endPara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0732" name="矩形 44"/>
            <p:cNvSpPr>
              <a:spLocks noChangeArrowheads="1"/>
            </p:cNvSpPr>
            <p:nvPr/>
          </p:nvSpPr>
          <p:spPr bwMode="auto">
            <a:xfrm>
              <a:off x="196779" y="1394057"/>
              <a:ext cx="2373919" cy="369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+mn-ea"/>
                  <a:ea typeface="+mn-ea"/>
                </a:rPr>
                <a:t>使用</a:t>
              </a:r>
              <a:r>
                <a:rPr lang="en-US" altLang="zh-CN" sz="1800" b="1">
                  <a:solidFill>
                    <a:srgbClr val="FF0000"/>
                  </a:solidFill>
                  <a:latin typeface="+mn-ea"/>
                  <a:ea typeface="+mn-ea"/>
                </a:rPr>
                <a:t>setter</a:t>
              </a:r>
              <a:r>
                <a:rPr lang="zh-CN" altLang="en-US" sz="1800" b="1">
                  <a:solidFill>
                    <a:srgbClr val="FF0000"/>
                  </a:solidFill>
                  <a:latin typeface="+mn-ea"/>
                  <a:ea typeface="+mn-ea"/>
                </a:rPr>
                <a:t>方法</a:t>
              </a:r>
              <a:r>
                <a:rPr lang="zh-CN" altLang="en-US" sz="1800" b="1">
                  <a:latin typeface="+mn-ea"/>
                  <a:ea typeface="+mn-ea"/>
                </a:rPr>
                <a:t>实现依赖注入</a:t>
              </a:r>
            </a:p>
          </p:txBody>
        </p:sp>
        <p:sp>
          <p:nvSpPr>
            <p:cNvPr id="5" name="燕尾形 4"/>
            <p:cNvSpPr/>
            <p:nvPr/>
          </p:nvSpPr>
          <p:spPr>
            <a:xfrm>
              <a:off x="3219450" y="1255525"/>
              <a:ext cx="466725" cy="646777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endParaRPr>
            </a:p>
            <a:p>
              <a:pPr eaLnBrk="0" hangingPunct="0"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400425" y="1255525"/>
              <a:ext cx="466725" cy="646777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endParaRPr>
            </a:p>
            <a:p>
              <a:pPr eaLnBrk="0" hangingPunct="0"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30724" name="矩形 13"/>
          <p:cNvSpPr>
            <a:spLocks noChangeArrowheads="1"/>
          </p:cNvSpPr>
          <p:nvPr/>
        </p:nvSpPr>
        <p:spPr bwMode="auto">
          <a:xfrm>
            <a:off x="706966" y="2047875"/>
            <a:ext cx="9696451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1800" b="1"/>
              <a:t>设值注入</a:t>
            </a:r>
            <a:r>
              <a:rPr lang="en-US" altLang="zh-CN" sz="1800" b="1"/>
              <a:t>:</a:t>
            </a:r>
            <a:r>
              <a:rPr lang="en-US" altLang="zh-CN" sz="1800"/>
              <a:t> IoC</a:t>
            </a:r>
            <a:r>
              <a:rPr lang="zh-CN" altLang="en-US" sz="1800"/>
              <a:t>容器通过</a:t>
            </a:r>
            <a:r>
              <a:rPr lang="zh-CN" altLang="en-US" sz="1800" b="1"/>
              <a:t>成员变量的</a:t>
            </a:r>
            <a:r>
              <a:rPr lang="en-US" altLang="zh-CN" sz="1800" b="1"/>
              <a:t>setter</a:t>
            </a:r>
            <a:r>
              <a:rPr lang="zh-CN" altLang="en-US" sz="1800" b="1"/>
              <a:t>方法</a:t>
            </a:r>
            <a:r>
              <a:rPr lang="zh-CN" altLang="en-US" sz="1800"/>
              <a:t>来注入被依赖对象</a:t>
            </a:r>
            <a:endParaRPr lang="en-US" altLang="zh-CN" sz="1800"/>
          </a:p>
          <a:p>
            <a:pPr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1800"/>
              <a:t>                     这种注入方式简单直观，在</a:t>
            </a:r>
            <a:r>
              <a:rPr lang="en-US" altLang="zh-CN" sz="1800"/>
              <a:t>Spring</a:t>
            </a:r>
            <a:r>
              <a:rPr lang="zh-CN" altLang="en-US" sz="1800"/>
              <a:t>中大量使用</a:t>
            </a:r>
            <a:endParaRPr lang="en-US" altLang="zh-CN" sz="1800"/>
          </a:p>
        </p:txBody>
      </p: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7775" y="3069823"/>
            <a:ext cx="4640425" cy="784830"/>
            <a:chOff x="386831" y="1188520"/>
            <a:chExt cx="3480319" cy="785638"/>
          </a:xfrm>
        </p:grpSpPr>
        <p:sp>
          <p:nvSpPr>
            <p:cNvPr id="16" name="五边形 15"/>
            <p:cNvSpPr/>
            <p:nvPr/>
          </p:nvSpPr>
          <p:spPr>
            <a:xfrm>
              <a:off x="386831" y="1188520"/>
              <a:ext cx="3013594" cy="785638"/>
            </a:xfrm>
            <a:prstGeom prst="homePlat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eaLnBrk="0" hangingPunct="0">
                <a:lnSpc>
                  <a:spcPct val="150000"/>
                </a:lnSpc>
                <a:defRPr/>
              </a:pPr>
              <a:endPara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endParaRPr>
            </a:p>
            <a:p>
              <a:pPr eaLnBrk="0" hangingPunct="0">
                <a:lnSpc>
                  <a:spcPct val="150000"/>
                </a:lnSpc>
                <a:defRPr/>
              </a:pPr>
              <a:endPara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30728" name="矩形 44"/>
            <p:cNvSpPr>
              <a:spLocks noChangeArrowheads="1"/>
            </p:cNvSpPr>
            <p:nvPr/>
          </p:nvSpPr>
          <p:spPr bwMode="auto">
            <a:xfrm>
              <a:off x="386831" y="1396483"/>
              <a:ext cx="2215991" cy="369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ts val="750"/>
                </a:spcBef>
                <a:buFont typeface="Arial" pitchFamily="34" charset="0"/>
                <a:buChar char="•"/>
                <a:defRPr sz="21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5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ts val="375"/>
                </a:spcBef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itchFamily="34" charset="0"/>
                <a:buChar char="•"/>
                <a:defRPr sz="13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+mn-ea"/>
                  <a:ea typeface="+mn-ea"/>
                </a:rPr>
                <a:t>使用</a:t>
              </a:r>
              <a:r>
                <a:rPr lang="zh-CN" altLang="en-US" sz="1800" b="1">
                  <a:solidFill>
                    <a:srgbClr val="FF0000"/>
                  </a:solidFill>
                  <a:latin typeface="+mn-ea"/>
                  <a:ea typeface="+mn-ea"/>
                </a:rPr>
                <a:t>构造方法</a:t>
              </a:r>
              <a:r>
                <a:rPr lang="zh-CN" altLang="en-US" sz="1800" b="1">
                  <a:latin typeface="+mn-ea"/>
                  <a:ea typeface="+mn-ea"/>
                </a:rPr>
                <a:t>实现依赖注入</a:t>
              </a:r>
            </a:p>
          </p:txBody>
        </p:sp>
        <p:sp>
          <p:nvSpPr>
            <p:cNvPr id="18" name="燕尾形 17"/>
            <p:cNvSpPr/>
            <p:nvPr/>
          </p:nvSpPr>
          <p:spPr>
            <a:xfrm>
              <a:off x="3219450" y="1255525"/>
              <a:ext cx="466725" cy="646777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endParaRPr>
            </a:p>
            <a:p>
              <a:pPr eaLnBrk="0" hangingPunct="0"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3400425" y="1255525"/>
              <a:ext cx="466725" cy="646777"/>
            </a:xfrm>
            <a:prstGeom prst="chevron">
              <a:avLst>
                <a:gd name="adj" fmla="val 67984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4200000" scaled="0"/>
            </a:gradFill>
            <a:ln>
              <a:noFill/>
            </a:ln>
          </p:spPr>
          <p:txBody>
            <a:bodyPr anchor="ctr">
              <a:spAutoFit/>
            </a:bodyPr>
            <a:lstStyle/>
            <a:p>
              <a:pPr eaLnBrk="0" hangingPunct="0">
                <a:lnSpc>
                  <a:spcPct val="150000"/>
                </a:lnSpc>
                <a:defRPr/>
              </a:pPr>
              <a:endParaRPr lang="en-US" altLang="zh-CN" sz="120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endParaRPr>
            </a:p>
            <a:p>
              <a:pPr eaLnBrk="0" hangingPunct="0">
                <a:lnSpc>
                  <a:spcPct val="150000"/>
                </a:lnSpc>
                <a:defRPr/>
              </a:pPr>
              <a:endParaRPr lang="zh-CN" altLang="en-US" sz="1200">
                <a:solidFill>
                  <a:srgbClr val="000000"/>
                </a:solidFill>
                <a:latin typeface="宋体" panose="02010600030101010101" pitchFamily="2" charset="-122"/>
                <a:ea typeface="楷体_GB2312"/>
                <a:cs typeface="楷体_GB2312"/>
              </a:endParaRPr>
            </a:p>
          </p:txBody>
        </p:sp>
      </p:grpSp>
      <p:sp>
        <p:nvSpPr>
          <p:cNvPr id="30726" name="矩形 19"/>
          <p:cNvSpPr>
            <a:spLocks noChangeArrowheads="1"/>
          </p:cNvSpPr>
          <p:nvPr/>
        </p:nvSpPr>
        <p:spPr bwMode="auto">
          <a:xfrm>
            <a:off x="844552" y="3956051"/>
            <a:ext cx="9696449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1800" b="1"/>
              <a:t>构造注入</a:t>
            </a:r>
            <a:r>
              <a:rPr lang="en-US" altLang="zh-CN" sz="1800" b="1"/>
              <a:t>:</a:t>
            </a:r>
            <a:r>
              <a:rPr lang="en-US" altLang="zh-CN" sz="1800"/>
              <a:t> IoC</a:t>
            </a:r>
            <a:r>
              <a:rPr lang="zh-CN" altLang="en-US" sz="1800"/>
              <a:t>容器</a:t>
            </a:r>
            <a:r>
              <a:rPr lang="zh-CN" altLang="en-US" sz="1800" smtClean="0"/>
              <a:t>通过</a:t>
            </a:r>
            <a:r>
              <a:rPr lang="zh-CN" altLang="en-US" sz="1800" smtClean="0">
                <a:solidFill>
                  <a:srgbClr val="FF0000"/>
                </a:solidFill>
              </a:rPr>
              <a:t>有参数的构造</a:t>
            </a:r>
            <a:r>
              <a:rPr lang="zh-CN" altLang="en-US" sz="1800">
                <a:solidFill>
                  <a:srgbClr val="FF0000"/>
                </a:solidFill>
              </a:rPr>
              <a:t>方法</a:t>
            </a:r>
            <a:r>
              <a:rPr lang="zh-CN" altLang="en-US" sz="1800"/>
              <a:t>来注入被依赖对象</a:t>
            </a:r>
            <a:endParaRPr lang="en-US" altLang="zh-CN" sz="1800"/>
          </a:p>
          <a:p>
            <a:pPr lvl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1800"/>
              <a:t>本质：驱动</a:t>
            </a:r>
            <a:r>
              <a:rPr lang="en-US" altLang="zh-CN" sz="1800"/>
              <a:t>Spring</a:t>
            </a:r>
            <a:r>
              <a:rPr lang="zh-CN" altLang="en-US" sz="1800"/>
              <a:t>容器在底层以反射方式执行带指定参数的构造器，利用构造器参数对成员变量初始化。</a:t>
            </a:r>
            <a:endParaRPr lang="en-US" altLang="zh-CN" sz="1800" b="1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方式实现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61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5"/>
          <p:cNvSpPr>
            <a:spLocks noChangeArrowheads="1"/>
          </p:cNvSpPr>
          <p:nvPr/>
        </p:nvSpPr>
        <p:spPr bwMode="auto">
          <a:xfrm>
            <a:off x="759885" y="1285876"/>
            <a:ext cx="1072303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1800">
                <a:latin typeface="Times New Roman" pitchFamily="18" charset="0"/>
              </a:rPr>
              <a:t>配置文件</a:t>
            </a:r>
            <a:r>
              <a:rPr lang="en-US" altLang="zh-CN" sz="1800">
                <a:latin typeface="Times New Roman" pitchFamily="18" charset="0"/>
              </a:rPr>
              <a:t>applicationContext.xml</a:t>
            </a:r>
            <a:r>
              <a:rPr lang="zh-CN" altLang="en-US" sz="1800">
                <a:latin typeface="Times New Roman" pitchFamily="18" charset="0"/>
              </a:rPr>
              <a:t>做何修改？</a:t>
            </a:r>
            <a:endParaRPr lang="zh-CN" altLang="zh-CN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16"/>
          <p:cNvSpPr>
            <a:spLocks noChangeArrowheads="1"/>
          </p:cNvSpPr>
          <p:nvPr/>
        </p:nvSpPr>
        <p:spPr bwMode="auto">
          <a:xfrm>
            <a:off x="287900" y="2134027"/>
            <a:ext cx="8001486" cy="410845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        &lt;?xml version="1.0" encoding="UTF-8"?&gt;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        &lt;beans xmlns="http://www.springframework.org/schema/beans"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                    xmlns:xsi="http://www.w3.org/2001/XMLSchema-instance"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                    xsi:schemaLocation="http://www.springframework.org/schema/beans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                    http://www.springframework.org/schema/beans/spring-beans.xsd"&gt;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	</a:t>
            </a:r>
            <a:r>
              <a:rPr lang="en-US" altLang="zh-CN" sz="1800" b="1">
                <a:latin typeface="Times New Roman" pitchFamily="18" charset="0"/>
              </a:rPr>
              <a:t>&lt;bean id="studentDao" class=“javaee.dao.StudentDao" /&gt;</a:t>
            </a:r>
            <a:r>
              <a:rPr lang="zh-CN" altLang="en-US" sz="1800" b="1">
                <a:latin typeface="Times New Roman" pitchFamily="18" charset="0"/>
              </a:rPr>
              <a:t>    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itchFamily="18" charset="0"/>
              </a:rPr>
              <a:t>    	&lt;bean id=“studentService” class=“javaee.service.StudentService“ &gt;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800" b="1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                  &lt;/bean&gt;    </a:t>
            </a:r>
            <a:endParaRPr lang="en-US" altLang="zh-CN" sz="1800" b="1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       &lt;/beans&gt;</a:t>
            </a:r>
            <a:endParaRPr lang="en-US" altLang="zh-CN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292558" y="5157149"/>
            <a:ext cx="50449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+mn-ea"/>
                <a:ea typeface="+mn-ea"/>
              </a:rPr>
              <a:t>在此处</a:t>
            </a:r>
            <a:r>
              <a:rPr lang="zh-CN" altLang="en-US" sz="1800" b="1" smtClean="0">
                <a:solidFill>
                  <a:srgbClr val="FF0000"/>
                </a:solidFill>
                <a:latin typeface="+mn-ea"/>
                <a:ea typeface="+mn-ea"/>
              </a:rPr>
              <a:t>告知以</a:t>
            </a:r>
            <a:r>
              <a:rPr lang="zh-CN" altLang="en-US" sz="1800" b="1">
                <a:solidFill>
                  <a:srgbClr val="FF0000"/>
                </a:solidFill>
                <a:latin typeface="+mn-ea"/>
                <a:ea typeface="+mn-ea"/>
              </a:rPr>
              <a:t>何种方式</a:t>
            </a:r>
            <a:r>
              <a:rPr lang="zh-CN" altLang="en-US" sz="1800" b="1" smtClean="0">
                <a:solidFill>
                  <a:srgbClr val="FF0000"/>
                </a:solidFill>
                <a:latin typeface="+mn-ea"/>
                <a:ea typeface="+mn-ea"/>
              </a:rPr>
              <a:t>为</a:t>
            </a:r>
            <a:r>
              <a:rPr lang="en-US" altLang="zh-CN" sz="1800" b="1" smtClean="0">
                <a:solidFill>
                  <a:srgbClr val="FF0000"/>
                </a:solidFill>
                <a:latin typeface="+mn-ea"/>
                <a:ea typeface="+mn-ea"/>
              </a:rPr>
              <a:t>stuDao</a:t>
            </a:r>
            <a:r>
              <a:rPr lang="zh-CN" altLang="en-US" sz="1800" b="1" smtClean="0">
                <a:solidFill>
                  <a:srgbClr val="FF0000"/>
                </a:solidFill>
                <a:latin typeface="+mn-ea"/>
                <a:ea typeface="+mn-ea"/>
              </a:rPr>
              <a:t>属性注入</a:t>
            </a:r>
            <a:r>
              <a:rPr lang="en-US" altLang="zh-CN" sz="1800" b="1" smtClean="0">
                <a:solidFill>
                  <a:srgbClr val="FF0000"/>
                </a:solidFill>
                <a:latin typeface="+mn-ea"/>
                <a:ea typeface="+mn-ea"/>
              </a:rPr>
              <a:t>bean</a:t>
            </a:r>
            <a:endParaRPr lang="zh-CN" altLang="en-US" sz="1800" b="1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方式实现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DI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93850" y="1055043"/>
            <a:ext cx="40579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public class StudentService {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n-NO" altLang="zh-CN" b="1">
                <a:solidFill>
                  <a:srgbClr val="0070C0"/>
                </a:solidFill>
              </a:rPr>
              <a:t>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n-NO" altLang="zh-CN" b="1">
                <a:solidFill>
                  <a:srgbClr val="0070C0"/>
                </a:solidFill>
              </a:rPr>
              <a:t>            </a:t>
            </a:r>
            <a:r>
              <a:rPr lang="nn-NO" altLang="zh-CN" b="1"/>
              <a:t>private StudentDao stuDao </a:t>
            </a:r>
            <a:r>
              <a:rPr lang="zh-CN" altLang="en-US" b="1" smtClean="0"/>
              <a:t>；</a:t>
            </a:r>
            <a:r>
              <a:rPr lang="en-US" altLang="zh-CN" b="1" smtClean="0">
                <a:latin typeface="Times New Roman" pitchFamily="18" charset="0"/>
              </a:rPr>
              <a:t>            </a:t>
            </a:r>
            <a:endParaRPr lang="en-US" altLang="zh-CN" b="1"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itchFamily="18" charset="0"/>
              </a:rPr>
              <a:t>            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…………</a:t>
            </a:r>
            <a:endParaRPr lang="en-US" altLang="zh-CN" b="1">
              <a:latin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itchFamily="18" charset="0"/>
              </a:rPr>
              <a:t>}</a:t>
            </a:r>
            <a:endParaRPr lang="en-US" altLang="zh-CN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00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4366">
      <a:dk1>
        <a:sysClr val="windowText" lastClr="000000"/>
      </a:dk1>
      <a:lt1>
        <a:sysClr val="window" lastClr="FFFFFF"/>
      </a:lt1>
      <a:dk2>
        <a:srgbClr val="2C97CB"/>
      </a:dk2>
      <a:lt2>
        <a:srgbClr val="0070C0"/>
      </a:lt2>
      <a:accent1>
        <a:srgbClr val="0070C0"/>
      </a:accent1>
      <a:accent2>
        <a:srgbClr val="2C97CB"/>
      </a:accent2>
      <a:accent3>
        <a:srgbClr val="0070C0"/>
      </a:accent3>
      <a:accent4>
        <a:srgbClr val="2C97CB"/>
      </a:accent4>
      <a:accent5>
        <a:srgbClr val="0070C0"/>
      </a:accent5>
      <a:accent6>
        <a:srgbClr val="2C97CB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</TotalTime>
  <Words>1498</Words>
  <Application>Microsoft Office PowerPoint</Application>
  <PresentationFormat>自定义</PresentationFormat>
  <Paragraphs>201</Paragraphs>
  <Slides>15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2.1 依赖注入DI的概念</vt:lpstr>
      <vt:lpstr>2.1 依赖注入的概念</vt:lpstr>
      <vt:lpstr>2.1 依赖注入的概念</vt:lpstr>
      <vt:lpstr>2.2 基于XML方式实现DI</vt:lpstr>
      <vt:lpstr>2.2 基于XML方式实现DI</vt:lpstr>
      <vt:lpstr>2.2 基于XML方式实现DI</vt:lpstr>
      <vt:lpstr>2.2.1 基于XML方式实现DI-Setter方法依赖注入</vt:lpstr>
      <vt:lpstr>2.2.2 基于XML方式实现DI-有参构造方法依赖注入</vt:lpstr>
      <vt:lpstr>2.2.3 基于XML的依赖注入的实现</vt:lpstr>
      <vt:lpstr>2.2.3  基于xml的ioc容器创建和使用</vt:lpstr>
      <vt:lpstr>2.2.3 基于xml的ioc容器创建和使用</vt:lpstr>
      <vt:lpstr>小结&amp;作业</vt:lpstr>
    </vt:vector>
  </TitlesOfParts>
  <Manager>ppt模板5</Manager>
  <Company>ppt模板5</Company>
  <LinksUpToDate>false</LinksUpToDate>
  <SharedDoc>false</SharedDoc>
  <HyperlinkBase>ppt模板5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ppt模板5</dc:subject>
  <dc:creator>ppt模板5</dc:creator>
  <cp:keywords>ppt模板5</cp:keywords>
  <dc:description>ppt模板5</dc:description>
  <cp:lastModifiedBy>zq xia</cp:lastModifiedBy>
  <cp:revision>195</cp:revision>
  <dcterms:created xsi:type="dcterms:W3CDTF">2018-07-07T09:02:09Z</dcterms:created>
  <dcterms:modified xsi:type="dcterms:W3CDTF">2024-10-16T08:24:51Z</dcterms:modified>
  <cp:category>ppt模板5</cp:category>
</cp:coreProperties>
</file>