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16" d="100"/>
          <a:sy n="116"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630" y="1507786"/>
            <a:ext cx="9039495" cy="1243697"/>
          </a:xfrm>
        </p:spPr>
        <p:txBody>
          <a:bodyPr/>
          <a:lstStyle/>
          <a:p>
            <a:r>
              <a:rPr lang="en-US" dirty="0">
                <a:cs typeface="Calibri Light"/>
              </a:rPr>
              <a:t>The Agile-Scrum Approach</a:t>
            </a:r>
            <a:endParaRPr lang="en-US" dirty="0"/>
          </a:p>
        </p:txBody>
      </p:sp>
      <p:sp>
        <p:nvSpPr>
          <p:cNvPr id="3" name="Subtitle 2"/>
          <p:cNvSpPr>
            <a:spLocks noGrp="1"/>
          </p:cNvSpPr>
          <p:nvPr>
            <p:ph type="subTitle" idx="1"/>
          </p:nvPr>
        </p:nvSpPr>
        <p:spPr/>
        <p:txBody>
          <a:bodyPr/>
          <a:lstStyle/>
          <a:p>
            <a:r>
              <a:rPr lang="en-US" dirty="0">
                <a:cs typeface="Calibri"/>
              </a:rPr>
              <a:t>Corey Pennebaker</a:t>
            </a:r>
          </a:p>
          <a:p>
            <a:r>
              <a:rPr lang="en-US" dirty="0">
                <a:cs typeface="Calibri"/>
              </a:rPr>
              <a:t>04/15/2022</a:t>
            </a:r>
          </a:p>
          <a:p>
            <a:r>
              <a:rPr lang="en-US" dirty="0">
                <a:cs typeface="Calibri"/>
              </a:rPr>
              <a:t>Cs250</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F72D-E8AC-02BE-3FCB-073D158482E3}"/>
              </a:ext>
            </a:extLst>
          </p:cNvPr>
          <p:cNvSpPr>
            <a:spLocks noGrp="1"/>
          </p:cNvSpPr>
          <p:nvPr>
            <p:ph type="title"/>
          </p:nvPr>
        </p:nvSpPr>
        <p:spPr>
          <a:xfrm>
            <a:off x="6400800" y="609600"/>
            <a:ext cx="5147730" cy="1641987"/>
          </a:xfrm>
        </p:spPr>
        <p:txBody>
          <a:bodyPr>
            <a:normAutofit/>
          </a:bodyPr>
          <a:lstStyle/>
          <a:p>
            <a:r>
              <a:rPr lang="en-US" dirty="0" err="1">
                <a:cs typeface="Calibri Light"/>
              </a:rPr>
              <a:t>WaterFall</a:t>
            </a:r>
            <a:r>
              <a:rPr lang="en-US" dirty="0">
                <a:cs typeface="Calibri Light"/>
              </a:rPr>
              <a:t> approach</a:t>
            </a:r>
            <a:endParaRPr lang="en-US" dirty="0"/>
          </a:p>
        </p:txBody>
      </p:sp>
      <p:sp>
        <p:nvSpPr>
          <p:cNvPr id="3" name="Content Placeholder 2">
            <a:extLst>
              <a:ext uri="{FF2B5EF4-FFF2-40B4-BE49-F238E27FC236}">
                <a16:creationId xmlns:a16="http://schemas.microsoft.com/office/drawing/2014/main" id="{66BC408C-ACAA-9C70-2A57-F0E2BD8A6932}"/>
              </a:ext>
            </a:extLst>
          </p:cNvPr>
          <p:cNvSpPr>
            <a:spLocks noGrp="1"/>
          </p:cNvSpPr>
          <p:nvPr>
            <p:ph idx="1"/>
          </p:nvPr>
        </p:nvSpPr>
        <p:spPr>
          <a:xfrm>
            <a:off x="6400800" y="2251587"/>
            <a:ext cx="5147730" cy="3637935"/>
          </a:xfrm>
        </p:spPr>
        <p:txBody>
          <a:bodyPr>
            <a:normAutofit/>
          </a:bodyPr>
          <a:lstStyle/>
          <a:p>
            <a:r>
              <a:rPr lang="en-US" dirty="0">
                <a:cs typeface="Calibri"/>
              </a:rPr>
              <a:t>To understand agile, it's important to look at a different mythology in the waterfall method</a:t>
            </a:r>
          </a:p>
          <a:p>
            <a:pPr>
              <a:buClr>
                <a:srgbClr val="FFFFFF"/>
              </a:buClr>
            </a:pPr>
            <a:r>
              <a:rPr lang="en-US" dirty="0">
                <a:cs typeface="Calibri"/>
              </a:rPr>
              <a:t>This approach implements the bulk of its planning during the beginning of the project</a:t>
            </a:r>
          </a:p>
          <a:p>
            <a:pPr>
              <a:buClr>
                <a:srgbClr val="FFFFFF"/>
              </a:buClr>
            </a:pPr>
            <a:r>
              <a:rPr lang="en-US" dirty="0">
                <a:cs typeface="Calibri"/>
              </a:rPr>
              <a:t>It was designed to eliminate costs further down the line of development</a:t>
            </a:r>
          </a:p>
          <a:p>
            <a:pPr>
              <a:buClr>
                <a:srgbClr val="FFFFFF"/>
              </a:buClr>
            </a:pPr>
            <a:r>
              <a:rPr lang="en-US" dirty="0">
                <a:cs typeface="Calibri"/>
              </a:rPr>
              <a:t>But in doing so this generates greater cost to alter projects due to unforeseen problems</a:t>
            </a:r>
          </a:p>
          <a:p>
            <a:pPr>
              <a:buClr>
                <a:srgbClr val="FFFFFF"/>
              </a:buClr>
            </a:pPr>
            <a:endParaRPr lang="en-US" dirty="0">
              <a:cs typeface="Calibri"/>
            </a:endParaRPr>
          </a:p>
          <a:p>
            <a:pPr>
              <a:buClr>
                <a:srgbClr val="FFFFFF"/>
              </a:buClr>
            </a:pPr>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AC43A8A7-47A9-980E-9919-AB1D4DB52A0D}"/>
              </a:ext>
            </a:extLst>
          </p:cNvPr>
          <p:cNvPicPr>
            <a:picLocks noChangeAspect="1"/>
          </p:cNvPicPr>
          <p:nvPr/>
        </p:nvPicPr>
        <p:blipFill>
          <a:blip r:embed="rId3"/>
          <a:stretch>
            <a:fillRect/>
          </a:stretch>
        </p:blipFill>
        <p:spPr>
          <a:xfrm>
            <a:off x="648930" y="1153570"/>
            <a:ext cx="5447070" cy="42214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4417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CAD4-9E8B-A625-D1DC-9EE69F32B6CA}"/>
              </a:ext>
            </a:extLst>
          </p:cNvPr>
          <p:cNvSpPr>
            <a:spLocks noGrp="1"/>
          </p:cNvSpPr>
          <p:nvPr>
            <p:ph type="title"/>
          </p:nvPr>
        </p:nvSpPr>
        <p:spPr>
          <a:xfrm>
            <a:off x="798031" y="808055"/>
            <a:ext cx="3774766" cy="1025900"/>
          </a:xfrm>
        </p:spPr>
        <p:txBody>
          <a:bodyPr>
            <a:normAutofit/>
          </a:bodyPr>
          <a:lstStyle/>
          <a:p>
            <a:r>
              <a:rPr lang="en-US" dirty="0">
                <a:cs typeface="Calibri Light"/>
              </a:rPr>
              <a:t>Scrum </a:t>
            </a:r>
            <a:endParaRPr lang="en-US" dirty="0"/>
          </a:p>
        </p:txBody>
      </p:sp>
      <p:sp>
        <p:nvSpPr>
          <p:cNvPr id="8" name="Content Placeholder 7">
            <a:extLst>
              <a:ext uri="{FF2B5EF4-FFF2-40B4-BE49-F238E27FC236}">
                <a16:creationId xmlns:a16="http://schemas.microsoft.com/office/drawing/2014/main" id="{DBBB25BA-0C47-5D43-630F-E4F9ACC07837}"/>
              </a:ext>
            </a:extLst>
          </p:cNvPr>
          <p:cNvSpPr>
            <a:spLocks noGrp="1"/>
          </p:cNvSpPr>
          <p:nvPr>
            <p:ph idx="1"/>
          </p:nvPr>
        </p:nvSpPr>
        <p:spPr>
          <a:xfrm>
            <a:off x="216739" y="1629518"/>
            <a:ext cx="4588375" cy="4269837"/>
          </a:xfrm>
        </p:spPr>
        <p:txBody>
          <a:bodyPr>
            <a:normAutofit/>
          </a:bodyPr>
          <a:lstStyle/>
          <a:p>
            <a:r>
              <a:rPr lang="en-US" dirty="0">
                <a:cs typeface="Calibri"/>
              </a:rPr>
              <a:t>In a scrum project, pieces of the project are developed incrementally </a:t>
            </a:r>
            <a:r>
              <a:rPr lang="en-US" dirty="0" err="1">
                <a:cs typeface="Calibri"/>
              </a:rPr>
              <a:t>accroding</a:t>
            </a:r>
            <a:r>
              <a:rPr lang="en-US" dirty="0">
                <a:cs typeface="Calibri"/>
              </a:rPr>
              <a:t> to when items for a feature are due</a:t>
            </a:r>
          </a:p>
          <a:p>
            <a:pPr>
              <a:buClr>
                <a:srgbClr val="FFFFFF"/>
              </a:buClr>
            </a:pPr>
            <a:r>
              <a:rPr lang="en-US" dirty="0">
                <a:cs typeface="Calibri"/>
              </a:rPr>
              <a:t>This makes changing the actual workings of the project to meet changing demands in the project</a:t>
            </a:r>
          </a:p>
          <a:p>
            <a:pPr>
              <a:buClr>
                <a:srgbClr val="FFFFFF"/>
              </a:buClr>
            </a:pPr>
            <a:r>
              <a:rPr lang="en-US" dirty="0">
                <a:cs typeface="Calibri"/>
              </a:rPr>
              <a:t>And unlike in Waterfall, communication is constantly happening between customer, owner and developers</a:t>
            </a:r>
          </a:p>
          <a:p>
            <a:pPr>
              <a:buClr>
                <a:srgbClr val="FFFFFF"/>
              </a:buClr>
            </a:pPr>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5C6FE0CE-6F02-B427-546A-46A2C9227601}"/>
              </a:ext>
            </a:extLst>
          </p:cNvPr>
          <p:cNvPicPr>
            <a:picLocks noChangeAspect="1"/>
          </p:cNvPicPr>
          <p:nvPr/>
        </p:nvPicPr>
        <p:blipFill>
          <a:blip r:embed="rId3"/>
          <a:stretch>
            <a:fillRect/>
          </a:stretch>
        </p:blipFill>
        <p:spPr>
          <a:xfrm>
            <a:off x="5289752" y="1084896"/>
            <a:ext cx="6095593" cy="45259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9044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1B5E-6437-19E6-EC5F-8E21888DE7A7}"/>
              </a:ext>
            </a:extLst>
          </p:cNvPr>
          <p:cNvSpPr>
            <a:spLocks noGrp="1"/>
          </p:cNvSpPr>
          <p:nvPr>
            <p:ph type="title"/>
          </p:nvPr>
        </p:nvSpPr>
        <p:spPr>
          <a:xfrm>
            <a:off x="4754384" y="609599"/>
            <a:ext cx="6282266" cy="1456267"/>
          </a:xfrm>
        </p:spPr>
        <p:txBody>
          <a:bodyPr>
            <a:normAutofit/>
          </a:bodyPr>
          <a:lstStyle/>
          <a:p>
            <a:r>
              <a:rPr lang="en-US" dirty="0">
                <a:cs typeface="Calibri Light"/>
              </a:rPr>
              <a:t>Product Owner</a:t>
            </a:r>
            <a:endParaRPr lang="en-US" dirty="0"/>
          </a:p>
        </p:txBody>
      </p:sp>
      <p:sp>
        <p:nvSpPr>
          <p:cNvPr id="3" name="Content Placeholder 2">
            <a:extLst>
              <a:ext uri="{FF2B5EF4-FFF2-40B4-BE49-F238E27FC236}">
                <a16:creationId xmlns:a16="http://schemas.microsoft.com/office/drawing/2014/main" id="{FD420822-4D9E-4F94-8C1B-E027099B8821}"/>
              </a:ext>
            </a:extLst>
          </p:cNvPr>
          <p:cNvSpPr>
            <a:spLocks noGrp="1"/>
          </p:cNvSpPr>
          <p:nvPr>
            <p:ph idx="1"/>
          </p:nvPr>
        </p:nvSpPr>
        <p:spPr>
          <a:xfrm>
            <a:off x="5702238" y="2058432"/>
            <a:ext cx="6282266" cy="3649133"/>
          </a:xfrm>
        </p:spPr>
        <p:txBody>
          <a:bodyPr>
            <a:normAutofit/>
          </a:bodyPr>
          <a:lstStyle/>
          <a:p>
            <a:r>
              <a:rPr lang="en-US" dirty="0">
                <a:cs typeface="Calibri"/>
              </a:rPr>
              <a:t>Communicate with customers and produce user stories</a:t>
            </a:r>
          </a:p>
          <a:p>
            <a:pPr>
              <a:buClr>
                <a:srgbClr val="FFFFFF"/>
              </a:buClr>
            </a:pPr>
            <a:r>
              <a:rPr lang="en-US" dirty="0">
                <a:cs typeface="Calibri"/>
              </a:rPr>
              <a:t>Manage product backlog and order work accordingly</a:t>
            </a:r>
          </a:p>
          <a:p>
            <a:pPr>
              <a:buClr>
                <a:srgbClr val="FFFFFF"/>
              </a:buClr>
            </a:pPr>
            <a:r>
              <a:rPr lang="en-US" dirty="0">
                <a:cs typeface="Calibri"/>
              </a:rPr>
              <a:t>Regular face to face time with customers/users</a:t>
            </a:r>
          </a:p>
          <a:p>
            <a:pPr>
              <a:buClr>
                <a:srgbClr val="FFFFFF"/>
              </a:buClr>
            </a:pPr>
            <a:r>
              <a:rPr lang="en-US" dirty="0">
                <a:cs typeface="Calibri"/>
              </a:rPr>
              <a:t>Has Face to Face meetings creating user stories for backlog</a:t>
            </a:r>
          </a:p>
        </p:txBody>
      </p:sp>
      <p:pic>
        <p:nvPicPr>
          <p:cNvPr id="4" name="Picture 4" descr="Diagram&#10;&#10;Description automatically generated">
            <a:extLst>
              <a:ext uri="{FF2B5EF4-FFF2-40B4-BE49-F238E27FC236}">
                <a16:creationId xmlns:a16="http://schemas.microsoft.com/office/drawing/2014/main" id="{17AAEFCE-B9BC-1568-0000-E4882673A3A7}"/>
              </a:ext>
            </a:extLst>
          </p:cNvPr>
          <p:cNvPicPr>
            <a:picLocks noChangeAspect="1"/>
          </p:cNvPicPr>
          <p:nvPr/>
        </p:nvPicPr>
        <p:blipFill>
          <a:blip r:embed="rId3"/>
          <a:stretch>
            <a:fillRect/>
          </a:stretch>
        </p:blipFill>
        <p:spPr>
          <a:xfrm>
            <a:off x="685800" y="2095373"/>
            <a:ext cx="4821031" cy="373908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328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23FE-3DF8-F27F-C524-A5E4B2F9E75F}"/>
              </a:ext>
            </a:extLst>
          </p:cNvPr>
          <p:cNvSpPr>
            <a:spLocks noGrp="1"/>
          </p:cNvSpPr>
          <p:nvPr>
            <p:ph type="title"/>
          </p:nvPr>
        </p:nvSpPr>
        <p:spPr>
          <a:xfrm>
            <a:off x="5114722" y="416487"/>
            <a:ext cx="5219699" cy="1456267"/>
          </a:xfrm>
        </p:spPr>
        <p:txBody>
          <a:bodyPr>
            <a:normAutofit/>
          </a:bodyPr>
          <a:lstStyle/>
          <a:p>
            <a:r>
              <a:rPr lang="en-US" dirty="0">
                <a:cs typeface="Calibri Light"/>
              </a:rPr>
              <a:t>Tester</a:t>
            </a:r>
            <a:endParaRPr lang="en-US" dirty="0"/>
          </a:p>
        </p:txBody>
      </p:sp>
      <p:sp>
        <p:nvSpPr>
          <p:cNvPr id="3" name="Content Placeholder 2">
            <a:extLst>
              <a:ext uri="{FF2B5EF4-FFF2-40B4-BE49-F238E27FC236}">
                <a16:creationId xmlns:a16="http://schemas.microsoft.com/office/drawing/2014/main" id="{68CF729C-C9A6-13E4-7728-7A69586C7FC0}"/>
              </a:ext>
            </a:extLst>
          </p:cNvPr>
          <p:cNvSpPr>
            <a:spLocks noGrp="1"/>
          </p:cNvSpPr>
          <p:nvPr>
            <p:ph idx="1"/>
          </p:nvPr>
        </p:nvSpPr>
        <p:spPr>
          <a:xfrm>
            <a:off x="1664613" y="1408231"/>
            <a:ext cx="5219699" cy="3649133"/>
          </a:xfrm>
        </p:spPr>
        <p:txBody>
          <a:bodyPr>
            <a:normAutofit/>
          </a:bodyPr>
          <a:lstStyle/>
          <a:p>
            <a:r>
              <a:rPr lang="en-US" dirty="0"/>
              <a:t>Provides continuous testing rather than just testing at the end</a:t>
            </a:r>
          </a:p>
          <a:p>
            <a:r>
              <a:rPr lang="en-US" dirty="0"/>
              <a:t>Ensures Quality in team product</a:t>
            </a:r>
          </a:p>
          <a:p>
            <a:r>
              <a:rPr lang="en-US" dirty="0"/>
              <a:t>Focus on user stories/customer needs rather than product specifications</a:t>
            </a:r>
          </a:p>
          <a:p>
            <a:r>
              <a:rPr lang="en-US" dirty="0"/>
              <a:t>Creates test to provide constant updates in the program when new requirements are needed</a:t>
            </a:r>
          </a:p>
          <a:p>
            <a:r>
              <a:rPr lang="en-US" dirty="0"/>
              <a:t>Works from beginning of project as appose to just the end like in waterfall </a:t>
            </a:r>
            <a:r>
              <a:rPr lang="en-US" dirty="0" err="1"/>
              <a:t>methology</a:t>
            </a:r>
            <a:endParaRPr lang="en-US" dirty="0"/>
          </a:p>
        </p:txBody>
      </p:sp>
      <p:pic>
        <p:nvPicPr>
          <p:cNvPr id="4" name="Picture 4" descr="Digital technology vision exam eye test">
            <a:extLst>
              <a:ext uri="{FF2B5EF4-FFF2-40B4-BE49-F238E27FC236}">
                <a16:creationId xmlns:a16="http://schemas.microsoft.com/office/drawing/2014/main" id="{F9904C03-D061-4F75-A442-8BC4566ED402}"/>
              </a:ext>
            </a:extLst>
          </p:cNvPr>
          <p:cNvPicPr>
            <a:picLocks noChangeAspect="1"/>
          </p:cNvPicPr>
          <p:nvPr/>
        </p:nvPicPr>
        <p:blipFill rotWithShape="1">
          <a:blip r:embed="rId3"/>
          <a:srcRect l="10166" r="20585" b="2"/>
          <a:stretch/>
        </p:blipFill>
        <p:spPr>
          <a:xfrm>
            <a:off x="7148350" y="1872754"/>
            <a:ext cx="3762293" cy="36264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523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2B57-FE81-40A5-5A24-409BC45F8BB3}"/>
              </a:ext>
            </a:extLst>
          </p:cNvPr>
          <p:cNvSpPr>
            <a:spLocks noGrp="1"/>
          </p:cNvSpPr>
          <p:nvPr>
            <p:ph type="title"/>
          </p:nvPr>
        </p:nvSpPr>
        <p:spPr>
          <a:xfrm>
            <a:off x="685801" y="609600"/>
            <a:ext cx="5219699" cy="1456267"/>
          </a:xfrm>
        </p:spPr>
        <p:txBody>
          <a:bodyPr>
            <a:normAutofit/>
          </a:bodyPr>
          <a:lstStyle/>
          <a:p>
            <a:r>
              <a:rPr lang="en-US" dirty="0"/>
              <a:t>Scrum master</a:t>
            </a:r>
          </a:p>
        </p:txBody>
      </p:sp>
      <p:sp>
        <p:nvSpPr>
          <p:cNvPr id="9" name="Content Placeholder 8">
            <a:extLst>
              <a:ext uri="{FF2B5EF4-FFF2-40B4-BE49-F238E27FC236}">
                <a16:creationId xmlns:a16="http://schemas.microsoft.com/office/drawing/2014/main" id="{8015A467-226F-3E2B-971B-66BFC04D06D1}"/>
              </a:ext>
            </a:extLst>
          </p:cNvPr>
          <p:cNvSpPr>
            <a:spLocks noGrp="1"/>
          </p:cNvSpPr>
          <p:nvPr>
            <p:ph idx="1"/>
          </p:nvPr>
        </p:nvSpPr>
        <p:spPr>
          <a:xfrm>
            <a:off x="876301" y="1143001"/>
            <a:ext cx="5219699" cy="3649133"/>
          </a:xfrm>
        </p:spPr>
        <p:txBody>
          <a:bodyPr>
            <a:normAutofit/>
          </a:bodyPr>
          <a:lstStyle/>
          <a:p>
            <a:r>
              <a:rPr lang="en-US" dirty="0"/>
              <a:t>Facilitate teams daily standup and other team regular team meetings</a:t>
            </a:r>
          </a:p>
          <a:p>
            <a:r>
              <a:rPr lang="en-US" dirty="0"/>
              <a:t>Helps development team with deal with obstacles that arise during development</a:t>
            </a:r>
          </a:p>
          <a:p>
            <a:r>
              <a:rPr lang="en-US" dirty="0"/>
              <a:t>Works towards working as more of a mentor that a leader to their team</a:t>
            </a:r>
          </a:p>
        </p:txBody>
      </p:sp>
      <p:pic>
        <p:nvPicPr>
          <p:cNvPr id="5" name="Content Placeholder 4" descr="Two business people communicating">
            <a:extLst>
              <a:ext uri="{FF2B5EF4-FFF2-40B4-BE49-F238E27FC236}">
                <a16:creationId xmlns:a16="http://schemas.microsoft.com/office/drawing/2014/main" id="{3714A6E7-E4E9-4234-B727-AF86B0E5E08D}"/>
              </a:ext>
            </a:extLst>
          </p:cNvPr>
          <p:cNvPicPr>
            <a:picLocks noChangeAspect="1"/>
          </p:cNvPicPr>
          <p:nvPr/>
        </p:nvPicPr>
        <p:blipFill rotWithShape="1">
          <a:blip r:embed="rId3"/>
          <a:srcRect l="2000" r="28752"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303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D338-DBE6-48F3-B89C-A18FCAF91638}"/>
              </a:ext>
            </a:extLst>
          </p:cNvPr>
          <p:cNvSpPr>
            <a:spLocks noGrp="1"/>
          </p:cNvSpPr>
          <p:nvPr>
            <p:ph type="title"/>
          </p:nvPr>
        </p:nvSpPr>
        <p:spPr>
          <a:xfrm>
            <a:off x="5257801" y="207703"/>
            <a:ext cx="5219699" cy="1456267"/>
          </a:xfrm>
        </p:spPr>
        <p:txBody>
          <a:bodyPr>
            <a:normAutofit/>
          </a:bodyPr>
          <a:lstStyle/>
          <a:p>
            <a:r>
              <a:rPr lang="en-US" dirty="0"/>
              <a:t>Developer</a:t>
            </a:r>
          </a:p>
        </p:txBody>
      </p:sp>
      <p:sp>
        <p:nvSpPr>
          <p:cNvPr id="3" name="Content Placeholder 2">
            <a:extLst>
              <a:ext uri="{FF2B5EF4-FFF2-40B4-BE49-F238E27FC236}">
                <a16:creationId xmlns:a16="http://schemas.microsoft.com/office/drawing/2014/main" id="{A3EFD36D-A42A-4288-942B-E37028DEBC7A}"/>
              </a:ext>
            </a:extLst>
          </p:cNvPr>
          <p:cNvSpPr>
            <a:spLocks noGrp="1"/>
          </p:cNvSpPr>
          <p:nvPr>
            <p:ph idx="1"/>
          </p:nvPr>
        </p:nvSpPr>
        <p:spPr>
          <a:xfrm>
            <a:off x="6096000" y="1632352"/>
            <a:ext cx="5219699" cy="3593295"/>
          </a:xfrm>
        </p:spPr>
        <p:txBody>
          <a:bodyPr>
            <a:normAutofit/>
          </a:bodyPr>
          <a:lstStyle/>
          <a:p>
            <a:r>
              <a:rPr lang="en-US" sz="1600" dirty="0"/>
              <a:t>Attends all daily stand ups on time and sprint planning communicates needs clearly</a:t>
            </a:r>
          </a:p>
          <a:p>
            <a:r>
              <a:rPr lang="en-US" sz="1600" dirty="0"/>
              <a:t>Communicates with rest of the team to ensure all features are being developed according to specs</a:t>
            </a:r>
          </a:p>
          <a:p>
            <a:r>
              <a:rPr lang="en-US" sz="1600" dirty="0"/>
              <a:t>Detailed oriented and focused on user needs</a:t>
            </a:r>
          </a:p>
          <a:p>
            <a:r>
              <a:rPr lang="en-US" sz="1600" dirty="0"/>
              <a:t>Develops product features for final program </a:t>
            </a:r>
          </a:p>
          <a:p>
            <a:endParaRPr lang="en-US" dirty="0"/>
          </a:p>
          <a:p>
            <a:endParaRPr lang="en-US" dirty="0"/>
          </a:p>
        </p:txBody>
      </p:sp>
      <p:pic>
        <p:nvPicPr>
          <p:cNvPr id="5" name="Picture 4" descr="Students using laptop in a classroom">
            <a:extLst>
              <a:ext uri="{FF2B5EF4-FFF2-40B4-BE49-F238E27FC236}">
                <a16:creationId xmlns:a16="http://schemas.microsoft.com/office/drawing/2014/main" id="{0646FC1B-D8C5-4A18-B53C-93BE37768E79}"/>
              </a:ext>
            </a:extLst>
          </p:cNvPr>
          <p:cNvPicPr>
            <a:picLocks noChangeAspect="1"/>
          </p:cNvPicPr>
          <p:nvPr/>
        </p:nvPicPr>
        <p:blipFill rotWithShape="1">
          <a:blip r:embed="rId3"/>
          <a:srcRect l="10902" r="19850" b="2"/>
          <a:stretch/>
        </p:blipFill>
        <p:spPr>
          <a:xfrm>
            <a:off x="420599" y="1399872"/>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5415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171B-FC5B-494A-BBD3-6802995A881B}"/>
              </a:ext>
            </a:extLst>
          </p:cNvPr>
          <p:cNvSpPr>
            <a:spLocks noGrp="1"/>
          </p:cNvSpPr>
          <p:nvPr>
            <p:ph type="title"/>
          </p:nvPr>
        </p:nvSpPr>
        <p:spPr/>
        <p:txBody>
          <a:bodyPr/>
          <a:lstStyle/>
          <a:p>
            <a:pPr algn="ctr"/>
            <a:r>
              <a:rPr lang="en-US" dirty="0"/>
              <a:t>AGILE-scrum vs. Waterfall</a:t>
            </a:r>
          </a:p>
        </p:txBody>
      </p:sp>
      <p:sp>
        <p:nvSpPr>
          <p:cNvPr id="3" name="Content Placeholder 2">
            <a:extLst>
              <a:ext uri="{FF2B5EF4-FFF2-40B4-BE49-F238E27FC236}">
                <a16:creationId xmlns:a16="http://schemas.microsoft.com/office/drawing/2014/main" id="{9676B520-6FD7-4596-9715-E99A9185D12D}"/>
              </a:ext>
            </a:extLst>
          </p:cNvPr>
          <p:cNvSpPr>
            <a:spLocks noGrp="1"/>
          </p:cNvSpPr>
          <p:nvPr>
            <p:ph idx="1"/>
          </p:nvPr>
        </p:nvSpPr>
        <p:spPr/>
        <p:txBody>
          <a:bodyPr/>
          <a:lstStyle/>
          <a:p>
            <a:pPr marL="0" indent="0">
              <a:buNone/>
            </a:pPr>
            <a:r>
              <a:rPr lang="en-US" dirty="0"/>
              <a:t>When deciding which approach is right for a project it’s important to consider the needs of the project.  The waterfall method is best suited for project like automotive factory.  Where you supply and demands needs will be predetermined and production should flow one direction.</a:t>
            </a:r>
          </a:p>
          <a:p>
            <a:pPr marL="0" indent="0">
              <a:buNone/>
            </a:pPr>
            <a:r>
              <a:rPr lang="en-US" dirty="0"/>
              <a:t>The agile-scrum approach is far better suited for programming or any user-based service.  The approach gives far more flexible and room to adapt to new situations.  And the entire team from user to developer are in constant contact with each other, so the real needs of the project are addressed and not a bunch of frills and extra features the user has no </a:t>
            </a:r>
            <a:r>
              <a:rPr lang="en-US"/>
              <a:t>need for. </a:t>
            </a:r>
            <a:endParaRPr lang="en-US" dirty="0"/>
          </a:p>
        </p:txBody>
      </p:sp>
    </p:spTree>
    <p:extLst>
      <p:ext uri="{BB962C8B-B14F-4D97-AF65-F5344CB8AC3E}">
        <p14:creationId xmlns:p14="http://schemas.microsoft.com/office/powerpoint/2010/main" val="1157683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1658</TotalTime>
  <Words>410</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The Agile-Scrum Approach</vt:lpstr>
      <vt:lpstr>WaterFall approach</vt:lpstr>
      <vt:lpstr>Scrum </vt:lpstr>
      <vt:lpstr>Product Owner</vt:lpstr>
      <vt:lpstr>Tester</vt:lpstr>
      <vt:lpstr>Scrum master</vt:lpstr>
      <vt:lpstr>Developer</vt:lpstr>
      <vt:lpstr>AGILE-scrum vs. Waterfall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dc:creator>
  <cp:lastModifiedBy>Pennebaker, Corey</cp:lastModifiedBy>
  <cp:revision>125</cp:revision>
  <dcterms:created xsi:type="dcterms:W3CDTF">2022-04-16T22:24:57Z</dcterms:created>
  <dcterms:modified xsi:type="dcterms:W3CDTF">2022-04-18T02:56:14Z</dcterms:modified>
</cp:coreProperties>
</file>