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1" r:id="rId19"/>
    <p:sldId id="273" r:id="rId20"/>
    <p:sldId id="274" r:id="rId21"/>
    <p:sldId id="279" r:id="rId22"/>
    <p:sldId id="280" r:id="rId23"/>
    <p:sldId id="275" r:id="rId24"/>
    <p:sldId id="283" r:id="rId25"/>
    <p:sldId id="276" r:id="rId26"/>
    <p:sldId id="277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21DFA6-8C47-ACEE-6E30-917B719B4215}" v="789" dt="2024-12-19T11:32:59.239"/>
    <p1510:client id="{A0C2EB02-CD9E-C1F9-9FDF-C46157072069}" v="621" dt="2024-12-19T11:12:58.943"/>
    <p1510:client id="{A27A922F-EABE-6D08-22A2-4379C3FE6489}" v="748" dt="2024-12-18T13:19:49.767"/>
    <p1510:client id="{FC5A36D4-79BA-B42E-0BB4-AA2AAF6C44AA}" v="1300" dt="2024-12-18T16:24:31.1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1BF597-144D-47CE-8F45-C1DB264D1BE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385C209-05BA-4674-9508-7770C4649E5B}">
      <dgm:prSet/>
      <dgm:spPr/>
      <dgm:t>
        <a:bodyPr/>
        <a:lstStyle/>
        <a:p>
          <a:r>
            <a:rPr lang="fr-FR"/>
            <a:t>Application AIRBnB est un site de locations entre particuliers.</a:t>
          </a:r>
          <a:endParaRPr lang="en-US"/>
        </a:p>
      </dgm:t>
    </dgm:pt>
    <dgm:pt modelId="{799C6E2D-98F2-4B7E-A179-C062D7DF32D9}" type="parTrans" cxnId="{FC4A4CBC-C668-4823-85AC-BC0AB1E5FACD}">
      <dgm:prSet/>
      <dgm:spPr/>
      <dgm:t>
        <a:bodyPr/>
        <a:lstStyle/>
        <a:p>
          <a:endParaRPr lang="en-US"/>
        </a:p>
      </dgm:t>
    </dgm:pt>
    <dgm:pt modelId="{4BAA5FB9-7E17-4F63-9629-8351AEAB2FAE}" type="sibTrans" cxnId="{FC4A4CBC-C668-4823-85AC-BC0AB1E5FACD}">
      <dgm:prSet/>
      <dgm:spPr/>
      <dgm:t>
        <a:bodyPr/>
        <a:lstStyle/>
        <a:p>
          <a:endParaRPr lang="en-US"/>
        </a:p>
      </dgm:t>
    </dgm:pt>
    <dgm:pt modelId="{F9D10C14-287E-448B-A5F5-0935131223AF}">
      <dgm:prSet/>
      <dgm:spPr/>
      <dgm:t>
        <a:bodyPr/>
        <a:lstStyle/>
        <a:p>
          <a:r>
            <a:rPr lang="fr-FR"/>
            <a:t>Des annonceurs mettent en location des chambres et les utilisateurs peuvent réserver pour une durée.</a:t>
          </a:r>
          <a:endParaRPr lang="en-US"/>
        </a:p>
      </dgm:t>
    </dgm:pt>
    <dgm:pt modelId="{179C66CF-34FD-4A80-82BD-6A6CE08205A3}" type="parTrans" cxnId="{1EABA88B-ACE4-4682-B285-1C16636F91A9}">
      <dgm:prSet/>
      <dgm:spPr/>
      <dgm:t>
        <a:bodyPr/>
        <a:lstStyle/>
        <a:p>
          <a:endParaRPr lang="en-US"/>
        </a:p>
      </dgm:t>
    </dgm:pt>
    <dgm:pt modelId="{EF1E3AC1-2AB7-44AE-950A-3A971D2BF083}" type="sibTrans" cxnId="{1EABA88B-ACE4-4682-B285-1C16636F91A9}">
      <dgm:prSet/>
      <dgm:spPr/>
      <dgm:t>
        <a:bodyPr/>
        <a:lstStyle/>
        <a:p>
          <a:endParaRPr lang="en-US"/>
        </a:p>
      </dgm:t>
    </dgm:pt>
    <dgm:pt modelId="{386E4CFD-94DC-44E9-8E8E-85F23AD267B8}" type="pres">
      <dgm:prSet presAssocID="{081BF597-144D-47CE-8F45-C1DB264D1BE9}" presName="root" presStyleCnt="0">
        <dgm:presLayoutVars>
          <dgm:dir/>
          <dgm:resizeHandles val="exact"/>
        </dgm:presLayoutVars>
      </dgm:prSet>
      <dgm:spPr/>
    </dgm:pt>
    <dgm:pt modelId="{A1744943-2380-4D34-8872-FCB4C45BF8B4}" type="pres">
      <dgm:prSet presAssocID="{8385C209-05BA-4674-9508-7770C4649E5B}" presName="compNode" presStyleCnt="0"/>
      <dgm:spPr/>
    </dgm:pt>
    <dgm:pt modelId="{EB6AD0FF-F1AC-4C92-A02D-EBFF875B1C38}" type="pres">
      <dgm:prSet presAssocID="{8385C209-05BA-4674-9508-7770C4649E5B}" presName="bgRect" presStyleLbl="bgShp" presStyleIdx="0" presStyleCnt="2"/>
      <dgm:spPr/>
    </dgm:pt>
    <dgm:pt modelId="{B212FD22-270D-4D25-9F10-5916B9AE8582}" type="pres">
      <dgm:prSet presAssocID="{8385C209-05BA-4674-9508-7770C4649E5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ion"/>
        </a:ext>
      </dgm:extLst>
    </dgm:pt>
    <dgm:pt modelId="{71DACA6E-C1DF-4A92-A43E-1BCCC7BD23B9}" type="pres">
      <dgm:prSet presAssocID="{8385C209-05BA-4674-9508-7770C4649E5B}" presName="spaceRect" presStyleCnt="0"/>
      <dgm:spPr/>
    </dgm:pt>
    <dgm:pt modelId="{9F51BF00-2BF0-4ABB-8896-BABEBAF70544}" type="pres">
      <dgm:prSet presAssocID="{8385C209-05BA-4674-9508-7770C4649E5B}" presName="parTx" presStyleLbl="revTx" presStyleIdx="0" presStyleCnt="2">
        <dgm:presLayoutVars>
          <dgm:chMax val="0"/>
          <dgm:chPref val="0"/>
        </dgm:presLayoutVars>
      </dgm:prSet>
      <dgm:spPr/>
    </dgm:pt>
    <dgm:pt modelId="{5FD897F7-AFFA-4E46-B354-A7C7A4452279}" type="pres">
      <dgm:prSet presAssocID="{4BAA5FB9-7E17-4F63-9629-8351AEAB2FAE}" presName="sibTrans" presStyleCnt="0"/>
      <dgm:spPr/>
    </dgm:pt>
    <dgm:pt modelId="{0F2081CF-2755-4B1A-89BF-B8B934CE4C9E}" type="pres">
      <dgm:prSet presAssocID="{F9D10C14-287E-448B-A5F5-0935131223AF}" presName="compNode" presStyleCnt="0"/>
      <dgm:spPr/>
    </dgm:pt>
    <dgm:pt modelId="{698F92DE-9E37-4E5D-9B51-0CB6AF269881}" type="pres">
      <dgm:prSet presAssocID="{F9D10C14-287E-448B-A5F5-0935131223AF}" presName="bgRect" presStyleLbl="bgShp" presStyleIdx="1" presStyleCnt="2"/>
      <dgm:spPr/>
    </dgm:pt>
    <dgm:pt modelId="{8CB2A119-A9E0-4FC3-99C2-6219879465B1}" type="pres">
      <dgm:prSet presAssocID="{F9D10C14-287E-448B-A5F5-0935131223A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rmir"/>
        </a:ext>
      </dgm:extLst>
    </dgm:pt>
    <dgm:pt modelId="{17FEA64C-7F84-4E8C-9D07-3C04AC4B0094}" type="pres">
      <dgm:prSet presAssocID="{F9D10C14-287E-448B-A5F5-0935131223AF}" presName="spaceRect" presStyleCnt="0"/>
      <dgm:spPr/>
    </dgm:pt>
    <dgm:pt modelId="{22A54B82-A14E-44F7-8F86-01E4AFDA49CD}" type="pres">
      <dgm:prSet presAssocID="{F9D10C14-287E-448B-A5F5-0935131223A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E46463B-721F-483B-B9C7-88A4A82AF89D}" type="presOf" srcId="{8385C209-05BA-4674-9508-7770C4649E5B}" destId="{9F51BF00-2BF0-4ABB-8896-BABEBAF70544}" srcOrd="0" destOrd="0" presId="urn:microsoft.com/office/officeart/2018/2/layout/IconVerticalSolidList"/>
    <dgm:cxn modelId="{1EABA88B-ACE4-4682-B285-1C16636F91A9}" srcId="{081BF597-144D-47CE-8F45-C1DB264D1BE9}" destId="{F9D10C14-287E-448B-A5F5-0935131223AF}" srcOrd="1" destOrd="0" parTransId="{179C66CF-34FD-4A80-82BD-6A6CE08205A3}" sibTransId="{EF1E3AC1-2AB7-44AE-950A-3A971D2BF083}"/>
    <dgm:cxn modelId="{17CEDF8F-C4F5-4F7E-BCCF-680B13115D7E}" type="presOf" srcId="{F9D10C14-287E-448B-A5F5-0935131223AF}" destId="{22A54B82-A14E-44F7-8F86-01E4AFDA49CD}" srcOrd="0" destOrd="0" presId="urn:microsoft.com/office/officeart/2018/2/layout/IconVerticalSolidList"/>
    <dgm:cxn modelId="{FC4A4CBC-C668-4823-85AC-BC0AB1E5FACD}" srcId="{081BF597-144D-47CE-8F45-C1DB264D1BE9}" destId="{8385C209-05BA-4674-9508-7770C4649E5B}" srcOrd="0" destOrd="0" parTransId="{799C6E2D-98F2-4B7E-A179-C062D7DF32D9}" sibTransId="{4BAA5FB9-7E17-4F63-9629-8351AEAB2FAE}"/>
    <dgm:cxn modelId="{256B58F9-14B8-44CC-B10F-7741612E2A65}" type="presOf" srcId="{081BF597-144D-47CE-8F45-C1DB264D1BE9}" destId="{386E4CFD-94DC-44E9-8E8E-85F23AD267B8}" srcOrd="0" destOrd="0" presId="urn:microsoft.com/office/officeart/2018/2/layout/IconVerticalSolidList"/>
    <dgm:cxn modelId="{3C601CC2-4867-4907-B471-FD160DBF5832}" type="presParOf" srcId="{386E4CFD-94DC-44E9-8E8E-85F23AD267B8}" destId="{A1744943-2380-4D34-8872-FCB4C45BF8B4}" srcOrd="0" destOrd="0" presId="urn:microsoft.com/office/officeart/2018/2/layout/IconVerticalSolidList"/>
    <dgm:cxn modelId="{7EFA29DC-DE20-4E20-88B7-E896055331E9}" type="presParOf" srcId="{A1744943-2380-4D34-8872-FCB4C45BF8B4}" destId="{EB6AD0FF-F1AC-4C92-A02D-EBFF875B1C38}" srcOrd="0" destOrd="0" presId="urn:microsoft.com/office/officeart/2018/2/layout/IconVerticalSolidList"/>
    <dgm:cxn modelId="{B25D774D-BA74-4CEB-8A61-D0B37821AE60}" type="presParOf" srcId="{A1744943-2380-4D34-8872-FCB4C45BF8B4}" destId="{B212FD22-270D-4D25-9F10-5916B9AE8582}" srcOrd="1" destOrd="0" presId="urn:microsoft.com/office/officeart/2018/2/layout/IconVerticalSolidList"/>
    <dgm:cxn modelId="{171F5C40-698B-472D-9229-61EF90D3178C}" type="presParOf" srcId="{A1744943-2380-4D34-8872-FCB4C45BF8B4}" destId="{71DACA6E-C1DF-4A92-A43E-1BCCC7BD23B9}" srcOrd="2" destOrd="0" presId="urn:microsoft.com/office/officeart/2018/2/layout/IconVerticalSolidList"/>
    <dgm:cxn modelId="{C90043AA-FAAA-4A61-BBCF-7E3ABFB05263}" type="presParOf" srcId="{A1744943-2380-4D34-8872-FCB4C45BF8B4}" destId="{9F51BF00-2BF0-4ABB-8896-BABEBAF70544}" srcOrd="3" destOrd="0" presId="urn:microsoft.com/office/officeart/2018/2/layout/IconVerticalSolidList"/>
    <dgm:cxn modelId="{17B80DFD-EAC8-4C91-A6DE-513370B64BDC}" type="presParOf" srcId="{386E4CFD-94DC-44E9-8E8E-85F23AD267B8}" destId="{5FD897F7-AFFA-4E46-B354-A7C7A4452279}" srcOrd="1" destOrd="0" presId="urn:microsoft.com/office/officeart/2018/2/layout/IconVerticalSolidList"/>
    <dgm:cxn modelId="{C947A0DB-2B72-453A-B965-E2C1181A1E67}" type="presParOf" srcId="{386E4CFD-94DC-44E9-8E8E-85F23AD267B8}" destId="{0F2081CF-2755-4B1A-89BF-B8B934CE4C9E}" srcOrd="2" destOrd="0" presId="urn:microsoft.com/office/officeart/2018/2/layout/IconVerticalSolidList"/>
    <dgm:cxn modelId="{A233075C-4190-4969-B35C-0F9E9514C697}" type="presParOf" srcId="{0F2081CF-2755-4B1A-89BF-B8B934CE4C9E}" destId="{698F92DE-9E37-4E5D-9B51-0CB6AF269881}" srcOrd="0" destOrd="0" presId="urn:microsoft.com/office/officeart/2018/2/layout/IconVerticalSolidList"/>
    <dgm:cxn modelId="{BF558EE0-E1DE-4ED6-B5A6-CC2B5CC5EF8A}" type="presParOf" srcId="{0F2081CF-2755-4B1A-89BF-B8B934CE4C9E}" destId="{8CB2A119-A9E0-4FC3-99C2-6219879465B1}" srcOrd="1" destOrd="0" presId="urn:microsoft.com/office/officeart/2018/2/layout/IconVerticalSolidList"/>
    <dgm:cxn modelId="{A62D9A65-35A2-4018-90E9-56FBF72C0963}" type="presParOf" srcId="{0F2081CF-2755-4B1A-89BF-B8B934CE4C9E}" destId="{17FEA64C-7F84-4E8C-9D07-3C04AC4B0094}" srcOrd="2" destOrd="0" presId="urn:microsoft.com/office/officeart/2018/2/layout/IconVerticalSolidList"/>
    <dgm:cxn modelId="{F510FFB9-393A-493B-B6CD-4E8D3C59607B}" type="presParOf" srcId="{0F2081CF-2755-4B1A-89BF-B8B934CE4C9E}" destId="{22A54B82-A14E-44F7-8F86-01E4AFDA49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DAB044-5582-4841-B1C9-1604DEF7156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95D0393-DD9A-4FCA-9D20-C04808E89291}">
      <dgm:prSet/>
      <dgm:spPr/>
      <dgm:t>
        <a:bodyPr/>
        <a:lstStyle/>
        <a:p>
          <a:r>
            <a:rPr lang="fr-FR"/>
            <a:t>USERS( id, firstName, lastName, email, password, typeAccount ) id [pk]</a:t>
          </a:r>
          <a:endParaRPr lang="en-US"/>
        </a:p>
      </dgm:t>
    </dgm:pt>
    <dgm:pt modelId="{07722AA5-3283-48C4-A4F4-9BB0E3DFD09C}" type="parTrans" cxnId="{9719EB93-3C7D-40F8-A140-68544D52EDB0}">
      <dgm:prSet/>
      <dgm:spPr/>
      <dgm:t>
        <a:bodyPr/>
        <a:lstStyle/>
        <a:p>
          <a:endParaRPr lang="en-US"/>
        </a:p>
      </dgm:t>
    </dgm:pt>
    <dgm:pt modelId="{23F7BA01-4D8D-4D4D-BE4F-9186848F9724}" type="sibTrans" cxnId="{9719EB93-3C7D-40F8-A140-68544D52EDB0}">
      <dgm:prSet/>
      <dgm:spPr/>
      <dgm:t>
        <a:bodyPr/>
        <a:lstStyle/>
        <a:p>
          <a:endParaRPr lang="en-US"/>
        </a:p>
      </dgm:t>
    </dgm:pt>
    <dgm:pt modelId="{8B17CFA6-43D1-496E-A1C5-055907402488}">
      <dgm:prSet/>
      <dgm:spPr/>
      <dgm:t>
        <a:bodyPr/>
        <a:lstStyle/>
        <a:p>
          <a:r>
            <a:rPr lang="fr-FR"/>
            <a:t>ADDRESSES( id, city, country ) id [pk]</a:t>
          </a:r>
          <a:endParaRPr lang="en-US"/>
        </a:p>
      </dgm:t>
    </dgm:pt>
    <dgm:pt modelId="{E1D647CC-FB79-4203-B547-C21C1DA43DD7}" type="parTrans" cxnId="{642DB7BF-5B35-4F99-ACF3-6DB395DE527A}">
      <dgm:prSet/>
      <dgm:spPr/>
      <dgm:t>
        <a:bodyPr/>
        <a:lstStyle/>
        <a:p>
          <a:endParaRPr lang="en-US"/>
        </a:p>
      </dgm:t>
    </dgm:pt>
    <dgm:pt modelId="{8B2E8CB2-A2F6-47B1-966B-C041FF6906FB}" type="sibTrans" cxnId="{642DB7BF-5B35-4F99-ACF3-6DB395DE527A}">
      <dgm:prSet/>
      <dgm:spPr/>
      <dgm:t>
        <a:bodyPr/>
        <a:lstStyle/>
        <a:p>
          <a:endParaRPr lang="en-US"/>
        </a:p>
      </dgm:t>
    </dgm:pt>
    <dgm:pt modelId="{674A81CB-B90A-49C5-8C95-CD0338BC3924}">
      <dgm:prSet/>
      <dgm:spPr/>
      <dgm:t>
        <a:bodyPr/>
        <a:lstStyle/>
        <a:p>
          <a:r>
            <a:rPr lang="fr-FR"/>
            <a:t>EQUIPMENTS( id, labelEquipment) id [pk]</a:t>
          </a:r>
          <a:endParaRPr lang="en-US"/>
        </a:p>
      </dgm:t>
    </dgm:pt>
    <dgm:pt modelId="{941DD920-7945-4C17-99F0-164667C5F311}" type="parTrans" cxnId="{7F95D74A-8D41-4493-97BB-4C0DAF2A84E3}">
      <dgm:prSet/>
      <dgm:spPr/>
      <dgm:t>
        <a:bodyPr/>
        <a:lstStyle/>
        <a:p>
          <a:endParaRPr lang="en-US"/>
        </a:p>
      </dgm:t>
    </dgm:pt>
    <dgm:pt modelId="{030BB5DE-34A1-4647-8C9F-1FD3E44EAB91}" type="sibTrans" cxnId="{7F95D74A-8D41-4493-97BB-4C0DAF2A84E3}">
      <dgm:prSet/>
      <dgm:spPr/>
      <dgm:t>
        <a:bodyPr/>
        <a:lstStyle/>
        <a:p>
          <a:endParaRPr lang="en-US"/>
        </a:p>
      </dgm:t>
    </dgm:pt>
    <dgm:pt modelId="{0388F42E-4981-47DB-9900-D50FC9151C1E}">
      <dgm:prSet/>
      <dgm:spPr/>
      <dgm:t>
        <a:bodyPr/>
        <a:lstStyle/>
        <a:p>
          <a:r>
            <a:rPr lang="fr-FR"/>
            <a:t>RENTALS( id, title, price, surface, description, beddings, image, #typeLogement_id, #address_id, #owner_id) id [pk]</a:t>
          </a:r>
          <a:endParaRPr lang="en-US"/>
        </a:p>
      </dgm:t>
    </dgm:pt>
    <dgm:pt modelId="{892C325C-4F99-49EA-9236-0E3059172797}" type="parTrans" cxnId="{66B945F3-121D-4808-A521-C7993CA7264B}">
      <dgm:prSet/>
      <dgm:spPr/>
      <dgm:t>
        <a:bodyPr/>
        <a:lstStyle/>
        <a:p>
          <a:endParaRPr lang="en-US"/>
        </a:p>
      </dgm:t>
    </dgm:pt>
    <dgm:pt modelId="{AFD9C471-A07D-4102-A56B-EFB00C96E95D}" type="sibTrans" cxnId="{66B945F3-121D-4808-A521-C7993CA7264B}">
      <dgm:prSet/>
      <dgm:spPr/>
      <dgm:t>
        <a:bodyPr/>
        <a:lstStyle/>
        <a:p>
          <a:endParaRPr lang="en-US"/>
        </a:p>
      </dgm:t>
    </dgm:pt>
    <dgm:pt modelId="{383F5673-3EA3-4E29-AB27-B8F57C9664AD}">
      <dgm:prSet/>
      <dgm:spPr/>
      <dgm:t>
        <a:bodyPr/>
        <a:lstStyle/>
        <a:p>
          <a:r>
            <a:rPr lang="fr-FR"/>
            <a:t>RESERVATIONS( id, dateStart, dateEnd, #user_id,#rental_id ) id [pk]</a:t>
          </a:r>
          <a:endParaRPr lang="en-US"/>
        </a:p>
      </dgm:t>
    </dgm:pt>
    <dgm:pt modelId="{E569994F-BFB3-4532-BC7D-E83B87783946}" type="parTrans" cxnId="{2B91D1C9-8C01-4011-97FF-981F3803B42A}">
      <dgm:prSet/>
      <dgm:spPr/>
      <dgm:t>
        <a:bodyPr/>
        <a:lstStyle/>
        <a:p>
          <a:endParaRPr lang="en-US"/>
        </a:p>
      </dgm:t>
    </dgm:pt>
    <dgm:pt modelId="{D53B5BA8-48E6-4425-A2AD-2D7C992784FE}" type="sibTrans" cxnId="{2B91D1C9-8C01-4011-97FF-981F3803B42A}">
      <dgm:prSet/>
      <dgm:spPr/>
      <dgm:t>
        <a:bodyPr/>
        <a:lstStyle/>
        <a:p>
          <a:endParaRPr lang="en-US"/>
        </a:p>
      </dgm:t>
    </dgm:pt>
    <dgm:pt modelId="{1035DF89-384B-4418-ADF6-AF2FC17BF6B9}">
      <dgm:prSet/>
      <dgm:spPr/>
      <dgm:t>
        <a:bodyPr/>
        <a:lstStyle/>
        <a:p>
          <a:r>
            <a:rPr lang="fr-FR"/>
            <a:t>TYPESLOGEMENT( id, labelTypeEquipment) id [pk]</a:t>
          </a:r>
          <a:endParaRPr lang="en-US"/>
        </a:p>
      </dgm:t>
    </dgm:pt>
    <dgm:pt modelId="{C2918E6E-1831-427A-B141-EB73182A8A45}" type="parTrans" cxnId="{9ABB760D-E94B-4A4E-A601-C59A86A47D55}">
      <dgm:prSet/>
      <dgm:spPr/>
      <dgm:t>
        <a:bodyPr/>
        <a:lstStyle/>
        <a:p>
          <a:endParaRPr lang="en-US"/>
        </a:p>
      </dgm:t>
    </dgm:pt>
    <dgm:pt modelId="{44CA10E4-DA62-4E29-9E27-8E4B4BA8198A}" type="sibTrans" cxnId="{9ABB760D-E94B-4A4E-A601-C59A86A47D55}">
      <dgm:prSet/>
      <dgm:spPr/>
      <dgm:t>
        <a:bodyPr/>
        <a:lstStyle/>
        <a:p>
          <a:endParaRPr lang="en-US"/>
        </a:p>
      </dgm:t>
    </dgm:pt>
    <dgm:pt modelId="{ED6CAED3-87EE-479A-935A-278101B418B1}">
      <dgm:prSet/>
      <dgm:spPr/>
      <dgm:t>
        <a:bodyPr/>
        <a:lstStyle/>
        <a:p>
          <a:r>
            <a:rPr lang="fr-FR"/>
            <a:t>RENTALS_EQUIPMENTS( #rental_id, #equipment_id ) ( #rental_id, #equipment_id ) [pk]</a:t>
          </a:r>
          <a:endParaRPr lang="en-US"/>
        </a:p>
      </dgm:t>
    </dgm:pt>
    <dgm:pt modelId="{93154737-2E5B-4991-969B-D56F85D853E6}" type="parTrans" cxnId="{2FEEDC7A-6A52-4FD1-BD63-7484FAFD55DF}">
      <dgm:prSet/>
      <dgm:spPr/>
      <dgm:t>
        <a:bodyPr/>
        <a:lstStyle/>
        <a:p>
          <a:endParaRPr lang="en-US"/>
        </a:p>
      </dgm:t>
    </dgm:pt>
    <dgm:pt modelId="{CFE3E378-D071-4FF4-B5F4-BF041B899F8A}" type="sibTrans" cxnId="{2FEEDC7A-6A52-4FD1-BD63-7484FAFD55DF}">
      <dgm:prSet/>
      <dgm:spPr/>
      <dgm:t>
        <a:bodyPr/>
        <a:lstStyle/>
        <a:p>
          <a:endParaRPr lang="en-US"/>
        </a:p>
      </dgm:t>
    </dgm:pt>
    <dgm:pt modelId="{E83BF159-8EDC-48DE-9878-830385B138AA}" type="pres">
      <dgm:prSet presAssocID="{E2DAB044-5582-4841-B1C9-1604DEF71562}" presName="linear" presStyleCnt="0">
        <dgm:presLayoutVars>
          <dgm:animLvl val="lvl"/>
          <dgm:resizeHandles val="exact"/>
        </dgm:presLayoutVars>
      </dgm:prSet>
      <dgm:spPr/>
    </dgm:pt>
    <dgm:pt modelId="{7B0C99CF-F809-4E58-9CE3-622216A36DE6}" type="pres">
      <dgm:prSet presAssocID="{B95D0393-DD9A-4FCA-9D20-C04808E89291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1FD95FFA-D3BE-463F-811F-B3C7C542B3E0}" type="pres">
      <dgm:prSet presAssocID="{23F7BA01-4D8D-4D4D-BE4F-9186848F9724}" presName="spacer" presStyleCnt="0"/>
      <dgm:spPr/>
    </dgm:pt>
    <dgm:pt modelId="{4785C7E9-EBCE-4441-918D-148688F37BB5}" type="pres">
      <dgm:prSet presAssocID="{8B17CFA6-43D1-496E-A1C5-055907402488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8DE223D5-3B8F-40DA-8D69-1C7EC1147542}" type="pres">
      <dgm:prSet presAssocID="{8B2E8CB2-A2F6-47B1-966B-C041FF6906FB}" presName="spacer" presStyleCnt="0"/>
      <dgm:spPr/>
    </dgm:pt>
    <dgm:pt modelId="{A8FD9CBC-6E9E-44AD-93F5-94EC2C5D7B73}" type="pres">
      <dgm:prSet presAssocID="{674A81CB-B90A-49C5-8C95-CD0338BC3924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A33385B8-B3AA-41E9-8BA8-E0B3E0CEF95D}" type="pres">
      <dgm:prSet presAssocID="{030BB5DE-34A1-4647-8C9F-1FD3E44EAB91}" presName="spacer" presStyleCnt="0"/>
      <dgm:spPr/>
    </dgm:pt>
    <dgm:pt modelId="{8D18F67E-7A58-4EFD-9725-60FAF31ED4A2}" type="pres">
      <dgm:prSet presAssocID="{0388F42E-4981-47DB-9900-D50FC9151C1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FA670B8D-D853-4BF8-91E5-428029F888B4}" type="pres">
      <dgm:prSet presAssocID="{AFD9C471-A07D-4102-A56B-EFB00C96E95D}" presName="spacer" presStyleCnt="0"/>
      <dgm:spPr/>
    </dgm:pt>
    <dgm:pt modelId="{4E6E346F-8C55-4C9F-8A05-C0CFE5E047E2}" type="pres">
      <dgm:prSet presAssocID="{383F5673-3EA3-4E29-AB27-B8F57C9664A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99ECB4C0-BD11-4B12-BED3-05F4639B63E1}" type="pres">
      <dgm:prSet presAssocID="{D53B5BA8-48E6-4425-A2AD-2D7C992784FE}" presName="spacer" presStyleCnt="0"/>
      <dgm:spPr/>
    </dgm:pt>
    <dgm:pt modelId="{DA5CA603-DF91-49EF-8C2E-8F7FF2A52BE5}" type="pres">
      <dgm:prSet presAssocID="{1035DF89-384B-4418-ADF6-AF2FC17BF6B9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AC787D2-ADC5-47FB-BE05-AF2CA6112F7E}" type="pres">
      <dgm:prSet presAssocID="{44CA10E4-DA62-4E29-9E27-8E4B4BA8198A}" presName="spacer" presStyleCnt="0"/>
      <dgm:spPr/>
    </dgm:pt>
    <dgm:pt modelId="{240CAA7C-FA16-48D8-A528-441BD6D7DE64}" type="pres">
      <dgm:prSet presAssocID="{ED6CAED3-87EE-479A-935A-278101B418B1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9ABB760D-E94B-4A4E-A601-C59A86A47D55}" srcId="{E2DAB044-5582-4841-B1C9-1604DEF71562}" destId="{1035DF89-384B-4418-ADF6-AF2FC17BF6B9}" srcOrd="5" destOrd="0" parTransId="{C2918E6E-1831-427A-B141-EB73182A8A45}" sibTransId="{44CA10E4-DA62-4E29-9E27-8E4B4BA8198A}"/>
    <dgm:cxn modelId="{CE9CCB0F-10F9-4166-B4EF-B8DEB9F52CA8}" type="presOf" srcId="{383F5673-3EA3-4E29-AB27-B8F57C9664AD}" destId="{4E6E346F-8C55-4C9F-8A05-C0CFE5E047E2}" srcOrd="0" destOrd="0" presId="urn:microsoft.com/office/officeart/2005/8/layout/vList2"/>
    <dgm:cxn modelId="{C24E751A-CDF7-4218-8B94-CBFE0FDEB3D7}" type="presOf" srcId="{8B17CFA6-43D1-496E-A1C5-055907402488}" destId="{4785C7E9-EBCE-4441-918D-148688F37BB5}" srcOrd="0" destOrd="0" presId="urn:microsoft.com/office/officeart/2005/8/layout/vList2"/>
    <dgm:cxn modelId="{15BDBD35-CD1D-490C-B4D2-3A40629368FB}" type="presOf" srcId="{B95D0393-DD9A-4FCA-9D20-C04808E89291}" destId="{7B0C99CF-F809-4E58-9CE3-622216A36DE6}" srcOrd="0" destOrd="0" presId="urn:microsoft.com/office/officeart/2005/8/layout/vList2"/>
    <dgm:cxn modelId="{7F95D74A-8D41-4493-97BB-4C0DAF2A84E3}" srcId="{E2DAB044-5582-4841-B1C9-1604DEF71562}" destId="{674A81CB-B90A-49C5-8C95-CD0338BC3924}" srcOrd="2" destOrd="0" parTransId="{941DD920-7945-4C17-99F0-164667C5F311}" sibTransId="{030BB5DE-34A1-4647-8C9F-1FD3E44EAB91}"/>
    <dgm:cxn modelId="{A5303C6E-0623-492C-94EB-01D321CA00FC}" type="presOf" srcId="{E2DAB044-5582-4841-B1C9-1604DEF71562}" destId="{E83BF159-8EDC-48DE-9878-830385B138AA}" srcOrd="0" destOrd="0" presId="urn:microsoft.com/office/officeart/2005/8/layout/vList2"/>
    <dgm:cxn modelId="{89B2324F-644D-468B-9832-05E7E2997E37}" type="presOf" srcId="{674A81CB-B90A-49C5-8C95-CD0338BC3924}" destId="{A8FD9CBC-6E9E-44AD-93F5-94EC2C5D7B73}" srcOrd="0" destOrd="0" presId="urn:microsoft.com/office/officeart/2005/8/layout/vList2"/>
    <dgm:cxn modelId="{2FEEDC7A-6A52-4FD1-BD63-7484FAFD55DF}" srcId="{E2DAB044-5582-4841-B1C9-1604DEF71562}" destId="{ED6CAED3-87EE-479A-935A-278101B418B1}" srcOrd="6" destOrd="0" parTransId="{93154737-2E5B-4991-969B-D56F85D853E6}" sibTransId="{CFE3E378-D071-4FF4-B5F4-BF041B899F8A}"/>
    <dgm:cxn modelId="{02062788-CC1D-4D99-A6F5-8A1EAD66BBC8}" type="presOf" srcId="{0388F42E-4981-47DB-9900-D50FC9151C1E}" destId="{8D18F67E-7A58-4EFD-9725-60FAF31ED4A2}" srcOrd="0" destOrd="0" presId="urn:microsoft.com/office/officeart/2005/8/layout/vList2"/>
    <dgm:cxn modelId="{9719EB93-3C7D-40F8-A140-68544D52EDB0}" srcId="{E2DAB044-5582-4841-B1C9-1604DEF71562}" destId="{B95D0393-DD9A-4FCA-9D20-C04808E89291}" srcOrd="0" destOrd="0" parTransId="{07722AA5-3283-48C4-A4F4-9BB0E3DFD09C}" sibTransId="{23F7BA01-4D8D-4D4D-BE4F-9186848F9724}"/>
    <dgm:cxn modelId="{9CA1DBAD-0191-4A86-8A7D-AD896C0B11E5}" type="presOf" srcId="{ED6CAED3-87EE-479A-935A-278101B418B1}" destId="{240CAA7C-FA16-48D8-A528-441BD6D7DE64}" srcOrd="0" destOrd="0" presId="urn:microsoft.com/office/officeart/2005/8/layout/vList2"/>
    <dgm:cxn modelId="{642DB7BF-5B35-4F99-ACF3-6DB395DE527A}" srcId="{E2DAB044-5582-4841-B1C9-1604DEF71562}" destId="{8B17CFA6-43D1-496E-A1C5-055907402488}" srcOrd="1" destOrd="0" parTransId="{E1D647CC-FB79-4203-B547-C21C1DA43DD7}" sibTransId="{8B2E8CB2-A2F6-47B1-966B-C041FF6906FB}"/>
    <dgm:cxn modelId="{2B91D1C9-8C01-4011-97FF-981F3803B42A}" srcId="{E2DAB044-5582-4841-B1C9-1604DEF71562}" destId="{383F5673-3EA3-4E29-AB27-B8F57C9664AD}" srcOrd="4" destOrd="0" parTransId="{E569994F-BFB3-4532-BC7D-E83B87783946}" sibTransId="{D53B5BA8-48E6-4425-A2AD-2D7C992784FE}"/>
    <dgm:cxn modelId="{11199BD2-665E-45C4-8954-66B4C555D4A8}" type="presOf" srcId="{1035DF89-384B-4418-ADF6-AF2FC17BF6B9}" destId="{DA5CA603-DF91-49EF-8C2E-8F7FF2A52BE5}" srcOrd="0" destOrd="0" presId="urn:microsoft.com/office/officeart/2005/8/layout/vList2"/>
    <dgm:cxn modelId="{66B945F3-121D-4808-A521-C7993CA7264B}" srcId="{E2DAB044-5582-4841-B1C9-1604DEF71562}" destId="{0388F42E-4981-47DB-9900-D50FC9151C1E}" srcOrd="3" destOrd="0" parTransId="{892C325C-4F99-49EA-9236-0E3059172797}" sibTransId="{AFD9C471-A07D-4102-A56B-EFB00C96E95D}"/>
    <dgm:cxn modelId="{D8007C4E-E0B3-4384-96C9-2835DE8EB152}" type="presParOf" srcId="{E83BF159-8EDC-48DE-9878-830385B138AA}" destId="{7B0C99CF-F809-4E58-9CE3-622216A36DE6}" srcOrd="0" destOrd="0" presId="urn:microsoft.com/office/officeart/2005/8/layout/vList2"/>
    <dgm:cxn modelId="{0962AF21-69C3-4157-AD64-4E7500B9C0B6}" type="presParOf" srcId="{E83BF159-8EDC-48DE-9878-830385B138AA}" destId="{1FD95FFA-D3BE-463F-811F-B3C7C542B3E0}" srcOrd="1" destOrd="0" presId="urn:microsoft.com/office/officeart/2005/8/layout/vList2"/>
    <dgm:cxn modelId="{9262338A-72FF-4F9D-BB01-2B2AE5D9AE74}" type="presParOf" srcId="{E83BF159-8EDC-48DE-9878-830385B138AA}" destId="{4785C7E9-EBCE-4441-918D-148688F37BB5}" srcOrd="2" destOrd="0" presId="urn:microsoft.com/office/officeart/2005/8/layout/vList2"/>
    <dgm:cxn modelId="{11893788-3A49-4F2E-8804-0083B456927D}" type="presParOf" srcId="{E83BF159-8EDC-48DE-9878-830385B138AA}" destId="{8DE223D5-3B8F-40DA-8D69-1C7EC1147542}" srcOrd="3" destOrd="0" presId="urn:microsoft.com/office/officeart/2005/8/layout/vList2"/>
    <dgm:cxn modelId="{EBE2BE6E-4D98-4CA1-9CF4-87D7158C2160}" type="presParOf" srcId="{E83BF159-8EDC-48DE-9878-830385B138AA}" destId="{A8FD9CBC-6E9E-44AD-93F5-94EC2C5D7B73}" srcOrd="4" destOrd="0" presId="urn:microsoft.com/office/officeart/2005/8/layout/vList2"/>
    <dgm:cxn modelId="{99D2B099-14FC-497F-88CF-5C686D757B3D}" type="presParOf" srcId="{E83BF159-8EDC-48DE-9878-830385B138AA}" destId="{A33385B8-B3AA-41E9-8BA8-E0B3E0CEF95D}" srcOrd="5" destOrd="0" presId="urn:microsoft.com/office/officeart/2005/8/layout/vList2"/>
    <dgm:cxn modelId="{AD9C3586-DF0D-48C7-8FE5-EDA6BB6BA906}" type="presParOf" srcId="{E83BF159-8EDC-48DE-9878-830385B138AA}" destId="{8D18F67E-7A58-4EFD-9725-60FAF31ED4A2}" srcOrd="6" destOrd="0" presId="urn:microsoft.com/office/officeart/2005/8/layout/vList2"/>
    <dgm:cxn modelId="{E2C2054B-8B26-41DE-9160-6B9142AD5A03}" type="presParOf" srcId="{E83BF159-8EDC-48DE-9878-830385B138AA}" destId="{FA670B8D-D853-4BF8-91E5-428029F888B4}" srcOrd="7" destOrd="0" presId="urn:microsoft.com/office/officeart/2005/8/layout/vList2"/>
    <dgm:cxn modelId="{57B78EFE-92AD-4006-A019-E2CF25E89276}" type="presParOf" srcId="{E83BF159-8EDC-48DE-9878-830385B138AA}" destId="{4E6E346F-8C55-4C9F-8A05-C0CFE5E047E2}" srcOrd="8" destOrd="0" presId="urn:microsoft.com/office/officeart/2005/8/layout/vList2"/>
    <dgm:cxn modelId="{B22DECAD-47BA-459B-A9F5-3C1F06DC5C3E}" type="presParOf" srcId="{E83BF159-8EDC-48DE-9878-830385B138AA}" destId="{99ECB4C0-BD11-4B12-BED3-05F4639B63E1}" srcOrd="9" destOrd="0" presId="urn:microsoft.com/office/officeart/2005/8/layout/vList2"/>
    <dgm:cxn modelId="{F210DC23-D845-4ABE-9D49-90727C7889B4}" type="presParOf" srcId="{E83BF159-8EDC-48DE-9878-830385B138AA}" destId="{DA5CA603-DF91-49EF-8C2E-8F7FF2A52BE5}" srcOrd="10" destOrd="0" presId="urn:microsoft.com/office/officeart/2005/8/layout/vList2"/>
    <dgm:cxn modelId="{8B7FA792-481B-4110-8960-E7ED933A9261}" type="presParOf" srcId="{E83BF159-8EDC-48DE-9878-830385B138AA}" destId="{0AC787D2-ADC5-47FB-BE05-AF2CA6112F7E}" srcOrd="11" destOrd="0" presId="urn:microsoft.com/office/officeart/2005/8/layout/vList2"/>
    <dgm:cxn modelId="{39016550-F604-48A8-BB97-7A4917474462}" type="presParOf" srcId="{E83BF159-8EDC-48DE-9878-830385B138AA}" destId="{240CAA7C-FA16-48D8-A528-441BD6D7DE6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AD0FF-F1AC-4C92-A02D-EBFF875B1C38}">
      <dsp:nvSpPr>
        <dsp:cNvPr id="0" name=""/>
        <dsp:cNvSpPr/>
      </dsp:nvSpPr>
      <dsp:spPr>
        <a:xfrm>
          <a:off x="0" y="681330"/>
          <a:ext cx="10927829" cy="12578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12FD22-270D-4D25-9F10-5916B9AE8582}">
      <dsp:nvSpPr>
        <dsp:cNvPr id="0" name=""/>
        <dsp:cNvSpPr/>
      </dsp:nvSpPr>
      <dsp:spPr>
        <a:xfrm>
          <a:off x="380497" y="964345"/>
          <a:ext cx="691812" cy="691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51BF00-2BF0-4ABB-8896-BABEBAF70544}">
      <dsp:nvSpPr>
        <dsp:cNvPr id="0" name=""/>
        <dsp:cNvSpPr/>
      </dsp:nvSpPr>
      <dsp:spPr>
        <a:xfrm>
          <a:off x="1452806" y="681330"/>
          <a:ext cx="9475022" cy="125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22" tIns="133122" rIns="133122" bIns="1331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Application AIRBnB est un site de locations entre particuliers.</a:t>
          </a:r>
          <a:endParaRPr lang="en-US" sz="2500" kern="1200"/>
        </a:p>
      </dsp:txBody>
      <dsp:txXfrm>
        <a:off x="1452806" y="681330"/>
        <a:ext cx="9475022" cy="1257841"/>
      </dsp:txXfrm>
    </dsp:sp>
    <dsp:sp modelId="{698F92DE-9E37-4E5D-9B51-0CB6AF269881}">
      <dsp:nvSpPr>
        <dsp:cNvPr id="0" name=""/>
        <dsp:cNvSpPr/>
      </dsp:nvSpPr>
      <dsp:spPr>
        <a:xfrm>
          <a:off x="0" y="2253632"/>
          <a:ext cx="10927829" cy="12578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B2A119-A9E0-4FC3-99C2-6219879465B1}">
      <dsp:nvSpPr>
        <dsp:cNvPr id="0" name=""/>
        <dsp:cNvSpPr/>
      </dsp:nvSpPr>
      <dsp:spPr>
        <a:xfrm>
          <a:off x="380497" y="2536647"/>
          <a:ext cx="691812" cy="691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A54B82-A14E-44F7-8F86-01E4AFDA49CD}">
      <dsp:nvSpPr>
        <dsp:cNvPr id="0" name=""/>
        <dsp:cNvSpPr/>
      </dsp:nvSpPr>
      <dsp:spPr>
        <a:xfrm>
          <a:off x="1452806" y="2253632"/>
          <a:ext cx="9475022" cy="125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22" tIns="133122" rIns="133122" bIns="1331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Des annonceurs mettent en location des chambres et les utilisateurs peuvent réserver pour une durée.</a:t>
          </a:r>
          <a:endParaRPr lang="en-US" sz="2500" kern="1200"/>
        </a:p>
      </dsp:txBody>
      <dsp:txXfrm>
        <a:off x="1452806" y="2253632"/>
        <a:ext cx="9475022" cy="12578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0C99CF-F809-4E58-9CE3-622216A36DE6}">
      <dsp:nvSpPr>
        <dsp:cNvPr id="0" name=""/>
        <dsp:cNvSpPr/>
      </dsp:nvSpPr>
      <dsp:spPr>
        <a:xfrm>
          <a:off x="0" y="65299"/>
          <a:ext cx="6666833" cy="7160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USERS( id, firstName, lastName, email, password, typeAccount ) id [pk]</a:t>
          </a:r>
          <a:endParaRPr lang="en-US" sz="1800" kern="1200"/>
        </a:p>
      </dsp:txBody>
      <dsp:txXfrm>
        <a:off x="34954" y="100253"/>
        <a:ext cx="6596925" cy="646132"/>
      </dsp:txXfrm>
    </dsp:sp>
    <dsp:sp modelId="{4785C7E9-EBCE-4441-918D-148688F37BB5}">
      <dsp:nvSpPr>
        <dsp:cNvPr id="0" name=""/>
        <dsp:cNvSpPr/>
      </dsp:nvSpPr>
      <dsp:spPr>
        <a:xfrm>
          <a:off x="0" y="833179"/>
          <a:ext cx="6666833" cy="716040"/>
        </a:xfrm>
        <a:prstGeom prst="roundRect">
          <a:avLst/>
        </a:prstGeom>
        <a:gradFill rotWithShape="0">
          <a:gsLst>
            <a:gs pos="0">
              <a:schemeClr val="accent5">
                <a:hueOff val="-2025358"/>
                <a:satOff val="-138"/>
                <a:lumOff val="32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025358"/>
                <a:satOff val="-138"/>
                <a:lumOff val="32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025358"/>
                <a:satOff val="-138"/>
                <a:lumOff val="32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ADDRESSES( id, city, country ) id [pk]</a:t>
          </a:r>
          <a:endParaRPr lang="en-US" sz="1800" kern="1200"/>
        </a:p>
      </dsp:txBody>
      <dsp:txXfrm>
        <a:off x="34954" y="868133"/>
        <a:ext cx="6596925" cy="646132"/>
      </dsp:txXfrm>
    </dsp:sp>
    <dsp:sp modelId="{A8FD9CBC-6E9E-44AD-93F5-94EC2C5D7B73}">
      <dsp:nvSpPr>
        <dsp:cNvPr id="0" name=""/>
        <dsp:cNvSpPr/>
      </dsp:nvSpPr>
      <dsp:spPr>
        <a:xfrm>
          <a:off x="0" y="1601059"/>
          <a:ext cx="6666833" cy="716040"/>
        </a:xfrm>
        <a:prstGeom prst="roundRect">
          <a:avLst/>
        </a:prstGeom>
        <a:gradFill rotWithShape="0">
          <a:gsLst>
            <a:gs pos="0">
              <a:schemeClr val="accent5">
                <a:hueOff val="-4050717"/>
                <a:satOff val="-275"/>
                <a:lumOff val="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0717"/>
                <a:satOff val="-275"/>
                <a:lumOff val="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0717"/>
                <a:satOff val="-275"/>
                <a:lumOff val="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EQUIPMENTS( id, labelEquipment) id [pk]</a:t>
          </a:r>
          <a:endParaRPr lang="en-US" sz="1800" kern="1200"/>
        </a:p>
      </dsp:txBody>
      <dsp:txXfrm>
        <a:off x="34954" y="1636013"/>
        <a:ext cx="6596925" cy="646132"/>
      </dsp:txXfrm>
    </dsp:sp>
    <dsp:sp modelId="{8D18F67E-7A58-4EFD-9725-60FAF31ED4A2}">
      <dsp:nvSpPr>
        <dsp:cNvPr id="0" name=""/>
        <dsp:cNvSpPr/>
      </dsp:nvSpPr>
      <dsp:spPr>
        <a:xfrm>
          <a:off x="0" y="2368939"/>
          <a:ext cx="6666833" cy="716040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RENTALS( id, title, price, surface, description, beddings, image, #typeLogement_id, #address_id, #owner_id) id [pk]</a:t>
          </a:r>
          <a:endParaRPr lang="en-US" sz="1800" kern="1200"/>
        </a:p>
      </dsp:txBody>
      <dsp:txXfrm>
        <a:off x="34954" y="2403893"/>
        <a:ext cx="6596925" cy="646132"/>
      </dsp:txXfrm>
    </dsp:sp>
    <dsp:sp modelId="{4E6E346F-8C55-4C9F-8A05-C0CFE5E047E2}">
      <dsp:nvSpPr>
        <dsp:cNvPr id="0" name=""/>
        <dsp:cNvSpPr/>
      </dsp:nvSpPr>
      <dsp:spPr>
        <a:xfrm>
          <a:off x="0" y="3136819"/>
          <a:ext cx="6666833" cy="716040"/>
        </a:xfrm>
        <a:prstGeom prst="roundRect">
          <a:avLst/>
        </a:prstGeom>
        <a:gradFill rotWithShape="0">
          <a:gsLst>
            <a:gs pos="0">
              <a:schemeClr val="accent5">
                <a:hueOff val="-8101434"/>
                <a:satOff val="-551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01434"/>
                <a:satOff val="-551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01434"/>
                <a:satOff val="-551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RESERVATIONS( id, dateStart, dateEnd, #user_id,#rental_id ) id [pk]</a:t>
          </a:r>
          <a:endParaRPr lang="en-US" sz="1800" kern="1200"/>
        </a:p>
      </dsp:txBody>
      <dsp:txXfrm>
        <a:off x="34954" y="3171773"/>
        <a:ext cx="6596925" cy="646132"/>
      </dsp:txXfrm>
    </dsp:sp>
    <dsp:sp modelId="{DA5CA603-DF91-49EF-8C2E-8F7FF2A52BE5}">
      <dsp:nvSpPr>
        <dsp:cNvPr id="0" name=""/>
        <dsp:cNvSpPr/>
      </dsp:nvSpPr>
      <dsp:spPr>
        <a:xfrm>
          <a:off x="0" y="3904699"/>
          <a:ext cx="6666833" cy="716040"/>
        </a:xfrm>
        <a:prstGeom prst="roundRect">
          <a:avLst/>
        </a:prstGeom>
        <a:gradFill rotWithShape="0">
          <a:gsLst>
            <a:gs pos="0">
              <a:schemeClr val="accent5">
                <a:hueOff val="-10126791"/>
                <a:satOff val="-688"/>
                <a:lumOff val="163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126791"/>
                <a:satOff val="-688"/>
                <a:lumOff val="163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126791"/>
                <a:satOff val="-688"/>
                <a:lumOff val="163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TYPESLOGEMENT( id, labelTypeEquipment) id [pk]</a:t>
          </a:r>
          <a:endParaRPr lang="en-US" sz="1800" kern="1200"/>
        </a:p>
      </dsp:txBody>
      <dsp:txXfrm>
        <a:off x="34954" y="3939653"/>
        <a:ext cx="6596925" cy="646132"/>
      </dsp:txXfrm>
    </dsp:sp>
    <dsp:sp modelId="{240CAA7C-FA16-48D8-A528-441BD6D7DE64}">
      <dsp:nvSpPr>
        <dsp:cNvPr id="0" name=""/>
        <dsp:cNvSpPr/>
      </dsp:nvSpPr>
      <dsp:spPr>
        <a:xfrm>
          <a:off x="0" y="4672580"/>
          <a:ext cx="6666833" cy="71604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RENTALS_EQUIPMENTS( #rental_id, #equipment_id ) ( #rental_id, #equipment_id ) [pk]</a:t>
          </a:r>
          <a:endParaRPr lang="en-US" sz="1800" kern="1200"/>
        </a:p>
      </dsp:txBody>
      <dsp:txXfrm>
        <a:off x="34954" y="4707534"/>
        <a:ext cx="6596925" cy="646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fr-FR" sz="4800" dirty="0">
                <a:solidFill>
                  <a:srgbClr val="FFFFFF"/>
                </a:solidFill>
                <a:latin typeface="Seaford"/>
              </a:rPr>
              <a:t>TP AIRBNB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fr-FR" dirty="0">
                <a:solidFill>
                  <a:srgbClr val="FFFFFF"/>
                </a:solidFill>
                <a:latin typeface="Seaford"/>
              </a:rPr>
              <a:t>19 décembre 2024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3FA2B40-76B1-001C-B0EF-F9F8B845E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393" y="2767106"/>
            <a:ext cx="3117665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Seaford"/>
              </a:rPr>
              <a:t>Dictionnaire</a:t>
            </a:r>
            <a:r>
              <a:rPr lang="en-US" sz="4000" kern="1200" dirty="0">
                <a:solidFill>
                  <a:srgbClr val="FFFFFF"/>
                </a:solidFill>
                <a:latin typeface="Seaford"/>
              </a:rPr>
              <a:t> de données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7E90421-33FA-9D3F-DECB-9B05A5654639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rgbClr val="FFFFFF"/>
                </a:solidFill>
                <a:latin typeface="Seaford"/>
              </a:rPr>
              <a:t>Entité : Réservation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0776EC01-F673-BEE0-BE63-42A9034A01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483931"/>
              </p:ext>
            </p:extLst>
          </p:nvPr>
        </p:nvGraphicFramePr>
        <p:xfrm>
          <a:off x="4502428" y="2406785"/>
          <a:ext cx="7225749" cy="20444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76572">
                  <a:extLst>
                    <a:ext uri="{9D8B030D-6E8A-4147-A177-3AD203B41FA5}">
                      <a16:colId xmlns:a16="http://schemas.microsoft.com/office/drawing/2014/main" val="2967862732"/>
                    </a:ext>
                  </a:extLst>
                </a:gridCol>
                <a:gridCol w="1404799">
                  <a:extLst>
                    <a:ext uri="{9D8B030D-6E8A-4147-A177-3AD203B41FA5}">
                      <a16:colId xmlns:a16="http://schemas.microsoft.com/office/drawing/2014/main" val="3212039047"/>
                    </a:ext>
                  </a:extLst>
                </a:gridCol>
                <a:gridCol w="1342530">
                  <a:extLst>
                    <a:ext uri="{9D8B030D-6E8A-4147-A177-3AD203B41FA5}">
                      <a16:colId xmlns:a16="http://schemas.microsoft.com/office/drawing/2014/main" val="301580354"/>
                    </a:ext>
                  </a:extLst>
                </a:gridCol>
                <a:gridCol w="2201848">
                  <a:extLst>
                    <a:ext uri="{9D8B030D-6E8A-4147-A177-3AD203B41FA5}">
                      <a16:colId xmlns:a16="http://schemas.microsoft.com/office/drawing/2014/main" val="2728845301"/>
                    </a:ext>
                  </a:extLst>
                </a:gridCol>
              </a:tblGrid>
              <a:tr h="394540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/>
                        <a:t>Nom</a:t>
                      </a:r>
                      <a:endParaRPr lang="fr-FR" sz="1800" dirty="0"/>
                    </a:p>
                  </a:txBody>
                  <a:tcPr marL="89668" marR="89668" marT="44834" marB="448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/>
                        <a:t>Type</a:t>
                      </a:r>
                      <a:endParaRPr lang="fr-FR" sz="1800" dirty="0"/>
                    </a:p>
                  </a:txBody>
                  <a:tcPr marL="89668" marR="89668" marT="44834" marB="448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/>
                        <a:t>Longueur</a:t>
                      </a:r>
                      <a:endParaRPr lang="fr-FR" sz="1800" dirty="0"/>
                    </a:p>
                  </a:txBody>
                  <a:tcPr marL="89668" marR="89668" marT="44834" marB="448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/>
                        <a:t>Commentaire</a:t>
                      </a:r>
                      <a:endParaRPr lang="fr-FR" sz="1800" dirty="0"/>
                    </a:p>
                  </a:txBody>
                  <a:tcPr marL="89668" marR="89668" marT="44834" marB="448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801807"/>
                  </a:ext>
                </a:extLst>
              </a:tr>
              <a:tr h="448341">
                <a:tc>
                  <a:txBody>
                    <a:bodyPr/>
                    <a:lstStyle/>
                    <a:p>
                      <a:pPr algn="l"/>
                      <a:endParaRPr lang="fr-FR" sz="1800"/>
                    </a:p>
                  </a:txBody>
                  <a:tcPr marL="89668" marR="89668" marT="44834" marB="44834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800"/>
                    </a:p>
                  </a:txBody>
                  <a:tcPr marL="89668" marR="89668" marT="44834" marB="44834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800"/>
                    </a:p>
                  </a:txBody>
                  <a:tcPr marL="89668" marR="89668" marT="44834" marB="44834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800"/>
                    </a:p>
                  </a:txBody>
                  <a:tcPr marL="89668" marR="89668" marT="44834" marB="44834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267922"/>
                  </a:ext>
                </a:extLst>
              </a:tr>
              <a:tr h="1201552">
                <a:tc>
                  <a:txBody>
                    <a:bodyPr/>
                    <a:lstStyle/>
                    <a:p>
                      <a:pPr algn="ctr"/>
                      <a:r>
                        <a:rPr lang="fr-FR" sz="1800" err="1"/>
                        <a:t>labelTypeLogement</a:t>
                      </a:r>
                      <a:endParaRPr lang="fr-FR" sz="1800" dirty="0" err="1"/>
                    </a:p>
                  </a:txBody>
                  <a:tcPr marL="89668" marR="89668" marT="44834" marB="44834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VARCHAR</a:t>
                      </a:r>
                    </a:p>
                  </a:txBody>
                  <a:tcPr marL="89668" marR="89668" marT="44834" marB="44834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50</a:t>
                      </a:r>
                    </a:p>
                  </a:txBody>
                  <a:tcPr marL="89668" marR="89668" marT="44834" marB="44834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Type de logement (Logement entier, chambre privée, chambre partagée)</a:t>
                      </a:r>
                    </a:p>
                  </a:txBody>
                  <a:tcPr marL="89668" marR="89668" marT="44834" marB="44834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592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544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CAF2F08F-B5C9-F8CE-AED0-A479CB0C8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338" y="1891836"/>
            <a:ext cx="3158855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Seaford"/>
              </a:rPr>
              <a:t>Cas </a:t>
            </a:r>
            <a:r>
              <a:rPr lang="en-US" sz="4000" kern="1200" dirty="0" err="1">
                <a:solidFill>
                  <a:srgbClr val="FFFFFF"/>
                </a:solidFill>
                <a:latin typeface="Seaford"/>
              </a:rPr>
              <a:t>d'utilisation</a:t>
            </a:r>
            <a:br>
              <a:rPr lang="en-US" sz="4000" dirty="0">
                <a:solidFill>
                  <a:srgbClr val="FFFFFF"/>
                </a:solidFill>
                <a:latin typeface="Seaford"/>
              </a:rPr>
            </a:br>
            <a:r>
              <a:rPr lang="en-US" sz="4000" dirty="0">
                <a:solidFill>
                  <a:srgbClr val="FFFFFF"/>
                </a:solidFill>
                <a:latin typeface="Seaford"/>
              </a:rPr>
              <a:t> </a:t>
            </a:r>
            <a:br>
              <a:rPr lang="en-US" sz="4000" dirty="0">
                <a:solidFill>
                  <a:srgbClr val="FFFFFF"/>
                </a:solidFill>
                <a:latin typeface="Seaford"/>
              </a:rPr>
            </a:br>
            <a:r>
              <a:rPr lang="en-US" sz="4000" dirty="0">
                <a:solidFill>
                  <a:srgbClr val="FFFFFF"/>
                </a:solidFill>
                <a:latin typeface="Seaford"/>
              </a:rPr>
              <a:t> </a:t>
            </a:r>
            <a:r>
              <a:rPr lang="en-US" sz="4000" kern="1200" dirty="0">
                <a:solidFill>
                  <a:srgbClr val="FFFFFF"/>
                </a:solidFill>
                <a:latin typeface="Seaford"/>
              </a:rPr>
              <a:t>Permissions</a:t>
            </a:r>
          </a:p>
        </p:txBody>
      </p:sp>
      <p:pic>
        <p:nvPicPr>
          <p:cNvPr id="6" name="Espace réservé du contenu 5" descr="Une image contenant texte, capture d’écran, Police, Post-it&#10;&#10;Description générée automatiquement">
            <a:extLst>
              <a:ext uri="{FF2B5EF4-FFF2-40B4-BE49-F238E27FC236}">
                <a16:creationId xmlns:a16="http://schemas.microsoft.com/office/drawing/2014/main" id="{B0B23776-E579-1EA7-97A1-90C18D4F0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945149"/>
            <a:ext cx="7225748" cy="496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59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E92AF60-1301-68B7-8A02-F9F13B127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663" y="1902133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Seaford"/>
              </a:rPr>
              <a:t>Cas</a:t>
            </a:r>
            <a:r>
              <a:rPr lang="en-US" sz="4000" kern="1200" dirty="0">
                <a:solidFill>
                  <a:srgbClr val="FFFFFF"/>
                </a:solidFill>
                <a:latin typeface="Seaford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Seaford"/>
              </a:rPr>
              <a:t>d'utilisation</a:t>
            </a:r>
            <a:r>
              <a:rPr lang="en-US" sz="4000" kern="1200" dirty="0">
                <a:solidFill>
                  <a:srgbClr val="FFFFFF"/>
                </a:solidFill>
                <a:latin typeface="Seaford"/>
              </a:rPr>
              <a:t> </a:t>
            </a:r>
            <a:br>
              <a:rPr lang="en-US" sz="4000" dirty="0">
                <a:solidFill>
                  <a:srgbClr val="FFFFFF"/>
                </a:solidFill>
                <a:latin typeface="Seaford"/>
              </a:rPr>
            </a:br>
            <a:r>
              <a:rPr lang="en-US" sz="4000" dirty="0">
                <a:solidFill>
                  <a:srgbClr val="FFFFFF"/>
                </a:solidFill>
                <a:latin typeface="Seaford"/>
              </a:rPr>
              <a:t> </a:t>
            </a:r>
            <a:r>
              <a:rPr lang="en-US" sz="4000" kern="1200" dirty="0" err="1">
                <a:solidFill>
                  <a:srgbClr val="FFFFFF"/>
                </a:solidFill>
                <a:latin typeface="Seaford"/>
              </a:rPr>
              <a:t>Annonceur</a:t>
            </a:r>
          </a:p>
        </p:txBody>
      </p:sp>
      <p:pic>
        <p:nvPicPr>
          <p:cNvPr id="6" name="Espace réservé du contenu 5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5209B3F9-3AE1-59E3-04EB-0C01D3531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33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CFDAE8B-3CEF-DC71-D1D2-840B3F503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663" y="189183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Seaford"/>
              </a:rPr>
              <a:t>Cas </a:t>
            </a:r>
            <a:r>
              <a:rPr lang="en-US" sz="4000" kern="1200" dirty="0" err="1">
                <a:solidFill>
                  <a:srgbClr val="FFFFFF"/>
                </a:solidFill>
                <a:latin typeface="Seaford"/>
              </a:rPr>
              <a:t>d'utilisation</a:t>
            </a:r>
            <a:br>
              <a:rPr lang="en-US" sz="4000" dirty="0">
                <a:solidFill>
                  <a:srgbClr val="FFFFFF"/>
                </a:solidFill>
                <a:latin typeface="Seaford"/>
              </a:rPr>
            </a:br>
            <a:br>
              <a:rPr lang="en-US" sz="4000" dirty="0">
                <a:latin typeface="Seaford"/>
              </a:rPr>
            </a:br>
            <a:r>
              <a:rPr lang="en-US" sz="4000" dirty="0">
                <a:solidFill>
                  <a:srgbClr val="FFFFFF"/>
                </a:solidFill>
                <a:latin typeface="Seaford"/>
              </a:rPr>
              <a:t> </a:t>
            </a:r>
            <a:r>
              <a:rPr lang="en-US" sz="4000" kern="1200" dirty="0" err="1">
                <a:solidFill>
                  <a:srgbClr val="FFFFFF"/>
                </a:solidFill>
                <a:latin typeface="Seaford"/>
              </a:rPr>
              <a:t>Utilisateur</a:t>
            </a:r>
          </a:p>
        </p:txBody>
      </p:sp>
      <p:pic>
        <p:nvPicPr>
          <p:cNvPr id="6" name="Espace réservé du contenu 5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B1004C0E-8E61-5135-DE83-8B18CFAE4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6037" y="467208"/>
            <a:ext cx="6618529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93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E7CDEA3-8C0C-DA29-B37A-2CC5838B0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Seaford"/>
              </a:rPr>
              <a:t>Conception MCD</a:t>
            </a:r>
            <a:endParaRPr lang="en-US" sz="4000" kern="1200">
              <a:solidFill>
                <a:srgbClr val="FFFFFF"/>
              </a:solidFill>
              <a:latin typeface="Seaford"/>
            </a:endParaRPr>
          </a:p>
        </p:txBody>
      </p:sp>
      <p:pic>
        <p:nvPicPr>
          <p:cNvPr id="6" name="Espace réservé du contenu 5" descr="Une image contenant diagramme, texte, Dessin technique, Plan&#10;&#10;Description générée automatiquement">
            <a:extLst>
              <a:ext uri="{FF2B5EF4-FFF2-40B4-BE49-F238E27FC236}">
                <a16:creationId xmlns:a16="http://schemas.microsoft.com/office/drawing/2014/main" id="{F910F357-E495-E59A-8882-36F843A0A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484508"/>
            <a:ext cx="7225748" cy="588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12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CF4603C-818B-B969-48C2-8A3F13504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Seaford"/>
              </a:rPr>
              <a:t>Conception - MPD</a:t>
            </a:r>
          </a:p>
        </p:txBody>
      </p:sp>
      <p:pic>
        <p:nvPicPr>
          <p:cNvPr id="9" name="Espace réservé du contenu 8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301BE3FE-BC9D-10C6-EBD2-1829B36E9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9308" y="1574997"/>
            <a:ext cx="8173383" cy="528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98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BDAA7D7-9FFF-1B42-E1A9-06824F613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fr-FR" sz="4000" dirty="0">
                <a:solidFill>
                  <a:srgbClr val="FFFFFF"/>
                </a:solidFill>
              </a:rPr>
              <a:t>Conception MLD</a:t>
            </a:r>
            <a:endParaRPr lang="fr-FR" sz="4000" dirty="0">
              <a:solidFill>
                <a:srgbClr val="FFFFFF"/>
              </a:solidFill>
              <a:latin typeface="Aptos"/>
            </a:endParaRPr>
          </a:p>
        </p:txBody>
      </p:sp>
      <p:graphicFrame>
        <p:nvGraphicFramePr>
          <p:cNvPr id="29" name="Espace réservé du contenu 2">
            <a:extLst>
              <a:ext uri="{FF2B5EF4-FFF2-40B4-BE49-F238E27FC236}">
                <a16:creationId xmlns:a16="http://schemas.microsoft.com/office/drawing/2014/main" id="{64614F4C-53A1-1D1D-1998-52C3D4E71F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0076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3957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24D432B-597D-6E00-CEBC-69DA6EE72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4000" dirty="0">
                <a:solidFill>
                  <a:srgbClr val="FFFFFF"/>
                </a:solidFill>
                <a:latin typeface="Seaford"/>
              </a:rPr>
              <a:t>Conception Technologies</a:t>
            </a:r>
            <a:endParaRPr lang="fr-FR" sz="4000">
              <a:solidFill>
                <a:srgbClr val="FFFFFF"/>
              </a:solidFill>
              <a:latin typeface="Seaford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F30EB9-D523-52D1-A121-E56C2AE9A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2400" dirty="0">
                <a:latin typeface="Seaford"/>
              </a:rPr>
              <a:t>PHP OBJET</a:t>
            </a:r>
          </a:p>
          <a:p>
            <a:r>
              <a:rPr lang="fr-FR" sz="2400" dirty="0">
                <a:latin typeface="Seaford"/>
              </a:rPr>
              <a:t>MARIADB – MySQL</a:t>
            </a:r>
          </a:p>
          <a:p>
            <a:r>
              <a:rPr lang="fr-FR" sz="2400" err="1">
                <a:latin typeface="Seaford"/>
              </a:rPr>
              <a:t>Symplefony</a:t>
            </a:r>
            <a:endParaRPr lang="fr-FR" sz="2400">
              <a:latin typeface="Seaford"/>
            </a:endParaRPr>
          </a:p>
        </p:txBody>
      </p:sp>
    </p:spTree>
    <p:extLst>
      <p:ext uri="{BB962C8B-B14F-4D97-AF65-F5344CB8AC3E}">
        <p14:creationId xmlns:p14="http://schemas.microsoft.com/office/powerpoint/2010/main" val="2998954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51FE6-A215-046C-458D-A4E8DA9B0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632" y="1333070"/>
            <a:ext cx="10515600" cy="1325563"/>
          </a:xfrm>
        </p:spPr>
        <p:txBody>
          <a:bodyPr/>
          <a:lstStyle/>
          <a:p>
            <a:r>
              <a:rPr lang="fr-FR" err="1">
                <a:latin typeface="Seaford"/>
              </a:rPr>
              <a:t>Entity</a:t>
            </a:r>
            <a:r>
              <a:rPr lang="fr-FR" dirty="0">
                <a:latin typeface="Seaford"/>
              </a:rPr>
              <a:t> : User</a:t>
            </a:r>
          </a:p>
        </p:txBody>
      </p:sp>
      <p:pic>
        <p:nvPicPr>
          <p:cNvPr id="5" name="Image 4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C04B832F-F3CA-ABA3-8EAF-5DC6958C8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93" y="3102061"/>
            <a:ext cx="7286625" cy="2095500"/>
          </a:xfrm>
          <a:prstGeom prst="rect">
            <a:avLst/>
          </a:prstGeom>
        </p:spPr>
      </p:pic>
      <p:pic>
        <p:nvPicPr>
          <p:cNvPr id="4" name="Espace réservé du contenu 3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32013854-BEAE-52A9-686C-3B5C445A4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84825" y="105976"/>
            <a:ext cx="5106890" cy="6750608"/>
          </a:xfrm>
        </p:spPr>
      </p:pic>
    </p:spTree>
    <p:extLst>
      <p:ext uri="{BB962C8B-B14F-4D97-AF65-F5344CB8AC3E}">
        <p14:creationId xmlns:p14="http://schemas.microsoft.com/office/powerpoint/2010/main" val="3435001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BD1DB-D856-4F6D-A8B4-CE0CC93F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0119" y="478395"/>
            <a:ext cx="10515600" cy="1325563"/>
          </a:xfrm>
        </p:spPr>
        <p:txBody>
          <a:bodyPr/>
          <a:lstStyle/>
          <a:p>
            <a:r>
              <a:rPr lang="fr-FR" dirty="0"/>
              <a:t>Parcours - Utilisateur</a:t>
            </a:r>
          </a:p>
        </p:txBody>
      </p:sp>
      <p:pic>
        <p:nvPicPr>
          <p:cNvPr id="4" name="Espace réservé du contenu 3" descr="Une image contenant texte, capture d’écran, maison&#10;&#10;Description générée automatiquement">
            <a:extLst>
              <a:ext uri="{FF2B5EF4-FFF2-40B4-BE49-F238E27FC236}">
                <a16:creationId xmlns:a16="http://schemas.microsoft.com/office/drawing/2014/main" id="{9FEAAA15-F289-167F-93E5-B3C119A52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041" y="559058"/>
            <a:ext cx="5736027" cy="5895932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A6CE6BC-9F5E-2839-4FA0-168CDDCB503E}"/>
              </a:ext>
            </a:extLst>
          </p:cNvPr>
          <p:cNvSpPr txBox="1"/>
          <p:nvPr/>
        </p:nvSpPr>
        <p:spPr>
          <a:xfrm>
            <a:off x="6250458" y="2986215"/>
            <a:ext cx="562232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dirty="0">
                <a:ea typeface="+mn-lt"/>
                <a:cs typeface="+mn-lt"/>
              </a:rPr>
              <a:t>'/', [</a:t>
            </a:r>
            <a:r>
              <a:rPr lang="fr-FR" sz="2000" dirty="0" err="1">
                <a:ea typeface="+mn-lt"/>
                <a:cs typeface="+mn-lt"/>
              </a:rPr>
              <a:t>RentalController</a:t>
            </a:r>
            <a:r>
              <a:rPr lang="fr-FR" sz="2000" dirty="0">
                <a:ea typeface="+mn-lt"/>
                <a:cs typeface="+mn-lt"/>
              </a:rPr>
              <a:t>::class, '</a:t>
            </a:r>
            <a:r>
              <a:rPr lang="fr-FR" sz="2000" dirty="0" err="1">
                <a:ea typeface="+mn-lt"/>
                <a:cs typeface="+mn-lt"/>
              </a:rPr>
              <a:t>displayRentals</a:t>
            </a:r>
            <a:r>
              <a:rPr lang="fr-FR" sz="2000" dirty="0">
                <a:ea typeface="+mn-lt"/>
                <a:cs typeface="+mn-lt"/>
              </a:rPr>
              <a:t>']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59918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D9C81E9-680B-BFAC-3496-76E5C7968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fr-FR" sz="4000">
                <a:solidFill>
                  <a:srgbClr val="FFFFFF"/>
                </a:solidFill>
                <a:latin typeface="Seaford"/>
              </a:rPr>
              <a:t>Sujet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A828B9EE-51BA-EE97-D147-CB5A788297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47822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0048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0D3D362F-84D4-0307-3A33-390B69A1E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3591" y="102054"/>
            <a:ext cx="8227319" cy="6646409"/>
          </a:xfrm>
        </p:spPr>
      </p:pic>
    </p:spTree>
    <p:extLst>
      <p:ext uri="{BB962C8B-B14F-4D97-AF65-F5344CB8AC3E}">
        <p14:creationId xmlns:p14="http://schemas.microsoft.com/office/powerpoint/2010/main" val="572511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636796F-4934-7AAF-3532-1AE891C1E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7232" y="136869"/>
            <a:ext cx="7201563" cy="6585851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9BC4B56-7632-AA1D-F9F3-52983CD06C3E}"/>
              </a:ext>
            </a:extLst>
          </p:cNvPr>
          <p:cNvSpPr txBox="1"/>
          <p:nvPr/>
        </p:nvSpPr>
        <p:spPr>
          <a:xfrm>
            <a:off x="-1" y="1"/>
            <a:ext cx="433516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000" dirty="0">
                <a:latin typeface="Seaford"/>
              </a:rPr>
              <a:t>top.phtml</a:t>
            </a:r>
          </a:p>
        </p:txBody>
      </p:sp>
    </p:spTree>
    <p:extLst>
      <p:ext uri="{BB962C8B-B14F-4D97-AF65-F5344CB8AC3E}">
        <p14:creationId xmlns:p14="http://schemas.microsoft.com/office/powerpoint/2010/main" val="2722221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C1AAC3FD-B222-F7D0-5047-EB90917CC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880" y="192769"/>
            <a:ext cx="9025666" cy="6474051"/>
          </a:xfrm>
        </p:spPr>
      </p:pic>
    </p:spTree>
    <p:extLst>
      <p:ext uri="{BB962C8B-B14F-4D97-AF65-F5344CB8AC3E}">
        <p14:creationId xmlns:p14="http://schemas.microsoft.com/office/powerpoint/2010/main" val="1162293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E45822-D22F-51EC-7194-6A005FED2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13" y="1719219"/>
            <a:ext cx="7930243" cy="38712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fr-FR" sz="2000" dirty="0">
                <a:latin typeface="Seaford"/>
                <a:ea typeface="+mn-lt"/>
                <a:cs typeface="+mn-lt"/>
              </a:rPr>
              <a:t>'/</a:t>
            </a:r>
            <a:r>
              <a:rPr lang="fr-FR" sz="2000" err="1">
                <a:latin typeface="Seaford"/>
                <a:ea typeface="+mn-lt"/>
                <a:cs typeface="+mn-lt"/>
              </a:rPr>
              <a:t>sign</a:t>
            </a:r>
            <a:r>
              <a:rPr lang="fr-FR" sz="2000" dirty="0">
                <a:latin typeface="Seaford"/>
                <a:ea typeface="+mn-lt"/>
                <a:cs typeface="+mn-lt"/>
              </a:rPr>
              <a:t>-up', [</a:t>
            </a:r>
            <a:r>
              <a:rPr lang="fr-FR" sz="2000" err="1">
                <a:latin typeface="Seaford"/>
                <a:ea typeface="+mn-lt"/>
                <a:cs typeface="+mn-lt"/>
              </a:rPr>
              <a:t>UserController</a:t>
            </a:r>
            <a:r>
              <a:rPr lang="fr-FR" sz="2000" dirty="0">
                <a:latin typeface="Seaford"/>
                <a:ea typeface="+mn-lt"/>
                <a:cs typeface="+mn-lt"/>
              </a:rPr>
              <a:t>::class, '</a:t>
            </a:r>
            <a:r>
              <a:rPr lang="fr-FR" sz="2000" err="1">
                <a:latin typeface="Seaford"/>
                <a:ea typeface="+mn-lt"/>
                <a:cs typeface="+mn-lt"/>
              </a:rPr>
              <a:t>signUp</a:t>
            </a:r>
            <a:r>
              <a:rPr lang="fr-FR" sz="2000" dirty="0">
                <a:latin typeface="Seaford"/>
                <a:ea typeface="+mn-lt"/>
                <a:cs typeface="+mn-lt"/>
              </a:rPr>
              <a:t>']</a:t>
            </a:r>
            <a:endParaRPr lang="fr-FR" sz="2000">
              <a:latin typeface="Seaford"/>
            </a:endParaRPr>
          </a:p>
          <a:p>
            <a:endParaRPr lang="fr-FR" dirty="0"/>
          </a:p>
        </p:txBody>
      </p:sp>
      <p:pic>
        <p:nvPicPr>
          <p:cNvPr id="5" name="Image 4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4DAE743A-F730-172A-5521-3A730E96C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549" y="794608"/>
            <a:ext cx="4938327" cy="5270501"/>
          </a:xfrm>
          <a:prstGeom prst="rect">
            <a:avLst/>
          </a:prstGeom>
        </p:spPr>
      </p:pic>
      <p:pic>
        <p:nvPicPr>
          <p:cNvPr id="4" name="Image 3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4AE8BAC4-6F9E-9973-851F-FFB917FF1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22" y="3331935"/>
            <a:ext cx="8000314" cy="335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04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F1B74ACA-F725-9F29-BBBC-2A35317F6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44" t="-71" r="20225" b="-210"/>
          <a:stretch/>
        </p:blipFill>
        <p:spPr>
          <a:xfrm>
            <a:off x="0" y="0"/>
            <a:ext cx="6091775" cy="4528918"/>
          </a:xfrm>
        </p:spPr>
      </p:pic>
      <p:pic>
        <p:nvPicPr>
          <p:cNvPr id="8" name="Image 7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4B28C6EA-5155-8D10-917A-9814778CF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524" y="2695445"/>
            <a:ext cx="6922872" cy="416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44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F03468B9-D03E-C013-D2E3-15FF9BF6545A}"/>
              </a:ext>
            </a:extLst>
          </p:cNvPr>
          <p:cNvSpPr txBox="1"/>
          <p:nvPr/>
        </p:nvSpPr>
        <p:spPr>
          <a:xfrm>
            <a:off x="-41191" y="319216"/>
            <a:ext cx="617837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dirty="0">
                <a:latin typeface="Seaford"/>
                <a:ea typeface="+mn-lt"/>
                <a:cs typeface="+mn-lt"/>
              </a:rPr>
              <a:t>Route en post</a:t>
            </a:r>
          </a:p>
          <a:p>
            <a:r>
              <a:rPr lang="fr-FR" sz="2000" dirty="0">
                <a:latin typeface="Seaford"/>
                <a:ea typeface="+mn-lt"/>
                <a:cs typeface="+mn-lt"/>
              </a:rPr>
              <a:t>'/</a:t>
            </a:r>
            <a:r>
              <a:rPr lang="fr-FR" sz="2000" err="1">
                <a:latin typeface="Seaford"/>
                <a:ea typeface="+mn-lt"/>
                <a:cs typeface="+mn-lt"/>
              </a:rPr>
              <a:t>sign</a:t>
            </a:r>
            <a:r>
              <a:rPr lang="fr-FR" sz="2000" dirty="0">
                <a:latin typeface="Seaford"/>
                <a:ea typeface="+mn-lt"/>
                <a:cs typeface="+mn-lt"/>
              </a:rPr>
              <a:t>-up', [</a:t>
            </a:r>
            <a:r>
              <a:rPr lang="fr-FR" sz="2000" err="1">
                <a:latin typeface="Seaford"/>
                <a:ea typeface="+mn-lt"/>
                <a:cs typeface="+mn-lt"/>
              </a:rPr>
              <a:t>UserController</a:t>
            </a:r>
            <a:r>
              <a:rPr lang="fr-FR" sz="2000" dirty="0">
                <a:latin typeface="Seaford"/>
                <a:ea typeface="+mn-lt"/>
                <a:cs typeface="+mn-lt"/>
              </a:rPr>
              <a:t>::class, '</a:t>
            </a:r>
            <a:r>
              <a:rPr lang="fr-FR" sz="2000" err="1">
                <a:latin typeface="Seaford"/>
                <a:ea typeface="+mn-lt"/>
                <a:cs typeface="+mn-lt"/>
              </a:rPr>
              <a:t>processSignUp</a:t>
            </a:r>
            <a:r>
              <a:rPr lang="fr-FR" sz="2000" dirty="0">
                <a:latin typeface="Seaford"/>
                <a:ea typeface="+mn-lt"/>
                <a:cs typeface="+mn-lt"/>
              </a:rPr>
              <a:t>']</a:t>
            </a:r>
            <a:endParaRPr lang="fr-FR">
              <a:latin typeface="Seaford"/>
            </a:endParaRPr>
          </a:p>
        </p:txBody>
      </p:sp>
      <p:pic>
        <p:nvPicPr>
          <p:cNvPr id="13" name="Image 12" descr="Une image contenant texte, capture d’écran, affichage&#10;&#10;Description générée automatiquement">
            <a:extLst>
              <a:ext uri="{FF2B5EF4-FFF2-40B4-BE49-F238E27FC236}">
                <a16:creationId xmlns:a16="http://schemas.microsoft.com/office/drawing/2014/main" id="{0E6F444D-DFD5-D9CF-74FF-7C39F21AF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3" y="1271073"/>
            <a:ext cx="5448300" cy="5572125"/>
          </a:xfrm>
          <a:prstGeom prst="rect">
            <a:avLst/>
          </a:prstGeom>
        </p:spPr>
      </p:pic>
      <p:pic>
        <p:nvPicPr>
          <p:cNvPr id="14" name="Image 13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9353D9AE-EA4B-AFBF-3D4B-EFD85BE54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005" y="314582"/>
            <a:ext cx="6703799" cy="654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3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5803CD8-FBA6-F376-16A9-2D8CD0BC1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357" y="1719219"/>
            <a:ext cx="7930243" cy="38712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fr-FR" sz="2000" dirty="0">
                <a:latin typeface="Seaford"/>
                <a:ea typeface="+mn-lt"/>
                <a:cs typeface="+mn-lt"/>
              </a:rPr>
              <a:t>'/</a:t>
            </a:r>
            <a:r>
              <a:rPr lang="fr-FR" sz="2000" err="1">
                <a:latin typeface="Seaford"/>
                <a:ea typeface="+mn-lt"/>
                <a:cs typeface="+mn-lt"/>
              </a:rPr>
              <a:t>sign</a:t>
            </a:r>
            <a:r>
              <a:rPr lang="fr-FR" sz="2000" dirty="0">
                <a:latin typeface="Seaford"/>
                <a:ea typeface="+mn-lt"/>
                <a:cs typeface="+mn-lt"/>
              </a:rPr>
              <a:t>-in', [</a:t>
            </a:r>
            <a:r>
              <a:rPr lang="fr-FR" sz="2000" err="1">
                <a:latin typeface="Seaford"/>
                <a:ea typeface="+mn-lt"/>
                <a:cs typeface="+mn-lt"/>
              </a:rPr>
              <a:t>AuthController</a:t>
            </a:r>
            <a:r>
              <a:rPr lang="fr-FR" sz="2000" dirty="0">
                <a:latin typeface="Seaford"/>
                <a:ea typeface="+mn-lt"/>
                <a:cs typeface="+mn-lt"/>
              </a:rPr>
              <a:t>::class, '</a:t>
            </a:r>
            <a:r>
              <a:rPr lang="fr-FR" sz="2000" err="1">
                <a:latin typeface="Seaford"/>
                <a:ea typeface="+mn-lt"/>
                <a:cs typeface="+mn-lt"/>
              </a:rPr>
              <a:t>signIn</a:t>
            </a:r>
            <a:r>
              <a:rPr lang="fr-FR" sz="2000" dirty="0">
                <a:latin typeface="Seaford"/>
                <a:ea typeface="+mn-lt"/>
                <a:cs typeface="+mn-lt"/>
              </a:rPr>
              <a:t>']</a:t>
            </a:r>
            <a:endParaRPr lang="fr-FR" sz="2000">
              <a:latin typeface="Seaford"/>
            </a:endParaRPr>
          </a:p>
          <a:p>
            <a:endParaRPr lang="fr-FR" dirty="0"/>
          </a:p>
        </p:txBody>
      </p:sp>
      <p:pic>
        <p:nvPicPr>
          <p:cNvPr id="8" name="Image 7" descr="Une image contenant texte, capture d’écran, conception&#10;&#10;Description générée automatiquement">
            <a:extLst>
              <a:ext uri="{FF2B5EF4-FFF2-40B4-BE49-F238E27FC236}">
                <a16:creationId xmlns:a16="http://schemas.microsoft.com/office/drawing/2014/main" id="{25AA53E2-56DB-DD4F-F448-59039365D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335" y="411892"/>
            <a:ext cx="5074654" cy="5334001"/>
          </a:xfrm>
          <a:prstGeom prst="rect">
            <a:avLst/>
          </a:prstGeom>
        </p:spPr>
      </p:pic>
      <p:pic>
        <p:nvPicPr>
          <p:cNvPr id="9" name="Image 8" descr="Une image contenant texte, capture d’écran, Police, logiciel&#10;&#10;Description générée automatiquement">
            <a:extLst>
              <a:ext uri="{FF2B5EF4-FFF2-40B4-BE49-F238E27FC236}">
                <a16:creationId xmlns:a16="http://schemas.microsoft.com/office/drawing/2014/main" id="{A08B1526-F5A3-BD9F-2297-35DFC6DB8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23" y="2599424"/>
            <a:ext cx="5870489" cy="31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65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9625C9A9-58C7-263A-028E-3727CB89F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112" y="389753"/>
            <a:ext cx="7406073" cy="607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66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F5B7BD30-531B-D8C0-6717-D9DE656A3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01" y="-41811"/>
            <a:ext cx="6602369" cy="4894047"/>
          </a:xfrm>
        </p:spPr>
      </p:pic>
      <p:pic>
        <p:nvPicPr>
          <p:cNvPr id="11" name="Image 10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E260FF1A-86E3-5610-5DC0-ADCF046CC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111" y="2845014"/>
            <a:ext cx="67627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90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capture d’écran, Site web, Publicité en ligne&#10;&#10;Description générée automatiquement">
            <a:extLst>
              <a:ext uri="{FF2B5EF4-FFF2-40B4-BE49-F238E27FC236}">
                <a16:creationId xmlns:a16="http://schemas.microsoft.com/office/drawing/2014/main" id="{F98BDE36-5688-22D6-2E98-658FE9CCD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349" y="0"/>
            <a:ext cx="66620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9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8B5FBD-313C-D79B-AA6A-170048B50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  <a:latin typeface="Seaford"/>
              </a:rPr>
              <a:t>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069A43-3A6E-E7AD-01CB-E91D20936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140" y="1484116"/>
            <a:ext cx="11598138" cy="53000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fr-FR" sz="2400" dirty="0">
                <a:latin typeface="Seaford"/>
              </a:rPr>
              <a:t>Pour les visiteurs : se connecter / créer un compte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fr-FR" sz="2400" dirty="0">
                <a:latin typeface="Seaford"/>
              </a:rPr>
              <a:t>2 types de comptes : Annonceur / Utilisateur standard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fr-FR" sz="2400" dirty="0">
                <a:latin typeface="Seaford"/>
              </a:rPr>
              <a:t>Un annonceur peut :</a:t>
            </a:r>
          </a:p>
          <a:p>
            <a:pPr lvl="1"/>
            <a:r>
              <a:rPr lang="fr-FR" dirty="0">
                <a:latin typeface="Seaford"/>
              </a:rPr>
              <a:t>Ajouter une annonce</a:t>
            </a:r>
          </a:p>
          <a:p>
            <a:pPr lvl="1"/>
            <a:r>
              <a:rPr lang="fr-FR" dirty="0">
                <a:latin typeface="Seaford"/>
              </a:rPr>
              <a:t>Voir ses annonces déjà postées</a:t>
            </a:r>
          </a:p>
          <a:p>
            <a:pPr lvl="1"/>
            <a:r>
              <a:rPr lang="fr-FR" dirty="0">
                <a:latin typeface="Seaford"/>
              </a:rPr>
              <a:t>Voir la liste des réservations de ses biens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fr-FR" sz="2400" dirty="0">
                <a:latin typeface="Seaford"/>
              </a:rPr>
              <a:t>Un utilisateur standard peut :</a:t>
            </a:r>
          </a:p>
          <a:p>
            <a:pPr lvl="1"/>
            <a:r>
              <a:rPr lang="fr-FR" dirty="0">
                <a:latin typeface="Seaford"/>
              </a:rPr>
              <a:t>Voir la liste de toutes les annonces postées</a:t>
            </a:r>
          </a:p>
          <a:p>
            <a:pPr lvl="1"/>
            <a:r>
              <a:rPr lang="fr-FR" dirty="0">
                <a:latin typeface="Seaford"/>
              </a:rPr>
              <a:t>Réserver une location</a:t>
            </a:r>
          </a:p>
          <a:p>
            <a:pPr lvl="1"/>
            <a:r>
              <a:rPr lang="fr-FR" dirty="0">
                <a:latin typeface="Seaford"/>
              </a:rPr>
              <a:t>Voir ses réservations</a:t>
            </a:r>
          </a:p>
        </p:txBody>
      </p:sp>
    </p:spTree>
    <p:extLst>
      <p:ext uri="{BB962C8B-B14F-4D97-AF65-F5344CB8AC3E}">
        <p14:creationId xmlns:p14="http://schemas.microsoft.com/office/powerpoint/2010/main" val="1299054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capture d’écran, logiciel, conception&#10;&#10;Description générée automatiquement">
            <a:extLst>
              <a:ext uri="{FF2B5EF4-FFF2-40B4-BE49-F238E27FC236}">
                <a16:creationId xmlns:a16="http://schemas.microsoft.com/office/drawing/2014/main" id="{21A1DF00-C1F4-344B-AA87-38C2CC182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094" y="102973"/>
            <a:ext cx="6781327" cy="68580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9ED5E24-8877-CF77-9E84-0378EC46C91E}"/>
              </a:ext>
            </a:extLst>
          </p:cNvPr>
          <p:cNvSpPr txBox="1"/>
          <p:nvPr/>
        </p:nvSpPr>
        <p:spPr>
          <a:xfrm>
            <a:off x="934994" y="2541373"/>
            <a:ext cx="516306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Seaford"/>
              </a:rPr>
              <a:t>'/reservations/list', [</a:t>
            </a:r>
            <a:r>
              <a:rPr lang="en-US" sz="2000" err="1">
                <a:latin typeface="Seaford"/>
              </a:rPr>
              <a:t>ReservationController</a:t>
            </a:r>
            <a:r>
              <a:rPr lang="en-US" sz="2000" dirty="0">
                <a:latin typeface="Seaford"/>
              </a:rPr>
              <a:t>::class, '</a:t>
            </a:r>
            <a:r>
              <a:rPr lang="en-US" sz="2000" err="1">
                <a:latin typeface="Seaford"/>
              </a:rPr>
              <a:t>displayReservation</a:t>
            </a:r>
            <a:r>
              <a:rPr lang="en-US" sz="2000" dirty="0">
                <a:latin typeface="Seaford"/>
              </a:rPr>
              <a:t>']</a:t>
            </a:r>
          </a:p>
          <a:p>
            <a:endParaRPr lang="en-US">
              <a:solidFill>
                <a:srgbClr val="CCCCCC"/>
              </a:solidFill>
              <a:latin typeface="Droid Sans Mono"/>
            </a:endParaRPr>
          </a:p>
          <a:p>
            <a:endParaRPr lang="en-US">
              <a:solidFill>
                <a:srgbClr val="CCCCCC"/>
              </a:solidFill>
              <a:latin typeface="Droid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723284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C092EC5B-54DF-A005-6681-EF95ACDCE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154" y="157463"/>
            <a:ext cx="10177395" cy="6997742"/>
          </a:xfrm>
        </p:spPr>
      </p:pic>
    </p:spTree>
    <p:extLst>
      <p:ext uri="{BB962C8B-B14F-4D97-AF65-F5344CB8AC3E}">
        <p14:creationId xmlns:p14="http://schemas.microsoft.com/office/powerpoint/2010/main" val="2044988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9D06386A-DC5B-E280-C0DD-A07A9D6CE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634" y="198653"/>
            <a:ext cx="9077377" cy="6462283"/>
          </a:xfrm>
        </p:spPr>
      </p:pic>
    </p:spTree>
    <p:extLst>
      <p:ext uri="{BB962C8B-B14F-4D97-AF65-F5344CB8AC3E}">
        <p14:creationId xmlns:p14="http://schemas.microsoft.com/office/powerpoint/2010/main" val="42550148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D97F349-7E12-9A51-8900-A3DC1707C530}"/>
              </a:ext>
            </a:extLst>
          </p:cNvPr>
          <p:cNvSpPr txBox="1"/>
          <p:nvPr/>
        </p:nvSpPr>
        <p:spPr>
          <a:xfrm>
            <a:off x="296562" y="1799966"/>
            <a:ext cx="6656172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Seaford"/>
              </a:rPr>
              <a:t>'/reservations/add/{id}', [</a:t>
            </a:r>
            <a:r>
              <a:rPr lang="en-US" sz="2000" err="1">
                <a:latin typeface="Seaford"/>
              </a:rPr>
              <a:t>ReservationController</a:t>
            </a:r>
            <a:r>
              <a:rPr lang="en-US" sz="2000" dirty="0">
                <a:latin typeface="Seaford"/>
              </a:rPr>
              <a:t>::class, '</a:t>
            </a:r>
            <a:r>
              <a:rPr lang="en-US" sz="2000" err="1">
                <a:latin typeface="Seaford"/>
              </a:rPr>
              <a:t>displayAddReservation</a:t>
            </a:r>
            <a:r>
              <a:rPr lang="en-US" sz="2000" dirty="0">
                <a:latin typeface="Seaford"/>
              </a:rPr>
              <a:t>']</a:t>
            </a:r>
          </a:p>
          <a:p>
            <a:endParaRPr lang="en-US">
              <a:solidFill>
                <a:srgbClr val="CCCCCC"/>
              </a:solidFill>
              <a:latin typeface="Droid Sans Mono"/>
            </a:endParaRPr>
          </a:p>
          <a:p>
            <a:endParaRPr lang="en-US">
              <a:solidFill>
                <a:srgbClr val="CCCCCC"/>
              </a:solidFill>
              <a:latin typeface="Droid Sans Mono"/>
            </a:endParaRPr>
          </a:p>
        </p:txBody>
      </p:sp>
      <p:pic>
        <p:nvPicPr>
          <p:cNvPr id="6" name="Image 5" descr="Une image contenant texte, Appareils électroniques, capture d’écran, logiciel&#10;&#10;Description générée automatiquement">
            <a:extLst>
              <a:ext uri="{FF2B5EF4-FFF2-40B4-BE49-F238E27FC236}">
                <a16:creationId xmlns:a16="http://schemas.microsoft.com/office/drawing/2014/main" id="{BF6B6029-FF23-D558-EF8A-8BE8AC812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656" y="0"/>
            <a:ext cx="5441714" cy="5539946"/>
          </a:xfrm>
          <a:prstGeom prst="rect">
            <a:avLst/>
          </a:prstGeom>
        </p:spPr>
      </p:pic>
      <p:pic>
        <p:nvPicPr>
          <p:cNvPr id="7" name="Image 6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50915B3C-6A77-4517-E383-1E99ADB63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8" y="3433891"/>
            <a:ext cx="77438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369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D93BD21A-193C-5A08-E15A-CBF31A287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44" y="629809"/>
            <a:ext cx="9464760" cy="558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618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35C8E32B-A6C6-64CF-448F-FFFA5342A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0111" y="281031"/>
            <a:ext cx="8184561" cy="6297526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8445630-65CF-BB43-6676-F602F3BAB598}"/>
              </a:ext>
            </a:extLst>
          </p:cNvPr>
          <p:cNvSpPr txBox="1"/>
          <p:nvPr/>
        </p:nvSpPr>
        <p:spPr>
          <a:xfrm>
            <a:off x="-2059" y="2695832"/>
            <a:ext cx="4411362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Seaford"/>
              </a:rPr>
              <a:t>Route </a:t>
            </a:r>
            <a:r>
              <a:rPr lang="en-US" sz="2000" err="1">
                <a:latin typeface="Seaford"/>
              </a:rPr>
              <a:t>en</a:t>
            </a:r>
            <a:r>
              <a:rPr lang="en-US" sz="2000" dirty="0">
                <a:latin typeface="Seaford"/>
              </a:rPr>
              <a:t> post</a:t>
            </a:r>
          </a:p>
          <a:p>
            <a:pPr algn="ctr"/>
            <a:endParaRPr lang="en-US" sz="2000" dirty="0">
              <a:latin typeface="Seaford"/>
            </a:endParaRPr>
          </a:p>
          <a:p>
            <a:pPr algn="ctr"/>
            <a:r>
              <a:rPr lang="en-US" sz="2000" dirty="0">
                <a:latin typeface="Seaford"/>
              </a:rPr>
              <a:t>'/reservations/add/{id}', [</a:t>
            </a:r>
            <a:r>
              <a:rPr lang="en-US" sz="2000" err="1">
                <a:latin typeface="Seaford"/>
              </a:rPr>
              <a:t>ReservationController</a:t>
            </a:r>
            <a:r>
              <a:rPr lang="en-US" sz="2000" dirty="0">
                <a:latin typeface="Seaford"/>
              </a:rPr>
              <a:t>::class, '</a:t>
            </a:r>
            <a:r>
              <a:rPr lang="en-US" sz="2000" err="1">
                <a:latin typeface="Seaford"/>
              </a:rPr>
              <a:t>processAddReservation</a:t>
            </a:r>
            <a:r>
              <a:rPr lang="en-US" sz="2000" dirty="0">
                <a:latin typeface="Seaford"/>
              </a:rPr>
              <a:t>']</a:t>
            </a:r>
          </a:p>
          <a:p>
            <a:endParaRPr lang="en-US" sz="2000" dirty="0">
              <a:solidFill>
                <a:srgbClr val="CCCCCC"/>
              </a:solidFill>
              <a:latin typeface="Seaford"/>
            </a:endParaRPr>
          </a:p>
        </p:txBody>
      </p:sp>
    </p:spTree>
    <p:extLst>
      <p:ext uri="{BB962C8B-B14F-4D97-AF65-F5344CB8AC3E}">
        <p14:creationId xmlns:p14="http://schemas.microsoft.com/office/powerpoint/2010/main" val="3063435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E9DBF-C897-B7B8-8047-2ADA0C693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E167CDD2-3015-37C5-3CE8-DCD98365F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730" y="637268"/>
            <a:ext cx="10924681" cy="5585052"/>
          </a:xfrm>
        </p:spPr>
      </p:pic>
    </p:spTree>
    <p:extLst>
      <p:ext uri="{BB962C8B-B14F-4D97-AF65-F5344CB8AC3E}">
        <p14:creationId xmlns:p14="http://schemas.microsoft.com/office/powerpoint/2010/main" val="27942274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texte, capture d’écran, logiciel, Site web&#10;&#10;Description générée automatiquement">
            <a:extLst>
              <a:ext uri="{FF2B5EF4-FFF2-40B4-BE49-F238E27FC236}">
                <a16:creationId xmlns:a16="http://schemas.microsoft.com/office/drawing/2014/main" id="{F4248EDE-E780-6618-78E8-513C78546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248" y="0"/>
            <a:ext cx="6806693" cy="68580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0D098E8-FCA4-822D-18B0-61D06160636E}"/>
              </a:ext>
            </a:extLst>
          </p:cNvPr>
          <p:cNvSpPr txBox="1"/>
          <p:nvPr/>
        </p:nvSpPr>
        <p:spPr>
          <a:xfrm>
            <a:off x="533400" y="2942967"/>
            <a:ext cx="5564659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Seaford"/>
              </a:rPr>
              <a:t>'/reservations/{id}', [</a:t>
            </a:r>
            <a:r>
              <a:rPr lang="en-US" sz="2000" err="1">
                <a:latin typeface="Seaford"/>
              </a:rPr>
              <a:t>ReservationController</a:t>
            </a:r>
            <a:r>
              <a:rPr lang="en-US" sz="2000" dirty="0">
                <a:latin typeface="Seaford"/>
              </a:rPr>
              <a:t>::class, 'show']</a:t>
            </a:r>
          </a:p>
          <a:p>
            <a:endParaRPr lang="en-US">
              <a:solidFill>
                <a:srgbClr val="CCCCCC"/>
              </a:solidFill>
              <a:latin typeface="Droid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30852496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50A4BF34-DA25-9134-44FC-BD3DE2B50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81" y="332345"/>
            <a:ext cx="10650237" cy="618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9397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B21EDBA7-ED52-694B-E281-64B0747A0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4" y="1145039"/>
            <a:ext cx="11868150" cy="421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6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5B4B609-0EBF-3DDA-CF6C-4D5D2B45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  <a:latin typeface="Seaford"/>
              </a:rPr>
              <a:t>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4CDA7C-EC20-8A57-0828-72A617274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248" y="1957792"/>
            <a:ext cx="9724031" cy="519706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fr-FR" sz="2400" dirty="0">
                <a:latin typeface="Seaford"/>
              </a:rPr>
              <a:t>Une annonce contient :</a:t>
            </a:r>
          </a:p>
          <a:p>
            <a:pPr lvl="1"/>
            <a:r>
              <a:rPr lang="fr-FR" dirty="0">
                <a:latin typeface="Seaford"/>
              </a:rPr>
              <a:t>Adresse (pays et ville minimum)</a:t>
            </a:r>
          </a:p>
          <a:p>
            <a:pPr lvl="1"/>
            <a:r>
              <a:rPr lang="fr-FR" dirty="0">
                <a:latin typeface="Seaford"/>
              </a:rPr>
              <a:t>Critères :</a:t>
            </a:r>
          </a:p>
          <a:p>
            <a:pPr lvl="2">
              <a:buFont typeface="Calibri" panose="020B0604020202020204" pitchFamily="34" charset="0"/>
              <a:buChar char="-"/>
            </a:pPr>
            <a:r>
              <a:rPr lang="fr-FR" sz="2400" dirty="0">
                <a:latin typeface="Seaford"/>
              </a:rPr>
              <a:t>Prix</a:t>
            </a:r>
          </a:p>
          <a:p>
            <a:pPr lvl="2">
              <a:buFont typeface="Calibri" panose="020B0604020202020204" pitchFamily="34" charset="0"/>
              <a:buChar char="-"/>
            </a:pPr>
            <a:r>
              <a:rPr lang="fr-FR" sz="2400" dirty="0">
                <a:latin typeface="Seaford"/>
              </a:rPr>
              <a:t>Type de logement ( Logement entier, chambre privée, chambre partagée)</a:t>
            </a:r>
          </a:p>
          <a:p>
            <a:pPr lvl="2">
              <a:buFont typeface="Calibri" panose="020B0604020202020204" pitchFamily="34" charset="0"/>
              <a:buChar char="-"/>
            </a:pPr>
            <a:r>
              <a:rPr lang="fr-FR" sz="2400" dirty="0">
                <a:latin typeface="Seaford"/>
              </a:rPr>
              <a:t>Taille</a:t>
            </a:r>
          </a:p>
          <a:p>
            <a:pPr lvl="2">
              <a:buFont typeface="Calibri" panose="020B0604020202020204" pitchFamily="34" charset="0"/>
              <a:buChar char="-"/>
            </a:pPr>
            <a:r>
              <a:rPr lang="fr-FR" sz="2400" dirty="0">
                <a:latin typeface="Seaford"/>
              </a:rPr>
              <a:t>Description</a:t>
            </a:r>
          </a:p>
          <a:p>
            <a:pPr lvl="2">
              <a:buFont typeface="Calibri" panose="020B0604020202020204" pitchFamily="34" charset="0"/>
              <a:buChar char="-"/>
            </a:pPr>
            <a:r>
              <a:rPr lang="fr-FR" sz="2400" dirty="0">
                <a:latin typeface="Seaford"/>
              </a:rPr>
              <a:t>Equipements ( grille-pain, machine à laver, … )</a:t>
            </a:r>
          </a:p>
          <a:p>
            <a:pPr lvl="2">
              <a:buFont typeface="Calibri" panose="020B0604020202020204" pitchFamily="34" charset="0"/>
              <a:buChar char="-"/>
            </a:pPr>
            <a:r>
              <a:rPr lang="fr-FR" sz="2400" dirty="0">
                <a:latin typeface="Seaford"/>
              </a:rPr>
              <a:t>Nombre de couchage</a:t>
            </a:r>
          </a:p>
          <a:p>
            <a:pPr lvl="2">
              <a:buFont typeface="Calibri" panose="020B0604020202020204" pitchFamily="34" charset="0"/>
              <a:buChar char="-"/>
            </a:pPr>
            <a:r>
              <a:rPr lang="fr-FR" sz="2400" dirty="0">
                <a:latin typeface="Seaford"/>
              </a:rPr>
              <a:t>Image de la location</a:t>
            </a:r>
          </a:p>
          <a:p>
            <a:pPr lvl="1"/>
            <a:endParaRPr lang="fr-FR" dirty="0">
              <a:latin typeface="Seaford"/>
            </a:endParaRPr>
          </a:p>
          <a:p>
            <a:pPr lvl="1"/>
            <a:endParaRPr lang="fr-FR" dirty="0">
              <a:latin typeface="Seaford"/>
            </a:endParaRPr>
          </a:p>
        </p:txBody>
      </p:sp>
    </p:spTree>
    <p:extLst>
      <p:ext uri="{BB962C8B-B14F-4D97-AF65-F5344CB8AC3E}">
        <p14:creationId xmlns:p14="http://schemas.microsoft.com/office/powerpoint/2010/main" val="17625411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7D3FC27-9A5E-3248-DFF4-6EF45D2A6DFF}"/>
              </a:ext>
            </a:extLst>
          </p:cNvPr>
          <p:cNvSpPr txBox="1"/>
          <p:nvPr/>
        </p:nvSpPr>
        <p:spPr>
          <a:xfrm>
            <a:off x="1930400" y="1222829"/>
            <a:ext cx="8331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Seaford"/>
              </a:rPr>
              <a:t>'/reservations/{id}/delete', [</a:t>
            </a:r>
            <a:r>
              <a:rPr lang="en-US" sz="2000" err="1">
                <a:latin typeface="Seaford"/>
              </a:rPr>
              <a:t>ReservationController</a:t>
            </a:r>
            <a:r>
              <a:rPr lang="en-US" sz="2000" dirty="0">
                <a:latin typeface="Seaford"/>
              </a:rPr>
              <a:t>::class, 'delete']</a:t>
            </a:r>
          </a:p>
        </p:txBody>
      </p:sp>
      <p:pic>
        <p:nvPicPr>
          <p:cNvPr id="3" name="Image 2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E089BC4E-952D-04B5-6B59-C360AF339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20" y="2422071"/>
            <a:ext cx="10576832" cy="201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858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6EB84E6-369E-C93E-98DE-03E393E402C2}"/>
              </a:ext>
            </a:extLst>
          </p:cNvPr>
          <p:cNvSpPr txBox="1"/>
          <p:nvPr/>
        </p:nvSpPr>
        <p:spPr>
          <a:xfrm>
            <a:off x="3406346" y="1058562"/>
            <a:ext cx="53896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Seaford"/>
              </a:rPr>
              <a:t>'/sign-out', [</a:t>
            </a:r>
            <a:r>
              <a:rPr lang="en-US" sz="2000" err="1">
                <a:latin typeface="Seaford"/>
              </a:rPr>
              <a:t>AuthController</a:t>
            </a:r>
            <a:r>
              <a:rPr lang="en-US" sz="2000" dirty="0">
                <a:latin typeface="Seaford"/>
              </a:rPr>
              <a:t>::class, '</a:t>
            </a:r>
            <a:r>
              <a:rPr lang="en-US" sz="2000" err="1">
                <a:latin typeface="Seaford"/>
              </a:rPr>
              <a:t>signOut</a:t>
            </a:r>
            <a:r>
              <a:rPr lang="en-US" sz="2000" dirty="0">
                <a:latin typeface="Seaford"/>
              </a:rPr>
              <a:t>']</a:t>
            </a:r>
          </a:p>
        </p:txBody>
      </p:sp>
      <p:pic>
        <p:nvPicPr>
          <p:cNvPr id="3" name="Image 2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17A685C9-942B-E36C-D579-C289E31F6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621" y="2526570"/>
            <a:ext cx="4762757" cy="180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904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6298990-9558-E2CD-2F6E-67C547B625D8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err="1">
                <a:latin typeface="Seaford"/>
              </a:rPr>
              <a:t>Fonctionnalités</a:t>
            </a:r>
            <a:r>
              <a:rPr lang="en-US" sz="2000" dirty="0">
                <a:latin typeface="Seaford"/>
              </a:rPr>
              <a:t> </a:t>
            </a:r>
            <a:r>
              <a:rPr lang="en-US" sz="2000" err="1">
                <a:latin typeface="Seaford"/>
              </a:rPr>
              <a:t>supplémentaires</a:t>
            </a:r>
            <a:r>
              <a:rPr lang="en-US" sz="2000" dirty="0">
                <a:latin typeface="Seaford"/>
              </a:rPr>
              <a:t> possibles 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Seaford"/>
              </a:rPr>
              <a:t>Pages </a:t>
            </a:r>
            <a:r>
              <a:rPr lang="en-US" sz="2000" err="1">
                <a:latin typeface="Seaford"/>
              </a:rPr>
              <a:t>d'administration</a:t>
            </a:r>
            <a:endParaRPr lang="en-US" sz="2000">
              <a:latin typeface="Seaford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Seaford"/>
              </a:rPr>
              <a:t>Modification de </a:t>
            </a:r>
            <a:r>
              <a:rPr lang="en-US" sz="2000" err="1">
                <a:latin typeface="Seaford"/>
              </a:rPr>
              <a:t>profil</a:t>
            </a:r>
            <a:endParaRPr lang="en-US" sz="2000">
              <a:latin typeface="Seaford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Seaford"/>
              </a:rPr>
              <a:t>Gestion des dates de </a:t>
            </a:r>
            <a:r>
              <a:rPr lang="en-US" sz="2000" err="1">
                <a:latin typeface="Seaford"/>
              </a:rPr>
              <a:t>réservations</a:t>
            </a:r>
            <a:r>
              <a:rPr lang="en-US" sz="2000" dirty="0">
                <a:latin typeface="Seaford"/>
              </a:rPr>
              <a:t> (date de </a:t>
            </a:r>
            <a:r>
              <a:rPr lang="en-US" sz="2000" err="1">
                <a:latin typeface="Seaford"/>
              </a:rPr>
              <a:t>disponibilité</a:t>
            </a:r>
            <a:r>
              <a:rPr lang="en-US" sz="2000" dirty="0">
                <a:latin typeface="Seaford"/>
              </a:rPr>
              <a:t>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err="1">
                <a:latin typeface="Seaford"/>
              </a:rPr>
              <a:t>Filtre</a:t>
            </a:r>
            <a:r>
              <a:rPr lang="en-US" sz="2000" dirty="0">
                <a:latin typeface="Seaford"/>
              </a:rPr>
              <a:t> de recherche sur </a:t>
            </a:r>
            <a:r>
              <a:rPr lang="en-US" sz="2000" err="1">
                <a:latin typeface="Seaford"/>
              </a:rPr>
              <a:t>critères</a:t>
            </a:r>
            <a:endParaRPr lang="en-US" sz="2000">
              <a:latin typeface="Seaford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Seaford"/>
              </a:rPr>
              <a:t>Multiples images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Seaford"/>
              </a:rPr>
              <a:t>Système de </a:t>
            </a:r>
            <a:r>
              <a:rPr lang="en-US" sz="2000" err="1">
                <a:latin typeface="Seaford"/>
              </a:rPr>
              <a:t>favoris</a:t>
            </a:r>
            <a:endParaRPr lang="en-US" sz="2000">
              <a:latin typeface="Seaford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39773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Freeform: Shape 5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3ECD09E-B27E-8623-82D6-25818FFAF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717" y="2767106"/>
            <a:ext cx="321034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  <a:latin typeface="Seaford"/>
              </a:rPr>
              <a:t>Dictionnaire</a:t>
            </a:r>
            <a:r>
              <a:rPr lang="en-US" sz="4000" kern="1200" dirty="0">
                <a:solidFill>
                  <a:srgbClr val="FFFFFF"/>
                </a:solidFill>
                <a:latin typeface="Seaford"/>
              </a:rPr>
              <a:t> de données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8654690-AA18-928F-57FC-8054DC28FC8B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rgbClr val="FFFFFF"/>
                </a:solidFill>
                <a:latin typeface="Seaford"/>
              </a:rPr>
              <a:t>Entité : Utilisateur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5F286C95-A906-1A30-8192-78F0511F4A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625340"/>
              </p:ext>
            </p:extLst>
          </p:nvPr>
        </p:nvGraphicFramePr>
        <p:xfrm>
          <a:off x="4502428" y="1175907"/>
          <a:ext cx="7225750" cy="4506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0885">
                  <a:extLst>
                    <a:ext uri="{9D8B030D-6E8A-4147-A177-3AD203B41FA5}">
                      <a16:colId xmlns:a16="http://schemas.microsoft.com/office/drawing/2014/main" val="4133099149"/>
                    </a:ext>
                  </a:extLst>
                </a:gridCol>
                <a:gridCol w="1488296">
                  <a:extLst>
                    <a:ext uri="{9D8B030D-6E8A-4147-A177-3AD203B41FA5}">
                      <a16:colId xmlns:a16="http://schemas.microsoft.com/office/drawing/2014/main" val="3175964871"/>
                    </a:ext>
                  </a:extLst>
                </a:gridCol>
                <a:gridCol w="1375706">
                  <a:extLst>
                    <a:ext uri="{9D8B030D-6E8A-4147-A177-3AD203B41FA5}">
                      <a16:colId xmlns:a16="http://schemas.microsoft.com/office/drawing/2014/main" val="789727618"/>
                    </a:ext>
                  </a:extLst>
                </a:gridCol>
                <a:gridCol w="2680863">
                  <a:extLst>
                    <a:ext uri="{9D8B030D-6E8A-4147-A177-3AD203B41FA5}">
                      <a16:colId xmlns:a16="http://schemas.microsoft.com/office/drawing/2014/main" val="3341114435"/>
                    </a:ext>
                  </a:extLst>
                </a:gridCol>
              </a:tblGrid>
              <a:tr h="481205">
                <a:tc>
                  <a:txBody>
                    <a:bodyPr/>
                    <a:lstStyle/>
                    <a:p>
                      <a:pPr algn="ctr"/>
                      <a:r>
                        <a:rPr lang="fr-FR" sz="1900" b="1" cap="none" spc="0" dirty="0">
                          <a:solidFill>
                            <a:srgbClr val="000000"/>
                          </a:solidFill>
                          <a:latin typeface="Seaford"/>
                        </a:rPr>
                        <a:t>Nom</a:t>
                      </a:r>
                    </a:p>
                  </a:txBody>
                  <a:tcPr marL="110680" marR="110680" marT="55339" marB="107294" anchor="ctr"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cap="none" spc="0" dirty="0">
                          <a:solidFill>
                            <a:srgbClr val="000000"/>
                          </a:solidFill>
                          <a:latin typeface="Seaford"/>
                        </a:rPr>
                        <a:t>Type</a:t>
                      </a:r>
                    </a:p>
                  </a:txBody>
                  <a:tcPr marL="110680" marR="110680" marT="55339" marB="107294" anchor="ctr"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cap="none" spc="0" dirty="0">
                          <a:solidFill>
                            <a:srgbClr val="000000"/>
                          </a:solidFill>
                          <a:latin typeface="Seaford"/>
                        </a:rPr>
                        <a:t>Longueur</a:t>
                      </a:r>
                    </a:p>
                  </a:txBody>
                  <a:tcPr marL="110680" marR="110680" marT="55339" marB="107294" anchor="ctr"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b="1" cap="none" spc="0" dirty="0">
                          <a:solidFill>
                            <a:srgbClr val="000000"/>
                          </a:solidFill>
                          <a:latin typeface="Seaford"/>
                        </a:rPr>
                        <a:t>Commentaire</a:t>
                      </a:r>
                    </a:p>
                  </a:txBody>
                  <a:tcPr marL="110680" marR="110680" marT="55339" marB="107294" anchor="ctr"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408651"/>
                  </a:ext>
                </a:extLst>
              </a:tr>
              <a:tr h="765644">
                <a:tc>
                  <a:txBody>
                    <a:bodyPr/>
                    <a:lstStyle/>
                    <a:p>
                      <a:pPr algn="ctr"/>
                      <a:br>
                        <a:rPr lang="fr-FR" sz="1900" cap="none" spc="0" dirty="0">
                          <a:solidFill>
                            <a:srgbClr val="000000"/>
                          </a:solidFill>
                        </a:rPr>
                      </a:br>
                      <a:endParaRPr lang="fr-FR" sz="1900" cap="none" spc="0">
                        <a:solidFill>
                          <a:srgbClr val="000000"/>
                        </a:solidFill>
                        <a:latin typeface="Seaford"/>
                      </a:endParaRPr>
                    </a:p>
                  </a:txBody>
                  <a:tcPr marL="110680" marR="110680" marT="55339" marB="107294" anchor="ctr"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fr-FR" sz="1900" cap="none" spc="0" dirty="0">
                          <a:solidFill>
                            <a:srgbClr val="000000"/>
                          </a:solidFill>
                        </a:rPr>
                      </a:br>
                      <a:endParaRPr lang="fr-FR" sz="1900" cap="none" spc="0">
                        <a:solidFill>
                          <a:srgbClr val="000000"/>
                        </a:solidFill>
                        <a:latin typeface="Seaford"/>
                      </a:endParaRPr>
                    </a:p>
                  </a:txBody>
                  <a:tcPr marL="110680" marR="110680" marT="55339" marB="107294" anchor="ctr"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fr-FR" sz="1900" cap="none" spc="0" dirty="0">
                          <a:solidFill>
                            <a:srgbClr val="000000"/>
                          </a:solidFill>
                        </a:rPr>
                      </a:br>
                      <a:endParaRPr lang="fr-FR" sz="1900" cap="none" spc="0">
                        <a:solidFill>
                          <a:srgbClr val="000000"/>
                        </a:solidFill>
                        <a:latin typeface="Seaford"/>
                      </a:endParaRPr>
                    </a:p>
                  </a:txBody>
                  <a:tcPr marL="110680" marR="110680" marT="55339" marB="107294" anchor="ctr"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fr-FR" sz="1900" cap="none" spc="0" dirty="0">
                          <a:solidFill>
                            <a:srgbClr val="000000"/>
                          </a:solidFill>
                        </a:rPr>
                      </a:br>
                      <a:endParaRPr lang="fr-FR" sz="1900" cap="none" spc="0">
                        <a:solidFill>
                          <a:srgbClr val="000000"/>
                        </a:solidFill>
                        <a:latin typeface="Seaford"/>
                      </a:endParaRPr>
                    </a:p>
                  </a:txBody>
                  <a:tcPr marL="110680" marR="110680" marT="55339" marB="107294" anchor="ctr"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0996063"/>
                  </a:ext>
                </a:extLst>
              </a:tr>
              <a:tr h="481205">
                <a:tc>
                  <a:txBody>
                    <a:bodyPr/>
                    <a:lstStyle/>
                    <a:p>
                      <a:pPr algn="ctr"/>
                      <a:r>
                        <a:rPr lang="fr-FR" sz="1900" cap="none" spc="0" err="1">
                          <a:solidFill>
                            <a:srgbClr val="000000"/>
                          </a:solidFill>
                          <a:latin typeface="Seaford"/>
                        </a:rPr>
                        <a:t>firstName</a:t>
                      </a:r>
                      <a:endParaRPr lang="fr-FR" sz="1900" cap="none" spc="0">
                        <a:solidFill>
                          <a:srgbClr val="000000"/>
                        </a:solidFill>
                        <a:latin typeface="Seaford"/>
                      </a:endParaRPr>
                    </a:p>
                  </a:txBody>
                  <a:tcPr marL="110680" marR="110680" marT="55339" marB="107294" anchor="ctr"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cap="none" spc="0" dirty="0">
                          <a:solidFill>
                            <a:srgbClr val="000000"/>
                          </a:solidFill>
                          <a:latin typeface="Seaford"/>
                        </a:rPr>
                        <a:t>VARCHAR</a:t>
                      </a:r>
                    </a:p>
                  </a:txBody>
                  <a:tcPr marL="110680" marR="110680" marT="55339" marB="107294" anchor="ctr"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cap="none" spc="0" dirty="0">
                          <a:solidFill>
                            <a:srgbClr val="000000"/>
                          </a:solidFill>
                          <a:latin typeface="Seaford"/>
                        </a:rPr>
                        <a:t>50</a:t>
                      </a:r>
                    </a:p>
                  </a:txBody>
                  <a:tcPr marL="110680" marR="110680" marT="55339" marB="107294" anchor="ctr"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cap="none" spc="0" dirty="0">
                          <a:solidFill>
                            <a:srgbClr val="000000"/>
                          </a:solidFill>
                          <a:latin typeface="Seaford"/>
                        </a:rPr>
                        <a:t>Prénom de l’utilisateur</a:t>
                      </a:r>
                    </a:p>
                  </a:txBody>
                  <a:tcPr marL="110680" marR="110680" marT="55339" marB="107294" anchor="ctr"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5466671"/>
                  </a:ext>
                </a:extLst>
              </a:tr>
              <a:tr h="481205">
                <a:tc>
                  <a:txBody>
                    <a:bodyPr/>
                    <a:lstStyle/>
                    <a:p>
                      <a:pPr algn="ctr"/>
                      <a:r>
                        <a:rPr lang="fr-FR" sz="1900" cap="none" spc="0" err="1">
                          <a:solidFill>
                            <a:srgbClr val="000000"/>
                          </a:solidFill>
                          <a:latin typeface="Seaford"/>
                        </a:rPr>
                        <a:t>lastName</a:t>
                      </a:r>
                      <a:endParaRPr lang="fr-FR" sz="1900" cap="none" spc="0">
                        <a:solidFill>
                          <a:srgbClr val="000000"/>
                        </a:solidFill>
                        <a:latin typeface="Seaford"/>
                      </a:endParaRPr>
                    </a:p>
                  </a:txBody>
                  <a:tcPr marL="110680" marR="110680" marT="55339" marB="107294" anchor="ctr"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cap="none" spc="0" dirty="0">
                          <a:solidFill>
                            <a:srgbClr val="000000"/>
                          </a:solidFill>
                          <a:latin typeface="Seaford"/>
                        </a:rPr>
                        <a:t>VARCHAR</a:t>
                      </a:r>
                    </a:p>
                  </a:txBody>
                  <a:tcPr marL="110680" marR="110680" marT="55339" marB="107294" anchor="ctr"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cap="none" spc="0" dirty="0">
                          <a:solidFill>
                            <a:srgbClr val="000000"/>
                          </a:solidFill>
                          <a:latin typeface="Seaford"/>
                        </a:rPr>
                        <a:t>50</a:t>
                      </a:r>
                    </a:p>
                  </a:txBody>
                  <a:tcPr marL="110680" marR="110680" marT="55339" marB="107294" anchor="ctr"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cap="none" spc="0" dirty="0">
                          <a:solidFill>
                            <a:srgbClr val="000000"/>
                          </a:solidFill>
                          <a:latin typeface="Seaford"/>
                        </a:rPr>
                        <a:t>Nom de l’utilisateur</a:t>
                      </a:r>
                    </a:p>
                  </a:txBody>
                  <a:tcPr marL="110680" marR="110680" marT="55339" marB="107294" anchor="ctr"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315895"/>
                  </a:ext>
                </a:extLst>
              </a:tr>
              <a:tr h="481205">
                <a:tc>
                  <a:txBody>
                    <a:bodyPr/>
                    <a:lstStyle/>
                    <a:p>
                      <a:pPr algn="ctr"/>
                      <a:r>
                        <a:rPr lang="fr-FR" sz="1900" cap="none" spc="0" dirty="0">
                          <a:solidFill>
                            <a:srgbClr val="000000"/>
                          </a:solidFill>
                          <a:latin typeface="Seaford"/>
                        </a:rPr>
                        <a:t>email</a:t>
                      </a:r>
                    </a:p>
                  </a:txBody>
                  <a:tcPr marL="110680" marR="110680" marT="55339" marB="107294" anchor="ctr"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cap="none" spc="0" dirty="0">
                          <a:solidFill>
                            <a:srgbClr val="000000"/>
                          </a:solidFill>
                          <a:latin typeface="Seaford"/>
                        </a:rPr>
                        <a:t>VARCHAR</a:t>
                      </a:r>
                    </a:p>
                  </a:txBody>
                  <a:tcPr marL="110680" marR="110680" marT="55339" marB="107294" anchor="ctr"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cap="none" spc="0" dirty="0">
                          <a:solidFill>
                            <a:srgbClr val="000000"/>
                          </a:solidFill>
                          <a:latin typeface="Seaford"/>
                        </a:rPr>
                        <a:t>50</a:t>
                      </a:r>
                    </a:p>
                  </a:txBody>
                  <a:tcPr marL="110680" marR="110680" marT="55339" marB="107294" anchor="ctr"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cap="none" spc="0" dirty="0">
                          <a:solidFill>
                            <a:srgbClr val="000000"/>
                          </a:solidFill>
                          <a:latin typeface="Seaford"/>
                        </a:rPr>
                        <a:t>Email de l’utilisateur</a:t>
                      </a:r>
                    </a:p>
                  </a:txBody>
                  <a:tcPr marL="110680" marR="110680" marT="55339" marB="107294" anchor="ctr"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075114"/>
                  </a:ext>
                </a:extLst>
              </a:tr>
              <a:tr h="765644">
                <a:tc>
                  <a:txBody>
                    <a:bodyPr/>
                    <a:lstStyle/>
                    <a:p>
                      <a:pPr algn="ctr"/>
                      <a:r>
                        <a:rPr lang="fr-FR" sz="1900" cap="none" spc="0" err="1">
                          <a:solidFill>
                            <a:srgbClr val="000000"/>
                          </a:solidFill>
                          <a:latin typeface="Seaford"/>
                        </a:rPr>
                        <a:t>password</a:t>
                      </a:r>
                      <a:endParaRPr lang="fr-FR" sz="1900" cap="none" spc="0">
                        <a:solidFill>
                          <a:srgbClr val="000000"/>
                        </a:solidFill>
                        <a:latin typeface="Seaford"/>
                      </a:endParaRPr>
                    </a:p>
                  </a:txBody>
                  <a:tcPr marL="110680" marR="110680" marT="55339" marB="107294" anchor="ctr"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cap="none" spc="0" dirty="0">
                          <a:solidFill>
                            <a:srgbClr val="000000"/>
                          </a:solidFill>
                          <a:latin typeface="Seaford"/>
                        </a:rPr>
                        <a:t>VARCHAR</a:t>
                      </a:r>
                    </a:p>
                  </a:txBody>
                  <a:tcPr marL="110680" marR="110680" marT="55339" marB="107294" anchor="ctr"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cap="none" spc="0" dirty="0">
                          <a:solidFill>
                            <a:srgbClr val="000000"/>
                          </a:solidFill>
                          <a:latin typeface="Seaford"/>
                        </a:rPr>
                        <a:t>255</a:t>
                      </a:r>
                    </a:p>
                  </a:txBody>
                  <a:tcPr marL="110680" marR="110680" marT="55339" marB="107294" anchor="ctr"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cap="none" spc="0" dirty="0">
                          <a:solidFill>
                            <a:srgbClr val="000000"/>
                          </a:solidFill>
                          <a:latin typeface="Seaford"/>
                        </a:rPr>
                        <a:t>Mot de passe de l’utilisateur</a:t>
                      </a:r>
                    </a:p>
                  </a:txBody>
                  <a:tcPr marL="110680" marR="110680" marT="55339" marB="107294" anchor="ctr"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297"/>
                  </a:ext>
                </a:extLst>
              </a:tr>
              <a:tr h="1050082">
                <a:tc>
                  <a:txBody>
                    <a:bodyPr/>
                    <a:lstStyle/>
                    <a:p>
                      <a:pPr algn="ctr"/>
                      <a:r>
                        <a:rPr lang="fr-FR" sz="1900" cap="none" spc="0" err="1">
                          <a:solidFill>
                            <a:srgbClr val="000000"/>
                          </a:solidFill>
                          <a:latin typeface="Seaford"/>
                        </a:rPr>
                        <a:t>typeAccount</a:t>
                      </a:r>
                      <a:endParaRPr lang="fr-FR" sz="1900" cap="none" spc="0">
                        <a:solidFill>
                          <a:srgbClr val="000000"/>
                        </a:solidFill>
                        <a:latin typeface="Seaford"/>
                      </a:endParaRPr>
                    </a:p>
                  </a:txBody>
                  <a:tcPr marL="110680" marR="110680" marT="55339" marB="107294" anchor="ctr"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cap="none" spc="0" dirty="0">
                          <a:solidFill>
                            <a:srgbClr val="000000"/>
                          </a:solidFill>
                          <a:latin typeface="Seaford"/>
                        </a:rPr>
                        <a:t>INT</a:t>
                      </a:r>
                    </a:p>
                  </a:txBody>
                  <a:tcPr marL="110680" marR="110680" marT="55339" marB="107294" anchor="ctr"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cap="none" spc="0" dirty="0">
                          <a:solidFill>
                            <a:srgbClr val="000000"/>
                          </a:solidFill>
                          <a:latin typeface="Seaford"/>
                        </a:rPr>
                        <a:t>11</a:t>
                      </a:r>
                    </a:p>
                  </a:txBody>
                  <a:tcPr marL="110680" marR="110680" marT="55339" marB="107294" anchor="ctr"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cap="none" spc="0" dirty="0">
                          <a:solidFill>
                            <a:srgbClr val="000000"/>
                          </a:solidFill>
                          <a:latin typeface="Seaford"/>
                        </a:rPr>
                        <a:t>Type de compte (1 : utilisateur, 2 : annonceur)</a:t>
                      </a:r>
                    </a:p>
                  </a:txBody>
                  <a:tcPr marL="110680" marR="110680" marT="55339" marB="107294" anchor="ctr">
                    <a:lnT w="12700">
                      <a:solidFill>
                        <a:schemeClr val="tx1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2451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956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F5CC295-85A1-4EE9-1A54-DAA44C79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933" y="2767106"/>
            <a:ext cx="3272125" cy="30513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  <a:latin typeface="Seaford"/>
              </a:rPr>
              <a:t>Dictionnaire</a:t>
            </a:r>
            <a:r>
              <a:rPr lang="en-US" sz="4000" kern="1200" dirty="0">
                <a:solidFill>
                  <a:srgbClr val="FFFFFF"/>
                </a:solidFill>
                <a:latin typeface="Seaford"/>
              </a:rPr>
              <a:t> de données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6865CB7-8DB5-1E4F-8C1E-167D7A9CDD51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rgbClr val="FFFFFF"/>
                </a:solidFill>
                <a:latin typeface="Seaford"/>
              </a:rPr>
              <a:t>Entité : Location</a:t>
            </a:r>
          </a:p>
        </p:txBody>
      </p:sp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4C36CE25-1249-96E2-7403-747CE0641D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5361945"/>
              </p:ext>
            </p:extLst>
          </p:nvPr>
        </p:nvGraphicFramePr>
        <p:xfrm>
          <a:off x="4502428" y="1042237"/>
          <a:ext cx="7225750" cy="4773531"/>
        </p:xfrm>
        <a:graphic>
          <a:graphicData uri="http://schemas.openxmlformats.org/drawingml/2006/table">
            <a:tbl>
              <a:tblPr bandRow="1">
                <a:noFill/>
                <a:tableStyleId>{5C22544A-7EE6-4342-B048-85BDC9FD1C3A}</a:tableStyleId>
              </a:tblPr>
              <a:tblGrid>
                <a:gridCol w="1480787">
                  <a:extLst>
                    <a:ext uri="{9D8B030D-6E8A-4147-A177-3AD203B41FA5}">
                      <a16:colId xmlns:a16="http://schemas.microsoft.com/office/drawing/2014/main" val="2224445772"/>
                    </a:ext>
                  </a:extLst>
                </a:gridCol>
                <a:gridCol w="1487624">
                  <a:extLst>
                    <a:ext uri="{9D8B030D-6E8A-4147-A177-3AD203B41FA5}">
                      <a16:colId xmlns:a16="http://schemas.microsoft.com/office/drawing/2014/main" val="1213485720"/>
                    </a:ext>
                  </a:extLst>
                </a:gridCol>
                <a:gridCol w="1418055">
                  <a:extLst>
                    <a:ext uri="{9D8B030D-6E8A-4147-A177-3AD203B41FA5}">
                      <a16:colId xmlns:a16="http://schemas.microsoft.com/office/drawing/2014/main" val="4160008409"/>
                    </a:ext>
                  </a:extLst>
                </a:gridCol>
                <a:gridCol w="2839284">
                  <a:extLst>
                    <a:ext uri="{9D8B030D-6E8A-4147-A177-3AD203B41FA5}">
                      <a16:colId xmlns:a16="http://schemas.microsoft.com/office/drawing/2014/main" val="2245982211"/>
                    </a:ext>
                  </a:extLst>
                </a:gridCol>
              </a:tblGrid>
              <a:tr h="487131">
                <a:tc>
                  <a:txBody>
                    <a:bodyPr/>
                    <a:lstStyle/>
                    <a:p>
                      <a:pPr algn="ctr"/>
                      <a:r>
                        <a:rPr lang="fr-FR" sz="1800" b="1" cap="none" spc="0" dirty="0">
                          <a:solidFill>
                            <a:schemeClr val="tx1"/>
                          </a:solidFill>
                          <a:latin typeface="Seaford"/>
                        </a:rPr>
                        <a:t>Nom</a:t>
                      </a:r>
                    </a:p>
                  </a:txBody>
                  <a:tcPr marL="124434" marR="124434" marT="114494" marB="622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cap="none" spc="0" dirty="0">
                          <a:solidFill>
                            <a:schemeClr val="tx1"/>
                          </a:solidFill>
                          <a:latin typeface="Seaford"/>
                        </a:rPr>
                        <a:t>Type</a:t>
                      </a:r>
                    </a:p>
                  </a:txBody>
                  <a:tcPr marL="124434" marR="124434" marT="114494" marB="622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cap="none" spc="0" dirty="0">
                          <a:solidFill>
                            <a:schemeClr val="tx1"/>
                          </a:solidFill>
                          <a:latin typeface="Seaford"/>
                        </a:rPr>
                        <a:t>Longueur</a:t>
                      </a:r>
                    </a:p>
                  </a:txBody>
                  <a:tcPr marL="124434" marR="124434" marT="114494" marB="622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cap="none" spc="0" dirty="0">
                          <a:solidFill>
                            <a:schemeClr val="tx1"/>
                          </a:solidFill>
                          <a:latin typeface="Seaford"/>
                        </a:rPr>
                        <a:t>Commentaire</a:t>
                      </a:r>
                    </a:p>
                  </a:txBody>
                  <a:tcPr marL="124434" marR="124434" marT="114494" marB="622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908067"/>
                  </a:ext>
                </a:extLst>
              </a:tr>
              <a:tr h="54191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800" b="1" cap="none" spc="0" dirty="0">
                        <a:solidFill>
                          <a:schemeClr val="tx1"/>
                        </a:solidFill>
                        <a:latin typeface="Seaford"/>
                      </a:endParaRPr>
                    </a:p>
                  </a:txBody>
                  <a:tcPr marL="124434" marR="124434" marT="114494" marB="62217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800" b="1" cap="none" spc="0" dirty="0">
                        <a:solidFill>
                          <a:schemeClr val="tx1"/>
                        </a:solidFill>
                        <a:latin typeface="Seaford"/>
                      </a:endParaRPr>
                    </a:p>
                  </a:txBody>
                  <a:tcPr marL="124434" marR="124434" marT="114494" marB="62217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800" b="1" cap="none" spc="0" dirty="0">
                        <a:solidFill>
                          <a:schemeClr val="tx1"/>
                        </a:solidFill>
                        <a:latin typeface="Seaford"/>
                      </a:endParaRPr>
                    </a:p>
                  </a:txBody>
                  <a:tcPr marL="124434" marR="124434" marT="114494" marB="62217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800" b="1" cap="none" spc="0" dirty="0">
                        <a:solidFill>
                          <a:schemeClr val="tx1"/>
                        </a:solidFill>
                        <a:latin typeface="Seaford"/>
                      </a:endParaRPr>
                    </a:p>
                  </a:txBody>
                  <a:tcPr marL="124434" marR="124434" marT="114494" marB="62217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2272478"/>
                  </a:ext>
                </a:extLst>
              </a:tr>
              <a:tr h="487131">
                <a:tc>
                  <a:txBody>
                    <a:bodyPr/>
                    <a:lstStyle/>
                    <a:p>
                      <a:pPr algn="ctr"/>
                      <a:r>
                        <a:rPr lang="fr-FR" sz="1800" cap="none" spc="0" err="1">
                          <a:solidFill>
                            <a:schemeClr val="tx1"/>
                          </a:solidFill>
                          <a:latin typeface="Seaford"/>
                        </a:rPr>
                        <a:t>title</a:t>
                      </a:r>
                    </a:p>
                  </a:txBody>
                  <a:tcPr marL="124434" marR="124434" marT="114494" marB="62217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cap="none" spc="0" dirty="0">
                          <a:solidFill>
                            <a:schemeClr val="tx1"/>
                          </a:solidFill>
                          <a:latin typeface="Seaford"/>
                        </a:rPr>
                        <a:t>VARCHAR</a:t>
                      </a:r>
                    </a:p>
                  </a:txBody>
                  <a:tcPr marL="124434" marR="124434" marT="114494" marB="62217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cap="none" spc="0" dirty="0">
                          <a:solidFill>
                            <a:schemeClr val="tx1"/>
                          </a:solidFill>
                          <a:latin typeface="Seaford"/>
                        </a:rPr>
                        <a:t>50</a:t>
                      </a:r>
                    </a:p>
                  </a:txBody>
                  <a:tcPr marL="124434" marR="124434" marT="114494" marB="62217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cap="none" spc="0" dirty="0">
                          <a:solidFill>
                            <a:schemeClr val="tx1"/>
                          </a:solidFill>
                          <a:latin typeface="Seaford"/>
                        </a:rPr>
                        <a:t>Titre de l’annonce</a:t>
                      </a:r>
                    </a:p>
                  </a:txBody>
                  <a:tcPr marL="124434" marR="124434" marT="114494" marB="62217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1720"/>
                  </a:ext>
                </a:extLst>
              </a:tr>
              <a:tr h="487131">
                <a:tc>
                  <a:txBody>
                    <a:bodyPr/>
                    <a:lstStyle/>
                    <a:p>
                      <a:pPr algn="ctr"/>
                      <a:r>
                        <a:rPr lang="fr-FR" sz="1800" cap="none" spc="0" err="1">
                          <a:solidFill>
                            <a:schemeClr val="tx1"/>
                          </a:solidFill>
                          <a:latin typeface="Seaford"/>
                        </a:rPr>
                        <a:t>price</a:t>
                      </a:r>
                    </a:p>
                  </a:txBody>
                  <a:tcPr marL="124434" marR="124434" marT="114494" marB="62217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cap="none" spc="0" dirty="0">
                          <a:solidFill>
                            <a:schemeClr val="tx1"/>
                          </a:solidFill>
                          <a:latin typeface="Seaford"/>
                        </a:rPr>
                        <a:t>DECIMAL</a:t>
                      </a:r>
                    </a:p>
                  </a:txBody>
                  <a:tcPr marL="124434" marR="124434" marT="114494" marB="62217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cap="none" spc="0" dirty="0">
                          <a:solidFill>
                            <a:schemeClr val="tx1"/>
                          </a:solidFill>
                          <a:latin typeface="Seaford"/>
                        </a:rPr>
                        <a:t>6, 2</a:t>
                      </a:r>
                    </a:p>
                  </a:txBody>
                  <a:tcPr marL="124434" marR="124434" marT="114494" marB="62217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cap="none" spc="0" dirty="0">
                          <a:solidFill>
                            <a:schemeClr val="tx1"/>
                          </a:solidFill>
                          <a:latin typeface="Seaford"/>
                        </a:rPr>
                        <a:t>Prix de l’annonce</a:t>
                      </a:r>
                    </a:p>
                  </a:txBody>
                  <a:tcPr marL="124434" marR="124434" marT="114494" marB="62217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989667"/>
                  </a:ext>
                </a:extLst>
              </a:tr>
              <a:tr h="487131">
                <a:tc>
                  <a:txBody>
                    <a:bodyPr/>
                    <a:lstStyle/>
                    <a:p>
                      <a:pPr algn="ctr"/>
                      <a:r>
                        <a:rPr lang="fr-FR" sz="1800" cap="none" spc="0" dirty="0">
                          <a:solidFill>
                            <a:schemeClr val="tx1"/>
                          </a:solidFill>
                          <a:latin typeface="Seaford"/>
                        </a:rPr>
                        <a:t>surface</a:t>
                      </a:r>
                    </a:p>
                  </a:txBody>
                  <a:tcPr marL="124434" marR="124434" marT="114494" marB="62217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cap="none" spc="0" dirty="0">
                          <a:solidFill>
                            <a:schemeClr val="tx1"/>
                          </a:solidFill>
                          <a:latin typeface="Seaford"/>
                        </a:rPr>
                        <a:t>INT</a:t>
                      </a:r>
                    </a:p>
                  </a:txBody>
                  <a:tcPr marL="124434" marR="124434" marT="114494" marB="62217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cap="none" spc="0" dirty="0">
                          <a:solidFill>
                            <a:schemeClr val="tx1"/>
                          </a:solidFill>
                          <a:latin typeface="Seaford"/>
                        </a:rPr>
                        <a:t>11</a:t>
                      </a:r>
                    </a:p>
                  </a:txBody>
                  <a:tcPr marL="124434" marR="124434" marT="114494" marB="62217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cap="none" spc="0" dirty="0">
                          <a:solidFill>
                            <a:schemeClr val="tx1"/>
                          </a:solidFill>
                          <a:latin typeface="Seaford"/>
                        </a:rPr>
                        <a:t>Surface du logement</a:t>
                      </a:r>
                    </a:p>
                  </a:txBody>
                  <a:tcPr marL="124434" marR="124434" marT="114494" marB="62217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457575"/>
                  </a:ext>
                </a:extLst>
              </a:tr>
              <a:tr h="761032">
                <a:tc>
                  <a:txBody>
                    <a:bodyPr/>
                    <a:lstStyle/>
                    <a:p>
                      <a:pPr algn="ctr"/>
                      <a:r>
                        <a:rPr lang="fr-FR" sz="1800" cap="none" spc="0" dirty="0">
                          <a:solidFill>
                            <a:schemeClr val="tx1"/>
                          </a:solidFill>
                          <a:latin typeface="Seaford"/>
                        </a:rPr>
                        <a:t>description</a:t>
                      </a:r>
                    </a:p>
                  </a:txBody>
                  <a:tcPr marL="124434" marR="124434" marT="114494" marB="62217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cap="none" spc="0" dirty="0">
                          <a:solidFill>
                            <a:schemeClr val="tx1"/>
                          </a:solidFill>
                          <a:latin typeface="Seaford"/>
                        </a:rPr>
                        <a:t>TEXT</a:t>
                      </a:r>
                    </a:p>
                  </a:txBody>
                  <a:tcPr marL="124434" marR="124434" marT="114494" marB="62217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fr-FR" sz="1800" cap="none" spc="0" dirty="0">
                          <a:solidFill>
                            <a:srgbClr val="000000"/>
                          </a:solidFill>
                        </a:rPr>
                      </a:br>
                      <a:endParaRPr lang="fr-FR" sz="1800" cap="none" spc="0" dirty="0">
                        <a:solidFill>
                          <a:srgbClr val="000000"/>
                        </a:solidFill>
                        <a:latin typeface="Seaford"/>
                      </a:endParaRPr>
                    </a:p>
                  </a:txBody>
                  <a:tcPr marL="124434" marR="124434" marT="114494" marB="62217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cap="none" spc="0" dirty="0">
                          <a:solidFill>
                            <a:schemeClr val="tx1"/>
                          </a:solidFill>
                          <a:latin typeface="Seaford"/>
                        </a:rPr>
                        <a:t>Description du bien mis en location</a:t>
                      </a:r>
                    </a:p>
                  </a:txBody>
                  <a:tcPr marL="124434" marR="124434" marT="114494" marB="62217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793434"/>
                  </a:ext>
                </a:extLst>
              </a:tr>
              <a:tr h="761032">
                <a:tc>
                  <a:txBody>
                    <a:bodyPr/>
                    <a:lstStyle/>
                    <a:p>
                      <a:pPr algn="ctr"/>
                      <a:r>
                        <a:rPr lang="fr-FR" sz="1800" cap="none" spc="0" err="1">
                          <a:solidFill>
                            <a:schemeClr val="tx1"/>
                          </a:solidFill>
                          <a:latin typeface="Seaford"/>
                        </a:rPr>
                        <a:t>beddings</a:t>
                      </a:r>
                    </a:p>
                  </a:txBody>
                  <a:tcPr marL="124434" marR="124434" marT="114494" marB="62217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cap="none" spc="0" dirty="0">
                          <a:solidFill>
                            <a:schemeClr val="tx1"/>
                          </a:solidFill>
                          <a:latin typeface="Seaford"/>
                        </a:rPr>
                        <a:t>INT</a:t>
                      </a:r>
                    </a:p>
                  </a:txBody>
                  <a:tcPr marL="124434" marR="124434" marT="114494" marB="62217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cap="none" spc="0" dirty="0">
                          <a:solidFill>
                            <a:schemeClr val="tx1"/>
                          </a:solidFill>
                          <a:latin typeface="Seaford"/>
                        </a:rPr>
                        <a:t>11</a:t>
                      </a:r>
                    </a:p>
                  </a:txBody>
                  <a:tcPr marL="124434" marR="124434" marT="114494" marB="62217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cap="none" spc="0" dirty="0">
                          <a:solidFill>
                            <a:schemeClr val="tx1"/>
                          </a:solidFill>
                          <a:latin typeface="Seaford"/>
                        </a:rPr>
                        <a:t>Nombre de couchage total</a:t>
                      </a:r>
                    </a:p>
                  </a:txBody>
                  <a:tcPr marL="124434" marR="124434" marT="114494" marB="62217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126963"/>
                  </a:ext>
                </a:extLst>
              </a:tr>
              <a:tr h="761032">
                <a:tc>
                  <a:txBody>
                    <a:bodyPr/>
                    <a:lstStyle/>
                    <a:p>
                      <a:pPr algn="ctr"/>
                      <a:r>
                        <a:rPr lang="fr-FR" sz="1800" cap="none" spc="0" dirty="0">
                          <a:solidFill>
                            <a:schemeClr val="tx1"/>
                          </a:solidFill>
                          <a:latin typeface="Seaford"/>
                        </a:rPr>
                        <a:t>image</a:t>
                      </a:r>
                    </a:p>
                  </a:txBody>
                  <a:tcPr marL="124434" marR="124434" marT="114494" marB="62217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cap="none" spc="0" dirty="0">
                          <a:solidFill>
                            <a:schemeClr val="tx1"/>
                          </a:solidFill>
                          <a:latin typeface="Seaford"/>
                        </a:rPr>
                        <a:t>VARCHAR</a:t>
                      </a:r>
                    </a:p>
                  </a:txBody>
                  <a:tcPr marL="124434" marR="124434" marT="114494" marB="62217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cap="none" spc="0" dirty="0">
                          <a:solidFill>
                            <a:schemeClr val="tx1"/>
                          </a:solidFill>
                          <a:latin typeface="Seaford"/>
                        </a:rPr>
                        <a:t>50</a:t>
                      </a:r>
                    </a:p>
                  </a:txBody>
                  <a:tcPr marL="124434" marR="124434" marT="114494" marB="62217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cap="none" spc="0" dirty="0">
                          <a:solidFill>
                            <a:schemeClr val="tx1"/>
                          </a:solidFill>
                          <a:latin typeface="Seaford"/>
                        </a:rPr>
                        <a:t>Lien vers l’image dans le dossier de stockage</a:t>
                      </a:r>
                    </a:p>
                  </a:txBody>
                  <a:tcPr marL="124434" marR="124434" marT="114494" marB="62217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9537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54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E3308133-69E9-39E0-0DC8-885F7498B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636" y="2767106"/>
            <a:ext cx="3282422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  <a:latin typeface="Seaford"/>
              </a:rPr>
              <a:t>Dictionnaire</a:t>
            </a:r>
            <a:r>
              <a:rPr lang="en-US" sz="4000" kern="1200" dirty="0">
                <a:solidFill>
                  <a:srgbClr val="FFFFFF"/>
                </a:solidFill>
                <a:latin typeface="Seaford"/>
              </a:rPr>
              <a:t> de données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1E358ED-8859-0CC9-24E6-598612CD0921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rgbClr val="FFFFFF"/>
                </a:solidFill>
                <a:latin typeface="Seaford"/>
              </a:rPr>
              <a:t>Entité : Adresse</a:t>
            </a:r>
          </a:p>
        </p:txBody>
      </p:sp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4D293F7A-E275-20E8-1B31-66EBF9F348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2458368"/>
              </p:ext>
            </p:extLst>
          </p:nvPr>
        </p:nvGraphicFramePr>
        <p:xfrm>
          <a:off x="4502428" y="1609588"/>
          <a:ext cx="7225750" cy="363882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16015">
                  <a:extLst>
                    <a:ext uri="{9D8B030D-6E8A-4147-A177-3AD203B41FA5}">
                      <a16:colId xmlns:a16="http://schemas.microsoft.com/office/drawing/2014/main" val="868745530"/>
                    </a:ext>
                  </a:extLst>
                </a:gridCol>
                <a:gridCol w="1855136">
                  <a:extLst>
                    <a:ext uri="{9D8B030D-6E8A-4147-A177-3AD203B41FA5}">
                      <a16:colId xmlns:a16="http://schemas.microsoft.com/office/drawing/2014/main" val="288012258"/>
                    </a:ext>
                  </a:extLst>
                </a:gridCol>
                <a:gridCol w="1699959">
                  <a:extLst>
                    <a:ext uri="{9D8B030D-6E8A-4147-A177-3AD203B41FA5}">
                      <a16:colId xmlns:a16="http://schemas.microsoft.com/office/drawing/2014/main" val="1174227768"/>
                    </a:ext>
                  </a:extLst>
                </a:gridCol>
                <a:gridCol w="2254640">
                  <a:extLst>
                    <a:ext uri="{9D8B030D-6E8A-4147-A177-3AD203B41FA5}">
                      <a16:colId xmlns:a16="http://schemas.microsoft.com/office/drawing/2014/main" val="1909915780"/>
                    </a:ext>
                  </a:extLst>
                </a:gridCol>
              </a:tblGrid>
              <a:tr h="524335">
                <a:tc>
                  <a:txBody>
                    <a:bodyPr/>
                    <a:lstStyle/>
                    <a:p>
                      <a:pPr algn="ctr"/>
                      <a:r>
                        <a:rPr lang="fr-FR" sz="2400" b="1">
                          <a:solidFill>
                            <a:schemeClr val="tx1"/>
                          </a:solidFill>
                          <a:latin typeface="Seaford"/>
                        </a:rPr>
                        <a:t>Nom</a:t>
                      </a:r>
                    </a:p>
                  </a:txBody>
                  <a:tcPr marL="121795" marR="121795" marT="60897" marB="60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>
                          <a:solidFill>
                            <a:schemeClr val="tx1"/>
                          </a:solidFill>
                          <a:latin typeface="Seaford"/>
                        </a:rPr>
                        <a:t>Type</a:t>
                      </a:r>
                    </a:p>
                  </a:txBody>
                  <a:tcPr marL="121795" marR="121795" marT="60897" marB="60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>
                          <a:solidFill>
                            <a:schemeClr val="tx1"/>
                          </a:solidFill>
                          <a:latin typeface="Seaford"/>
                        </a:rPr>
                        <a:t>Longueur</a:t>
                      </a:r>
                    </a:p>
                  </a:txBody>
                  <a:tcPr marL="121795" marR="121795" marT="60897" marB="60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>
                          <a:solidFill>
                            <a:schemeClr val="tx1"/>
                          </a:solidFill>
                          <a:latin typeface="Seaford"/>
                        </a:rPr>
                        <a:t>Commentaire</a:t>
                      </a:r>
                    </a:p>
                  </a:txBody>
                  <a:tcPr marL="121795" marR="121795" marT="60897" marB="60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0307748"/>
                  </a:ext>
                </a:extLst>
              </a:tr>
              <a:tr h="60780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fr-FR" sz="2400">
                        <a:solidFill>
                          <a:schemeClr val="tx1"/>
                        </a:solidFill>
                        <a:latin typeface="Seaford"/>
                      </a:endParaRPr>
                    </a:p>
                  </a:txBody>
                  <a:tcPr marL="121795" marR="121795" marT="60897" marB="60897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fr-FR" sz="2400">
                        <a:solidFill>
                          <a:schemeClr val="tx1"/>
                        </a:solidFill>
                        <a:latin typeface="Seaford"/>
                      </a:endParaRPr>
                    </a:p>
                  </a:txBody>
                  <a:tcPr marL="121795" marR="121795" marT="60897" marB="60897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fr-FR" sz="2400">
                        <a:solidFill>
                          <a:schemeClr val="tx1"/>
                        </a:solidFill>
                        <a:latin typeface="Seaford"/>
                      </a:endParaRPr>
                    </a:p>
                  </a:txBody>
                  <a:tcPr marL="121795" marR="121795" marT="60897" marB="60897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fr-FR" sz="2400">
                        <a:solidFill>
                          <a:schemeClr val="tx1"/>
                        </a:solidFill>
                        <a:latin typeface="Seaford"/>
                      </a:endParaRPr>
                    </a:p>
                  </a:txBody>
                  <a:tcPr marL="121795" marR="121795" marT="60897" marB="60897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2348952"/>
                  </a:ext>
                </a:extLst>
              </a:tr>
              <a:tr h="1253345"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tx1"/>
                          </a:solidFill>
                          <a:latin typeface="Seaford"/>
                        </a:rPr>
                        <a:t>city</a:t>
                      </a:r>
                    </a:p>
                  </a:txBody>
                  <a:tcPr marL="121795" marR="121795" marT="60897" marB="60897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tx1"/>
                          </a:solidFill>
                          <a:latin typeface="Seaford"/>
                        </a:rPr>
                        <a:t>VARCHAR</a:t>
                      </a:r>
                    </a:p>
                  </a:txBody>
                  <a:tcPr marL="121795" marR="121795" marT="60897" marB="60897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tx1"/>
                          </a:solidFill>
                          <a:latin typeface="Seaford"/>
                        </a:rPr>
                        <a:t>50</a:t>
                      </a:r>
                    </a:p>
                  </a:txBody>
                  <a:tcPr marL="121795" marR="121795" marT="60897" marB="60897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tx1"/>
                          </a:solidFill>
                          <a:latin typeface="Seaford"/>
                        </a:rPr>
                        <a:t>Vile où se trouve la location</a:t>
                      </a:r>
                    </a:p>
                  </a:txBody>
                  <a:tcPr marL="121795" marR="121795" marT="60897" marB="60897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69919"/>
                  </a:ext>
                </a:extLst>
              </a:tr>
              <a:tr h="1253345"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tx1"/>
                          </a:solidFill>
                          <a:latin typeface="Seaford"/>
                        </a:rPr>
                        <a:t>country</a:t>
                      </a:r>
                    </a:p>
                  </a:txBody>
                  <a:tcPr marL="121795" marR="121795" marT="60897" marB="60897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tx1"/>
                          </a:solidFill>
                          <a:latin typeface="Seaford"/>
                        </a:rPr>
                        <a:t>VARCHAR</a:t>
                      </a:r>
                    </a:p>
                  </a:txBody>
                  <a:tcPr marL="121795" marR="121795" marT="60897" marB="60897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tx1"/>
                          </a:solidFill>
                          <a:latin typeface="Seaford"/>
                        </a:rPr>
                        <a:t>50</a:t>
                      </a:r>
                    </a:p>
                  </a:txBody>
                  <a:tcPr marL="121795" marR="121795" marT="60897" marB="60897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tx1"/>
                          </a:solidFill>
                          <a:latin typeface="Seaford"/>
                        </a:rPr>
                        <a:t>Pays où se trouve la location</a:t>
                      </a:r>
                    </a:p>
                  </a:txBody>
                  <a:tcPr marL="121795" marR="121795" marT="60897" marB="60897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010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reeform: Shape 3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22129A3-ECB1-E102-3A59-69BE78A8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60" y="2767106"/>
            <a:ext cx="337509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  <a:latin typeface="Seaford"/>
              </a:rPr>
              <a:t>Dictionnaire</a:t>
            </a:r>
            <a:r>
              <a:rPr lang="en-US" sz="4000" kern="1200" dirty="0">
                <a:solidFill>
                  <a:srgbClr val="FFFFFF"/>
                </a:solidFill>
                <a:latin typeface="Seaford"/>
              </a:rPr>
              <a:t> de données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2C5400A-5D4D-C7F3-AFDD-DEB22EBAAD4A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rgbClr val="FFFFFF"/>
                </a:solidFill>
                <a:latin typeface="Seaford"/>
              </a:rPr>
              <a:t>Entité : Equipement</a:t>
            </a:r>
          </a:p>
        </p:txBody>
      </p:sp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2363B657-F9F9-B2C1-7F90-7363A73DC5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4046124"/>
              </p:ext>
            </p:extLst>
          </p:nvPr>
        </p:nvGraphicFramePr>
        <p:xfrm>
          <a:off x="4502428" y="2571616"/>
          <a:ext cx="7225750" cy="171477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2113002">
                  <a:extLst>
                    <a:ext uri="{9D8B030D-6E8A-4147-A177-3AD203B41FA5}">
                      <a16:colId xmlns:a16="http://schemas.microsoft.com/office/drawing/2014/main" val="2706849517"/>
                    </a:ext>
                  </a:extLst>
                </a:gridCol>
                <a:gridCol w="1602328">
                  <a:extLst>
                    <a:ext uri="{9D8B030D-6E8A-4147-A177-3AD203B41FA5}">
                      <a16:colId xmlns:a16="http://schemas.microsoft.com/office/drawing/2014/main" val="1549039323"/>
                    </a:ext>
                  </a:extLst>
                </a:gridCol>
                <a:gridCol w="1528689">
                  <a:extLst>
                    <a:ext uri="{9D8B030D-6E8A-4147-A177-3AD203B41FA5}">
                      <a16:colId xmlns:a16="http://schemas.microsoft.com/office/drawing/2014/main" val="3403343785"/>
                    </a:ext>
                  </a:extLst>
                </a:gridCol>
                <a:gridCol w="1981731">
                  <a:extLst>
                    <a:ext uri="{9D8B030D-6E8A-4147-A177-3AD203B41FA5}">
                      <a16:colId xmlns:a16="http://schemas.microsoft.com/office/drawing/2014/main" val="2161877189"/>
                    </a:ext>
                  </a:extLst>
                </a:gridCol>
              </a:tblGrid>
              <a:tr h="447278"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>
                          <a:solidFill>
                            <a:srgbClr val="000000"/>
                          </a:solidFill>
                          <a:latin typeface="Seaford"/>
                        </a:rPr>
                        <a:t>Nom</a:t>
                      </a:r>
                    </a:p>
                  </a:txBody>
                  <a:tcPr marL="103031" marR="103031" marT="51515" marB="51515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>
                          <a:solidFill>
                            <a:srgbClr val="000000"/>
                          </a:solidFill>
                          <a:latin typeface="Seaford"/>
                        </a:rPr>
                        <a:t>Type</a:t>
                      </a:r>
                    </a:p>
                  </a:txBody>
                  <a:tcPr marL="103031" marR="103031" marT="51515" marB="51515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>
                          <a:solidFill>
                            <a:srgbClr val="000000"/>
                          </a:solidFill>
                          <a:latin typeface="Seaford"/>
                        </a:rPr>
                        <a:t>Longueur</a:t>
                      </a:r>
                    </a:p>
                  </a:txBody>
                  <a:tcPr marL="103031" marR="103031" marT="51515" marB="51515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>
                          <a:solidFill>
                            <a:srgbClr val="000000"/>
                          </a:solidFill>
                          <a:latin typeface="Seaford"/>
                        </a:rPr>
                        <a:t>Commentaire</a:t>
                      </a:r>
                    </a:p>
                  </a:txBody>
                  <a:tcPr marL="103031" marR="103031" marT="51515" marB="51515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342028"/>
                  </a:ext>
                </a:extLst>
              </a:tr>
              <a:tr h="512849">
                <a:tc>
                  <a:txBody>
                    <a:bodyPr/>
                    <a:lstStyle/>
                    <a:p>
                      <a:pPr algn="l"/>
                      <a:endParaRPr lang="fr-FR" sz="2000" dirty="0">
                        <a:solidFill>
                          <a:srgbClr val="000000"/>
                        </a:solidFill>
                        <a:latin typeface="Seaford"/>
                      </a:endParaRPr>
                    </a:p>
                  </a:txBody>
                  <a:tcPr marL="103031" marR="103031" marT="51515" marB="51515"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000" dirty="0">
                        <a:solidFill>
                          <a:srgbClr val="000000"/>
                        </a:solidFill>
                        <a:latin typeface="Seaford"/>
                      </a:endParaRPr>
                    </a:p>
                  </a:txBody>
                  <a:tcPr marL="103031" marR="103031" marT="51515" marB="51515"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000" dirty="0">
                        <a:solidFill>
                          <a:srgbClr val="000000"/>
                        </a:solidFill>
                        <a:latin typeface="Seaford"/>
                      </a:endParaRPr>
                    </a:p>
                  </a:txBody>
                  <a:tcPr marL="103031" marR="103031" marT="51515" marB="51515"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000" dirty="0">
                        <a:solidFill>
                          <a:srgbClr val="000000"/>
                        </a:solidFill>
                        <a:latin typeface="Seaford"/>
                      </a:endParaRPr>
                    </a:p>
                  </a:txBody>
                  <a:tcPr marL="103031" marR="103031" marT="51515" marB="51515"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164899"/>
                  </a:ext>
                </a:extLst>
              </a:tr>
              <a:tr h="754643">
                <a:tc>
                  <a:txBody>
                    <a:bodyPr/>
                    <a:lstStyle/>
                    <a:p>
                      <a:pPr algn="ctr"/>
                      <a:r>
                        <a:rPr lang="fr-FR" sz="2000" err="1">
                          <a:solidFill>
                            <a:srgbClr val="000000"/>
                          </a:solidFill>
                          <a:latin typeface="Seaford"/>
                        </a:rPr>
                        <a:t>labelEquipment</a:t>
                      </a:r>
                    </a:p>
                  </a:txBody>
                  <a:tcPr marL="103031" marR="103031" marT="51515" marB="51515"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rgbClr val="000000"/>
                          </a:solidFill>
                          <a:latin typeface="Seaford"/>
                        </a:rPr>
                        <a:t>VARCHAR</a:t>
                      </a:r>
                    </a:p>
                  </a:txBody>
                  <a:tcPr marL="103031" marR="103031" marT="51515" marB="51515"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rgbClr val="000000"/>
                          </a:solidFill>
                          <a:latin typeface="Seaford"/>
                        </a:rPr>
                        <a:t>50</a:t>
                      </a:r>
                    </a:p>
                  </a:txBody>
                  <a:tcPr marL="103031" marR="103031" marT="51515" marB="51515"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rgbClr val="000000"/>
                          </a:solidFill>
                          <a:latin typeface="Seaford"/>
                        </a:rPr>
                        <a:t>Nom de l’équipement</a:t>
                      </a:r>
                    </a:p>
                  </a:txBody>
                  <a:tcPr marL="103031" marR="103031" marT="51515" marB="51515"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456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914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291F29F-1443-1619-5D25-5934F893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393" y="2767106"/>
            <a:ext cx="3117665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  <a:latin typeface="Seaford"/>
              </a:rPr>
              <a:t>Dictionnaire</a:t>
            </a:r>
            <a:r>
              <a:rPr lang="en-US" sz="4000" kern="1200" dirty="0">
                <a:solidFill>
                  <a:srgbClr val="FFFFFF"/>
                </a:solidFill>
                <a:latin typeface="Seaford"/>
              </a:rPr>
              <a:t> de données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0F875ED-0C1B-4658-D805-D34D0EE6DB03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rgbClr val="FFFFFF"/>
                </a:solidFill>
                <a:latin typeface="Seaford"/>
              </a:rPr>
              <a:t>Entité : Réservation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8945D20E-2391-9BA7-1C42-8D2A5BCC9B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8060745"/>
              </p:ext>
            </p:extLst>
          </p:nvPr>
        </p:nvGraphicFramePr>
        <p:xfrm>
          <a:off x="4502428" y="2064067"/>
          <a:ext cx="7225750" cy="27298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32260">
                  <a:extLst>
                    <a:ext uri="{9D8B030D-6E8A-4147-A177-3AD203B41FA5}">
                      <a16:colId xmlns:a16="http://schemas.microsoft.com/office/drawing/2014/main" val="1866516910"/>
                    </a:ext>
                  </a:extLst>
                </a:gridCol>
                <a:gridCol w="1814271">
                  <a:extLst>
                    <a:ext uri="{9D8B030D-6E8A-4147-A177-3AD203B41FA5}">
                      <a16:colId xmlns:a16="http://schemas.microsoft.com/office/drawing/2014/main" val="632302035"/>
                    </a:ext>
                  </a:extLst>
                </a:gridCol>
                <a:gridCol w="1688933">
                  <a:extLst>
                    <a:ext uri="{9D8B030D-6E8A-4147-A177-3AD203B41FA5}">
                      <a16:colId xmlns:a16="http://schemas.microsoft.com/office/drawing/2014/main" val="2669545162"/>
                    </a:ext>
                  </a:extLst>
                </a:gridCol>
                <a:gridCol w="2190286">
                  <a:extLst>
                    <a:ext uri="{9D8B030D-6E8A-4147-A177-3AD203B41FA5}">
                      <a16:colId xmlns:a16="http://schemas.microsoft.com/office/drawing/2014/main" val="176494916"/>
                    </a:ext>
                  </a:extLst>
                </a:gridCol>
              </a:tblGrid>
              <a:tr h="496340">
                <a:tc>
                  <a:txBody>
                    <a:bodyPr/>
                    <a:lstStyle/>
                    <a:p>
                      <a:pPr algn="ctr"/>
                      <a:r>
                        <a:rPr lang="fr-FR" sz="2200" b="1" dirty="0">
                          <a:latin typeface="Seaford"/>
                        </a:rPr>
                        <a:t>Nom</a:t>
                      </a:r>
                      <a:endParaRPr lang="fr-FR" sz="2200">
                        <a:latin typeface="Seaford"/>
                      </a:endParaRPr>
                    </a:p>
                  </a:txBody>
                  <a:tcPr marL="112804" marR="112804" marT="56402" marB="56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b="1" dirty="0">
                          <a:latin typeface="Seaford"/>
                        </a:rPr>
                        <a:t>Type</a:t>
                      </a:r>
                      <a:endParaRPr lang="fr-FR" sz="2200">
                        <a:latin typeface="Seaford"/>
                      </a:endParaRPr>
                    </a:p>
                  </a:txBody>
                  <a:tcPr marL="112804" marR="112804" marT="56402" marB="56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b="1" dirty="0">
                          <a:latin typeface="Seaford"/>
                        </a:rPr>
                        <a:t>Longueur</a:t>
                      </a:r>
                      <a:endParaRPr lang="fr-FR" sz="2200">
                        <a:latin typeface="Seaford"/>
                      </a:endParaRPr>
                    </a:p>
                  </a:txBody>
                  <a:tcPr marL="112804" marR="112804" marT="56402" marB="56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b="1" dirty="0">
                          <a:latin typeface="Seaford"/>
                        </a:rPr>
                        <a:t>Commentaire</a:t>
                      </a:r>
                      <a:endParaRPr lang="fr-FR" sz="2200">
                        <a:latin typeface="Seaford"/>
                      </a:endParaRPr>
                    </a:p>
                  </a:txBody>
                  <a:tcPr marL="112804" marR="112804" marT="56402" marB="564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163203"/>
                  </a:ext>
                </a:extLst>
              </a:tr>
              <a:tr h="56402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2200" b="1" dirty="0">
                        <a:latin typeface="Seaford"/>
                      </a:endParaRPr>
                    </a:p>
                  </a:txBody>
                  <a:tcPr marL="112804" marR="112804" marT="56402" marB="56402"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2200" b="1" dirty="0">
                        <a:latin typeface="Seaford"/>
                      </a:endParaRPr>
                    </a:p>
                  </a:txBody>
                  <a:tcPr marL="112804" marR="112804" marT="56402" marB="56402"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2200" b="1" dirty="0">
                        <a:latin typeface="Seaford"/>
                      </a:endParaRPr>
                    </a:p>
                  </a:txBody>
                  <a:tcPr marL="112804" marR="112804" marT="56402" marB="56402"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2200" b="1" dirty="0">
                        <a:latin typeface="Seaford"/>
                      </a:endParaRPr>
                    </a:p>
                  </a:txBody>
                  <a:tcPr marL="112804" marR="112804" marT="56402" marB="56402"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73973"/>
                  </a:ext>
                </a:extLst>
              </a:tr>
              <a:tr h="834753">
                <a:tc>
                  <a:txBody>
                    <a:bodyPr/>
                    <a:lstStyle/>
                    <a:p>
                      <a:pPr algn="ctr"/>
                      <a:r>
                        <a:rPr lang="fr-FR" sz="2200" err="1">
                          <a:latin typeface="Seaford"/>
                        </a:rPr>
                        <a:t>dateStart</a:t>
                      </a:r>
                      <a:endParaRPr lang="fr-FR" sz="2200">
                        <a:latin typeface="Seaford"/>
                      </a:endParaRPr>
                    </a:p>
                  </a:txBody>
                  <a:tcPr marL="112804" marR="112804" marT="56402" marB="56402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latin typeface="Seaford"/>
                        </a:rPr>
                        <a:t>DATETIME</a:t>
                      </a:r>
                    </a:p>
                  </a:txBody>
                  <a:tcPr marL="112804" marR="112804" marT="56402" marB="56402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fr-FR" sz="2200" dirty="0"/>
                      </a:br>
                      <a:endParaRPr lang="fr-FR" sz="2200" dirty="0">
                        <a:latin typeface="Seaford"/>
                      </a:endParaRPr>
                    </a:p>
                  </a:txBody>
                  <a:tcPr marL="112804" marR="112804" marT="56402" marB="56402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latin typeface="Seaford"/>
                        </a:rPr>
                        <a:t>Date de début de la location</a:t>
                      </a:r>
                    </a:p>
                  </a:txBody>
                  <a:tcPr marL="112804" marR="112804" marT="56402" marB="56402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893859"/>
                  </a:ext>
                </a:extLst>
              </a:tr>
              <a:tr h="834753">
                <a:tc>
                  <a:txBody>
                    <a:bodyPr/>
                    <a:lstStyle/>
                    <a:p>
                      <a:pPr algn="ctr"/>
                      <a:r>
                        <a:rPr lang="fr-FR" sz="2200" err="1">
                          <a:latin typeface="Seaford"/>
                        </a:rPr>
                        <a:t>dateEnd</a:t>
                      </a:r>
                      <a:endParaRPr lang="fr-FR" sz="2200">
                        <a:latin typeface="Seaford"/>
                      </a:endParaRPr>
                    </a:p>
                  </a:txBody>
                  <a:tcPr marL="112804" marR="112804" marT="56402" marB="56402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latin typeface="Seaford"/>
                        </a:rPr>
                        <a:t>DATETIME</a:t>
                      </a:r>
                    </a:p>
                  </a:txBody>
                  <a:tcPr marL="112804" marR="112804" marT="56402" marB="56402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fr-FR" sz="2200" dirty="0"/>
                      </a:br>
                      <a:endParaRPr lang="fr-FR" sz="2200" dirty="0">
                        <a:latin typeface="Seaford"/>
                      </a:endParaRPr>
                    </a:p>
                  </a:txBody>
                  <a:tcPr marL="112804" marR="112804" marT="56402" marB="56402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latin typeface="Seaford"/>
                        </a:rPr>
                        <a:t>Date de fin de la location</a:t>
                      </a:r>
                    </a:p>
                  </a:txBody>
                  <a:tcPr marL="112804" marR="112804" marT="56402" marB="56402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738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7097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42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43" baseType="lpstr">
      <vt:lpstr>Thème Office</vt:lpstr>
      <vt:lpstr>TP AIRBNB</vt:lpstr>
      <vt:lpstr>Sujet</vt:lpstr>
      <vt:lpstr>Fonctionnalités</vt:lpstr>
      <vt:lpstr>Fonctionnalités</vt:lpstr>
      <vt:lpstr>Dictionnaire de données</vt:lpstr>
      <vt:lpstr>Dictionnaire de données</vt:lpstr>
      <vt:lpstr>Dictionnaire de données</vt:lpstr>
      <vt:lpstr>Dictionnaire de données</vt:lpstr>
      <vt:lpstr>Dictionnaire de données</vt:lpstr>
      <vt:lpstr>Dictionnaire de données</vt:lpstr>
      <vt:lpstr>Cas d'utilisation    Permissions</vt:lpstr>
      <vt:lpstr>Cas d'utilisation   Annonceur</vt:lpstr>
      <vt:lpstr>Cas d'utilisation   Utilisateur</vt:lpstr>
      <vt:lpstr>Conception MCD</vt:lpstr>
      <vt:lpstr>Conception - MPD</vt:lpstr>
      <vt:lpstr>Conception MLD</vt:lpstr>
      <vt:lpstr>Conception Technologies</vt:lpstr>
      <vt:lpstr>Entity : User</vt:lpstr>
      <vt:lpstr>Parcours - Utilisateur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777</cp:revision>
  <dcterms:created xsi:type="dcterms:W3CDTF">2024-12-18T11:07:04Z</dcterms:created>
  <dcterms:modified xsi:type="dcterms:W3CDTF">2024-12-19T11:33:00Z</dcterms:modified>
</cp:coreProperties>
</file>