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Arial Black"/>
      <p:regular r:id="rId43"/>
    </p:embeddedFon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8" roundtripDataSignature="AMtx7mgtmdozg3Ga0l+lakr1SZ6h+tv2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CenturyGothic-regular.fntdata"/><Relationship Id="rId21" Type="http://schemas.openxmlformats.org/officeDocument/2006/relationships/slide" Target="slides/slide16.xml"/><Relationship Id="rId43" Type="http://schemas.openxmlformats.org/officeDocument/2006/relationships/font" Target="fonts/ArialBlack-regular.fntdata"/><Relationship Id="rId24" Type="http://schemas.openxmlformats.org/officeDocument/2006/relationships/slide" Target="slides/slide19.xml"/><Relationship Id="rId46" Type="http://schemas.openxmlformats.org/officeDocument/2006/relationships/font" Target="fonts/CenturyGothic-italic.fntdata"/><Relationship Id="rId23" Type="http://schemas.openxmlformats.org/officeDocument/2006/relationships/slide" Target="slides/slide18.xml"/><Relationship Id="rId45"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CenturyGothic-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f1194f314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f1194f3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A9988"/>
              </a:buClr>
              <a:buSzPts val="1100"/>
              <a:buFont typeface="Arial"/>
              <a:buNone/>
            </a:pPr>
            <a:r>
              <a:rPr b="1" lang="fr-FR" sz="1600">
                <a:solidFill>
                  <a:srgbClr val="1A9988"/>
                </a:solidFill>
                <a:latin typeface="Century Gothic"/>
                <a:ea typeface="Century Gothic"/>
                <a:cs typeface="Century Gothic"/>
                <a:sym typeface="Century Gothic"/>
              </a:rPr>
              <a:t>How customers behaviour is evolving through time?</a:t>
            </a:r>
            <a:endParaRPr b="1" sz="1600">
              <a:solidFill>
                <a:srgbClr val="1A9988"/>
              </a:solidFill>
              <a:latin typeface="Century Gothic"/>
              <a:ea typeface="Century Gothic"/>
              <a:cs typeface="Century Gothic"/>
              <a:sym typeface="Century Gothic"/>
            </a:endParaRPr>
          </a:p>
          <a:p>
            <a:pPr indent="0" lvl="0" marL="0" rtl="0" algn="l">
              <a:lnSpc>
                <a:spcPct val="115000"/>
              </a:lnSpc>
              <a:spcBef>
                <a:spcPts val="360"/>
              </a:spcBef>
              <a:spcAft>
                <a:spcPts val="600"/>
              </a:spcAft>
              <a:buClr>
                <a:schemeClr val="dk1"/>
              </a:buClr>
              <a:buSzPts val="1100"/>
              <a:buFont typeface="Arial"/>
              <a:buNone/>
            </a:pPr>
            <a:r>
              <a:rPr lang="fr-FR" sz="1600">
                <a:solidFill>
                  <a:schemeClr val="dk1"/>
                </a:solidFill>
                <a:latin typeface="Century Gothic"/>
                <a:ea typeface="Century Gothic"/>
                <a:cs typeface="Century Gothic"/>
                <a:sym typeface="Century Gothic"/>
              </a:rPr>
              <a:t>2 months after the 1st visit on the app,  all customer types have a considerable decrease of active players.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f64573d29_8_2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f64573d29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Clr>
                <a:schemeClr val="dk1"/>
              </a:buClr>
              <a:buSzPts val="800"/>
              <a:buChar char="-"/>
            </a:pPr>
            <a:r>
              <a:rPr lang="fr-FR" sz="800">
                <a:solidFill>
                  <a:schemeClr val="dk1"/>
                </a:solidFill>
              </a:rPr>
              <a:t>It is obvious that social raiders are both the most numerous to buy and the ones who are spending the most on the app so we might try to advertise toward them</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fr-FR" sz="1000">
                <a:solidFill>
                  <a:schemeClr val="dk1"/>
                </a:solidFill>
                <a:latin typeface="Century Gothic"/>
                <a:ea typeface="Century Gothic"/>
                <a:cs typeface="Century Gothic"/>
                <a:sym typeface="Century Gothic"/>
              </a:rPr>
              <a:t>Social raiders are the most loyal consumers. They play more frequently and recently than other customer types. And they have a huge proportion of buyers. </a:t>
            </a:r>
            <a:endParaRPr sz="1000">
              <a:solidFill>
                <a:schemeClr val="dk1"/>
              </a:solidFill>
              <a:latin typeface="Century Gothic"/>
              <a:ea typeface="Century Gothic"/>
              <a:cs typeface="Century Gothic"/>
              <a:sym typeface="Century Gothic"/>
            </a:endParaRPr>
          </a:p>
          <a:p>
            <a:pPr indent="-279400" lvl="0" marL="457200" rtl="0" algn="l">
              <a:lnSpc>
                <a:spcPct val="115000"/>
              </a:lnSpc>
              <a:spcBef>
                <a:spcPts val="0"/>
              </a:spcBef>
              <a:spcAft>
                <a:spcPts val="0"/>
              </a:spcAft>
              <a:buClr>
                <a:schemeClr val="dk1"/>
              </a:buClr>
              <a:buSzPts val="800"/>
              <a:buChar char="-"/>
            </a:pPr>
            <a:r>
              <a:rPr lang="fr-FR" sz="1000">
                <a:solidFill>
                  <a:schemeClr val="dk1"/>
                </a:solidFill>
                <a:latin typeface="Century Gothic"/>
                <a:ea typeface="Century Gothic"/>
                <a:cs typeface="Century Gothic"/>
                <a:sym typeface="Century Gothic"/>
              </a:rPr>
              <a:t>Just behind them, catchers are loyal too, but a bit less.</a:t>
            </a:r>
            <a:endParaRPr sz="1000">
              <a:solidFill>
                <a:schemeClr val="dk1"/>
              </a:solidFill>
              <a:latin typeface="Century Gothic"/>
              <a:ea typeface="Century Gothic"/>
              <a:cs typeface="Century Gothic"/>
              <a:sym typeface="Century Gothic"/>
            </a:endParaRPr>
          </a:p>
          <a:p>
            <a:pPr indent="-279400" lvl="0" marL="457200" rtl="0" algn="l">
              <a:lnSpc>
                <a:spcPct val="115000"/>
              </a:lnSpc>
              <a:spcBef>
                <a:spcPts val="0"/>
              </a:spcBef>
              <a:spcAft>
                <a:spcPts val="0"/>
              </a:spcAft>
              <a:buClr>
                <a:schemeClr val="dk1"/>
              </a:buClr>
              <a:buSzPts val="800"/>
              <a:buChar char="-"/>
            </a:pPr>
            <a:r>
              <a:rPr lang="fr-FR" sz="1000">
                <a:solidFill>
                  <a:schemeClr val="dk1"/>
                </a:solidFill>
                <a:latin typeface="Century Gothic"/>
                <a:ea typeface="Century Gothic"/>
                <a:cs typeface="Century Gothic"/>
                <a:sym typeface="Century Gothic"/>
              </a:rPr>
              <a:t>Miscellaneous players are the most numerous type of players to play only one time.</a:t>
            </a:r>
            <a:endParaRPr sz="1000">
              <a:solidFill>
                <a:schemeClr val="dk1"/>
              </a:solidFill>
              <a:latin typeface="Century Gothic"/>
              <a:ea typeface="Century Gothic"/>
              <a:cs typeface="Century Gothic"/>
              <a:sym typeface="Century Gothic"/>
            </a:endParaRPr>
          </a:p>
          <a:p>
            <a:pPr indent="-279400" lvl="0" marL="457200" rtl="0" algn="l">
              <a:lnSpc>
                <a:spcPct val="115000"/>
              </a:lnSpc>
              <a:spcBef>
                <a:spcPts val="0"/>
              </a:spcBef>
              <a:spcAft>
                <a:spcPts val="0"/>
              </a:spcAft>
              <a:buClr>
                <a:schemeClr val="dk1"/>
              </a:buClr>
              <a:buSzPts val="800"/>
              <a:buChar char="-"/>
            </a:pPr>
            <a:r>
              <a:rPr b="1" lang="fr-FR" sz="1000">
                <a:solidFill>
                  <a:schemeClr val="dk1"/>
                </a:solidFill>
                <a:latin typeface="Century Gothic"/>
                <a:ea typeface="Century Gothic"/>
                <a:cs typeface="Century Gothic"/>
                <a:sym typeface="Century Gothic"/>
              </a:rPr>
              <a:t>→ </a:t>
            </a:r>
            <a:r>
              <a:rPr lang="fr-FR" sz="1000">
                <a:solidFill>
                  <a:schemeClr val="dk1"/>
                </a:solidFill>
                <a:latin typeface="Century Gothic"/>
                <a:ea typeface="Century Gothic"/>
                <a:cs typeface="Century Gothic"/>
                <a:sym typeface="Century Gothic"/>
              </a:rPr>
              <a:t>The proportion of buyers is almost the same for players who play a lot than players who play less.</a:t>
            </a:r>
            <a:r>
              <a:rPr b="1" lang="fr-FR" sz="1000">
                <a:solidFill>
                  <a:schemeClr val="dk1"/>
                </a:solidFill>
                <a:latin typeface="Century Gothic"/>
                <a:ea typeface="Century Gothic"/>
                <a:cs typeface="Century Gothic"/>
                <a:sym typeface="Century Gothic"/>
              </a:rPr>
              <a:t> </a:t>
            </a:r>
            <a:endParaRPr b="1" sz="1000">
              <a:solidFill>
                <a:schemeClr val="dk1"/>
              </a:solidFill>
              <a:latin typeface="Century Gothic"/>
              <a:ea typeface="Century Gothic"/>
              <a:cs typeface="Century Gothic"/>
              <a:sym typeface="Century Gothic"/>
            </a:endParaRPr>
          </a:p>
          <a:p>
            <a:pPr indent="-279400" lvl="0" marL="457200" rtl="0" algn="l">
              <a:lnSpc>
                <a:spcPct val="115000"/>
              </a:lnSpc>
              <a:spcBef>
                <a:spcPts val="0"/>
              </a:spcBef>
              <a:spcAft>
                <a:spcPts val="0"/>
              </a:spcAft>
              <a:buClr>
                <a:schemeClr val="dk1"/>
              </a:buClr>
              <a:buSzPts val="800"/>
              <a:buChar char="-"/>
            </a:pPr>
            <a:r>
              <a:rPr b="1" lang="fr-FR" sz="1000">
                <a:solidFill>
                  <a:schemeClr val="dk1"/>
                </a:solidFill>
                <a:latin typeface="Century Gothic"/>
                <a:ea typeface="Century Gothic"/>
                <a:cs typeface="Century Gothic"/>
                <a:sym typeface="Century Gothic"/>
              </a:rPr>
              <a:t>Frequency of playing have a slight impact on buying behavior. </a:t>
            </a:r>
            <a:endParaRPr sz="8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5cfe2b1a5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5cfe2b1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FR" sz="900">
                <a:solidFill>
                  <a:schemeClr val="dk1"/>
                </a:solidFill>
                <a:latin typeface="Century Gothic"/>
                <a:ea typeface="Century Gothic"/>
                <a:cs typeface="Century Gothic"/>
                <a:sym typeface="Century Gothic"/>
              </a:rPr>
              <a:t>The miscellaneous players were used to spend  much more on the app than now. We are losing those customers.</a:t>
            </a:r>
            <a:endParaRPr sz="900">
              <a:solidFill>
                <a:schemeClr val="dk1"/>
              </a:solidFill>
              <a:latin typeface="Century Gothic"/>
              <a:ea typeface="Century Gothic"/>
              <a:cs typeface="Century Gothic"/>
              <a:sym typeface="Century Gothic"/>
            </a:endParaRPr>
          </a:p>
          <a:p>
            <a:pPr indent="0" lvl="0" marL="0" rtl="0" algn="l">
              <a:lnSpc>
                <a:spcPct val="115000"/>
              </a:lnSpc>
              <a:spcBef>
                <a:spcPts val="1600"/>
              </a:spcBef>
              <a:spcAft>
                <a:spcPts val="0"/>
              </a:spcAft>
              <a:buClr>
                <a:schemeClr val="dk1"/>
              </a:buClr>
              <a:buSzPts val="1100"/>
              <a:buFont typeface="Arial"/>
              <a:buNone/>
            </a:pPr>
            <a:r>
              <a:rPr lang="fr-FR" sz="900">
                <a:solidFill>
                  <a:schemeClr val="dk1"/>
                </a:solidFill>
                <a:latin typeface="Century Gothic"/>
                <a:ea typeface="Century Gothic"/>
                <a:cs typeface="Century Gothic"/>
                <a:sym typeface="Century Gothic"/>
              </a:rPr>
              <a:t>The catchers that have played the most recently are spending well less  than the ones who stopped playing at the beginning of June.</a:t>
            </a:r>
            <a:endParaRPr sz="900">
              <a:solidFill>
                <a:schemeClr val="dk1"/>
              </a:solidFill>
              <a:latin typeface="Century Gothic"/>
              <a:ea typeface="Century Gothic"/>
              <a:cs typeface="Century Gothic"/>
              <a:sym typeface="Century Gothic"/>
            </a:endParaRPr>
          </a:p>
          <a:p>
            <a:pPr indent="0" lvl="0" marL="0" rtl="0" algn="l">
              <a:lnSpc>
                <a:spcPct val="115000"/>
              </a:lnSpc>
              <a:spcBef>
                <a:spcPts val="1600"/>
              </a:spcBef>
              <a:spcAft>
                <a:spcPts val="0"/>
              </a:spcAft>
              <a:buNone/>
            </a:pPr>
            <a:r>
              <a:rPr lang="fr-FR" sz="900">
                <a:solidFill>
                  <a:schemeClr val="dk1"/>
                </a:solidFill>
                <a:latin typeface="Century Gothic"/>
                <a:ea typeface="Century Gothic"/>
                <a:cs typeface="Century Gothic"/>
                <a:sym typeface="Century Gothic"/>
              </a:rPr>
              <a:t>In the starting of summer season catchers were spending more</a:t>
            </a:r>
            <a:endParaRPr/>
          </a:p>
          <a:p>
            <a:pPr indent="0" lvl="0" marL="0" rtl="0" algn="l">
              <a:spcBef>
                <a:spcPts val="1600"/>
              </a:spcBef>
              <a:spcAft>
                <a:spcPts val="0"/>
              </a:spcAft>
              <a:buNone/>
            </a:pPr>
            <a:r>
              <a:t/>
            </a:r>
            <a:endParaRPr/>
          </a:p>
          <a:p>
            <a:pPr indent="0" lvl="0" marL="0" rtl="0" algn="l">
              <a:spcBef>
                <a:spcPts val="0"/>
              </a:spcBef>
              <a:spcAft>
                <a:spcPts val="0"/>
              </a:spcAft>
              <a:buNone/>
            </a:pPr>
            <a:r>
              <a:rPr lang="fr-FR"/>
              <a:t>Maybe during the summer there is more social raiders because customer have much time to spent on the application where during working time others categories are either more frequent or more likely to buy.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64573d29_8_3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64573d29_8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5cfe2b1a5_0_5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5cfe2b1a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fr-FR" sz="1400">
                <a:solidFill>
                  <a:schemeClr val="dk1"/>
                </a:solidFill>
              </a:rPr>
              <a:t>It is obvious that social raiders are both the most numerous to buy and the ones who are spending the most on the app so we might try to advertise toward them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5cfe2b1a5_0_10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5cfe2b1a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f6b9168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f6b9168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Summarise the insight and put them on the grids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f1194f31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f1194f3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f1194f314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f1194f31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f1194f314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f1194f3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595959"/>
              </a:buClr>
              <a:buSzPts val="1360"/>
              <a:buFont typeface="Arial"/>
              <a:buNone/>
            </a:pPr>
            <a:r>
              <a:rPr lang="fr-FR" sz="1400">
                <a:solidFill>
                  <a:schemeClr val="dk1"/>
                </a:solidFill>
              </a:rPr>
              <a:t>n average, a customer spent 3,97€ on the app BUT</a:t>
            </a:r>
            <a:endParaRPr sz="1400">
              <a:solidFill>
                <a:schemeClr val="dk1"/>
              </a:solidFill>
            </a:endParaRPr>
          </a:p>
          <a:p>
            <a:pPr indent="0" lvl="0" marL="0" rtl="0" algn="l">
              <a:lnSpc>
                <a:spcPct val="80000"/>
              </a:lnSpc>
              <a:spcBef>
                <a:spcPts val="0"/>
              </a:spcBef>
              <a:spcAft>
                <a:spcPts val="0"/>
              </a:spcAft>
              <a:buClr>
                <a:srgbClr val="595959"/>
              </a:buClr>
              <a:buSzPts val="1360"/>
              <a:buFont typeface="Arial"/>
              <a:buNone/>
            </a:pPr>
            <a:r>
              <a:rPr lang="fr-FR" sz="1400">
                <a:solidFill>
                  <a:schemeClr val="dk1"/>
                </a:solidFill>
              </a:rPr>
              <a:t>among the actif customers there is only 36% of people spending money on the app and the average purchase is 11€ with a maximum reaching 128€ but a median at 5€. THe majority of the purchase are small purchase but there are some heavy buyers. Standard deviation of 14€.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64573d29_0_7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f64573d2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The catchers that played the most recently (&lt;10days ago) </a:t>
            </a:r>
            <a:endParaRPr/>
          </a:p>
          <a:p>
            <a:pPr indent="0" lvl="0" marL="0" rtl="0" algn="l">
              <a:spcBef>
                <a:spcPts val="0"/>
              </a:spcBef>
              <a:spcAft>
                <a:spcPts val="0"/>
              </a:spcAft>
              <a:buNone/>
            </a:pPr>
            <a:r>
              <a:rPr lang="fr-FR"/>
              <a:t>Maybe during the summer there is more social raiders because customer have much time to spent on the application where during working time others categories are either more frequent or more likely to buy. </a:t>
            </a:r>
            <a:endParaRPr/>
          </a:p>
          <a:p>
            <a:pPr indent="0" lvl="0" marL="0" rtl="0" algn="l">
              <a:spcBef>
                <a:spcPts val="0"/>
              </a:spcBef>
              <a:spcAft>
                <a:spcPts val="0"/>
              </a:spcAft>
              <a:buNone/>
            </a:pPr>
            <a:r>
              <a:t/>
            </a:r>
            <a:endParaRPr/>
          </a:p>
          <a:p>
            <a:pPr indent="0" lvl="0" marL="114300" marR="114300" rtl="0" algn="l">
              <a:lnSpc>
                <a:spcPct val="115000"/>
              </a:lnSpc>
              <a:spcBef>
                <a:spcPts val="0"/>
              </a:spcBef>
              <a:spcAft>
                <a:spcPts val="0"/>
              </a:spcAft>
              <a:buClr>
                <a:srgbClr val="1A9988"/>
              </a:buClr>
              <a:buSzPts val="1100"/>
              <a:buFont typeface="Arial"/>
              <a:buNone/>
            </a:pPr>
            <a:r>
              <a:rPr b="1" lang="fr-FR" sz="1600">
                <a:solidFill>
                  <a:srgbClr val="1C1E21"/>
                </a:solidFill>
                <a:highlight>
                  <a:schemeClr val="lt1"/>
                </a:highlight>
                <a:latin typeface="Century Gothic"/>
                <a:ea typeface="Century Gothic"/>
                <a:cs typeface="Century Gothic"/>
                <a:sym typeface="Century Gothic"/>
              </a:rPr>
              <a:t>ACCURACY: precision(%churners predicted as churners) =90% ; PCC= 87%</a:t>
            </a:r>
            <a:endParaRPr b="1" sz="1600">
              <a:solidFill>
                <a:srgbClr val="1C1E21"/>
              </a:solidFill>
              <a:highlight>
                <a:schemeClr val="lt1"/>
              </a:highlight>
              <a:latin typeface="Century Gothic"/>
              <a:ea typeface="Century Gothic"/>
              <a:cs typeface="Century Gothic"/>
              <a:sym typeface="Century Gothic"/>
            </a:endParaRPr>
          </a:p>
          <a:p>
            <a:pPr indent="0" lvl="0" marL="114300" marR="114300" rtl="0" algn="l">
              <a:lnSpc>
                <a:spcPct val="115000"/>
              </a:lnSpc>
              <a:spcBef>
                <a:spcPts val="0"/>
              </a:spcBef>
              <a:spcAft>
                <a:spcPts val="0"/>
              </a:spcAft>
              <a:buClr>
                <a:schemeClr val="dk1"/>
              </a:buClr>
              <a:buSzPts val="1100"/>
              <a:buFont typeface="Arial"/>
              <a:buNone/>
            </a:pPr>
            <a:r>
              <a:rPr b="1" lang="fr-FR" sz="1600">
                <a:solidFill>
                  <a:srgbClr val="1C1E21"/>
                </a:solidFill>
                <a:highlight>
                  <a:schemeClr val="lt1"/>
                </a:highlight>
                <a:latin typeface="Century Gothic"/>
                <a:ea typeface="Century Gothic"/>
                <a:cs typeface="Century Gothic"/>
                <a:sym typeface="Century Gothic"/>
              </a:rPr>
              <a:t>LIFT: if we target the 10%</a:t>
            </a:r>
            <a:r>
              <a:rPr lang="fr-FR" sz="1600">
                <a:solidFill>
                  <a:srgbClr val="1C1E21"/>
                </a:solidFill>
                <a:highlight>
                  <a:schemeClr val="lt1"/>
                </a:highlight>
                <a:latin typeface="Century Gothic"/>
                <a:ea typeface="Century Gothic"/>
                <a:cs typeface="Century Gothic"/>
                <a:sym typeface="Century Gothic"/>
              </a:rPr>
              <a:t> of the customer who have the highest probability of churn according to our model with the fall bonus, </a:t>
            </a:r>
            <a:r>
              <a:rPr b="1" lang="fr-FR" sz="1600">
                <a:solidFill>
                  <a:srgbClr val="1C1E21"/>
                </a:solidFill>
                <a:highlight>
                  <a:schemeClr val="lt1"/>
                </a:highlight>
                <a:latin typeface="Century Gothic"/>
                <a:ea typeface="Century Gothic"/>
                <a:cs typeface="Century Gothic"/>
                <a:sym typeface="Century Gothic"/>
              </a:rPr>
              <a:t>we will reach 18% more real churner</a:t>
            </a:r>
            <a:r>
              <a:rPr lang="fr-FR" sz="1600">
                <a:solidFill>
                  <a:srgbClr val="1C1E21"/>
                </a:solidFill>
                <a:highlight>
                  <a:schemeClr val="lt1"/>
                </a:highlight>
                <a:latin typeface="Century Gothic"/>
                <a:ea typeface="Century Gothic"/>
                <a:cs typeface="Century Gothic"/>
                <a:sym typeface="Century Gothic"/>
              </a:rPr>
              <a:t> than if we had randomly distributed the fall bonus.</a:t>
            </a:r>
            <a:endParaRPr/>
          </a:p>
          <a:p>
            <a:pPr indent="0" lvl="0" marL="114300" marR="114300" rtl="0" algn="l">
              <a:lnSpc>
                <a:spcPct val="115000"/>
              </a:lnSpc>
              <a:spcBef>
                <a:spcPts val="0"/>
              </a:spcBef>
              <a:spcAft>
                <a:spcPts val="0"/>
              </a:spcAft>
              <a:buClr>
                <a:schemeClr val="dk1"/>
              </a:buClr>
              <a:buSzPts val="1100"/>
              <a:buFont typeface="Arial"/>
              <a:buNone/>
            </a:pPr>
            <a:r>
              <a:t/>
            </a:r>
            <a:endParaRPr sz="1600">
              <a:solidFill>
                <a:srgbClr val="1C1E21"/>
              </a:solidFill>
              <a:highlight>
                <a:schemeClr val="lt1"/>
              </a:highlight>
              <a:latin typeface="Century Gothic"/>
              <a:ea typeface="Century Gothic"/>
              <a:cs typeface="Century Gothic"/>
              <a:sym typeface="Century Gothic"/>
            </a:endParaRPr>
          </a:p>
          <a:p>
            <a:pPr indent="0" lvl="0" marL="114300" marR="114300" rtl="0" algn="l">
              <a:lnSpc>
                <a:spcPct val="115000"/>
              </a:lnSpc>
              <a:spcBef>
                <a:spcPts val="0"/>
              </a:spcBef>
              <a:spcAft>
                <a:spcPts val="0"/>
              </a:spcAft>
              <a:buClr>
                <a:schemeClr val="dk1"/>
              </a:buClr>
              <a:buSzPts val="1100"/>
              <a:buFont typeface="Arial"/>
              <a:buNone/>
            </a:pPr>
            <a:r>
              <a:rPr lang="fr-FR" sz="1600">
                <a:solidFill>
                  <a:srgbClr val="1C1E21"/>
                </a:solidFill>
                <a:highlight>
                  <a:schemeClr val="lt1"/>
                </a:highlight>
                <a:latin typeface="Century Gothic"/>
                <a:ea typeface="Century Gothic"/>
                <a:cs typeface="Century Gothic"/>
                <a:sym typeface="Century Gothic"/>
              </a:rPr>
              <a:t>Fallbonus → only variable that we can impact with our strategy</a:t>
            </a:r>
            <a:endParaRPr sz="1600">
              <a:solidFill>
                <a:srgbClr val="1C1E21"/>
              </a:solidFill>
              <a:highlight>
                <a:schemeClr val="lt1"/>
              </a:highlight>
              <a:latin typeface="Century Gothic"/>
              <a:ea typeface="Century Gothic"/>
              <a:cs typeface="Century Gothic"/>
              <a:sym typeface="Century Gothic"/>
            </a:endParaRPr>
          </a:p>
          <a:p>
            <a:pPr indent="0" lvl="0" marL="114300" marR="114300" rtl="0" algn="l">
              <a:lnSpc>
                <a:spcPct val="115000"/>
              </a:lnSpc>
              <a:spcBef>
                <a:spcPts val="0"/>
              </a:spcBef>
              <a:spcAft>
                <a:spcPts val="0"/>
              </a:spcAft>
              <a:buClr>
                <a:schemeClr val="dk1"/>
              </a:buClr>
              <a:buSzPts val="1100"/>
              <a:buFont typeface="Arial"/>
              <a:buNone/>
            </a:pPr>
            <a:r>
              <a:rPr lang="fr-FR" sz="1600">
                <a:solidFill>
                  <a:srgbClr val="1C1E21"/>
                </a:solidFill>
                <a:highlight>
                  <a:schemeClr val="lt1"/>
                </a:highlight>
                <a:latin typeface="Century Gothic"/>
                <a:ea typeface="Century Gothic"/>
                <a:cs typeface="Century Gothic"/>
                <a:sym typeface="Century Gothic"/>
              </a:rPr>
              <a:t>Impact of fallbonus: reduces the probability to churn by 17%</a:t>
            </a:r>
            <a:endParaRPr sz="1600">
              <a:solidFill>
                <a:srgbClr val="1C1E21"/>
              </a:solidFill>
              <a:highlight>
                <a:schemeClr val="lt1"/>
              </a:highlight>
              <a:latin typeface="Century Gothic"/>
              <a:ea typeface="Century Gothic"/>
              <a:cs typeface="Century Gothic"/>
              <a:sym typeface="Century Gothic"/>
            </a:endParaRPr>
          </a:p>
          <a:p>
            <a:pPr indent="0" lvl="0" marL="114300" marR="114300" rtl="0" algn="l">
              <a:lnSpc>
                <a:spcPct val="115000"/>
              </a:lnSpc>
              <a:spcBef>
                <a:spcPts val="0"/>
              </a:spcBef>
              <a:spcAft>
                <a:spcPts val="0"/>
              </a:spcAft>
              <a:buClr>
                <a:schemeClr val="dk1"/>
              </a:buClr>
              <a:buSzPts val="1100"/>
              <a:buFont typeface="Arial"/>
              <a:buNone/>
            </a:pPr>
            <a:r>
              <a:rPr lang="fr-FR" sz="1600">
                <a:solidFill>
                  <a:srgbClr val="1C1E21"/>
                </a:solidFill>
                <a:highlight>
                  <a:schemeClr val="lt1"/>
                </a:highlight>
                <a:latin typeface="Century Gothic"/>
                <a:ea typeface="Century Gothic"/>
                <a:cs typeface="Century Gothic"/>
                <a:sym typeface="Century Gothic"/>
              </a:rPr>
              <a:t>We computed that it is more worthy to give the fallbonus to every player whatever its probability to churn because the missing value of the fallbonus was less important than the colst the cost loosing the customer. </a:t>
            </a:r>
            <a:endParaRPr sz="1600">
              <a:solidFill>
                <a:srgbClr val="1C1E21"/>
              </a:solidFill>
              <a:highlight>
                <a:schemeClr val="lt1"/>
              </a:highlight>
              <a:latin typeface="Century Gothic"/>
              <a:ea typeface="Century Gothic"/>
              <a:cs typeface="Century Gothic"/>
              <a:sym typeface="Century Gothic"/>
            </a:endParaRPr>
          </a:p>
          <a:p>
            <a:pPr indent="0" lvl="0" marL="114300" marR="114300" rtl="0" algn="l">
              <a:lnSpc>
                <a:spcPct val="115000"/>
              </a:lnSpc>
              <a:spcBef>
                <a:spcPts val="0"/>
              </a:spcBef>
              <a:spcAft>
                <a:spcPts val="0"/>
              </a:spcAft>
              <a:buClr>
                <a:schemeClr val="dk1"/>
              </a:buClr>
              <a:buSzPts val="1100"/>
              <a:buFont typeface="Arial"/>
              <a:buNone/>
            </a:pPr>
            <a:r>
              <a:t/>
            </a:r>
            <a:endParaRPr sz="1600">
              <a:solidFill>
                <a:srgbClr val="1C1E21"/>
              </a:solidFill>
              <a:highlight>
                <a:schemeClr val="lt1"/>
              </a:highlight>
              <a:latin typeface="Century Gothic"/>
              <a:ea typeface="Century Gothic"/>
              <a:cs typeface="Century Gothic"/>
              <a:sym typeface="Century Gothic"/>
            </a:endParaRPr>
          </a:p>
          <a:p>
            <a:pPr indent="0" lvl="0" marL="114300" marR="11430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f64573d29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f64573d2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Make the list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f64573d29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f64573d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f64573d29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f64573d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f64573d29_8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f64573d29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f64573d29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f64573d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64573d29_0_8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f64573d2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The catchers that played the most recently (&lt;10days ago) </a:t>
            </a:r>
            <a:endParaRPr/>
          </a:p>
          <a:p>
            <a:pPr indent="0" lvl="0" marL="0" rtl="0" algn="l">
              <a:spcBef>
                <a:spcPts val="0"/>
              </a:spcBef>
              <a:spcAft>
                <a:spcPts val="0"/>
              </a:spcAft>
              <a:buNone/>
            </a:pPr>
            <a:r>
              <a:rPr lang="fr-FR"/>
              <a:t>Maybe during the summer there is more social raiders because customer have much time to spent on the application where during working time others categories are either more frequent or more likely to buy.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f6b91684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f6b9168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develop small marketing strategies for both segments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We want to focus on the 25% percentile of the best customer in the segment we drew out in question two : we see that they are in majority male who are 27 years old and a median income , as they are playing long term session so we could organize capturing a lot of pokémons and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f6b91684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f6b9168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f64573d29_8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f64573d29_8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f6b91684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f6b9168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seniority has no impact on the proportion of buyers</a:t>
            </a:r>
            <a:endParaRPr/>
          </a:p>
          <a:p>
            <a:pPr indent="0" lvl="0" marL="0" rtl="0" algn="l">
              <a:spcBef>
                <a:spcPts val="0"/>
              </a:spcBef>
              <a:spcAft>
                <a:spcPts val="0"/>
              </a:spcAft>
              <a:buNone/>
            </a:pPr>
            <a:r>
              <a:rPr lang="fr-FR"/>
              <a:t>almost not different except that:</a:t>
            </a:r>
            <a:endParaRPr/>
          </a:p>
          <a:p>
            <a:pPr indent="0" lvl="0" marL="0" rtl="0" algn="l">
              <a:spcBef>
                <a:spcPts val="0"/>
              </a:spcBef>
              <a:spcAft>
                <a:spcPts val="0"/>
              </a:spcAft>
              <a:buNone/>
            </a:pPr>
            <a:r>
              <a:rPr lang="fr-FR"/>
              <a:t>social raiders has the highest proportion of buyers, miscellaneous has the lower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ff89c398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ff89c39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14300" rtl="0" algn="l">
              <a:lnSpc>
                <a:spcPct val="90000"/>
              </a:lnSpc>
              <a:spcBef>
                <a:spcPts val="0"/>
              </a:spcBef>
              <a:spcAft>
                <a:spcPts val="0"/>
              </a:spcAft>
              <a:buClr>
                <a:srgbClr val="595959"/>
              </a:buClr>
              <a:buSzPts val="1600"/>
              <a:buFont typeface="Arial"/>
              <a:buNone/>
            </a:pPr>
            <a:r>
              <a:rPr lang="fr-FR" sz="1600">
                <a:solidFill>
                  <a:srgbClr val="1A9988"/>
                </a:solidFill>
                <a:latin typeface="Century Gothic"/>
                <a:ea typeface="Century Gothic"/>
                <a:cs typeface="Century Gothic"/>
                <a:sym typeface="Century Gothic"/>
              </a:rPr>
              <a:t>The main conclusion of this histogram is that </a:t>
            </a:r>
            <a:r>
              <a:rPr b="1" lang="fr-FR" sz="1600">
                <a:solidFill>
                  <a:srgbClr val="1A9988"/>
                </a:solidFill>
                <a:latin typeface="Century Gothic"/>
                <a:ea typeface="Century Gothic"/>
                <a:cs typeface="Century Gothic"/>
                <a:sym typeface="Century Gothic"/>
              </a:rPr>
              <a:t>social raiders seem to be more likely to belong to the buyers category.</a:t>
            </a:r>
            <a:endParaRPr sz="1400">
              <a:solidFill>
                <a:schemeClr val="dk1"/>
              </a:solidFill>
            </a:endParaRPr>
          </a:p>
          <a:p>
            <a:pPr indent="0" lvl="0" marL="114300" rtl="0" algn="l">
              <a:lnSpc>
                <a:spcPct val="90000"/>
              </a:lnSpc>
              <a:spcBef>
                <a:spcPts val="0"/>
              </a:spcBef>
              <a:spcAft>
                <a:spcPts val="0"/>
              </a:spcAft>
              <a:buClr>
                <a:srgbClr val="595959"/>
              </a:buClr>
              <a:buSzPts val="1600"/>
              <a:buFont typeface="Arial"/>
              <a:buNone/>
            </a:pPr>
            <a:r>
              <a:rPr b="1" lang="fr-FR" sz="1600">
                <a:solidFill>
                  <a:srgbClr val="1A9988"/>
                </a:solidFill>
                <a:latin typeface="Century Gothic"/>
                <a:ea typeface="Century Gothic"/>
                <a:cs typeface="Century Gothic"/>
                <a:sym typeface="Century Gothic"/>
              </a:rPr>
              <a:t>About 50% of them are buyers, whereas in other categories this proportion nears 30%.</a:t>
            </a:r>
            <a:endParaRPr/>
          </a:p>
        </p:txBody>
      </p:sp>
      <p:sp>
        <p:nvSpPr>
          <p:cNvPr id="124" name="Google Shape;1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FR" sz="400"/>
              <a:t>add the CLV for buying player</a:t>
            </a:r>
            <a:endParaRPr sz="400"/>
          </a:p>
          <a:p>
            <a:pPr indent="0" lvl="0" marL="114300" rtl="0" algn="l">
              <a:spcBef>
                <a:spcPts val="0"/>
              </a:spcBef>
              <a:spcAft>
                <a:spcPts val="0"/>
              </a:spcAft>
              <a:buSzPts val="1600"/>
              <a:buNone/>
            </a:pPr>
            <a:r>
              <a:rPr lang="fr-FR" sz="900">
                <a:solidFill>
                  <a:srgbClr val="1A9988"/>
                </a:solidFill>
                <a:latin typeface="Century Gothic"/>
                <a:ea typeface="Century Gothic"/>
                <a:cs typeface="Century Gothic"/>
                <a:sym typeface="Century Gothic"/>
              </a:rPr>
              <a:t>To compute customer lifetime value we needed to make assumptions.</a:t>
            </a:r>
            <a:r>
              <a:rPr b="1" lang="fr-FR" sz="900">
                <a:solidFill>
                  <a:srgbClr val="1A9988"/>
                </a:solidFill>
                <a:latin typeface="Century Gothic"/>
                <a:ea typeface="Century Gothic"/>
                <a:cs typeface="Century Gothic"/>
                <a:sym typeface="Century Gothic"/>
              </a:rPr>
              <a:t> </a:t>
            </a:r>
            <a:endParaRPr b="1" sz="900">
              <a:solidFill>
                <a:srgbClr val="1A9988"/>
              </a:solidFill>
              <a:latin typeface="Century Gothic"/>
              <a:ea typeface="Century Gothic"/>
              <a:cs typeface="Century Gothic"/>
              <a:sym typeface="Century Gothic"/>
            </a:endParaRPr>
          </a:p>
          <a:p>
            <a:pPr indent="0" lvl="0" marL="114300" rtl="0" algn="l">
              <a:spcBef>
                <a:spcPts val="320"/>
              </a:spcBef>
              <a:spcAft>
                <a:spcPts val="0"/>
              </a:spcAft>
              <a:buSzPts val="1600"/>
              <a:buNone/>
            </a:pPr>
            <a:r>
              <a:rPr lang="fr-FR" sz="900">
                <a:solidFill>
                  <a:schemeClr val="dk1"/>
                </a:solidFill>
                <a:latin typeface="Century Gothic"/>
                <a:ea typeface="Century Gothic"/>
                <a:cs typeface="Century Gothic"/>
                <a:sym typeface="Century Gothic"/>
              </a:rPr>
              <a:t>In particular:</a:t>
            </a:r>
            <a:endParaRPr sz="700">
              <a:solidFill>
                <a:schemeClr val="dk1"/>
              </a:solidFill>
            </a:endParaRPr>
          </a:p>
          <a:p>
            <a:pPr indent="0" lvl="0" marL="0" rtl="0" algn="l">
              <a:spcBef>
                <a:spcPts val="320"/>
              </a:spcBef>
              <a:spcAft>
                <a:spcPts val="0"/>
              </a:spcAft>
              <a:buNone/>
            </a:pPr>
            <a:r>
              <a:t/>
            </a:r>
            <a:endParaRPr sz="700">
              <a:solidFill>
                <a:schemeClr val="dk1"/>
              </a:solidFill>
            </a:endParaRPr>
          </a:p>
          <a:p>
            <a:pPr indent="-285750" lvl="1" marL="914400" rtl="0" algn="l">
              <a:spcBef>
                <a:spcPts val="320"/>
              </a:spcBef>
              <a:spcAft>
                <a:spcPts val="0"/>
              </a:spcAft>
              <a:buClr>
                <a:schemeClr val="dk1"/>
              </a:buClr>
              <a:buSzPts val="900"/>
              <a:buAutoNum type="alphaLcPeriod"/>
            </a:pPr>
            <a:r>
              <a:rPr lang="fr-FR" sz="900">
                <a:solidFill>
                  <a:srgbClr val="1A9988"/>
                </a:solidFill>
                <a:latin typeface="Century Gothic"/>
                <a:ea typeface="Century Gothic"/>
                <a:cs typeface="Century Gothic"/>
                <a:sym typeface="Century Gothic"/>
              </a:rPr>
              <a:t>We found that AC for subscribe is in avg 2.17$ US for a common app, which gives, using the conversion rate of August 30th, an </a:t>
            </a:r>
            <a:r>
              <a:rPr b="1" lang="fr-FR" sz="900">
                <a:solidFill>
                  <a:srgbClr val="1A9988"/>
                </a:solidFill>
                <a:latin typeface="Century Gothic"/>
                <a:ea typeface="Century Gothic"/>
                <a:cs typeface="Century Gothic"/>
                <a:sym typeface="Century Gothic"/>
              </a:rPr>
              <a:t>acquisition cost of 2.32$</a:t>
            </a:r>
            <a:endParaRPr sz="900">
              <a:solidFill>
                <a:schemeClr val="dk1"/>
              </a:solidFill>
              <a:latin typeface="Century Gothic"/>
              <a:ea typeface="Century Gothic"/>
              <a:cs typeface="Century Gothic"/>
              <a:sym typeface="Century Gothic"/>
            </a:endParaRPr>
          </a:p>
          <a:p>
            <a:pPr indent="-298450" lvl="1" marL="754380" rtl="0" algn="l">
              <a:spcBef>
                <a:spcPts val="320"/>
              </a:spcBef>
              <a:spcAft>
                <a:spcPts val="0"/>
              </a:spcAft>
              <a:buClr>
                <a:schemeClr val="dk1"/>
              </a:buClr>
              <a:buSzPts val="900"/>
              <a:buAutoNum type="alphaLcPeriod"/>
            </a:pPr>
            <a:r>
              <a:rPr lang="fr-FR" sz="900">
                <a:solidFill>
                  <a:schemeClr val="dk1"/>
                </a:solidFill>
                <a:latin typeface="Century Gothic"/>
                <a:ea typeface="Century Gothic"/>
                <a:cs typeface="Century Gothic"/>
                <a:sym typeface="Century Gothic"/>
              </a:rPr>
              <a:t>Retention rate was computed as probability of a consumer who has paid in Summer 2018, to pay in Fall 2018. </a:t>
            </a:r>
            <a:r>
              <a:rPr b="1" lang="fr-FR" sz="900">
                <a:solidFill>
                  <a:schemeClr val="dk1"/>
                </a:solidFill>
                <a:latin typeface="Century Gothic"/>
                <a:ea typeface="Century Gothic"/>
                <a:cs typeface="Century Gothic"/>
                <a:sym typeface="Century Gothic"/>
              </a:rPr>
              <a:t>We obtain about 35% </a:t>
            </a:r>
            <a:r>
              <a:rPr lang="fr-FR" sz="900">
                <a:solidFill>
                  <a:schemeClr val="dk1"/>
                </a:solidFill>
                <a:latin typeface="Century Gothic"/>
                <a:ea typeface="Century Gothic"/>
                <a:cs typeface="Century Gothic"/>
                <a:sym typeface="Century Gothic"/>
              </a:rPr>
              <a:t>of retention rate.</a:t>
            </a:r>
            <a:endParaRPr sz="700">
              <a:solidFill>
                <a:schemeClr val="dk1"/>
              </a:solidFill>
            </a:endParaRPr>
          </a:p>
          <a:p>
            <a:pPr indent="-298450" lvl="1" marL="754380" rtl="0" algn="l">
              <a:spcBef>
                <a:spcPts val="320"/>
              </a:spcBef>
              <a:spcAft>
                <a:spcPts val="0"/>
              </a:spcAft>
              <a:buClr>
                <a:schemeClr val="dk1"/>
              </a:buClr>
              <a:buSzPts val="900"/>
              <a:buAutoNum type="alphaLcPeriod"/>
            </a:pPr>
            <a:r>
              <a:rPr lang="fr-FR" sz="900">
                <a:solidFill>
                  <a:schemeClr val="dk1"/>
                </a:solidFill>
                <a:latin typeface="Century Gothic"/>
                <a:ea typeface="Century Gothic"/>
                <a:cs typeface="Century Gothic"/>
                <a:sym typeface="Century Gothic"/>
              </a:rPr>
              <a:t>We assume </a:t>
            </a:r>
            <a:r>
              <a:rPr b="1" lang="fr-FR" sz="900">
                <a:solidFill>
                  <a:schemeClr val="dk1"/>
                </a:solidFill>
                <a:latin typeface="Century Gothic"/>
                <a:ea typeface="Century Gothic"/>
                <a:cs typeface="Century Gothic"/>
                <a:sym typeface="Century Gothic"/>
              </a:rPr>
              <a:t>a 24-month life-time period, with a step of 4 month (6 steps)</a:t>
            </a:r>
            <a:endParaRPr sz="700">
              <a:solidFill>
                <a:schemeClr val="dk1"/>
              </a:solidFill>
            </a:endParaRPr>
          </a:p>
          <a:p>
            <a:pPr indent="-298450" lvl="1" marL="754380" rtl="0" algn="l">
              <a:spcBef>
                <a:spcPts val="320"/>
              </a:spcBef>
              <a:spcAft>
                <a:spcPts val="0"/>
              </a:spcAft>
              <a:buClr>
                <a:schemeClr val="dk1"/>
              </a:buClr>
              <a:buSzPts val="900"/>
              <a:buAutoNum type="alphaLcPeriod"/>
            </a:pPr>
            <a:r>
              <a:rPr lang="fr-FR" sz="900">
                <a:solidFill>
                  <a:schemeClr val="dk1"/>
                </a:solidFill>
                <a:latin typeface="Century Gothic"/>
                <a:ea typeface="Century Gothic"/>
                <a:cs typeface="Century Gothic"/>
                <a:sym typeface="Century Gothic"/>
              </a:rPr>
              <a:t>We assume that our discount rate is the ECB composite cost-of-borrowing indicator of November 2018: </a:t>
            </a:r>
            <a:r>
              <a:rPr b="1" lang="fr-FR" sz="900">
                <a:solidFill>
                  <a:schemeClr val="dk1"/>
                </a:solidFill>
                <a:latin typeface="Century Gothic"/>
                <a:ea typeface="Century Gothic"/>
                <a:cs typeface="Century Gothic"/>
                <a:sym typeface="Century Gothic"/>
              </a:rPr>
              <a:t>1,66%</a:t>
            </a:r>
            <a:endParaRPr b="1" sz="900">
              <a:solidFill>
                <a:schemeClr val="dk1"/>
              </a:solidFill>
              <a:latin typeface="Century Gothic"/>
              <a:ea typeface="Century Gothic"/>
              <a:cs typeface="Century Gothic"/>
              <a:sym typeface="Century Gothic"/>
            </a:endParaRPr>
          </a:p>
          <a:p>
            <a:pPr indent="0" lvl="0" marL="914400" rtl="0" algn="l">
              <a:spcBef>
                <a:spcPts val="320"/>
              </a:spcBef>
              <a:spcAft>
                <a:spcPts val="0"/>
              </a:spcAft>
              <a:buNone/>
            </a:pPr>
            <a:r>
              <a:t/>
            </a:r>
            <a:endParaRPr b="1" sz="900">
              <a:solidFill>
                <a:schemeClr val="dk1"/>
              </a:solidFill>
              <a:latin typeface="Century Gothic"/>
              <a:ea typeface="Century Gothic"/>
              <a:cs typeface="Century Gothic"/>
              <a:sym typeface="Century Gothic"/>
            </a:endParaRPr>
          </a:p>
          <a:p>
            <a:pPr indent="0" lvl="0" marL="914400" rtl="0" algn="l">
              <a:spcBef>
                <a:spcPts val="320"/>
              </a:spcBef>
              <a:spcAft>
                <a:spcPts val="0"/>
              </a:spcAft>
              <a:buNone/>
            </a:pPr>
            <a:r>
              <a:t/>
            </a:r>
            <a:endParaRPr b="1" sz="900">
              <a:solidFill>
                <a:schemeClr val="dk1"/>
              </a:solidFill>
              <a:latin typeface="Century Gothic"/>
              <a:ea typeface="Century Gothic"/>
              <a:cs typeface="Century Gothic"/>
              <a:sym typeface="Century Gothic"/>
            </a:endParaRPr>
          </a:p>
          <a:p>
            <a:pPr indent="-285750" lvl="0" marL="457200" rtl="0" algn="l">
              <a:spcBef>
                <a:spcPts val="320"/>
              </a:spcBef>
              <a:spcAft>
                <a:spcPts val="0"/>
              </a:spcAft>
              <a:buClr>
                <a:schemeClr val="dk1"/>
              </a:buClr>
              <a:buSzPts val="900"/>
              <a:buFont typeface="Century Gothic"/>
              <a:buChar char="●"/>
            </a:pPr>
            <a:r>
              <a:rPr b="1" lang="fr-FR" sz="900">
                <a:solidFill>
                  <a:schemeClr val="dk1"/>
                </a:solidFill>
                <a:latin typeface="Century Gothic"/>
                <a:ea typeface="Century Gothic"/>
                <a:cs typeface="Century Gothic"/>
                <a:sym typeface="Century Gothic"/>
              </a:rPr>
              <a:t>#We found that AC for suscribe is in avg 2.17$ US for a common app (you have to subscribe to play to pokémon go)</a:t>
            </a:r>
            <a:endParaRPr b="1" sz="900">
              <a:solidFill>
                <a:schemeClr val="dk1"/>
              </a:solidFill>
              <a:latin typeface="Century Gothic"/>
              <a:ea typeface="Century Gothic"/>
              <a:cs typeface="Century Gothic"/>
              <a:sym typeface="Century Gothic"/>
            </a:endParaRPr>
          </a:p>
          <a:p>
            <a:pPr indent="-285750" lvl="0" marL="457200" rtl="0" algn="l">
              <a:spcBef>
                <a:spcPts val="320"/>
              </a:spcBef>
              <a:spcAft>
                <a:spcPts val="0"/>
              </a:spcAft>
              <a:buClr>
                <a:schemeClr val="dk1"/>
              </a:buClr>
              <a:buSzPts val="900"/>
              <a:buFont typeface="Century Gothic"/>
              <a:buChar char="●"/>
            </a:pPr>
            <a:r>
              <a:rPr b="1" lang="fr-FR" sz="900">
                <a:solidFill>
                  <a:schemeClr val="dk1"/>
                </a:solidFill>
                <a:latin typeface="Century Gothic"/>
                <a:ea typeface="Century Gothic"/>
                <a:cs typeface="Century Gothic"/>
                <a:sym typeface="Century Gothic"/>
              </a:rPr>
              <a:t>#The acquisition cost for in-app purchase is not used here as it is not specified in the case that the app has done such marketing </a:t>
            </a:r>
            <a:endParaRPr b="1" sz="900">
              <a:solidFill>
                <a:schemeClr val="dk1"/>
              </a:solidFill>
              <a:latin typeface="Century Gothic"/>
              <a:ea typeface="Century Gothic"/>
              <a:cs typeface="Century Gothic"/>
              <a:sym typeface="Century Gothic"/>
            </a:endParaRPr>
          </a:p>
          <a:p>
            <a:pPr indent="-285750" lvl="0" marL="457200" rtl="0" algn="l">
              <a:spcBef>
                <a:spcPts val="320"/>
              </a:spcBef>
              <a:spcAft>
                <a:spcPts val="0"/>
              </a:spcAft>
              <a:buClr>
                <a:schemeClr val="dk1"/>
              </a:buClr>
              <a:buSzPts val="900"/>
              <a:buFont typeface="Century Gothic"/>
              <a:buChar char="●"/>
            </a:pPr>
            <a:r>
              <a:rPr b="1" lang="fr-FR" sz="900">
                <a:solidFill>
                  <a:schemeClr val="dk1"/>
                </a:solidFill>
                <a:latin typeface="Century Gothic"/>
                <a:ea typeface="Century Gothic"/>
                <a:cs typeface="Century Gothic"/>
                <a:sym typeface="Century Gothic"/>
              </a:rPr>
              <a:t>#investments and the application advertisement is mainly working on Word of mouth. </a:t>
            </a:r>
            <a:endParaRPr b="1" sz="900">
              <a:solidFill>
                <a:schemeClr val="dk1"/>
              </a:solidFill>
              <a:latin typeface="Century Gothic"/>
              <a:ea typeface="Century Gothic"/>
              <a:cs typeface="Century Gothic"/>
              <a:sym typeface="Century Gothic"/>
            </a:endParaRPr>
          </a:p>
          <a:p>
            <a:pPr indent="-285750" lvl="0" marL="457200" rtl="0" algn="l">
              <a:spcBef>
                <a:spcPts val="320"/>
              </a:spcBef>
              <a:spcAft>
                <a:spcPts val="0"/>
              </a:spcAft>
              <a:buClr>
                <a:schemeClr val="dk1"/>
              </a:buClr>
              <a:buSzPts val="900"/>
              <a:buFont typeface="Century Gothic"/>
              <a:buChar char="●"/>
            </a:pPr>
            <a:r>
              <a:rPr b="1" lang="fr-FR" sz="900">
                <a:solidFill>
                  <a:schemeClr val="dk1"/>
                </a:solidFill>
                <a:latin typeface="Century Gothic"/>
                <a:ea typeface="Century Gothic"/>
                <a:cs typeface="Century Gothic"/>
                <a:sym typeface="Century Gothic"/>
              </a:rPr>
              <a:t>cr=0.85713 # the converstion rate from US$ to on August, 30th 2018 (https://fr.exchange-rates.org/Rate/USD/EUR/30-08-2018)</a:t>
            </a:r>
            <a:endParaRPr b="1" sz="900">
              <a:solidFill>
                <a:schemeClr val="dk1"/>
              </a:solidFill>
              <a:latin typeface="Century Gothic"/>
              <a:ea typeface="Century Gothic"/>
              <a:cs typeface="Century Gothic"/>
              <a:sym typeface="Century Gothic"/>
            </a:endParaRPr>
          </a:p>
          <a:p>
            <a:pPr indent="-285750" lvl="0" marL="457200" rtl="0" algn="l">
              <a:spcBef>
                <a:spcPts val="320"/>
              </a:spcBef>
              <a:spcAft>
                <a:spcPts val="0"/>
              </a:spcAft>
              <a:buClr>
                <a:schemeClr val="dk1"/>
              </a:buClr>
              <a:buSzPts val="900"/>
              <a:buFont typeface="Century Gothic"/>
              <a:buChar char="●"/>
            </a:pPr>
            <a:r>
              <a:rPr b="1" lang="fr-FR" sz="900">
                <a:solidFill>
                  <a:schemeClr val="dk1"/>
                </a:solidFill>
                <a:latin typeface="Century Gothic"/>
                <a:ea typeface="Century Gothic"/>
                <a:cs typeface="Century Gothic"/>
                <a:sym typeface="Century Gothic"/>
              </a:rPr>
              <a:t>#Thus we have</a:t>
            </a:r>
            <a:endParaRPr b="1" sz="900">
              <a:solidFill>
                <a:schemeClr val="dk1"/>
              </a:solidFill>
              <a:latin typeface="Century Gothic"/>
              <a:ea typeface="Century Gothic"/>
              <a:cs typeface="Century Gothic"/>
              <a:sym typeface="Century Gothic"/>
            </a:endParaRPr>
          </a:p>
          <a:p>
            <a:pPr indent="-285750" lvl="0" marL="457200" rtl="0" algn="l">
              <a:spcBef>
                <a:spcPts val="320"/>
              </a:spcBef>
              <a:spcAft>
                <a:spcPts val="0"/>
              </a:spcAft>
              <a:buClr>
                <a:schemeClr val="dk1"/>
              </a:buClr>
              <a:buSzPts val="900"/>
              <a:buFont typeface="Century Gothic"/>
              <a:buChar char="●"/>
            </a:pPr>
            <a:r>
              <a:rPr b="1" lang="fr-FR" sz="900">
                <a:solidFill>
                  <a:schemeClr val="dk1"/>
                </a:solidFill>
                <a:latin typeface="Century Gothic"/>
                <a:ea typeface="Century Gothic"/>
                <a:cs typeface="Century Gothic"/>
                <a:sym typeface="Century Gothic"/>
              </a:rPr>
              <a:t>AC=2.71*cr</a:t>
            </a:r>
            <a:endParaRPr b="1" sz="900">
              <a:solidFill>
                <a:schemeClr val="dk1"/>
              </a:solidFill>
              <a:latin typeface="Century Gothic"/>
              <a:ea typeface="Century Gothic"/>
              <a:cs typeface="Century Gothic"/>
              <a:sym typeface="Century Gothic"/>
            </a:endParaRPr>
          </a:p>
          <a:p>
            <a:pPr indent="-285750" lvl="0" marL="457200" rtl="0" algn="l">
              <a:spcBef>
                <a:spcPts val="320"/>
              </a:spcBef>
              <a:spcAft>
                <a:spcPts val="0"/>
              </a:spcAft>
              <a:buClr>
                <a:schemeClr val="dk1"/>
              </a:buClr>
              <a:buSzPts val="900"/>
              <a:buFont typeface="Century Gothic"/>
              <a:buChar char="●"/>
            </a:pPr>
            <a:r>
              <a:t/>
            </a:r>
            <a:endParaRPr b="1" sz="900">
              <a:solidFill>
                <a:schemeClr val="dk1"/>
              </a:solidFill>
              <a:latin typeface="Century Gothic"/>
              <a:ea typeface="Century Gothic"/>
              <a:cs typeface="Century Gothic"/>
              <a:sym typeface="Century Gothic"/>
            </a:endParaRPr>
          </a:p>
          <a:p>
            <a:pPr indent="-285750" lvl="0" marL="457200" rtl="0" algn="l">
              <a:spcBef>
                <a:spcPts val="320"/>
              </a:spcBef>
              <a:spcAft>
                <a:spcPts val="0"/>
              </a:spcAft>
              <a:buClr>
                <a:schemeClr val="dk1"/>
              </a:buClr>
              <a:buSzPts val="900"/>
              <a:buFont typeface="Century Gothic"/>
              <a:buChar char="●"/>
            </a:pPr>
            <a:r>
              <a:t/>
            </a:r>
            <a:endParaRPr b="1" sz="900">
              <a:solidFill>
                <a:schemeClr val="dk1"/>
              </a:solidFill>
              <a:latin typeface="Century Gothic"/>
              <a:ea typeface="Century Gothic"/>
              <a:cs typeface="Century Gothic"/>
              <a:sym typeface="Century Gothic"/>
            </a:endParaRPr>
          </a:p>
        </p:txBody>
      </p:sp>
      <p:sp>
        <p:nvSpPr>
          <p:cNvPr id="133" name="Google Shape;13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f1dc738a8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f1dc73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af1194f314_0_139"/>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af1194f314_0_139"/>
          <p:cNvGrpSpPr/>
          <p:nvPr/>
        </p:nvGrpSpPr>
        <p:grpSpPr>
          <a:xfrm>
            <a:off x="830392" y="1588427"/>
            <a:ext cx="745763" cy="61102"/>
            <a:chOff x="4580561" y="2589004"/>
            <a:chExt cx="1064464" cy="25200"/>
          </a:xfrm>
        </p:grpSpPr>
        <p:sp>
          <p:nvSpPr>
            <p:cNvPr id="12" name="Google Shape;12;gaf1194f314_0_1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af1194f314_0_1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af1194f314_0_139"/>
          <p:cNvSpPr txBox="1"/>
          <p:nvPr>
            <p:ph type="ctrTitle"/>
          </p:nvPr>
        </p:nvSpPr>
        <p:spPr>
          <a:xfrm>
            <a:off x="729450" y="1763267"/>
            <a:ext cx="7688100" cy="2219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gaf1194f314_0_139"/>
          <p:cNvSpPr txBox="1"/>
          <p:nvPr>
            <p:ph idx="1" type="subTitle"/>
          </p:nvPr>
        </p:nvSpPr>
        <p:spPr>
          <a:xfrm>
            <a:off x="729627" y="4230533"/>
            <a:ext cx="7688100" cy="72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af1194f314_0_139"/>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af1194f314_0_203"/>
          <p:cNvGrpSpPr/>
          <p:nvPr/>
        </p:nvGrpSpPr>
        <p:grpSpPr>
          <a:xfrm>
            <a:off x="830392" y="5558926"/>
            <a:ext cx="745763" cy="61102"/>
            <a:chOff x="4580561" y="2589004"/>
            <a:chExt cx="1064464" cy="25200"/>
          </a:xfrm>
        </p:grpSpPr>
        <p:sp>
          <p:nvSpPr>
            <p:cNvPr id="75" name="Google Shape;75;gaf1194f314_0_20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af1194f314_0_20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af1194f314_0_203"/>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af1194f314_0_203"/>
          <p:cNvSpPr txBox="1"/>
          <p:nvPr>
            <p:ph idx="1" type="body"/>
          </p:nvPr>
        </p:nvSpPr>
        <p:spPr>
          <a:xfrm>
            <a:off x="729450" y="3030517"/>
            <a:ext cx="7688400" cy="2107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gaf1194f314_0_203"/>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af1194f314_0_21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82" name="Shape 82"/>
        <p:cNvGrpSpPr/>
        <p:nvPr/>
      </p:nvGrpSpPr>
      <p:grpSpPr>
        <a:xfrm>
          <a:off x="0" y="0"/>
          <a:ext cx="0" cy="0"/>
          <a:chOff x="0" y="0"/>
          <a:chExt cx="0" cy="0"/>
        </a:xfrm>
      </p:grpSpPr>
      <p:sp>
        <p:nvSpPr>
          <p:cNvPr id="83" name="Google Shape;83;gaf1194f314_0_212"/>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gaf1194f314_0_212"/>
          <p:cNvSpPr txBox="1"/>
          <p:nvPr>
            <p:ph idx="1" type="body"/>
          </p:nvPr>
        </p:nvSpPr>
        <p:spPr>
          <a:xfrm>
            <a:off x="457200" y="1752600"/>
            <a:ext cx="7620000" cy="43737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600"/>
              </a:spcBef>
              <a:spcAft>
                <a:spcPts val="0"/>
              </a:spcAft>
              <a:buSzPts val="1800"/>
              <a:buChar char="○"/>
              <a:defRPr/>
            </a:lvl2pPr>
            <a:lvl3pPr indent="-342900" lvl="2" marL="1371600" rtl="0" algn="l">
              <a:spcBef>
                <a:spcPts val="1600"/>
              </a:spcBef>
              <a:spcAft>
                <a:spcPts val="0"/>
              </a:spcAft>
              <a:buSzPts val="1800"/>
              <a:buChar char="■"/>
              <a:defRPr/>
            </a:lvl3pPr>
            <a:lvl4pPr indent="-342900" lvl="3" marL="1828800" rtl="0" algn="l">
              <a:spcBef>
                <a:spcPts val="1600"/>
              </a:spcBef>
              <a:spcAft>
                <a:spcPts val="0"/>
              </a:spcAft>
              <a:buSzPts val="1800"/>
              <a:buChar char="●"/>
              <a:defRPr/>
            </a:lvl4pPr>
            <a:lvl5pPr indent="-342900" lvl="4" marL="2286000" rtl="0" algn="l">
              <a:spcBef>
                <a:spcPts val="1600"/>
              </a:spcBef>
              <a:spcAft>
                <a:spcPts val="0"/>
              </a:spcAft>
              <a:buSzPts val="1800"/>
              <a:buChar char="○"/>
              <a:defRPr/>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85" name="Google Shape;85;gaf1194f314_0_212"/>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af1194f314_0_212"/>
          <p:cNvSpPr txBox="1"/>
          <p:nvPr>
            <p:ph idx="11" type="ftr"/>
          </p:nvPr>
        </p:nvSpPr>
        <p:spPr>
          <a:xfrm>
            <a:off x="457200" y="6492875"/>
            <a:ext cx="3429000" cy="283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gaf1194f314_0_212"/>
          <p:cNvSpPr txBox="1"/>
          <p:nvPr>
            <p:ph idx="12" type="sldNum"/>
          </p:nvPr>
        </p:nvSpPr>
        <p:spPr>
          <a:xfrm rot="-5400000">
            <a:off x="8227325" y="5885470"/>
            <a:ext cx="1315800" cy="3651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2400"/>
              <a:buNone/>
              <a:defRPr/>
            </a:lvl1pPr>
            <a:lvl2pPr indent="0" lvl="1" marL="0" rtl="0" algn="r">
              <a:lnSpc>
                <a:spcPct val="100000"/>
              </a:lnSpc>
              <a:spcBef>
                <a:spcPts val="0"/>
              </a:spcBef>
              <a:spcAft>
                <a:spcPts val="0"/>
              </a:spcAft>
              <a:buSzPts val="2400"/>
              <a:buNone/>
              <a:defRPr/>
            </a:lvl2pPr>
            <a:lvl3pPr indent="0" lvl="2" marL="0" rtl="0" algn="r">
              <a:lnSpc>
                <a:spcPct val="100000"/>
              </a:lnSpc>
              <a:spcBef>
                <a:spcPts val="0"/>
              </a:spcBef>
              <a:spcAft>
                <a:spcPts val="0"/>
              </a:spcAft>
              <a:buSzPts val="2400"/>
              <a:buNone/>
              <a:defRPr/>
            </a:lvl3pPr>
            <a:lvl4pPr indent="0" lvl="3" marL="0" rtl="0" algn="r">
              <a:lnSpc>
                <a:spcPct val="100000"/>
              </a:lnSpc>
              <a:spcBef>
                <a:spcPts val="0"/>
              </a:spcBef>
              <a:spcAft>
                <a:spcPts val="0"/>
              </a:spcAft>
              <a:buSzPts val="2400"/>
              <a:buNone/>
              <a:defRPr/>
            </a:lvl4pPr>
            <a:lvl5pPr indent="0" lvl="4" marL="0" rtl="0" algn="r">
              <a:lnSpc>
                <a:spcPct val="100000"/>
              </a:lnSpc>
              <a:spcBef>
                <a:spcPts val="0"/>
              </a:spcBef>
              <a:spcAft>
                <a:spcPts val="0"/>
              </a:spcAft>
              <a:buSzPts val="2400"/>
              <a:buNone/>
              <a:defRPr/>
            </a:lvl5pPr>
            <a:lvl6pPr indent="0" lvl="5" marL="0" rtl="0" algn="r">
              <a:lnSpc>
                <a:spcPct val="100000"/>
              </a:lnSpc>
              <a:spcBef>
                <a:spcPts val="0"/>
              </a:spcBef>
              <a:spcAft>
                <a:spcPts val="0"/>
              </a:spcAft>
              <a:buSzPts val="2400"/>
              <a:buNone/>
              <a:defRPr/>
            </a:lvl6pPr>
            <a:lvl7pPr indent="0" lvl="6" marL="0" rtl="0" algn="r">
              <a:lnSpc>
                <a:spcPct val="100000"/>
              </a:lnSpc>
              <a:spcBef>
                <a:spcPts val="0"/>
              </a:spcBef>
              <a:spcAft>
                <a:spcPts val="0"/>
              </a:spcAft>
              <a:buSzPts val="2400"/>
              <a:buNone/>
              <a:defRPr/>
            </a:lvl7pPr>
            <a:lvl8pPr indent="0" lvl="7" marL="0" rtl="0" algn="r">
              <a:lnSpc>
                <a:spcPct val="100000"/>
              </a:lnSpc>
              <a:spcBef>
                <a:spcPts val="0"/>
              </a:spcBef>
              <a:spcAft>
                <a:spcPts val="0"/>
              </a:spcAft>
              <a:buSzPts val="2400"/>
              <a:buNone/>
              <a:defRPr/>
            </a:lvl8pPr>
            <a:lvl9pPr indent="0" lvl="8" marL="0" rtl="0" algn="r">
              <a:lnSpc>
                <a:spcPct val="100000"/>
              </a:lnSpc>
              <a:spcBef>
                <a:spcPts val="0"/>
              </a:spcBef>
              <a:spcAft>
                <a:spcPts val="0"/>
              </a:spcAft>
              <a:buSzPts val="240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af1194f314_0_147"/>
          <p:cNvGrpSpPr/>
          <p:nvPr/>
        </p:nvGrpSpPr>
        <p:grpSpPr>
          <a:xfrm>
            <a:off x="830392" y="1588427"/>
            <a:ext cx="745763" cy="61102"/>
            <a:chOff x="4580561" y="2589004"/>
            <a:chExt cx="1064464" cy="25200"/>
          </a:xfrm>
        </p:grpSpPr>
        <p:sp>
          <p:nvSpPr>
            <p:cNvPr id="19" name="Google Shape;19;gaf1194f314_0_14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af1194f314_0_14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af1194f314_0_147"/>
          <p:cNvSpPr txBox="1"/>
          <p:nvPr>
            <p:ph type="title"/>
          </p:nvPr>
        </p:nvSpPr>
        <p:spPr>
          <a:xfrm>
            <a:off x="729450" y="1763267"/>
            <a:ext cx="7688400" cy="202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af1194f314_0_147"/>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af1194f314_0_153"/>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af1194f314_0_153"/>
          <p:cNvGrpSpPr/>
          <p:nvPr/>
        </p:nvGrpSpPr>
        <p:grpSpPr>
          <a:xfrm>
            <a:off x="830392" y="1588427"/>
            <a:ext cx="745763" cy="61102"/>
            <a:chOff x="4580561" y="2589004"/>
            <a:chExt cx="1064464" cy="25200"/>
          </a:xfrm>
        </p:grpSpPr>
        <p:sp>
          <p:nvSpPr>
            <p:cNvPr id="26" name="Google Shape;26;gaf1194f314_0_15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af1194f314_0_15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af1194f314_0_153"/>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gaf1194f314_0_153"/>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gaf1194f314_0_153"/>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af1194f314_0_161"/>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af1194f314_0_161"/>
          <p:cNvGrpSpPr/>
          <p:nvPr/>
        </p:nvGrpSpPr>
        <p:grpSpPr>
          <a:xfrm>
            <a:off x="830392" y="1588427"/>
            <a:ext cx="745763" cy="61102"/>
            <a:chOff x="4580561" y="2589004"/>
            <a:chExt cx="1064464" cy="25200"/>
          </a:xfrm>
        </p:grpSpPr>
        <p:sp>
          <p:nvSpPr>
            <p:cNvPr id="34" name="Google Shape;34;gaf1194f314_0_16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af1194f314_0_16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af1194f314_0_161"/>
          <p:cNvSpPr txBox="1"/>
          <p:nvPr>
            <p:ph type="title"/>
          </p:nvPr>
        </p:nvSpPr>
        <p:spPr>
          <a:xfrm>
            <a:off x="729450" y="1758200"/>
            <a:ext cx="7688400" cy="713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gaf1194f314_0_161"/>
          <p:cNvSpPr txBox="1"/>
          <p:nvPr>
            <p:ph idx="1" type="body"/>
          </p:nvPr>
        </p:nvSpPr>
        <p:spPr>
          <a:xfrm>
            <a:off x="729325" y="2771833"/>
            <a:ext cx="3774300" cy="301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gaf1194f314_0_161"/>
          <p:cNvSpPr txBox="1"/>
          <p:nvPr>
            <p:ph idx="2" type="body"/>
          </p:nvPr>
        </p:nvSpPr>
        <p:spPr>
          <a:xfrm>
            <a:off x="4643604" y="2771833"/>
            <a:ext cx="3774300" cy="301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gaf1194f314_0_161"/>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af1194f314_0_170"/>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af1194f314_0_170"/>
          <p:cNvGrpSpPr/>
          <p:nvPr/>
        </p:nvGrpSpPr>
        <p:grpSpPr>
          <a:xfrm>
            <a:off x="830392" y="1588427"/>
            <a:ext cx="745763" cy="61102"/>
            <a:chOff x="4580561" y="2589004"/>
            <a:chExt cx="1064464" cy="25200"/>
          </a:xfrm>
        </p:grpSpPr>
        <p:sp>
          <p:nvSpPr>
            <p:cNvPr id="43" name="Google Shape;43;gaf1194f314_0_17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af1194f314_0_17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af1194f314_0_170"/>
          <p:cNvSpPr txBox="1"/>
          <p:nvPr>
            <p:ph type="title"/>
          </p:nvPr>
        </p:nvSpPr>
        <p:spPr>
          <a:xfrm>
            <a:off x="729450" y="1758200"/>
            <a:ext cx="7688400" cy="713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gaf1194f314_0_17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af1194f314_0_17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af1194f314_0_177"/>
          <p:cNvGrpSpPr/>
          <p:nvPr/>
        </p:nvGrpSpPr>
        <p:grpSpPr>
          <a:xfrm>
            <a:off x="830392" y="1588427"/>
            <a:ext cx="745763" cy="61102"/>
            <a:chOff x="4580561" y="2589004"/>
            <a:chExt cx="1064464" cy="25200"/>
          </a:xfrm>
        </p:grpSpPr>
        <p:sp>
          <p:nvSpPr>
            <p:cNvPr id="50" name="Google Shape;50;gaf1194f314_0_17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af1194f314_0_17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af1194f314_0_177"/>
          <p:cNvSpPr txBox="1"/>
          <p:nvPr>
            <p:ph type="title"/>
          </p:nvPr>
        </p:nvSpPr>
        <p:spPr>
          <a:xfrm>
            <a:off x="730000" y="1758200"/>
            <a:ext cx="3300900" cy="18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gaf1194f314_0_177"/>
          <p:cNvSpPr txBox="1"/>
          <p:nvPr>
            <p:ph idx="1" type="body"/>
          </p:nvPr>
        </p:nvSpPr>
        <p:spPr>
          <a:xfrm>
            <a:off x="721225" y="3708967"/>
            <a:ext cx="3300900" cy="2130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gaf1194f314_0_177"/>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af1194f314_0_185"/>
          <p:cNvGrpSpPr/>
          <p:nvPr/>
        </p:nvGrpSpPr>
        <p:grpSpPr>
          <a:xfrm>
            <a:off x="830392" y="5558926"/>
            <a:ext cx="745763" cy="61102"/>
            <a:chOff x="4580561" y="2589004"/>
            <a:chExt cx="1064464" cy="25200"/>
          </a:xfrm>
        </p:grpSpPr>
        <p:sp>
          <p:nvSpPr>
            <p:cNvPr id="57" name="Google Shape;57;gaf1194f314_0_18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af1194f314_0_18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af1194f314_0_185"/>
          <p:cNvSpPr txBox="1"/>
          <p:nvPr>
            <p:ph type="title"/>
          </p:nvPr>
        </p:nvSpPr>
        <p:spPr>
          <a:xfrm>
            <a:off x="729450" y="1152400"/>
            <a:ext cx="7021200" cy="3980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af1194f314_0_185"/>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af1194f314_0_191"/>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af1194f314_0_191"/>
          <p:cNvGrpSpPr/>
          <p:nvPr/>
        </p:nvGrpSpPr>
        <p:grpSpPr>
          <a:xfrm>
            <a:off x="830392" y="1588427"/>
            <a:ext cx="745763" cy="61102"/>
            <a:chOff x="4580561" y="2589004"/>
            <a:chExt cx="1064464" cy="25200"/>
          </a:xfrm>
        </p:grpSpPr>
        <p:sp>
          <p:nvSpPr>
            <p:cNvPr id="64" name="Google Shape;64;gaf1194f314_0_19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af1194f314_0_19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af1194f314_0_191"/>
          <p:cNvSpPr txBox="1"/>
          <p:nvPr>
            <p:ph type="title"/>
          </p:nvPr>
        </p:nvSpPr>
        <p:spPr>
          <a:xfrm>
            <a:off x="730000" y="1758200"/>
            <a:ext cx="3300900" cy="2249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gaf1194f314_0_191"/>
          <p:cNvSpPr txBox="1"/>
          <p:nvPr>
            <p:ph idx="1" type="subTitle"/>
          </p:nvPr>
        </p:nvSpPr>
        <p:spPr>
          <a:xfrm>
            <a:off x="724950" y="4215367"/>
            <a:ext cx="3300900" cy="101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af1194f314_0_191"/>
          <p:cNvSpPr txBox="1"/>
          <p:nvPr>
            <p:ph idx="2" type="body"/>
          </p:nvPr>
        </p:nvSpPr>
        <p:spPr>
          <a:xfrm>
            <a:off x="5174225" y="1803500"/>
            <a:ext cx="3374400" cy="4034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gaf1194f314_0_191"/>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af1194f314_0_200"/>
          <p:cNvSpPr txBox="1"/>
          <p:nvPr>
            <p:ph idx="1" type="body"/>
          </p:nvPr>
        </p:nvSpPr>
        <p:spPr>
          <a:xfrm>
            <a:off x="724950" y="5830068"/>
            <a:ext cx="7697400" cy="614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gaf1194f314_0_20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af1194f314_0_13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gaf1194f314_0_13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af1194f314_0_13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729450" y="1763267"/>
            <a:ext cx="7688100" cy="2219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47534C"/>
              </a:buClr>
              <a:buSzPts val="4000"/>
              <a:buFont typeface="Book Antiqua"/>
              <a:buNone/>
            </a:pPr>
            <a:r>
              <a:rPr lang="fr-FR"/>
              <a:t>POKEMON GO CASE</a:t>
            </a:r>
            <a:endParaRPr/>
          </a:p>
        </p:txBody>
      </p:sp>
      <p:sp>
        <p:nvSpPr>
          <p:cNvPr id="93" name="Google Shape;93;p1"/>
          <p:cNvSpPr txBox="1"/>
          <p:nvPr>
            <p:ph idx="1" type="subTitle"/>
          </p:nvPr>
        </p:nvSpPr>
        <p:spPr>
          <a:xfrm>
            <a:off x="729627" y="4230533"/>
            <a:ext cx="7688100" cy="721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1800"/>
              <a:buNone/>
            </a:pPr>
            <a:r>
              <a:rPr lang="fr-FR"/>
              <a:t>TEAM 18</a:t>
            </a:r>
            <a:endParaRPr/>
          </a:p>
        </p:txBody>
      </p:sp>
      <p:sp>
        <p:nvSpPr>
          <p:cNvPr id="94" name="Google Shape;94;p1"/>
          <p:cNvSpPr txBox="1"/>
          <p:nvPr/>
        </p:nvSpPr>
        <p:spPr>
          <a:xfrm>
            <a:off x="96385" y="5468778"/>
            <a:ext cx="8784976" cy="13233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fr-FR" sz="1600" u="none" cap="none" strike="noStrike">
                <a:solidFill>
                  <a:srgbClr val="47534C"/>
                </a:solidFill>
                <a:latin typeface="Century Gothic"/>
                <a:ea typeface="Century Gothic"/>
                <a:cs typeface="Century Gothic"/>
                <a:sym typeface="Century Gothic"/>
              </a:rPr>
              <a:t>CLARA JOUY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fr-FR" sz="1600" u="none" cap="none" strike="noStrike">
                <a:solidFill>
                  <a:srgbClr val="47534C"/>
                </a:solidFill>
                <a:latin typeface="Century Gothic"/>
                <a:ea typeface="Century Gothic"/>
                <a:cs typeface="Century Gothic"/>
                <a:sym typeface="Century Gothic"/>
              </a:rPr>
              <a:t>GAGAN AG</a:t>
            </a:r>
            <a:r>
              <a:rPr lang="fr-FR" sz="1600">
                <a:solidFill>
                  <a:srgbClr val="47534C"/>
                </a:solidFill>
                <a:latin typeface="Century Gothic"/>
                <a:ea typeface="Century Gothic"/>
                <a:cs typeface="Century Gothic"/>
                <a:sym typeface="Century Gothic"/>
              </a:rPr>
              <a:t>RA</a:t>
            </a:r>
            <a:r>
              <a:rPr b="0" i="0" lang="fr-FR" sz="1600" u="none" cap="none" strike="noStrike">
                <a:solidFill>
                  <a:srgbClr val="47534C"/>
                </a:solidFill>
                <a:latin typeface="Century Gothic"/>
                <a:ea typeface="Century Gothic"/>
                <a:cs typeface="Century Gothic"/>
                <a:sym typeface="Century Gothic"/>
              </a:rPr>
              <a:t>WAL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fr-FR" sz="1600" u="none" cap="none" strike="noStrike">
                <a:solidFill>
                  <a:srgbClr val="47534C"/>
                </a:solidFill>
                <a:latin typeface="Century Gothic"/>
                <a:ea typeface="Century Gothic"/>
                <a:cs typeface="Century Gothic"/>
                <a:sym typeface="Century Gothic"/>
              </a:rPr>
              <a:t>MARIE MASSERAN</a:t>
            </a:r>
            <a:endParaRPr b="0" i="0" sz="1600" u="none" cap="none" strike="noStrike">
              <a:solidFill>
                <a:srgbClr val="47534C"/>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600"/>
              <a:buFont typeface="Arial"/>
              <a:buNone/>
            </a:pPr>
            <a:r>
              <a:rPr b="0" i="0" lang="fr-FR" sz="1600" u="none" cap="none" strike="noStrike">
                <a:solidFill>
                  <a:srgbClr val="47534C"/>
                </a:solidFill>
                <a:latin typeface="Century Gothic"/>
                <a:ea typeface="Century Gothic"/>
                <a:cs typeface="Century Gothic"/>
                <a:sym typeface="Century Gothic"/>
              </a:rPr>
              <a:t>CHARLES LE PROUX DE LA RIVIERE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fr-FR" sz="1600" u="none" cap="none" strike="noStrike">
                <a:solidFill>
                  <a:srgbClr val="47534C"/>
                </a:solidFill>
                <a:latin typeface="Century Gothic"/>
                <a:ea typeface="Century Gothic"/>
                <a:cs typeface="Century Gothic"/>
                <a:sym typeface="Century Gothic"/>
              </a:rPr>
              <a:t>XAVIER MELLEVILLE</a:t>
            </a:r>
            <a:endParaRPr b="0" i="0" sz="1400" u="none" cap="none" strike="noStrike">
              <a:solidFill>
                <a:srgbClr val="000000"/>
              </a:solidFill>
              <a:latin typeface="Arial"/>
              <a:ea typeface="Arial"/>
              <a:cs typeface="Arial"/>
              <a:sym typeface="Arial"/>
            </a:endParaRPr>
          </a:p>
        </p:txBody>
      </p:sp>
      <p:pic>
        <p:nvPicPr>
          <p:cNvPr id="95" name="Google Shape;95;p1"/>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af1194f314_0_60"/>
          <p:cNvSpPr txBox="1"/>
          <p:nvPr>
            <p:ph idx="1" type="body"/>
          </p:nvPr>
        </p:nvSpPr>
        <p:spPr>
          <a:xfrm>
            <a:off x="219075" y="304800"/>
            <a:ext cx="7620000" cy="525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0" lang="fr-FR" sz="3200">
                <a:solidFill>
                  <a:schemeClr val="dk2"/>
                </a:solidFill>
                <a:latin typeface="Arial Black"/>
                <a:ea typeface="Arial Black"/>
                <a:cs typeface="Arial Black"/>
                <a:sym typeface="Arial Black"/>
              </a:rPr>
              <a:t>QUESTION 2:</a:t>
            </a:r>
            <a:endParaRPr sz="3200">
              <a:solidFill>
                <a:schemeClr val="dk2"/>
              </a:solidFill>
              <a:latin typeface="Arial Black"/>
              <a:ea typeface="Arial Black"/>
              <a:cs typeface="Arial Black"/>
              <a:sym typeface="Arial Black"/>
            </a:endParaRPr>
          </a:p>
          <a:p>
            <a:pPr indent="0" lvl="0" marL="0" rtl="0" algn="l">
              <a:spcBef>
                <a:spcPts val="0"/>
              </a:spcBef>
              <a:spcAft>
                <a:spcPts val="0"/>
              </a:spcAft>
              <a:buClr>
                <a:srgbClr val="6B7C72"/>
              </a:buClr>
              <a:buSzPts val="3500"/>
              <a:buFont typeface="Book Antiqua"/>
              <a:buNone/>
            </a:pPr>
            <a:r>
              <a:t/>
            </a:r>
            <a:endParaRPr sz="1600">
              <a:solidFill>
                <a:schemeClr val="dk2"/>
              </a:solidFill>
              <a:latin typeface="Century Gothic"/>
              <a:ea typeface="Century Gothic"/>
              <a:cs typeface="Century Gothic"/>
              <a:sym typeface="Century Gothic"/>
            </a:endParaRPr>
          </a:p>
          <a:p>
            <a:pPr indent="0" lvl="0" marL="0" rtl="0" algn="l">
              <a:spcBef>
                <a:spcPts val="0"/>
              </a:spcBef>
              <a:spcAft>
                <a:spcPts val="0"/>
              </a:spcAft>
              <a:buNone/>
            </a:pPr>
            <a:r>
              <a:t/>
            </a:r>
            <a:endParaRPr b="1"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b="1" lang="fr-FR" sz="1600">
                <a:solidFill>
                  <a:srgbClr val="000000"/>
                </a:solidFill>
                <a:latin typeface="Century Gothic"/>
                <a:ea typeface="Century Gothic"/>
                <a:cs typeface="Century Gothic"/>
                <a:sym typeface="Century Gothic"/>
              </a:rPr>
              <a:t>Our selection of Lifecycle Grids:</a:t>
            </a:r>
            <a:endParaRPr b="1"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AutoNum type="arabicPeriod"/>
            </a:pPr>
            <a:r>
              <a:rPr lang="fr-FR" sz="1600">
                <a:solidFill>
                  <a:srgbClr val="000000"/>
                </a:solidFill>
                <a:latin typeface="Century Gothic"/>
                <a:ea typeface="Century Gothic"/>
                <a:cs typeface="Century Gothic"/>
                <a:sym typeface="Century Gothic"/>
              </a:rPr>
              <a:t>GRID1: Proportion of </a:t>
            </a:r>
            <a:r>
              <a:rPr b="1" lang="fr-FR" sz="1600">
                <a:solidFill>
                  <a:srgbClr val="000000"/>
                </a:solidFill>
                <a:latin typeface="Century Gothic"/>
                <a:ea typeface="Century Gothic"/>
                <a:cs typeface="Century Gothic"/>
                <a:sym typeface="Century Gothic"/>
              </a:rPr>
              <a:t>buyers</a:t>
            </a:r>
            <a:r>
              <a:rPr lang="fr-FR" sz="1600">
                <a:solidFill>
                  <a:srgbClr val="000000"/>
                </a:solidFill>
                <a:latin typeface="Century Gothic"/>
                <a:ea typeface="Century Gothic"/>
                <a:cs typeface="Century Gothic"/>
                <a:sym typeface="Century Gothic"/>
              </a:rPr>
              <a:t> by customer type (RF based on </a:t>
            </a:r>
            <a:r>
              <a:rPr b="1" lang="fr-FR" sz="1600">
                <a:solidFill>
                  <a:srgbClr val="000000"/>
                </a:solidFill>
                <a:latin typeface="Century Gothic"/>
                <a:ea typeface="Century Gothic"/>
                <a:cs typeface="Century Gothic"/>
                <a:sym typeface="Century Gothic"/>
              </a:rPr>
              <a:t>sessions</a:t>
            </a:r>
            <a:r>
              <a:rPr lang="fr-FR" sz="1600">
                <a:solidFill>
                  <a:srgbClr val="000000"/>
                </a:solidFill>
                <a:latin typeface="Century Gothic"/>
                <a:ea typeface="Century Gothic"/>
                <a:cs typeface="Century Gothic"/>
                <a:sym typeface="Century Gothic"/>
              </a:rPr>
              <a:t>)</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AutoNum type="arabicPeriod"/>
            </a:pPr>
            <a:r>
              <a:rPr lang="fr-FR" sz="1600">
                <a:solidFill>
                  <a:srgbClr val="000000"/>
                </a:solidFill>
                <a:latin typeface="Century Gothic"/>
                <a:ea typeface="Century Gothic"/>
                <a:cs typeface="Century Gothic"/>
                <a:sym typeface="Century Gothic"/>
              </a:rPr>
              <a:t>GRID2: </a:t>
            </a:r>
            <a:r>
              <a:rPr b="1" lang="fr-FR" sz="1600">
                <a:solidFill>
                  <a:srgbClr val="000000"/>
                </a:solidFill>
                <a:latin typeface="Century Gothic"/>
                <a:ea typeface="Century Gothic"/>
                <a:cs typeface="Century Gothic"/>
                <a:sym typeface="Century Gothic"/>
              </a:rPr>
              <a:t>Average monetary value</a:t>
            </a:r>
            <a:r>
              <a:rPr lang="fr-FR" sz="1600">
                <a:solidFill>
                  <a:srgbClr val="000000"/>
                </a:solidFill>
                <a:latin typeface="Century Gothic"/>
                <a:ea typeface="Century Gothic"/>
                <a:cs typeface="Century Gothic"/>
                <a:sym typeface="Century Gothic"/>
              </a:rPr>
              <a:t> by customer type (RF based on </a:t>
            </a:r>
            <a:r>
              <a:rPr b="1" lang="fr-FR" sz="1600">
                <a:solidFill>
                  <a:srgbClr val="000000"/>
                </a:solidFill>
                <a:latin typeface="Century Gothic"/>
                <a:ea typeface="Century Gothic"/>
                <a:cs typeface="Century Gothic"/>
                <a:sym typeface="Century Gothic"/>
              </a:rPr>
              <a:t>sessions</a:t>
            </a:r>
            <a:r>
              <a:rPr lang="fr-FR" sz="1600">
                <a:solidFill>
                  <a:srgbClr val="000000"/>
                </a:solidFill>
                <a:latin typeface="Century Gothic"/>
                <a:ea typeface="Century Gothic"/>
                <a:cs typeface="Century Gothic"/>
                <a:sym typeface="Century Gothic"/>
              </a:rPr>
              <a:t>)</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AutoNum type="arabicPeriod"/>
            </a:pPr>
            <a:r>
              <a:rPr lang="fr-FR" sz="1600">
                <a:solidFill>
                  <a:srgbClr val="000000"/>
                </a:solidFill>
                <a:latin typeface="Century Gothic"/>
                <a:ea typeface="Century Gothic"/>
                <a:cs typeface="Century Gothic"/>
                <a:sym typeface="Century Gothic"/>
              </a:rPr>
              <a:t>GRID3: </a:t>
            </a:r>
            <a:r>
              <a:rPr b="1" lang="fr-FR" sz="1600">
                <a:solidFill>
                  <a:srgbClr val="000000"/>
                </a:solidFill>
                <a:latin typeface="Century Gothic"/>
                <a:ea typeface="Century Gothic"/>
                <a:cs typeface="Century Gothic"/>
                <a:sym typeface="Century Gothic"/>
              </a:rPr>
              <a:t>Total monetary value</a:t>
            </a:r>
            <a:r>
              <a:rPr lang="fr-FR" sz="1600">
                <a:solidFill>
                  <a:srgbClr val="000000"/>
                </a:solidFill>
                <a:latin typeface="Century Gothic"/>
                <a:ea typeface="Century Gothic"/>
                <a:cs typeface="Century Gothic"/>
                <a:sym typeface="Century Gothic"/>
              </a:rPr>
              <a:t> by customer type (RF based on </a:t>
            </a:r>
            <a:r>
              <a:rPr b="1" lang="fr-FR" sz="1600">
                <a:solidFill>
                  <a:srgbClr val="000000"/>
                </a:solidFill>
                <a:latin typeface="Century Gothic"/>
                <a:ea typeface="Century Gothic"/>
                <a:cs typeface="Century Gothic"/>
                <a:sym typeface="Century Gothic"/>
              </a:rPr>
              <a:t>transactions</a:t>
            </a:r>
            <a:r>
              <a:rPr lang="fr-FR" sz="1600">
                <a:solidFill>
                  <a:srgbClr val="000000"/>
                </a:solidFill>
                <a:latin typeface="Century Gothic"/>
                <a:ea typeface="Century Gothic"/>
                <a:cs typeface="Century Gothic"/>
                <a:sym typeface="Century Gothic"/>
              </a:rPr>
              <a:t>)</a:t>
            </a:r>
            <a:endParaRPr sz="1600">
              <a:solidFill>
                <a:srgbClr val="000000"/>
              </a:solidFill>
              <a:latin typeface="Century Gothic"/>
              <a:ea typeface="Century Gothic"/>
              <a:cs typeface="Century Gothic"/>
              <a:sym typeface="Century Gothic"/>
            </a:endParaRPr>
          </a:p>
          <a:p>
            <a:pPr indent="0" lvl="0" marL="0" rtl="0" algn="l">
              <a:spcBef>
                <a:spcPts val="360"/>
              </a:spcBef>
              <a:spcAft>
                <a:spcPts val="0"/>
              </a:spcAft>
              <a:buNone/>
            </a:pPr>
            <a:r>
              <a:t/>
            </a:r>
            <a:endParaRPr sz="1600">
              <a:latin typeface="Century Gothic"/>
              <a:ea typeface="Century Gothic"/>
              <a:cs typeface="Century Gothic"/>
              <a:sym typeface="Century Gothic"/>
            </a:endParaRPr>
          </a:p>
          <a:p>
            <a:pPr indent="0" lvl="0" marL="0" rtl="0" algn="l">
              <a:spcBef>
                <a:spcPts val="600"/>
              </a:spcBef>
              <a:spcAft>
                <a:spcPts val="600"/>
              </a:spcAft>
              <a:buClr>
                <a:schemeClr val="dk1"/>
              </a:buClr>
              <a:buSzPts val="1100"/>
              <a:buFont typeface="Arial"/>
              <a:buNone/>
            </a:pPr>
            <a:r>
              <a:t/>
            </a:r>
            <a:endParaRPr sz="1600">
              <a:solidFill>
                <a:srgbClr val="000000"/>
              </a:solidFill>
              <a:latin typeface="Century Gothic"/>
              <a:ea typeface="Century Gothic"/>
              <a:cs typeface="Century Gothic"/>
              <a:sym typeface="Century Gothic"/>
            </a:endParaRPr>
          </a:p>
        </p:txBody>
      </p:sp>
      <p:pic>
        <p:nvPicPr>
          <p:cNvPr id="169" name="Google Shape;169;gaf1194f314_0_60"/>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af64573d29_8_23"/>
          <p:cNvSpPr txBox="1"/>
          <p:nvPr/>
        </p:nvSpPr>
        <p:spPr>
          <a:xfrm>
            <a:off x="5704800" y="1750950"/>
            <a:ext cx="3439200" cy="5047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entury Gothic"/>
              <a:buChar char="●"/>
            </a:pPr>
            <a:r>
              <a:rPr lang="fr-FR" sz="2000">
                <a:latin typeface="Century Gothic"/>
                <a:ea typeface="Century Gothic"/>
                <a:cs typeface="Century Gothic"/>
                <a:sym typeface="Century Gothic"/>
              </a:rPr>
              <a:t>social raiders are the most loyal</a:t>
            </a:r>
            <a:endParaRPr sz="2000">
              <a:latin typeface="Century Gothic"/>
              <a:ea typeface="Century Gothic"/>
              <a:cs typeface="Century Gothic"/>
              <a:sym typeface="Century Gothic"/>
            </a:endParaRPr>
          </a:p>
          <a:p>
            <a:pPr indent="-355600" lvl="0" marL="457200" rtl="0" algn="l">
              <a:lnSpc>
                <a:spcPct val="115000"/>
              </a:lnSpc>
              <a:spcBef>
                <a:spcPts val="0"/>
              </a:spcBef>
              <a:spcAft>
                <a:spcPts val="0"/>
              </a:spcAft>
              <a:buSzPts val="2000"/>
              <a:buFont typeface="Century Gothic"/>
              <a:buChar char="●"/>
            </a:pPr>
            <a:r>
              <a:rPr lang="fr-FR" sz="2000">
                <a:latin typeface="Century Gothic"/>
                <a:ea typeface="Century Gothic"/>
                <a:cs typeface="Century Gothic"/>
                <a:sym typeface="Century Gothic"/>
              </a:rPr>
              <a:t>social raiders are more likely to buy</a:t>
            </a:r>
            <a:endParaRPr sz="2000">
              <a:latin typeface="Century Gothic"/>
              <a:ea typeface="Century Gothic"/>
              <a:cs typeface="Century Gothic"/>
              <a:sym typeface="Century Gothic"/>
            </a:endParaRPr>
          </a:p>
          <a:p>
            <a:pPr indent="-355600" lvl="0" marL="457200" rtl="0" algn="l">
              <a:lnSpc>
                <a:spcPct val="115000"/>
              </a:lnSpc>
              <a:spcBef>
                <a:spcPts val="0"/>
              </a:spcBef>
              <a:spcAft>
                <a:spcPts val="0"/>
              </a:spcAft>
              <a:buSzPts val="2000"/>
              <a:buFont typeface="Century Gothic"/>
              <a:buChar char="●"/>
            </a:pPr>
            <a:r>
              <a:rPr lang="fr-FR" sz="2000">
                <a:latin typeface="Century Gothic"/>
                <a:ea typeface="Century Gothic"/>
                <a:cs typeface="Century Gothic"/>
                <a:sym typeface="Century Gothic"/>
              </a:rPr>
              <a:t>miscellaneous players often play only once</a:t>
            </a:r>
            <a:endParaRPr sz="2000">
              <a:latin typeface="Century Gothic"/>
              <a:ea typeface="Century Gothic"/>
              <a:cs typeface="Century Gothic"/>
              <a:sym typeface="Century Gothic"/>
            </a:endParaRPr>
          </a:p>
          <a:p>
            <a:pPr indent="-355600" lvl="0" marL="457200" rtl="0" algn="l">
              <a:lnSpc>
                <a:spcPct val="115000"/>
              </a:lnSpc>
              <a:spcBef>
                <a:spcPts val="0"/>
              </a:spcBef>
              <a:spcAft>
                <a:spcPts val="0"/>
              </a:spcAft>
              <a:buSzPts val="2000"/>
              <a:buFont typeface="Century Gothic"/>
              <a:buChar char="●"/>
            </a:pPr>
            <a:r>
              <a:rPr lang="fr-FR" sz="2000">
                <a:latin typeface="Century Gothic"/>
                <a:ea typeface="Century Gothic"/>
                <a:cs typeface="Century Gothic"/>
                <a:sym typeface="Century Gothic"/>
              </a:rPr>
              <a:t>frequency has a slight positive impact on the proportion of buyers</a:t>
            </a:r>
            <a:endParaRPr sz="2000">
              <a:latin typeface="Century Gothic"/>
              <a:ea typeface="Century Gothic"/>
              <a:cs typeface="Century Gothic"/>
              <a:sym typeface="Century Gothic"/>
            </a:endParaRPr>
          </a:p>
          <a:p>
            <a:pPr indent="0" lvl="0" marL="0" rtl="0" algn="l">
              <a:spcBef>
                <a:spcPts val="0"/>
              </a:spcBef>
              <a:spcAft>
                <a:spcPts val="0"/>
              </a:spcAft>
              <a:buNone/>
            </a:pPr>
            <a:r>
              <a:t/>
            </a:r>
            <a:endParaRPr u="sng"/>
          </a:p>
        </p:txBody>
      </p:sp>
      <p:sp>
        <p:nvSpPr>
          <p:cNvPr id="175" name="Google Shape;175;gaf64573d29_8_23"/>
          <p:cNvSpPr txBox="1"/>
          <p:nvPr/>
        </p:nvSpPr>
        <p:spPr>
          <a:xfrm>
            <a:off x="283050" y="981976"/>
            <a:ext cx="8577900" cy="41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fr-FR" sz="1600">
                <a:solidFill>
                  <a:schemeClr val="dk1"/>
                </a:solidFill>
                <a:latin typeface="Century Gothic"/>
                <a:ea typeface="Century Gothic"/>
                <a:cs typeface="Century Gothic"/>
                <a:sym typeface="Century Gothic"/>
              </a:rPr>
              <a:t>1st </a:t>
            </a:r>
            <a:r>
              <a:rPr b="1" lang="fr-FR" sz="1600">
                <a:solidFill>
                  <a:schemeClr val="dk1"/>
                </a:solidFill>
                <a:latin typeface="Century Gothic"/>
                <a:ea typeface="Century Gothic"/>
                <a:cs typeface="Century Gothic"/>
                <a:sym typeface="Century Gothic"/>
              </a:rPr>
              <a:t>grid: </a:t>
            </a:r>
            <a:r>
              <a:rPr b="1" lang="fr-FR" sz="1600">
                <a:solidFill>
                  <a:schemeClr val="dk1"/>
                </a:solidFill>
                <a:latin typeface="Century Gothic"/>
                <a:ea typeface="Century Gothic"/>
                <a:cs typeface="Century Gothic"/>
                <a:sym typeface="Century Gothic"/>
              </a:rPr>
              <a:t>Proportion of buyers by customer type (RF based on sessions)</a:t>
            </a:r>
            <a:endParaRPr b="1" sz="18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chemeClr val="dk1"/>
                </a:solidFill>
                <a:latin typeface="Century Gothic"/>
                <a:ea typeface="Century Gothic"/>
                <a:cs typeface="Century Gothic"/>
                <a:sym typeface="Century Gothic"/>
              </a:rPr>
              <a:t> </a:t>
            </a:r>
            <a:endParaRPr b="0" i="0" sz="1400" u="none" cap="none" strike="noStrike">
              <a:solidFill>
                <a:schemeClr val="dk1"/>
              </a:solidFill>
              <a:latin typeface="Arial"/>
              <a:ea typeface="Arial"/>
              <a:cs typeface="Arial"/>
              <a:sym typeface="Arial"/>
            </a:endParaRPr>
          </a:p>
        </p:txBody>
      </p:sp>
      <p:pic>
        <p:nvPicPr>
          <p:cNvPr id="176" name="Google Shape;176;gaf64573d29_8_23"/>
          <p:cNvPicPr preferRelativeResize="0"/>
          <p:nvPr/>
        </p:nvPicPr>
        <p:blipFill>
          <a:blip r:embed="rId3">
            <a:alphaModFix/>
          </a:blip>
          <a:stretch>
            <a:fillRect/>
          </a:stretch>
        </p:blipFill>
        <p:spPr>
          <a:xfrm>
            <a:off x="97250" y="2007850"/>
            <a:ext cx="5514300" cy="4277700"/>
          </a:xfrm>
          <a:prstGeom prst="rect">
            <a:avLst/>
          </a:prstGeom>
          <a:noFill/>
          <a:ln>
            <a:noFill/>
          </a:ln>
        </p:spPr>
      </p:pic>
      <p:pic>
        <p:nvPicPr>
          <p:cNvPr id="177" name="Google Shape;177;gaf64573d29_8_23"/>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a5cfe2b1a5_0_0"/>
          <p:cNvSpPr txBox="1"/>
          <p:nvPr>
            <p:ph idx="1" type="body"/>
          </p:nvPr>
        </p:nvSpPr>
        <p:spPr>
          <a:xfrm>
            <a:off x="5868650" y="1651875"/>
            <a:ext cx="3144600" cy="417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The miscellaneous players who stopped playing 2 months ago were spending much more money than the ones playing now</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Similar behaviour for catchers</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At the beginning of the summer, catchers spent more than others</a:t>
            </a:r>
            <a:endParaRPr sz="1600">
              <a:solidFill>
                <a:srgbClr val="000000"/>
              </a:solidFill>
              <a:latin typeface="Century Gothic"/>
              <a:ea typeface="Century Gothic"/>
              <a:cs typeface="Century Gothic"/>
              <a:sym typeface="Century Gothic"/>
            </a:endParaRPr>
          </a:p>
          <a:p>
            <a:pPr indent="0" lvl="0" marL="457200" rtl="0" algn="l">
              <a:spcBef>
                <a:spcPts val="1600"/>
              </a:spcBef>
              <a:spcAft>
                <a:spcPts val="1600"/>
              </a:spcAft>
              <a:buNone/>
            </a:pPr>
            <a:r>
              <a:t/>
            </a:r>
            <a:endParaRPr sz="1600">
              <a:solidFill>
                <a:srgbClr val="000000"/>
              </a:solidFill>
              <a:latin typeface="Century Gothic"/>
              <a:ea typeface="Century Gothic"/>
              <a:cs typeface="Century Gothic"/>
              <a:sym typeface="Century Gothic"/>
            </a:endParaRPr>
          </a:p>
        </p:txBody>
      </p:sp>
      <p:pic>
        <p:nvPicPr>
          <p:cNvPr id="183" name="Google Shape;183;ga5cfe2b1a5_0_0"/>
          <p:cNvPicPr preferRelativeResize="0"/>
          <p:nvPr/>
        </p:nvPicPr>
        <p:blipFill>
          <a:blip r:embed="rId3">
            <a:alphaModFix/>
          </a:blip>
          <a:stretch>
            <a:fillRect/>
          </a:stretch>
        </p:blipFill>
        <p:spPr>
          <a:xfrm>
            <a:off x="49868" y="1768600"/>
            <a:ext cx="5568381" cy="4176299"/>
          </a:xfrm>
          <a:prstGeom prst="rect">
            <a:avLst/>
          </a:prstGeom>
          <a:noFill/>
          <a:ln>
            <a:noFill/>
          </a:ln>
        </p:spPr>
      </p:pic>
      <p:sp>
        <p:nvSpPr>
          <p:cNvPr id="184" name="Google Shape;184;ga5cfe2b1a5_0_0"/>
          <p:cNvSpPr txBox="1"/>
          <p:nvPr/>
        </p:nvSpPr>
        <p:spPr>
          <a:xfrm>
            <a:off x="283038" y="981977"/>
            <a:ext cx="8577900" cy="93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fr-FR" sz="1600">
                <a:solidFill>
                  <a:schemeClr val="dk1"/>
                </a:solidFill>
                <a:latin typeface="Century Gothic"/>
                <a:ea typeface="Century Gothic"/>
                <a:cs typeface="Century Gothic"/>
                <a:sym typeface="Century Gothic"/>
              </a:rPr>
              <a:t>2nd grid : Average monetary value by customer type (RF based on sessions)</a:t>
            </a:r>
            <a:endParaRPr b="1" sz="1800">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accent1"/>
              </a:buClr>
              <a:buSzPts val="1600"/>
              <a:buFont typeface="Arial"/>
              <a:buNone/>
            </a:pPr>
            <a:r>
              <a:t/>
            </a:r>
            <a:endParaRPr b="1" i="0" sz="1400" u="none" cap="none" strike="noStrike">
              <a:solidFill>
                <a:schemeClr val="dk1"/>
              </a:solidFill>
            </a:endParaRPr>
          </a:p>
        </p:txBody>
      </p:sp>
      <p:pic>
        <p:nvPicPr>
          <p:cNvPr id="185" name="Google Shape;185;ga5cfe2b1a5_0_0"/>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 name="Shape 189"/>
        <p:cNvGrpSpPr/>
        <p:nvPr/>
      </p:nvGrpSpPr>
      <p:grpSpPr>
        <a:xfrm>
          <a:off x="0" y="0"/>
          <a:ext cx="0" cy="0"/>
          <a:chOff x="0" y="0"/>
          <a:chExt cx="0" cy="0"/>
        </a:xfrm>
      </p:grpSpPr>
      <p:sp>
        <p:nvSpPr>
          <p:cNvPr id="190" name="Google Shape;190;gaf64573d29_8_32"/>
          <p:cNvSpPr txBox="1"/>
          <p:nvPr/>
        </p:nvSpPr>
        <p:spPr>
          <a:xfrm>
            <a:off x="283050" y="829576"/>
            <a:ext cx="8577900" cy="41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fr-FR" sz="1600">
                <a:solidFill>
                  <a:schemeClr val="dk1"/>
                </a:solidFill>
                <a:latin typeface="Century Gothic"/>
                <a:ea typeface="Century Gothic"/>
                <a:cs typeface="Century Gothic"/>
                <a:sym typeface="Century Gothic"/>
              </a:rPr>
              <a:t>4th grid: comparison of average monetary value depending on type of customers within 2 scales</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chemeClr val="dk1"/>
                </a:solidFill>
                <a:latin typeface="Century Gothic"/>
                <a:ea typeface="Century Gothic"/>
                <a:cs typeface="Century Gothic"/>
                <a:sym typeface="Century Gothic"/>
              </a:rPr>
              <a:t> </a:t>
            </a:r>
            <a:endParaRPr b="0" i="0" sz="1400" u="none" cap="none" strike="noStrike">
              <a:solidFill>
                <a:schemeClr val="dk1"/>
              </a:solidFill>
              <a:latin typeface="Arial"/>
              <a:ea typeface="Arial"/>
              <a:cs typeface="Arial"/>
              <a:sym typeface="Arial"/>
            </a:endParaRPr>
          </a:p>
        </p:txBody>
      </p:sp>
      <p:pic>
        <p:nvPicPr>
          <p:cNvPr id="191" name="Google Shape;191;gaf64573d29_8_32"/>
          <p:cNvPicPr preferRelativeResize="0"/>
          <p:nvPr/>
        </p:nvPicPr>
        <p:blipFill>
          <a:blip r:embed="rId3">
            <a:alphaModFix/>
          </a:blip>
          <a:stretch>
            <a:fillRect/>
          </a:stretch>
        </p:blipFill>
        <p:spPr>
          <a:xfrm>
            <a:off x="374350" y="2281325"/>
            <a:ext cx="3968050" cy="2976044"/>
          </a:xfrm>
          <a:prstGeom prst="rect">
            <a:avLst/>
          </a:prstGeom>
          <a:noFill/>
          <a:ln>
            <a:noFill/>
          </a:ln>
        </p:spPr>
      </p:pic>
      <p:pic>
        <p:nvPicPr>
          <p:cNvPr id="192" name="Google Shape;192;gaf64573d29_8_32"/>
          <p:cNvPicPr preferRelativeResize="0"/>
          <p:nvPr/>
        </p:nvPicPr>
        <p:blipFill rotWithShape="1">
          <a:blip r:embed="rId4">
            <a:alphaModFix/>
          </a:blip>
          <a:srcRect b="-1286" l="0" r="-14116" t="0"/>
          <a:stretch/>
        </p:blipFill>
        <p:spPr>
          <a:xfrm>
            <a:off x="4804214" y="2281325"/>
            <a:ext cx="4543161" cy="3023700"/>
          </a:xfrm>
          <a:prstGeom prst="rect">
            <a:avLst/>
          </a:prstGeom>
          <a:noFill/>
          <a:ln>
            <a:noFill/>
          </a:ln>
        </p:spPr>
      </p:pic>
      <p:sp>
        <p:nvSpPr>
          <p:cNvPr id="193" name="Google Shape;193;gaf64573d29_8_32"/>
          <p:cNvSpPr txBox="1"/>
          <p:nvPr/>
        </p:nvSpPr>
        <p:spPr>
          <a:xfrm>
            <a:off x="374350" y="5758476"/>
            <a:ext cx="8577900" cy="41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FR" sz="1600">
                <a:latin typeface="Century Gothic"/>
                <a:ea typeface="Century Gothic"/>
                <a:cs typeface="Century Gothic"/>
                <a:sym typeface="Century Gothic"/>
              </a:rPr>
              <a:t>We change the scale of the recency to see if something changes. Nothing changes.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chemeClr val="dk1"/>
                </a:solidFill>
                <a:latin typeface="Century Gothic"/>
                <a:ea typeface="Century Gothic"/>
                <a:cs typeface="Century Gothic"/>
                <a:sym typeface="Century Gothic"/>
              </a:rPr>
              <a:t> </a:t>
            </a:r>
            <a:endParaRPr b="0" i="0" sz="1400" u="none" cap="none" strike="noStrike">
              <a:solidFill>
                <a:schemeClr val="dk1"/>
              </a:solidFill>
              <a:latin typeface="Arial"/>
              <a:ea typeface="Arial"/>
              <a:cs typeface="Arial"/>
              <a:sym typeface="Arial"/>
            </a:endParaRPr>
          </a:p>
        </p:txBody>
      </p:sp>
      <p:pic>
        <p:nvPicPr>
          <p:cNvPr id="194" name="Google Shape;194;gaf64573d29_8_32"/>
          <p:cNvPicPr preferRelativeResize="0"/>
          <p:nvPr/>
        </p:nvPicPr>
        <p:blipFill>
          <a:blip r:embed="rId5">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a5cfe2b1a5_0_51"/>
          <p:cNvSpPr txBox="1"/>
          <p:nvPr/>
        </p:nvSpPr>
        <p:spPr>
          <a:xfrm>
            <a:off x="5704800" y="1750950"/>
            <a:ext cx="3439200" cy="50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sz="1600">
                <a:latin typeface="Century Gothic"/>
                <a:ea typeface="Century Gothic"/>
                <a:cs typeface="Century Gothic"/>
                <a:sym typeface="Century Gothic"/>
              </a:rPr>
              <a:t>Most of the customers don’t buy more than three times. It is obvious that social raiders are both the most numerous to buy and the ones who are spending the most on the app so we might try to advertise toward them. </a:t>
            </a:r>
            <a:endParaRPr sz="1600">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fr-FR" sz="1600">
                <a:latin typeface="Century Gothic"/>
                <a:ea typeface="Century Gothic"/>
                <a:cs typeface="Century Gothic"/>
                <a:sym typeface="Century Gothic"/>
              </a:rPr>
              <a:t>The problem of Pokémon Go is that it has a lot of customers that are buying once or twice and then stop buying. </a:t>
            </a:r>
            <a:r>
              <a:rPr b="1" lang="fr-FR" sz="1600">
                <a:latin typeface="Century Gothic"/>
                <a:ea typeface="Century Gothic"/>
                <a:cs typeface="Century Gothic"/>
                <a:sym typeface="Century Gothic"/>
              </a:rPr>
              <a:t>Social raiders seems to be the only type of customer that is ready to buy more than 3 times.</a:t>
            </a:r>
            <a:endParaRPr b="1" u="sng"/>
          </a:p>
        </p:txBody>
      </p:sp>
      <p:pic>
        <p:nvPicPr>
          <p:cNvPr id="200" name="Google Shape;200;ga5cfe2b1a5_0_51"/>
          <p:cNvPicPr preferRelativeResize="0"/>
          <p:nvPr/>
        </p:nvPicPr>
        <p:blipFill>
          <a:blip r:embed="rId3">
            <a:alphaModFix/>
          </a:blip>
          <a:stretch>
            <a:fillRect/>
          </a:stretch>
        </p:blipFill>
        <p:spPr>
          <a:xfrm>
            <a:off x="283050" y="1956425"/>
            <a:ext cx="5194125" cy="4007526"/>
          </a:xfrm>
          <a:prstGeom prst="rect">
            <a:avLst/>
          </a:prstGeom>
          <a:noFill/>
          <a:ln>
            <a:noFill/>
          </a:ln>
        </p:spPr>
      </p:pic>
      <p:sp>
        <p:nvSpPr>
          <p:cNvPr id="201" name="Google Shape;201;ga5cfe2b1a5_0_51"/>
          <p:cNvSpPr txBox="1"/>
          <p:nvPr/>
        </p:nvSpPr>
        <p:spPr>
          <a:xfrm>
            <a:off x="283050" y="981976"/>
            <a:ext cx="8577900" cy="41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fr-FR" sz="1600">
                <a:solidFill>
                  <a:schemeClr val="dk1"/>
                </a:solidFill>
                <a:latin typeface="Century Gothic"/>
                <a:ea typeface="Century Gothic"/>
                <a:cs typeface="Century Gothic"/>
                <a:sym typeface="Century Gothic"/>
              </a:rPr>
              <a:t>3rd grid: Total monetary value by customer type (RF based on transactions)</a:t>
            </a:r>
            <a:endParaRPr b="1" sz="18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chemeClr val="dk1"/>
                </a:solidFill>
                <a:latin typeface="Century Gothic"/>
                <a:ea typeface="Century Gothic"/>
                <a:cs typeface="Century Gothic"/>
                <a:sym typeface="Century Gothic"/>
              </a:rPr>
              <a:t> </a:t>
            </a:r>
            <a:endParaRPr b="0" i="0" sz="1400" u="none" cap="none" strike="noStrike">
              <a:solidFill>
                <a:schemeClr val="dk1"/>
              </a:solidFill>
              <a:latin typeface="Arial"/>
              <a:ea typeface="Arial"/>
              <a:cs typeface="Arial"/>
              <a:sym typeface="Arial"/>
            </a:endParaRPr>
          </a:p>
        </p:txBody>
      </p:sp>
      <p:pic>
        <p:nvPicPr>
          <p:cNvPr id="202" name="Google Shape;202;ga5cfe2b1a5_0_51"/>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ga5cfe2b1a5_0_103"/>
          <p:cNvSpPr txBox="1"/>
          <p:nvPr/>
        </p:nvSpPr>
        <p:spPr>
          <a:xfrm>
            <a:off x="6076050" y="1747924"/>
            <a:ext cx="2784900" cy="4383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fr-FR" sz="1600"/>
              <a:t>New players are most likely to play recently and frequently</a:t>
            </a:r>
            <a:endParaRPr sz="1600"/>
          </a:p>
        </p:txBody>
      </p:sp>
      <p:pic>
        <p:nvPicPr>
          <p:cNvPr id="208" name="Google Shape;208;ga5cfe2b1a5_0_103"/>
          <p:cNvPicPr preferRelativeResize="0"/>
          <p:nvPr/>
        </p:nvPicPr>
        <p:blipFill>
          <a:blip r:embed="rId3">
            <a:alphaModFix/>
          </a:blip>
          <a:stretch>
            <a:fillRect/>
          </a:stretch>
        </p:blipFill>
        <p:spPr>
          <a:xfrm>
            <a:off x="283050" y="1747925"/>
            <a:ext cx="5433540" cy="4092624"/>
          </a:xfrm>
          <a:prstGeom prst="rect">
            <a:avLst/>
          </a:prstGeom>
          <a:noFill/>
          <a:ln>
            <a:noFill/>
          </a:ln>
        </p:spPr>
      </p:pic>
      <p:sp>
        <p:nvSpPr>
          <p:cNvPr id="209" name="Google Shape;209;ga5cfe2b1a5_0_103"/>
          <p:cNvSpPr txBox="1"/>
          <p:nvPr/>
        </p:nvSpPr>
        <p:spPr>
          <a:xfrm>
            <a:off x="283050" y="981976"/>
            <a:ext cx="8577900" cy="41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fr-FR" sz="1600">
                <a:solidFill>
                  <a:schemeClr val="dk1"/>
                </a:solidFill>
                <a:latin typeface="Century Gothic"/>
                <a:ea typeface="Century Gothic"/>
                <a:cs typeface="Century Gothic"/>
                <a:sym typeface="Century Gothic"/>
              </a:rPr>
              <a:t>4th grid : Average monetary value by seniority (RF based on transactions)</a:t>
            </a:r>
            <a:endParaRPr b="1" sz="2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chemeClr val="dk1"/>
                </a:solidFill>
                <a:latin typeface="Century Gothic"/>
                <a:ea typeface="Century Gothic"/>
                <a:cs typeface="Century Gothic"/>
                <a:sym typeface="Century Gothic"/>
              </a:rPr>
              <a:t> </a:t>
            </a:r>
            <a:endParaRPr b="0" i="0" sz="1400" u="none" cap="none" strike="noStrike">
              <a:solidFill>
                <a:schemeClr val="dk1"/>
              </a:solidFill>
              <a:latin typeface="Arial"/>
              <a:ea typeface="Arial"/>
              <a:cs typeface="Arial"/>
              <a:sym typeface="Arial"/>
            </a:endParaRPr>
          </a:p>
        </p:txBody>
      </p:sp>
      <p:pic>
        <p:nvPicPr>
          <p:cNvPr id="210" name="Google Shape;210;ga5cfe2b1a5_0_103"/>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af6b91684a_0_0"/>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To summarize</a:t>
            </a:r>
            <a:endParaRPr/>
          </a:p>
        </p:txBody>
      </p:sp>
      <p:sp>
        <p:nvSpPr>
          <p:cNvPr id="216" name="Google Shape;216;gaf6b91684a_0_0"/>
          <p:cNvSpPr txBox="1"/>
          <p:nvPr>
            <p:ph idx="1" type="body"/>
          </p:nvPr>
        </p:nvSpPr>
        <p:spPr>
          <a:xfrm>
            <a:off x="729450" y="2600608"/>
            <a:ext cx="7688700" cy="3014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Social raiders are the most loyal consumers</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Frequency have a slight impact on buying behavior</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We are losing the miscellaneous players and catchers as buyers as they used to spend  much more on the app before than they spend now</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Social raiders seem to be the only type of customer that is ready to buy more than 3 times</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New Players are most likely to play recently and frequently</a:t>
            </a:r>
            <a:endParaRPr sz="1600">
              <a:solidFill>
                <a:srgbClr val="000000"/>
              </a:solidFill>
              <a:latin typeface="Century Gothic"/>
              <a:ea typeface="Century Gothic"/>
              <a:cs typeface="Century Gothic"/>
              <a:sym typeface="Century Gothic"/>
            </a:endParaRPr>
          </a:p>
        </p:txBody>
      </p:sp>
      <p:sp>
        <p:nvSpPr>
          <p:cNvPr id="217" name="Google Shape;217;gaf6b91684a_0_0"/>
          <p:cNvSpPr txBox="1"/>
          <p:nvPr/>
        </p:nvSpPr>
        <p:spPr>
          <a:xfrm>
            <a:off x="729450" y="4888775"/>
            <a:ext cx="7454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600">
                <a:latin typeface="Century Gothic"/>
                <a:ea typeface="Century Gothic"/>
                <a:cs typeface="Century Gothic"/>
                <a:sym typeface="Century Gothic"/>
              </a:rPr>
              <a:t>Limits of our data: </a:t>
            </a:r>
            <a:endParaRPr b="1" sz="1600">
              <a:latin typeface="Century Gothic"/>
              <a:ea typeface="Century Gothic"/>
              <a:cs typeface="Century Gothic"/>
              <a:sym typeface="Century Gothic"/>
            </a:endParaRPr>
          </a:p>
          <a:p>
            <a:pPr indent="0" lvl="0" marL="0" rtl="0" algn="l">
              <a:spcBef>
                <a:spcPts val="0"/>
              </a:spcBef>
              <a:spcAft>
                <a:spcPts val="0"/>
              </a:spcAft>
              <a:buNone/>
            </a:pPr>
            <a:r>
              <a:rPr lang="fr-FR" sz="1600">
                <a:latin typeface="Century Gothic"/>
                <a:ea typeface="Century Gothic"/>
                <a:cs typeface="Century Gothic"/>
                <a:sym typeface="Century Gothic"/>
              </a:rPr>
              <a:t>There are probably players who are playing not that frequently but over a long period and we cannot understand their buying patterns with focussing only on those for month :</a:t>
            </a:r>
            <a:endParaRPr sz="1600">
              <a:latin typeface="Century Gothic"/>
              <a:ea typeface="Century Gothic"/>
              <a:cs typeface="Century Gothic"/>
              <a:sym typeface="Century Gothic"/>
            </a:endParaRPr>
          </a:p>
          <a:p>
            <a:pPr indent="0" lvl="0" marL="0" rtl="0" algn="l">
              <a:spcBef>
                <a:spcPts val="0"/>
              </a:spcBef>
              <a:spcAft>
                <a:spcPts val="0"/>
              </a:spcAft>
              <a:buNone/>
            </a:pPr>
            <a:r>
              <a:rPr lang="fr-FR" sz="1600">
                <a:latin typeface="Century Gothic"/>
                <a:ea typeface="Century Gothic"/>
                <a:cs typeface="Century Gothic"/>
                <a:sym typeface="Century Gothic"/>
              </a:rPr>
              <a:t>→ there are players that play and pay during fall without being active customers during summer</a:t>
            </a:r>
            <a:r>
              <a:rPr lang="fr-FR"/>
              <a:t>.</a:t>
            </a:r>
            <a:endParaRPr/>
          </a:p>
        </p:txBody>
      </p:sp>
      <p:pic>
        <p:nvPicPr>
          <p:cNvPr id="218" name="Google Shape;218;gaf6b91684a_0_0"/>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2" name="Shape 222"/>
        <p:cNvGrpSpPr/>
        <p:nvPr/>
      </p:nvGrpSpPr>
      <p:grpSpPr>
        <a:xfrm>
          <a:off x="0" y="0"/>
          <a:ext cx="0" cy="0"/>
          <a:chOff x="0" y="0"/>
          <a:chExt cx="0" cy="0"/>
        </a:xfrm>
      </p:grpSpPr>
      <p:sp>
        <p:nvSpPr>
          <p:cNvPr id="223" name="Google Shape;223;gaf1194f314_0_0"/>
          <p:cNvSpPr txBox="1"/>
          <p:nvPr>
            <p:ph type="title"/>
          </p:nvPr>
        </p:nvSpPr>
        <p:spPr>
          <a:xfrm>
            <a:off x="457200" y="16529"/>
            <a:ext cx="5560500" cy="924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fr-FR"/>
              <a:t>Appendix Question 2</a:t>
            </a:r>
            <a:endParaRPr/>
          </a:p>
        </p:txBody>
      </p:sp>
      <p:sp>
        <p:nvSpPr>
          <p:cNvPr id="224" name="Google Shape;224;gaf1194f314_0_0"/>
          <p:cNvSpPr txBox="1"/>
          <p:nvPr>
            <p:ph idx="1" type="body"/>
          </p:nvPr>
        </p:nvSpPr>
        <p:spPr>
          <a:xfrm>
            <a:off x="226350" y="4467225"/>
            <a:ext cx="4019700" cy="2310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fr-FR">
                <a:solidFill>
                  <a:schemeClr val="dk1"/>
                </a:solidFill>
                <a:latin typeface="Century Gothic"/>
                <a:ea typeface="Century Gothic"/>
                <a:cs typeface="Century Gothic"/>
                <a:sym typeface="Century Gothic"/>
              </a:rPr>
              <a:t>Observations</a:t>
            </a:r>
            <a:r>
              <a:rPr lang="fr-FR">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311150" lvl="0" marL="457200" rtl="0" algn="l">
              <a:lnSpc>
                <a:spcPct val="115000"/>
              </a:lnSpc>
              <a:spcBef>
                <a:spcPts val="600"/>
              </a:spcBef>
              <a:spcAft>
                <a:spcPts val="0"/>
              </a:spcAft>
              <a:buClr>
                <a:srgbClr val="000000"/>
              </a:buClr>
              <a:buSzPts val="1300"/>
              <a:buFont typeface="Century Gothic"/>
              <a:buChar char="-"/>
            </a:pPr>
            <a:r>
              <a:rPr lang="fr-FR" u="sng">
                <a:solidFill>
                  <a:srgbClr val="000000"/>
                </a:solidFill>
                <a:latin typeface="Century Gothic"/>
                <a:ea typeface="Century Gothic"/>
                <a:cs typeface="Century Gothic"/>
                <a:sym typeface="Century Gothic"/>
              </a:rPr>
              <a:t>social raiders</a:t>
            </a:r>
            <a:r>
              <a:rPr lang="fr-FR">
                <a:solidFill>
                  <a:srgbClr val="000000"/>
                </a:solidFill>
                <a:latin typeface="Century Gothic"/>
                <a:ea typeface="Century Gothic"/>
                <a:cs typeface="Century Gothic"/>
                <a:sym typeface="Century Gothic"/>
              </a:rPr>
              <a:t> are the most loyal consumers. They play more frequently and recently than others customer types. </a:t>
            </a:r>
            <a:endParaRPr>
              <a:solidFill>
                <a:srgbClr val="000000"/>
              </a:solidFill>
              <a:latin typeface="Century Gothic"/>
              <a:ea typeface="Century Gothic"/>
              <a:cs typeface="Century Gothic"/>
              <a:sym typeface="Century Gothic"/>
            </a:endParaRPr>
          </a:p>
          <a:p>
            <a:pPr indent="-311150" lvl="0" marL="457200" rtl="0" algn="l">
              <a:lnSpc>
                <a:spcPct val="115000"/>
              </a:lnSpc>
              <a:spcBef>
                <a:spcPts val="0"/>
              </a:spcBef>
              <a:spcAft>
                <a:spcPts val="0"/>
              </a:spcAft>
              <a:buClr>
                <a:srgbClr val="000000"/>
              </a:buClr>
              <a:buSzPts val="1300"/>
              <a:buFont typeface="Century Gothic"/>
              <a:buChar char="-"/>
            </a:pPr>
            <a:r>
              <a:rPr lang="fr-FR">
                <a:solidFill>
                  <a:srgbClr val="000000"/>
                </a:solidFill>
                <a:latin typeface="Century Gothic"/>
                <a:ea typeface="Century Gothic"/>
                <a:cs typeface="Century Gothic"/>
                <a:sym typeface="Century Gothic"/>
              </a:rPr>
              <a:t>just behind them, </a:t>
            </a:r>
            <a:r>
              <a:rPr lang="fr-FR" u="sng">
                <a:solidFill>
                  <a:srgbClr val="000000"/>
                </a:solidFill>
                <a:latin typeface="Century Gothic"/>
                <a:ea typeface="Century Gothic"/>
                <a:cs typeface="Century Gothic"/>
                <a:sym typeface="Century Gothic"/>
              </a:rPr>
              <a:t>catchers</a:t>
            </a:r>
            <a:r>
              <a:rPr lang="fr-FR">
                <a:solidFill>
                  <a:srgbClr val="000000"/>
                </a:solidFill>
                <a:latin typeface="Century Gothic"/>
                <a:ea typeface="Century Gothic"/>
                <a:cs typeface="Century Gothic"/>
                <a:sym typeface="Century Gothic"/>
              </a:rPr>
              <a:t> are loyal too, but a bit less. </a:t>
            </a:r>
            <a:endParaRPr>
              <a:solidFill>
                <a:srgbClr val="000000"/>
              </a:solidFill>
              <a:latin typeface="Century Gothic"/>
              <a:ea typeface="Century Gothic"/>
              <a:cs typeface="Century Gothic"/>
              <a:sym typeface="Century Gothic"/>
            </a:endParaRPr>
          </a:p>
          <a:p>
            <a:pPr indent="-311150" lvl="0" marL="457200" rtl="0" algn="l">
              <a:lnSpc>
                <a:spcPct val="115000"/>
              </a:lnSpc>
              <a:spcBef>
                <a:spcPts val="0"/>
              </a:spcBef>
              <a:spcAft>
                <a:spcPts val="0"/>
              </a:spcAft>
              <a:buClr>
                <a:srgbClr val="000000"/>
              </a:buClr>
              <a:buSzPts val="1300"/>
              <a:buFont typeface="Century Gothic"/>
              <a:buChar char="-"/>
            </a:pPr>
            <a:r>
              <a:rPr lang="fr-FR" u="sng">
                <a:solidFill>
                  <a:srgbClr val="000000"/>
                </a:solidFill>
                <a:latin typeface="Century Gothic"/>
                <a:ea typeface="Century Gothic"/>
                <a:cs typeface="Century Gothic"/>
                <a:sym typeface="Century Gothic"/>
              </a:rPr>
              <a:t>Miscellaneous</a:t>
            </a:r>
            <a:r>
              <a:rPr lang="fr-FR">
                <a:solidFill>
                  <a:srgbClr val="000000"/>
                </a:solidFill>
                <a:latin typeface="Century Gothic"/>
                <a:ea typeface="Century Gothic"/>
                <a:cs typeface="Century Gothic"/>
                <a:sym typeface="Century Gothic"/>
              </a:rPr>
              <a:t> players are the most numerous type of players to play only one time. </a:t>
            </a:r>
            <a:endParaRPr>
              <a:solidFill>
                <a:srgbClr val="000000"/>
              </a:solidFill>
              <a:latin typeface="Century Gothic"/>
              <a:ea typeface="Century Gothic"/>
              <a:cs typeface="Century Gothic"/>
              <a:sym typeface="Century Gothic"/>
            </a:endParaRPr>
          </a:p>
          <a:p>
            <a:pPr indent="0" lvl="0" marL="0" rtl="0" algn="l">
              <a:spcBef>
                <a:spcPts val="360"/>
              </a:spcBef>
              <a:spcAft>
                <a:spcPts val="0"/>
              </a:spcAft>
              <a:buNone/>
            </a:pPr>
            <a:r>
              <a:t/>
            </a:r>
            <a:endParaRPr sz="1000"/>
          </a:p>
          <a:p>
            <a:pPr indent="0" lvl="0" marL="0" rtl="0" algn="l">
              <a:spcBef>
                <a:spcPts val="600"/>
              </a:spcBef>
              <a:spcAft>
                <a:spcPts val="0"/>
              </a:spcAft>
              <a:buNone/>
            </a:pPr>
            <a:r>
              <a:t/>
            </a:r>
            <a:endParaRPr b="0" sz="1000"/>
          </a:p>
          <a:p>
            <a:pPr indent="4747" lvl="0" marL="6823" marR="0" rtl="0" algn="l">
              <a:lnSpc>
                <a:spcPct val="110111"/>
              </a:lnSpc>
              <a:spcBef>
                <a:spcPts val="2861"/>
              </a:spcBef>
              <a:spcAft>
                <a:spcPts val="0"/>
              </a:spcAft>
              <a:buClr>
                <a:schemeClr val="dk1"/>
              </a:buClr>
              <a:buSzPts val="1100"/>
              <a:buFont typeface="Arial"/>
              <a:buNone/>
            </a:pPr>
            <a:r>
              <a:t/>
            </a:r>
            <a:endParaRPr sz="2600"/>
          </a:p>
        </p:txBody>
      </p:sp>
      <p:pic>
        <p:nvPicPr>
          <p:cNvPr id="225" name="Google Shape;225;gaf1194f314_0_0"/>
          <p:cNvPicPr preferRelativeResize="0"/>
          <p:nvPr/>
        </p:nvPicPr>
        <p:blipFill>
          <a:blip r:embed="rId3">
            <a:alphaModFix/>
          </a:blip>
          <a:stretch>
            <a:fillRect/>
          </a:stretch>
        </p:blipFill>
        <p:spPr>
          <a:xfrm>
            <a:off x="121600" y="1800218"/>
            <a:ext cx="4695825" cy="2667000"/>
          </a:xfrm>
          <a:prstGeom prst="rect">
            <a:avLst/>
          </a:prstGeom>
          <a:noFill/>
          <a:ln>
            <a:noFill/>
          </a:ln>
        </p:spPr>
      </p:pic>
      <p:sp>
        <p:nvSpPr>
          <p:cNvPr id="226" name="Google Shape;226;gaf1194f314_0_0"/>
          <p:cNvSpPr txBox="1"/>
          <p:nvPr/>
        </p:nvSpPr>
        <p:spPr>
          <a:xfrm>
            <a:off x="171450" y="1009650"/>
            <a:ext cx="4074600" cy="4461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600"/>
              </a:spcAft>
              <a:buNone/>
            </a:pPr>
            <a:r>
              <a:rPr b="1" lang="fr-FR" sz="1600">
                <a:solidFill>
                  <a:schemeClr val="dk1"/>
                </a:solidFill>
                <a:latin typeface="Century Gothic"/>
                <a:ea typeface="Century Gothic"/>
                <a:cs typeface="Century Gothic"/>
                <a:sym typeface="Century Gothic"/>
              </a:rPr>
              <a:t>Recency and frequency of session by Customer Type:</a:t>
            </a:r>
            <a:r>
              <a:rPr b="1" lang="fr-FR" sz="1100">
                <a:solidFill>
                  <a:schemeClr val="dk1"/>
                </a:solidFill>
              </a:rPr>
              <a:t> </a:t>
            </a:r>
            <a:endParaRPr b="1" sz="1100">
              <a:solidFill>
                <a:schemeClr val="dk1"/>
              </a:solidFill>
            </a:endParaRPr>
          </a:p>
        </p:txBody>
      </p:sp>
      <p:sp>
        <p:nvSpPr>
          <p:cNvPr id="227" name="Google Shape;227;gaf1194f314_0_0"/>
          <p:cNvSpPr txBox="1"/>
          <p:nvPr>
            <p:ph idx="1" type="body"/>
          </p:nvPr>
        </p:nvSpPr>
        <p:spPr>
          <a:xfrm>
            <a:off x="4913775" y="5252825"/>
            <a:ext cx="4019700" cy="1245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fr-FR">
                <a:solidFill>
                  <a:schemeClr val="dk1"/>
                </a:solidFill>
                <a:latin typeface="Century Gothic"/>
                <a:ea typeface="Century Gothic"/>
                <a:cs typeface="Century Gothic"/>
                <a:sym typeface="Century Gothic"/>
              </a:rPr>
              <a:t>Observations</a:t>
            </a:r>
            <a:r>
              <a:rPr lang="fr-FR">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317500" lvl="0" marL="457200" rtl="0" algn="l">
              <a:lnSpc>
                <a:spcPct val="115000"/>
              </a:lnSpc>
              <a:spcBef>
                <a:spcPts val="600"/>
              </a:spcBef>
              <a:spcAft>
                <a:spcPts val="0"/>
              </a:spcAft>
              <a:buClr>
                <a:srgbClr val="000000"/>
              </a:buClr>
              <a:buSzPts val="1400"/>
              <a:buFont typeface="Century Gothic"/>
              <a:buChar char="-"/>
            </a:pPr>
            <a:r>
              <a:rPr lang="fr-FR">
                <a:solidFill>
                  <a:srgbClr val="000000"/>
                </a:solidFill>
                <a:latin typeface="Century Gothic"/>
                <a:ea typeface="Century Gothic"/>
                <a:cs typeface="Century Gothic"/>
                <a:sym typeface="Century Gothic"/>
              </a:rPr>
              <a:t>almost 1000 players have played more than 5 times during the last 20 days. They are our best players, our loyalest consumers. </a:t>
            </a:r>
            <a:endParaRPr>
              <a:solidFill>
                <a:srgbClr val="000000"/>
              </a:solidFill>
              <a:latin typeface="Century Gothic"/>
              <a:ea typeface="Century Gothic"/>
              <a:cs typeface="Century Gothic"/>
              <a:sym typeface="Century Gothic"/>
            </a:endParaRPr>
          </a:p>
          <a:p>
            <a:pPr indent="0" lvl="0" marL="0" rtl="0" algn="l">
              <a:spcBef>
                <a:spcPts val="360"/>
              </a:spcBef>
              <a:spcAft>
                <a:spcPts val="0"/>
              </a:spcAft>
              <a:buNone/>
            </a:pPr>
            <a:r>
              <a:t/>
            </a:r>
            <a:endParaRPr sz="1000"/>
          </a:p>
          <a:p>
            <a:pPr indent="0" lvl="0" marL="0" rtl="0" algn="l">
              <a:spcBef>
                <a:spcPts val="600"/>
              </a:spcBef>
              <a:spcAft>
                <a:spcPts val="0"/>
              </a:spcAft>
              <a:buNone/>
            </a:pPr>
            <a:r>
              <a:t/>
            </a:r>
            <a:endParaRPr/>
          </a:p>
          <a:p>
            <a:pPr indent="4747" lvl="0" marL="6823" marR="0" rtl="0" algn="l">
              <a:lnSpc>
                <a:spcPct val="110111"/>
              </a:lnSpc>
              <a:spcBef>
                <a:spcPts val="2861"/>
              </a:spcBef>
              <a:spcAft>
                <a:spcPts val="0"/>
              </a:spcAft>
              <a:buNone/>
            </a:pPr>
            <a:r>
              <a:t/>
            </a:r>
            <a:endParaRPr sz="2600"/>
          </a:p>
        </p:txBody>
      </p:sp>
      <p:sp>
        <p:nvSpPr>
          <p:cNvPr id="228" name="Google Shape;228;gaf1194f314_0_0"/>
          <p:cNvSpPr txBox="1"/>
          <p:nvPr/>
        </p:nvSpPr>
        <p:spPr>
          <a:xfrm>
            <a:off x="4886325" y="1009650"/>
            <a:ext cx="4074600" cy="4461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600"/>
              </a:spcAft>
              <a:buNone/>
            </a:pPr>
            <a:r>
              <a:rPr b="1" lang="fr-FR" sz="1600">
                <a:solidFill>
                  <a:schemeClr val="dk1"/>
                </a:solidFill>
              </a:rPr>
              <a:t>Recency and frequency depending on quantity:</a:t>
            </a:r>
            <a:endParaRPr b="1" sz="1600">
              <a:solidFill>
                <a:schemeClr val="dk1"/>
              </a:solidFill>
            </a:endParaRPr>
          </a:p>
        </p:txBody>
      </p:sp>
      <p:pic>
        <p:nvPicPr>
          <p:cNvPr id="229" name="Google Shape;229;gaf1194f314_0_0"/>
          <p:cNvPicPr preferRelativeResize="0"/>
          <p:nvPr/>
        </p:nvPicPr>
        <p:blipFill>
          <a:blip r:embed="rId4">
            <a:alphaModFix/>
          </a:blip>
          <a:stretch>
            <a:fillRect/>
          </a:stretch>
        </p:blipFill>
        <p:spPr>
          <a:xfrm>
            <a:off x="5381625" y="1808902"/>
            <a:ext cx="3293425" cy="3258500"/>
          </a:xfrm>
          <a:prstGeom prst="rect">
            <a:avLst/>
          </a:prstGeom>
          <a:noFill/>
          <a:ln>
            <a:noFill/>
          </a:ln>
        </p:spPr>
      </p:pic>
      <p:pic>
        <p:nvPicPr>
          <p:cNvPr id="230" name="Google Shape;230;gaf1194f314_0_0"/>
          <p:cNvPicPr preferRelativeResize="0"/>
          <p:nvPr/>
        </p:nvPicPr>
        <p:blipFill>
          <a:blip r:embed="rId5">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4" name="Shape 234"/>
        <p:cNvGrpSpPr/>
        <p:nvPr/>
      </p:nvGrpSpPr>
      <p:grpSpPr>
        <a:xfrm>
          <a:off x="0" y="0"/>
          <a:ext cx="0" cy="0"/>
          <a:chOff x="0" y="0"/>
          <a:chExt cx="0" cy="0"/>
        </a:xfrm>
      </p:grpSpPr>
      <p:sp>
        <p:nvSpPr>
          <p:cNvPr id="235" name="Google Shape;235;gaf1194f314_0_51"/>
          <p:cNvSpPr txBox="1"/>
          <p:nvPr>
            <p:ph type="title"/>
          </p:nvPr>
        </p:nvSpPr>
        <p:spPr>
          <a:xfrm>
            <a:off x="457200" y="419424"/>
            <a:ext cx="6027000" cy="350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fr-FR"/>
              <a:t>Appendix Question 2</a:t>
            </a:r>
            <a:endParaRPr/>
          </a:p>
        </p:txBody>
      </p:sp>
      <p:sp>
        <p:nvSpPr>
          <p:cNvPr id="236" name="Google Shape;236;gaf1194f314_0_51"/>
          <p:cNvSpPr txBox="1"/>
          <p:nvPr>
            <p:ph idx="1" type="body"/>
          </p:nvPr>
        </p:nvSpPr>
        <p:spPr>
          <a:xfrm>
            <a:off x="198900" y="4484675"/>
            <a:ext cx="4019700" cy="1514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fr-FR">
                <a:solidFill>
                  <a:schemeClr val="dk1"/>
                </a:solidFill>
                <a:latin typeface="Century Gothic"/>
                <a:ea typeface="Century Gothic"/>
                <a:cs typeface="Century Gothic"/>
                <a:sym typeface="Century Gothic"/>
              </a:rPr>
              <a:t>Observations: </a:t>
            </a:r>
            <a:endParaRPr b="1">
              <a:solidFill>
                <a:schemeClr val="dk1"/>
              </a:solidFill>
              <a:latin typeface="Century Gothic"/>
              <a:ea typeface="Century Gothic"/>
              <a:cs typeface="Century Gothic"/>
              <a:sym typeface="Century Gothic"/>
            </a:endParaRPr>
          </a:p>
          <a:p>
            <a:pPr indent="-311150" lvl="0" marL="457200" rtl="0" algn="l">
              <a:lnSpc>
                <a:spcPct val="115000"/>
              </a:lnSpc>
              <a:spcBef>
                <a:spcPts val="600"/>
              </a:spcBef>
              <a:spcAft>
                <a:spcPts val="0"/>
              </a:spcAft>
              <a:buClr>
                <a:srgbClr val="000000"/>
              </a:buClr>
              <a:buSzPts val="1300"/>
              <a:buFont typeface="Century Gothic"/>
              <a:buChar char="-"/>
            </a:pPr>
            <a:r>
              <a:rPr lang="fr-FR">
                <a:solidFill>
                  <a:srgbClr val="000000"/>
                </a:solidFill>
                <a:latin typeface="Century Gothic"/>
                <a:ea typeface="Century Gothic"/>
                <a:cs typeface="Century Gothic"/>
                <a:sym typeface="Century Gothic"/>
              </a:rPr>
              <a:t>Players between 26-40 years old are more frequent and recent than players between 15-25 years</a:t>
            </a:r>
            <a:endParaRPr sz="1000">
              <a:solidFill>
                <a:srgbClr val="000000"/>
              </a:solidFill>
            </a:endParaRPr>
          </a:p>
          <a:p>
            <a:pPr indent="0" lvl="0" marL="0" rtl="0" algn="l">
              <a:spcBef>
                <a:spcPts val="360"/>
              </a:spcBef>
              <a:spcAft>
                <a:spcPts val="0"/>
              </a:spcAft>
              <a:buNone/>
            </a:pPr>
            <a:r>
              <a:t/>
            </a:r>
            <a:endParaRPr/>
          </a:p>
          <a:p>
            <a:pPr indent="4747" lvl="0" marL="6823" marR="0" rtl="0" algn="l">
              <a:lnSpc>
                <a:spcPct val="110111"/>
              </a:lnSpc>
              <a:spcBef>
                <a:spcPts val="2861"/>
              </a:spcBef>
              <a:spcAft>
                <a:spcPts val="0"/>
              </a:spcAft>
              <a:buNone/>
            </a:pPr>
            <a:r>
              <a:t/>
            </a:r>
            <a:endParaRPr sz="2600"/>
          </a:p>
        </p:txBody>
      </p:sp>
      <p:sp>
        <p:nvSpPr>
          <p:cNvPr id="237" name="Google Shape;237;gaf1194f314_0_51"/>
          <p:cNvSpPr txBox="1"/>
          <p:nvPr/>
        </p:nvSpPr>
        <p:spPr>
          <a:xfrm>
            <a:off x="171450" y="1009650"/>
            <a:ext cx="4074600" cy="4461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600"/>
              </a:spcAft>
              <a:buNone/>
            </a:pPr>
            <a:r>
              <a:rPr b="1" lang="fr-FR" sz="1600">
                <a:solidFill>
                  <a:schemeClr val="dk1"/>
                </a:solidFill>
              </a:rPr>
              <a:t>Recency and frequency of session according to Age:</a:t>
            </a:r>
            <a:endParaRPr b="1" sz="1600">
              <a:solidFill>
                <a:schemeClr val="dk1"/>
              </a:solidFill>
            </a:endParaRPr>
          </a:p>
        </p:txBody>
      </p:sp>
      <p:pic>
        <p:nvPicPr>
          <p:cNvPr id="238" name="Google Shape;238;gaf1194f314_0_51"/>
          <p:cNvPicPr preferRelativeResize="0"/>
          <p:nvPr/>
        </p:nvPicPr>
        <p:blipFill>
          <a:blip r:embed="rId3">
            <a:alphaModFix/>
          </a:blip>
          <a:stretch>
            <a:fillRect/>
          </a:stretch>
        </p:blipFill>
        <p:spPr>
          <a:xfrm>
            <a:off x="95250" y="1888125"/>
            <a:ext cx="4533900" cy="2667000"/>
          </a:xfrm>
          <a:prstGeom prst="rect">
            <a:avLst/>
          </a:prstGeom>
          <a:noFill/>
          <a:ln>
            <a:noFill/>
          </a:ln>
        </p:spPr>
      </p:pic>
      <p:sp>
        <p:nvSpPr>
          <p:cNvPr id="239" name="Google Shape;239;gaf1194f314_0_51"/>
          <p:cNvSpPr txBox="1"/>
          <p:nvPr>
            <p:ph idx="1" type="body"/>
          </p:nvPr>
        </p:nvSpPr>
        <p:spPr>
          <a:xfrm>
            <a:off x="4659150" y="4478925"/>
            <a:ext cx="4019700" cy="2379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fr-FR">
                <a:solidFill>
                  <a:schemeClr val="dk1"/>
                </a:solidFill>
                <a:latin typeface="Century Gothic"/>
                <a:ea typeface="Century Gothic"/>
                <a:cs typeface="Century Gothic"/>
                <a:sym typeface="Century Gothic"/>
              </a:rPr>
              <a:t>Observations: </a:t>
            </a:r>
            <a:endParaRPr b="1">
              <a:solidFill>
                <a:schemeClr val="dk1"/>
              </a:solidFill>
              <a:latin typeface="Century Gothic"/>
              <a:ea typeface="Century Gothic"/>
              <a:cs typeface="Century Gothic"/>
              <a:sym typeface="Century Gothic"/>
            </a:endParaRPr>
          </a:p>
          <a:p>
            <a:pPr indent="-311150" lvl="0" marL="457200" rtl="0" algn="l">
              <a:lnSpc>
                <a:spcPct val="115000"/>
              </a:lnSpc>
              <a:spcBef>
                <a:spcPts val="600"/>
              </a:spcBef>
              <a:spcAft>
                <a:spcPts val="0"/>
              </a:spcAft>
              <a:buClr>
                <a:srgbClr val="000000"/>
              </a:buClr>
              <a:buSzPts val="1300"/>
              <a:buFont typeface="Century Gothic"/>
              <a:buChar char="-"/>
            </a:pPr>
            <a:r>
              <a:rPr lang="fr-FR">
                <a:solidFill>
                  <a:srgbClr val="000000"/>
                </a:solidFill>
                <a:latin typeface="Century Gothic"/>
                <a:ea typeface="Century Gothic"/>
                <a:cs typeface="Century Gothic"/>
                <a:sym typeface="Century Gothic"/>
              </a:rPr>
              <a:t>Players with </a:t>
            </a:r>
            <a:r>
              <a:rPr lang="fr-FR" u="sng">
                <a:solidFill>
                  <a:srgbClr val="000000"/>
                </a:solidFill>
                <a:latin typeface="Century Gothic"/>
                <a:ea typeface="Century Gothic"/>
                <a:cs typeface="Century Gothic"/>
                <a:sym typeface="Century Gothic"/>
              </a:rPr>
              <a:t>medium level of income</a:t>
            </a:r>
            <a:r>
              <a:rPr lang="fr-FR">
                <a:solidFill>
                  <a:srgbClr val="000000"/>
                </a:solidFill>
                <a:latin typeface="Century Gothic"/>
                <a:ea typeface="Century Gothic"/>
                <a:cs typeface="Century Gothic"/>
                <a:sym typeface="Century Gothic"/>
              </a:rPr>
              <a:t> (2) are the ones playing more frequently and recently</a:t>
            </a:r>
            <a:endParaRPr>
              <a:solidFill>
                <a:srgbClr val="000000"/>
              </a:solidFill>
              <a:latin typeface="Century Gothic"/>
              <a:ea typeface="Century Gothic"/>
              <a:cs typeface="Century Gothic"/>
              <a:sym typeface="Century Gothic"/>
            </a:endParaRPr>
          </a:p>
          <a:p>
            <a:pPr indent="-311150" lvl="0" marL="457200" rtl="0" algn="l">
              <a:lnSpc>
                <a:spcPct val="115000"/>
              </a:lnSpc>
              <a:spcBef>
                <a:spcPts val="0"/>
              </a:spcBef>
              <a:spcAft>
                <a:spcPts val="0"/>
              </a:spcAft>
              <a:buClr>
                <a:srgbClr val="000000"/>
              </a:buClr>
              <a:buSzPts val="1300"/>
              <a:buFont typeface="Century Gothic"/>
              <a:buChar char="-"/>
            </a:pPr>
            <a:r>
              <a:rPr lang="fr-FR">
                <a:solidFill>
                  <a:srgbClr val="000000"/>
                </a:solidFill>
                <a:latin typeface="Century Gothic"/>
                <a:ea typeface="Century Gothic"/>
                <a:cs typeface="Century Gothic"/>
                <a:sym typeface="Century Gothic"/>
              </a:rPr>
              <a:t>Players with </a:t>
            </a:r>
            <a:r>
              <a:rPr lang="fr-FR" u="sng">
                <a:solidFill>
                  <a:srgbClr val="000000"/>
                </a:solidFill>
                <a:latin typeface="Century Gothic"/>
                <a:ea typeface="Century Gothic"/>
                <a:cs typeface="Century Gothic"/>
                <a:sym typeface="Century Gothic"/>
              </a:rPr>
              <a:t>high level of income</a:t>
            </a:r>
            <a:r>
              <a:rPr lang="fr-FR">
                <a:solidFill>
                  <a:srgbClr val="000000"/>
                </a:solidFill>
                <a:latin typeface="Century Gothic"/>
                <a:ea typeface="Century Gothic"/>
                <a:cs typeface="Century Gothic"/>
                <a:sym typeface="Century Gothic"/>
              </a:rPr>
              <a:t> (3) are just behind with high levels of recency and frequency</a:t>
            </a:r>
            <a:endParaRPr>
              <a:solidFill>
                <a:srgbClr val="000000"/>
              </a:solidFill>
              <a:latin typeface="Century Gothic"/>
              <a:ea typeface="Century Gothic"/>
              <a:cs typeface="Century Gothic"/>
              <a:sym typeface="Century Gothic"/>
            </a:endParaRPr>
          </a:p>
          <a:p>
            <a:pPr indent="-311150" lvl="0" marL="457200" rtl="0" algn="l">
              <a:lnSpc>
                <a:spcPct val="115000"/>
              </a:lnSpc>
              <a:spcBef>
                <a:spcPts val="0"/>
              </a:spcBef>
              <a:spcAft>
                <a:spcPts val="0"/>
              </a:spcAft>
              <a:buClr>
                <a:srgbClr val="000000"/>
              </a:buClr>
              <a:buSzPts val="1300"/>
              <a:buFont typeface="Century Gothic"/>
              <a:buChar char="-"/>
            </a:pPr>
            <a:r>
              <a:rPr lang="fr-FR">
                <a:solidFill>
                  <a:srgbClr val="000000"/>
                </a:solidFill>
                <a:latin typeface="Century Gothic"/>
                <a:ea typeface="Century Gothic"/>
                <a:cs typeface="Century Gothic"/>
                <a:sym typeface="Century Gothic"/>
              </a:rPr>
              <a:t>Players with </a:t>
            </a:r>
            <a:r>
              <a:rPr lang="fr-FR" u="sng">
                <a:solidFill>
                  <a:srgbClr val="000000"/>
                </a:solidFill>
                <a:latin typeface="Century Gothic"/>
                <a:ea typeface="Century Gothic"/>
                <a:cs typeface="Century Gothic"/>
                <a:sym typeface="Century Gothic"/>
              </a:rPr>
              <a:t>low level of income</a:t>
            </a:r>
            <a:r>
              <a:rPr lang="fr-FR">
                <a:solidFill>
                  <a:srgbClr val="000000"/>
                </a:solidFill>
                <a:latin typeface="Century Gothic"/>
                <a:ea typeface="Century Gothic"/>
                <a:cs typeface="Century Gothic"/>
                <a:sym typeface="Century Gothic"/>
              </a:rPr>
              <a:t> (1) are a lot to stop playing after 1 to 3 parties </a:t>
            </a:r>
            <a:endParaRPr>
              <a:solidFill>
                <a:srgbClr val="000000"/>
              </a:solidFill>
              <a:latin typeface="Century Gothic"/>
              <a:ea typeface="Century Gothic"/>
              <a:cs typeface="Century Gothic"/>
              <a:sym typeface="Century Gothic"/>
            </a:endParaRPr>
          </a:p>
          <a:p>
            <a:pPr indent="0" lvl="0" marL="0" rtl="0" algn="l">
              <a:spcBef>
                <a:spcPts val="360"/>
              </a:spcBef>
              <a:spcAft>
                <a:spcPts val="0"/>
              </a:spcAft>
              <a:buNone/>
            </a:pPr>
            <a:r>
              <a:t/>
            </a:r>
            <a:endParaRPr/>
          </a:p>
          <a:p>
            <a:pPr indent="4747" lvl="0" marL="6823" marR="0" rtl="0" algn="l">
              <a:lnSpc>
                <a:spcPct val="110111"/>
              </a:lnSpc>
              <a:spcBef>
                <a:spcPts val="2861"/>
              </a:spcBef>
              <a:spcAft>
                <a:spcPts val="0"/>
              </a:spcAft>
              <a:buNone/>
            </a:pPr>
            <a:r>
              <a:t/>
            </a:r>
            <a:endParaRPr sz="2600"/>
          </a:p>
        </p:txBody>
      </p:sp>
      <p:sp>
        <p:nvSpPr>
          <p:cNvPr id="240" name="Google Shape;240;gaf1194f314_0_51"/>
          <p:cNvSpPr txBox="1"/>
          <p:nvPr/>
        </p:nvSpPr>
        <p:spPr>
          <a:xfrm>
            <a:off x="4604250" y="1009650"/>
            <a:ext cx="4074600" cy="4461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600"/>
              </a:spcAft>
              <a:buNone/>
            </a:pPr>
            <a:r>
              <a:rPr b="1" lang="fr-FR" sz="1600">
                <a:solidFill>
                  <a:schemeClr val="dk1"/>
                </a:solidFill>
              </a:rPr>
              <a:t>Recency and frequency of session according to Income:</a:t>
            </a:r>
            <a:endParaRPr b="1" sz="1600">
              <a:solidFill>
                <a:schemeClr val="dk1"/>
              </a:solidFill>
            </a:endParaRPr>
          </a:p>
        </p:txBody>
      </p:sp>
      <p:pic>
        <p:nvPicPr>
          <p:cNvPr id="241" name="Google Shape;241;gaf1194f314_0_51"/>
          <p:cNvPicPr preferRelativeResize="0"/>
          <p:nvPr/>
        </p:nvPicPr>
        <p:blipFill>
          <a:blip r:embed="rId4">
            <a:alphaModFix/>
          </a:blip>
          <a:stretch>
            <a:fillRect/>
          </a:stretch>
        </p:blipFill>
        <p:spPr>
          <a:xfrm>
            <a:off x="4604250" y="1842506"/>
            <a:ext cx="4533900" cy="2712607"/>
          </a:xfrm>
          <a:prstGeom prst="rect">
            <a:avLst/>
          </a:prstGeom>
          <a:noFill/>
          <a:ln>
            <a:noFill/>
          </a:ln>
        </p:spPr>
      </p:pic>
      <p:pic>
        <p:nvPicPr>
          <p:cNvPr id="242" name="Google Shape;242;gaf1194f314_0_51"/>
          <p:cNvPicPr preferRelativeResize="0"/>
          <p:nvPr/>
        </p:nvPicPr>
        <p:blipFill>
          <a:blip r:embed="rId5">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gaf1194f314_0_35"/>
          <p:cNvSpPr txBox="1"/>
          <p:nvPr>
            <p:ph type="title"/>
          </p:nvPr>
        </p:nvSpPr>
        <p:spPr>
          <a:xfrm>
            <a:off x="457200" y="419423"/>
            <a:ext cx="6017700" cy="226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fr-FR"/>
              <a:t>Appendix Question 2</a:t>
            </a:r>
            <a:endParaRPr/>
          </a:p>
        </p:txBody>
      </p:sp>
      <p:sp>
        <p:nvSpPr>
          <p:cNvPr id="248" name="Google Shape;248;gaf1194f314_0_35"/>
          <p:cNvSpPr txBox="1"/>
          <p:nvPr>
            <p:ph idx="1" type="body"/>
          </p:nvPr>
        </p:nvSpPr>
        <p:spPr>
          <a:xfrm>
            <a:off x="171450" y="5068950"/>
            <a:ext cx="8577600" cy="1788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fr-FR">
                <a:solidFill>
                  <a:schemeClr val="dk1"/>
                </a:solidFill>
                <a:latin typeface="Century Gothic"/>
                <a:ea typeface="Century Gothic"/>
                <a:cs typeface="Century Gothic"/>
                <a:sym typeface="Century Gothic"/>
              </a:rPr>
              <a:t>Observations: </a:t>
            </a:r>
            <a:endParaRPr sz="1000"/>
          </a:p>
          <a:p>
            <a:pPr indent="-311150" lvl="0" marL="457200" rtl="0" algn="l">
              <a:lnSpc>
                <a:spcPct val="115000"/>
              </a:lnSpc>
              <a:spcBef>
                <a:spcPts val="600"/>
              </a:spcBef>
              <a:spcAft>
                <a:spcPts val="0"/>
              </a:spcAft>
              <a:buClr>
                <a:srgbClr val="000000"/>
              </a:buClr>
              <a:buSzPts val="1300"/>
              <a:buFont typeface="Century Gothic"/>
              <a:buChar char="-"/>
            </a:pPr>
            <a:r>
              <a:rPr lang="fr-FR" u="sng">
                <a:solidFill>
                  <a:srgbClr val="000000"/>
                </a:solidFill>
                <a:latin typeface="Century Gothic"/>
                <a:ea typeface="Century Gothic"/>
                <a:cs typeface="Century Gothic"/>
                <a:sym typeface="Century Gothic"/>
              </a:rPr>
              <a:t>buyers</a:t>
            </a:r>
            <a:r>
              <a:rPr lang="fr-FR">
                <a:solidFill>
                  <a:srgbClr val="000000"/>
                </a:solidFill>
                <a:latin typeface="Century Gothic"/>
                <a:ea typeface="Century Gothic"/>
                <a:cs typeface="Century Gothic"/>
                <a:sym typeface="Century Gothic"/>
              </a:rPr>
              <a:t> are mainly social raiders, who have recently subscribed (&lt;1year), mid and long-term player with lower experience than average player</a:t>
            </a:r>
            <a:endParaRPr>
              <a:solidFill>
                <a:srgbClr val="000000"/>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a:solidFill>
                <a:srgbClr val="000000"/>
              </a:solidFill>
              <a:latin typeface="Century Gothic"/>
              <a:ea typeface="Century Gothic"/>
              <a:cs typeface="Century Gothic"/>
              <a:sym typeface="Century Gothic"/>
            </a:endParaRPr>
          </a:p>
          <a:p>
            <a:pPr indent="-311150" lvl="0" marL="457200" rtl="0" algn="l">
              <a:lnSpc>
                <a:spcPct val="115000"/>
              </a:lnSpc>
              <a:spcBef>
                <a:spcPts val="0"/>
              </a:spcBef>
              <a:spcAft>
                <a:spcPts val="0"/>
              </a:spcAft>
              <a:buClr>
                <a:srgbClr val="000000"/>
              </a:buClr>
              <a:buSzPts val="1300"/>
              <a:buFont typeface="Century Gothic"/>
              <a:buChar char="-"/>
            </a:pPr>
            <a:r>
              <a:rPr lang="fr-FR">
                <a:solidFill>
                  <a:srgbClr val="000000"/>
                </a:solidFill>
                <a:latin typeface="Century Gothic"/>
                <a:ea typeface="Century Gothic"/>
                <a:cs typeface="Century Gothic"/>
                <a:sym typeface="Century Gothic"/>
              </a:rPr>
              <a:t>What about their income and customer type ? </a:t>
            </a:r>
            <a:endParaRPr>
              <a:solidFill>
                <a:srgbClr val="000000"/>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b="0" sz="1100"/>
          </a:p>
          <a:p>
            <a:pPr indent="0" lvl="0" marL="0" rtl="0" algn="l">
              <a:spcBef>
                <a:spcPts val="36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a:p>
          <a:p>
            <a:pPr indent="4747" lvl="0" marL="6823" marR="0" rtl="0" algn="l">
              <a:lnSpc>
                <a:spcPct val="110111"/>
              </a:lnSpc>
              <a:spcBef>
                <a:spcPts val="2861"/>
              </a:spcBef>
              <a:spcAft>
                <a:spcPts val="0"/>
              </a:spcAft>
              <a:buNone/>
            </a:pPr>
            <a:r>
              <a:t/>
            </a:r>
            <a:endParaRPr sz="2600"/>
          </a:p>
        </p:txBody>
      </p:sp>
      <p:sp>
        <p:nvSpPr>
          <p:cNvPr id="249" name="Google Shape;249;gaf1194f314_0_35"/>
          <p:cNvSpPr txBox="1"/>
          <p:nvPr/>
        </p:nvSpPr>
        <p:spPr>
          <a:xfrm>
            <a:off x="171450" y="1009650"/>
            <a:ext cx="4074600" cy="4461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600"/>
              </a:spcAft>
              <a:buNone/>
            </a:pPr>
            <a:r>
              <a:rPr b="1" lang="fr-FR" sz="1300">
                <a:solidFill>
                  <a:schemeClr val="dk1"/>
                </a:solidFill>
                <a:latin typeface="Century Gothic"/>
                <a:ea typeface="Century Gothic"/>
                <a:cs typeface="Century Gothic"/>
                <a:sym typeface="Century Gothic"/>
              </a:rPr>
              <a:t>Recency and frequency of session depending on Buyers</a:t>
            </a:r>
            <a:endParaRPr b="1" sz="1300">
              <a:solidFill>
                <a:schemeClr val="dk1"/>
              </a:solidFill>
              <a:latin typeface="Century Gothic"/>
              <a:ea typeface="Century Gothic"/>
              <a:cs typeface="Century Gothic"/>
              <a:sym typeface="Century Gothic"/>
            </a:endParaRPr>
          </a:p>
        </p:txBody>
      </p:sp>
      <p:pic>
        <p:nvPicPr>
          <p:cNvPr id="250" name="Google Shape;250;gaf1194f314_0_35"/>
          <p:cNvPicPr preferRelativeResize="0"/>
          <p:nvPr/>
        </p:nvPicPr>
        <p:blipFill>
          <a:blip r:embed="rId3">
            <a:alphaModFix/>
          </a:blip>
          <a:stretch>
            <a:fillRect/>
          </a:stretch>
        </p:blipFill>
        <p:spPr>
          <a:xfrm>
            <a:off x="171450" y="1760450"/>
            <a:ext cx="5718975" cy="3308500"/>
          </a:xfrm>
          <a:prstGeom prst="rect">
            <a:avLst/>
          </a:prstGeom>
          <a:noFill/>
          <a:ln>
            <a:noFill/>
          </a:ln>
        </p:spPr>
      </p:pic>
      <p:pic>
        <p:nvPicPr>
          <p:cNvPr id="251" name="Google Shape;251;gaf1194f314_0_35"/>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457200" y="152718"/>
            <a:ext cx="5791200" cy="1371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fr-FR"/>
              <a:t>QUESTION 1:</a:t>
            </a:r>
            <a:endParaRPr/>
          </a:p>
        </p:txBody>
      </p:sp>
      <p:sp>
        <p:nvSpPr>
          <p:cNvPr id="101" name="Google Shape;101;p2"/>
          <p:cNvSpPr txBox="1"/>
          <p:nvPr>
            <p:ph idx="1" type="body"/>
          </p:nvPr>
        </p:nvSpPr>
        <p:spPr>
          <a:xfrm>
            <a:off x="436700" y="1362076"/>
            <a:ext cx="8410200" cy="452400"/>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Clr>
                <a:schemeClr val="dk1"/>
              </a:buClr>
              <a:buSzPts val="2000"/>
              <a:buNone/>
            </a:pPr>
            <a:r>
              <a:rPr b="1" lang="fr-FR" sz="2000">
                <a:solidFill>
                  <a:srgbClr val="000000"/>
                </a:solidFill>
              </a:rPr>
              <a:t>1.1. Creation of the dataset</a:t>
            </a:r>
            <a:endParaRPr b="1" sz="2000">
              <a:solidFill>
                <a:srgbClr val="000000"/>
              </a:solidFill>
            </a:endParaRPr>
          </a:p>
        </p:txBody>
      </p:sp>
      <p:sp>
        <p:nvSpPr>
          <p:cNvPr id="102" name="Google Shape;102;p2"/>
          <p:cNvSpPr txBox="1"/>
          <p:nvPr/>
        </p:nvSpPr>
        <p:spPr>
          <a:xfrm>
            <a:off x="467544" y="3798084"/>
            <a:ext cx="3888432" cy="2067684"/>
          </a:xfrm>
          <a:prstGeom prst="rect">
            <a:avLst/>
          </a:prstGeom>
          <a:noFill/>
          <a:ln>
            <a:noFill/>
          </a:ln>
        </p:spPr>
        <p:txBody>
          <a:bodyPr anchorCtr="0" anchor="t" bIns="45700" lIns="91425" spcFirstLastPara="1" rIns="91425" wrap="square" tIns="45700">
            <a:normAutofit/>
          </a:bodyPr>
          <a:lstStyle/>
          <a:p>
            <a:pPr indent="0" lvl="0" marL="114300" marR="0" rtl="0" algn="l">
              <a:lnSpc>
                <a:spcPct val="90000"/>
              </a:lnSpc>
              <a:spcBef>
                <a:spcPts val="0"/>
              </a:spcBef>
              <a:spcAft>
                <a:spcPts val="0"/>
              </a:spcAft>
              <a:buClr>
                <a:schemeClr val="accent1"/>
              </a:buClr>
              <a:buSzPts val="1600"/>
              <a:buFont typeface="Arial"/>
              <a:buNone/>
            </a:pPr>
            <a:r>
              <a:rPr b="0" i="0" lang="fr-FR" sz="1600" u="none" cap="none" strike="noStrike">
                <a:solidFill>
                  <a:schemeClr val="dk1"/>
                </a:solidFill>
                <a:latin typeface="Century Gothic"/>
                <a:ea typeface="Century Gothic"/>
                <a:cs typeface="Century Gothic"/>
                <a:sym typeface="Century Gothic"/>
              </a:rPr>
              <a:t>On this histogram, we can see the repartition of players by their monetary value (in </a:t>
            </a:r>
            <a:r>
              <a:rPr lang="fr-FR" sz="1600">
                <a:solidFill>
                  <a:schemeClr val="dk1"/>
                </a:solidFill>
                <a:latin typeface="Century Gothic"/>
                <a:ea typeface="Century Gothic"/>
                <a:cs typeface="Century Gothic"/>
                <a:sym typeface="Century Gothic"/>
              </a:rPr>
              <a:t>€</a:t>
            </a:r>
            <a:r>
              <a:rPr b="0" i="0" lang="fr-FR" sz="1600" u="none" cap="none" strike="noStrike">
                <a:solidFill>
                  <a:schemeClr val="dk1"/>
                </a:solidFill>
                <a:latin typeface="Century Gothic"/>
                <a:ea typeface="Century Gothic"/>
                <a:cs typeface="Century Gothic"/>
                <a:sym typeface="Century Gothic"/>
              </a:rPr>
              <a:t>). </a:t>
            </a:r>
            <a:endParaRPr b="0" i="0" sz="1400" u="none" cap="none" strike="noStrike">
              <a:solidFill>
                <a:schemeClr val="dk1"/>
              </a:solidFill>
              <a:latin typeface="Arial"/>
              <a:ea typeface="Arial"/>
              <a:cs typeface="Arial"/>
              <a:sym typeface="Arial"/>
            </a:endParaRPr>
          </a:p>
          <a:p>
            <a:pPr indent="0" lvl="0" marL="114300" marR="0" rtl="0" algn="l">
              <a:lnSpc>
                <a:spcPct val="90000"/>
              </a:lnSpc>
              <a:spcBef>
                <a:spcPts val="320"/>
              </a:spcBef>
              <a:spcAft>
                <a:spcPts val="0"/>
              </a:spcAft>
              <a:buClr>
                <a:schemeClr val="accent1"/>
              </a:buClr>
              <a:buSzPts val="1600"/>
              <a:buFont typeface="Arial"/>
              <a:buNone/>
            </a:pPr>
            <a:r>
              <a:rPr b="0" i="0" lang="fr-FR" sz="1600" u="none" cap="none" strike="noStrike">
                <a:latin typeface="Century Gothic"/>
                <a:ea typeface="Century Gothic"/>
                <a:cs typeface="Century Gothic"/>
                <a:sym typeface="Century Gothic"/>
              </a:rPr>
              <a:t>3</a:t>
            </a:r>
            <a:r>
              <a:rPr b="0" baseline="30000" i="0" lang="fr-FR" sz="1600" u="none" cap="none" strike="noStrike">
                <a:latin typeface="Century Gothic"/>
                <a:ea typeface="Century Gothic"/>
                <a:cs typeface="Century Gothic"/>
                <a:sym typeface="Century Gothic"/>
              </a:rPr>
              <a:t>rd</a:t>
            </a:r>
            <a:r>
              <a:rPr b="0" i="0" lang="fr-FR" sz="1600" u="none" cap="none" strike="noStrike">
                <a:latin typeface="Century Gothic"/>
                <a:ea typeface="Century Gothic"/>
                <a:cs typeface="Century Gothic"/>
                <a:sym typeface="Century Gothic"/>
              </a:rPr>
              <a:t> quartile is at 9,99</a:t>
            </a:r>
            <a:r>
              <a:rPr lang="fr-FR" sz="1600">
                <a:latin typeface="Century Gothic"/>
                <a:ea typeface="Century Gothic"/>
                <a:cs typeface="Century Gothic"/>
                <a:sym typeface="Century Gothic"/>
              </a:rPr>
              <a:t>e</a:t>
            </a:r>
            <a:r>
              <a:rPr b="0" i="0" lang="fr-FR" sz="1600" u="none" cap="none" strike="noStrike">
                <a:latin typeface="Century Gothic"/>
                <a:ea typeface="Century Gothic"/>
                <a:cs typeface="Century Gothic"/>
                <a:sym typeface="Century Gothic"/>
              </a:rPr>
              <a:t>, meaning that </a:t>
            </a:r>
            <a:r>
              <a:rPr b="1" i="0" lang="fr-FR" sz="1600" u="none" cap="none" strike="noStrike">
                <a:latin typeface="Century Gothic"/>
                <a:ea typeface="Century Gothic"/>
                <a:cs typeface="Century Gothic"/>
                <a:sym typeface="Century Gothic"/>
              </a:rPr>
              <a:t>75% of players spend less than €10 on the game.</a:t>
            </a:r>
            <a:endParaRPr b="0" i="0" sz="1400" u="none" cap="none" strike="noStrike">
              <a:latin typeface="Arial"/>
              <a:ea typeface="Arial"/>
              <a:cs typeface="Arial"/>
              <a:sym typeface="Arial"/>
            </a:endParaRPr>
          </a:p>
          <a:p>
            <a:pPr indent="0" lvl="0" marL="114300" marR="0" rtl="0" algn="l">
              <a:lnSpc>
                <a:spcPct val="90000"/>
              </a:lnSpc>
              <a:spcBef>
                <a:spcPts val="320"/>
              </a:spcBef>
              <a:spcAft>
                <a:spcPts val="0"/>
              </a:spcAft>
              <a:buClr>
                <a:schemeClr val="accent1"/>
              </a:buClr>
              <a:buSzPts val="1600"/>
              <a:buFont typeface="Arial"/>
              <a:buNone/>
            </a:pPr>
            <a:r>
              <a:t/>
            </a:r>
            <a:endParaRPr b="1" i="0" sz="1600" u="none" cap="none" strike="noStrike">
              <a:solidFill>
                <a:srgbClr val="564B3C"/>
              </a:solidFill>
              <a:latin typeface="Century Gothic"/>
              <a:ea typeface="Century Gothic"/>
              <a:cs typeface="Century Gothic"/>
              <a:sym typeface="Century Gothic"/>
            </a:endParaRPr>
          </a:p>
          <a:p>
            <a:pPr indent="0" lvl="0" marL="114300" marR="0" rtl="0" algn="ctr">
              <a:lnSpc>
                <a:spcPct val="90000"/>
              </a:lnSpc>
              <a:spcBef>
                <a:spcPts val="320"/>
              </a:spcBef>
              <a:spcAft>
                <a:spcPts val="0"/>
              </a:spcAft>
              <a:buClr>
                <a:schemeClr val="accent1"/>
              </a:buClr>
              <a:buSzPts val="1600"/>
              <a:buFont typeface="Arial"/>
              <a:buNone/>
            </a:pPr>
            <a:r>
              <a:t/>
            </a:r>
            <a:endParaRPr b="0" i="0" sz="1400" u="none" cap="none" strike="noStrike">
              <a:latin typeface="Arial"/>
              <a:ea typeface="Arial"/>
              <a:cs typeface="Arial"/>
              <a:sym typeface="Arial"/>
            </a:endParaRPr>
          </a:p>
        </p:txBody>
      </p:sp>
      <p:sp>
        <p:nvSpPr>
          <p:cNvPr id="103" name="Google Shape;103;p2"/>
          <p:cNvSpPr txBox="1"/>
          <p:nvPr/>
        </p:nvSpPr>
        <p:spPr>
          <a:xfrm>
            <a:off x="436653" y="3119323"/>
            <a:ext cx="8410200" cy="432000"/>
          </a:xfrm>
          <a:prstGeom prst="rect">
            <a:avLst/>
          </a:prstGeom>
          <a:noFill/>
          <a:ln>
            <a:noFill/>
          </a:ln>
        </p:spPr>
        <p:txBody>
          <a:bodyPr anchorCtr="0" anchor="t" bIns="45700" lIns="91425" spcFirstLastPara="1" rIns="91425" wrap="square" tIns="45700">
            <a:normAutofit/>
          </a:bodyPr>
          <a:lstStyle/>
          <a:p>
            <a:pPr indent="0" lvl="0" marL="114300" marR="0" rtl="0" algn="l">
              <a:lnSpc>
                <a:spcPct val="100000"/>
              </a:lnSpc>
              <a:spcBef>
                <a:spcPts val="0"/>
              </a:spcBef>
              <a:spcAft>
                <a:spcPts val="0"/>
              </a:spcAft>
              <a:buClr>
                <a:schemeClr val="accent1"/>
              </a:buClr>
              <a:buSzPts val="2000"/>
              <a:buFont typeface="Arial"/>
              <a:buNone/>
            </a:pPr>
            <a:r>
              <a:rPr b="1" i="0" lang="fr-FR" sz="2000" u="none" cap="none" strike="noStrike">
                <a:latin typeface="Lato"/>
                <a:ea typeface="Lato"/>
                <a:cs typeface="Lato"/>
                <a:sym typeface="Lato"/>
              </a:rPr>
              <a:t>1.2. RFM Metrics and general profile</a:t>
            </a:r>
            <a:endParaRPr i="0" sz="1400" u="none" cap="none" strike="noStrike">
              <a:latin typeface="Lato"/>
              <a:ea typeface="Lato"/>
              <a:cs typeface="Lato"/>
              <a:sym typeface="Lato"/>
            </a:endParaRPr>
          </a:p>
          <a:p>
            <a:pPr indent="0" lvl="0" marL="114300" marR="0" rtl="0" algn="l">
              <a:lnSpc>
                <a:spcPct val="100000"/>
              </a:lnSpc>
              <a:spcBef>
                <a:spcPts val="360"/>
              </a:spcBef>
              <a:spcAft>
                <a:spcPts val="0"/>
              </a:spcAft>
              <a:buClr>
                <a:schemeClr val="accent1"/>
              </a:buClr>
              <a:buSzPts val="1800"/>
              <a:buFont typeface="Arial"/>
              <a:buNone/>
            </a:pPr>
            <a:r>
              <a:t/>
            </a:r>
            <a:endParaRPr b="1" i="0" sz="1800" u="none" cap="none" strike="noStrike">
              <a:solidFill>
                <a:schemeClr val="dk2"/>
              </a:solidFill>
              <a:latin typeface="Century Gothic"/>
              <a:ea typeface="Century Gothic"/>
              <a:cs typeface="Century Gothic"/>
              <a:sym typeface="Century Gothic"/>
            </a:endParaRPr>
          </a:p>
        </p:txBody>
      </p:sp>
      <p:sp>
        <p:nvSpPr>
          <p:cNvPr id="104" name="Google Shape;104;p2"/>
          <p:cNvSpPr txBox="1"/>
          <p:nvPr/>
        </p:nvSpPr>
        <p:spPr>
          <a:xfrm>
            <a:off x="377158" y="1936597"/>
            <a:ext cx="8389800" cy="936000"/>
          </a:xfrm>
          <a:prstGeom prst="rect">
            <a:avLst/>
          </a:prstGeom>
          <a:noFill/>
          <a:ln>
            <a:noFill/>
          </a:ln>
        </p:spPr>
        <p:txBody>
          <a:bodyPr anchorCtr="0" anchor="t" bIns="45700" lIns="91425" spcFirstLastPara="1" rIns="91425" wrap="square" tIns="45700">
            <a:noAutofit/>
          </a:bodyPr>
          <a:lstStyle/>
          <a:p>
            <a:pPr indent="0" lvl="0" marL="114300" marR="0" rtl="0" algn="l">
              <a:lnSpc>
                <a:spcPct val="100000"/>
              </a:lnSpc>
              <a:spcBef>
                <a:spcPts val="0"/>
              </a:spcBef>
              <a:spcAft>
                <a:spcPts val="0"/>
              </a:spcAft>
              <a:buClr>
                <a:schemeClr val="accent1"/>
              </a:buClr>
              <a:buSzPts val="1600"/>
              <a:buFont typeface="Arial"/>
              <a:buNone/>
            </a:pPr>
            <a:r>
              <a:rPr b="0" i="0" lang="fr-FR" sz="1600" u="none" cap="none" strike="noStrike">
                <a:solidFill>
                  <a:schemeClr val="dk1"/>
                </a:solidFill>
                <a:latin typeface="Century Gothic"/>
                <a:ea typeface="Century Gothic"/>
                <a:cs typeface="Century Gothic"/>
                <a:sym typeface="Century Gothic"/>
              </a:rPr>
              <a:t>We see that, on 5,000 players, we have 4703 active players.</a:t>
            </a:r>
            <a:endParaRPr b="0" i="0" sz="1400" u="none" cap="none" strike="noStrike">
              <a:solidFill>
                <a:schemeClr val="dk1"/>
              </a:solidFill>
              <a:latin typeface="Arial"/>
              <a:ea typeface="Arial"/>
              <a:cs typeface="Arial"/>
              <a:sym typeface="Arial"/>
            </a:endParaRPr>
          </a:p>
          <a:p>
            <a:pPr indent="0" lvl="0" marL="114300" marR="0" rtl="0" algn="l">
              <a:lnSpc>
                <a:spcPct val="100000"/>
              </a:lnSpc>
              <a:spcBef>
                <a:spcPts val="320"/>
              </a:spcBef>
              <a:spcAft>
                <a:spcPts val="0"/>
              </a:spcAft>
              <a:buClr>
                <a:schemeClr val="accent1"/>
              </a:buClr>
              <a:buSzPts val="1600"/>
              <a:buFont typeface="Arial"/>
              <a:buNone/>
            </a:pPr>
            <a:r>
              <a:rPr b="0" i="0" lang="fr-FR" sz="1600" u="none" cap="none" strike="noStrike">
                <a:solidFill>
                  <a:schemeClr val="dk1"/>
                </a:solidFill>
                <a:latin typeface="Century Gothic"/>
                <a:ea typeface="Century Gothic"/>
                <a:cs typeface="Century Gothic"/>
                <a:sym typeface="Century Gothic"/>
              </a:rPr>
              <a:t>And for these active players we see that </a:t>
            </a:r>
            <a:r>
              <a:rPr b="1" i="0" lang="fr-FR" sz="1600" u="none" cap="none" strike="noStrike">
                <a:solidFill>
                  <a:schemeClr val="dk1"/>
                </a:solidFill>
                <a:latin typeface="Century Gothic"/>
                <a:ea typeface="Century Gothic"/>
                <a:cs typeface="Century Gothic"/>
                <a:sym typeface="Century Gothic"/>
              </a:rPr>
              <a:t>20% of them received the fall boost package.</a:t>
            </a:r>
            <a:endParaRPr b="0" i="0" sz="1400" u="none" cap="none" strike="noStrike">
              <a:solidFill>
                <a:schemeClr val="dk1"/>
              </a:solidFill>
              <a:latin typeface="Arial"/>
              <a:ea typeface="Arial"/>
              <a:cs typeface="Arial"/>
              <a:sym typeface="Arial"/>
            </a:endParaRPr>
          </a:p>
        </p:txBody>
      </p:sp>
      <p:sp>
        <p:nvSpPr>
          <p:cNvPr id="105" name="Google Shape;105;p2"/>
          <p:cNvSpPr txBox="1"/>
          <p:nvPr/>
        </p:nvSpPr>
        <p:spPr>
          <a:xfrm>
            <a:off x="647600" y="5252774"/>
            <a:ext cx="3528300" cy="1371600"/>
          </a:xfrm>
          <a:prstGeom prst="rect">
            <a:avLst/>
          </a:prstGeom>
          <a:noFill/>
          <a:ln cap="flat" cmpd="sng" w="19050">
            <a:solidFill>
              <a:srgbClr val="A5A5A5"/>
            </a:solidFill>
            <a:prstDash val="dash"/>
            <a:round/>
            <a:headEnd len="sm" w="sm" type="none"/>
            <a:tailEnd len="sm" w="sm" type="none"/>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360"/>
              <a:buFont typeface="Arial"/>
              <a:buNone/>
            </a:pPr>
            <a:r>
              <a:rPr lang="fr-FR" sz="1300">
                <a:latin typeface="Century Gothic"/>
                <a:ea typeface="Century Gothic"/>
                <a:cs typeface="Century Gothic"/>
                <a:sym typeface="Century Gothic"/>
              </a:rPr>
              <a:t>Average purchase : €3.97</a:t>
            </a:r>
            <a:endParaRPr sz="1300">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accent1"/>
              </a:buClr>
              <a:buSzPts val="1360"/>
              <a:buFont typeface="Arial"/>
              <a:buNone/>
            </a:pPr>
            <a:r>
              <a:t/>
            </a:r>
            <a:endParaRPr sz="1300">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accent1"/>
              </a:buClr>
              <a:buSzPts val="1360"/>
              <a:buFont typeface="Arial"/>
              <a:buNone/>
            </a:pPr>
            <a:r>
              <a:rPr lang="fr-FR" sz="1300">
                <a:latin typeface="Century Gothic"/>
                <a:ea typeface="Century Gothic"/>
                <a:cs typeface="Century Gothic"/>
                <a:sym typeface="Century Gothic"/>
              </a:rPr>
              <a:t>Only 36% of players buying. </a:t>
            </a:r>
            <a:endParaRPr sz="1300">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accent1"/>
              </a:buClr>
              <a:buSzPts val="1360"/>
              <a:buFont typeface="Arial"/>
              <a:buNone/>
            </a:pPr>
            <a:r>
              <a:t/>
            </a:r>
            <a:endParaRPr sz="1300">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accent1"/>
              </a:buClr>
              <a:buSzPts val="1360"/>
              <a:buFont typeface="Arial"/>
              <a:buNone/>
            </a:pPr>
            <a:r>
              <a:rPr lang="fr-FR" sz="1300">
                <a:latin typeface="Century Gothic"/>
                <a:ea typeface="Century Gothic"/>
                <a:cs typeface="Century Gothic"/>
                <a:sym typeface="Century Gothic"/>
              </a:rPr>
              <a:t>Majority of small purchases &lt; €4.99 for more than half of buyers</a:t>
            </a:r>
            <a:endParaRPr sz="1300">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accent1"/>
              </a:buClr>
              <a:buSzPts val="1360"/>
              <a:buFont typeface="Arial"/>
              <a:buNone/>
            </a:pPr>
            <a:r>
              <a:t/>
            </a:r>
            <a:endParaRPr sz="1300">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accent1"/>
              </a:buClr>
              <a:buSzPts val="1360"/>
              <a:buFont typeface="Arial"/>
              <a:buNone/>
            </a:pPr>
            <a:r>
              <a:rPr lang="fr-FR" sz="1300">
                <a:latin typeface="Century Gothic"/>
                <a:ea typeface="Century Gothic"/>
                <a:cs typeface="Century Gothic"/>
                <a:sym typeface="Century Gothic"/>
              </a:rPr>
              <a:t>Enormous difference in buying behaviour</a:t>
            </a:r>
            <a:endParaRPr sz="1300">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accent1"/>
              </a:buClr>
              <a:buSzPts val="1360"/>
              <a:buFont typeface="Arial"/>
              <a:buNone/>
            </a:pPr>
            <a:r>
              <a:t/>
            </a:r>
            <a:endParaRPr sz="1600">
              <a:latin typeface="Century Gothic"/>
              <a:ea typeface="Century Gothic"/>
              <a:cs typeface="Century Gothic"/>
              <a:sym typeface="Century Gothic"/>
            </a:endParaRPr>
          </a:p>
        </p:txBody>
      </p:sp>
      <p:pic>
        <p:nvPicPr>
          <p:cNvPr id="106" name="Google Shape;106;p2"/>
          <p:cNvPicPr preferRelativeResize="0"/>
          <p:nvPr/>
        </p:nvPicPr>
        <p:blipFill>
          <a:blip r:embed="rId3">
            <a:alphaModFix/>
          </a:blip>
          <a:stretch>
            <a:fillRect/>
          </a:stretch>
        </p:blipFill>
        <p:spPr>
          <a:xfrm>
            <a:off x="4508375" y="3551325"/>
            <a:ext cx="4300875" cy="3154275"/>
          </a:xfrm>
          <a:prstGeom prst="rect">
            <a:avLst/>
          </a:prstGeom>
          <a:noFill/>
          <a:ln>
            <a:noFill/>
          </a:ln>
        </p:spPr>
      </p:pic>
      <p:pic>
        <p:nvPicPr>
          <p:cNvPr id="107" name="Google Shape;107;p2"/>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af64573d29_0_75"/>
          <p:cNvSpPr txBox="1"/>
          <p:nvPr>
            <p:ph idx="1" type="body"/>
          </p:nvPr>
        </p:nvSpPr>
        <p:spPr>
          <a:xfrm>
            <a:off x="219075" y="0"/>
            <a:ext cx="8721000" cy="68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fr-FR" sz="3200">
                <a:solidFill>
                  <a:schemeClr val="dk2"/>
                </a:solidFill>
                <a:latin typeface="Arial Black"/>
                <a:ea typeface="Arial Black"/>
                <a:cs typeface="Arial Black"/>
                <a:sym typeface="Arial Black"/>
              </a:rPr>
              <a:t>QUESTION </a:t>
            </a:r>
            <a:r>
              <a:rPr lang="fr-FR" sz="3200">
                <a:solidFill>
                  <a:schemeClr val="dk2"/>
                </a:solidFill>
                <a:latin typeface="Arial Black"/>
                <a:ea typeface="Arial Black"/>
                <a:cs typeface="Arial Black"/>
                <a:sym typeface="Arial Black"/>
              </a:rPr>
              <a:t>3</a:t>
            </a:r>
            <a:r>
              <a:rPr b="0" lang="fr-FR" sz="3200">
                <a:solidFill>
                  <a:schemeClr val="dk2"/>
                </a:solidFill>
                <a:latin typeface="Arial Black"/>
                <a:ea typeface="Arial Black"/>
                <a:cs typeface="Arial Black"/>
                <a:sym typeface="Arial Black"/>
              </a:rPr>
              <a:t>:</a:t>
            </a:r>
            <a:br>
              <a:rPr lang="fr-FR" sz="3200">
                <a:solidFill>
                  <a:schemeClr val="dk2"/>
                </a:solidFill>
                <a:latin typeface="Arial Black"/>
                <a:ea typeface="Arial Black"/>
                <a:cs typeface="Arial Black"/>
                <a:sym typeface="Arial Black"/>
              </a:rPr>
            </a:br>
            <a:endParaRPr sz="3200">
              <a:solidFill>
                <a:schemeClr val="dk2"/>
              </a:solidFill>
              <a:latin typeface="Arial Black"/>
              <a:ea typeface="Arial Black"/>
              <a:cs typeface="Arial Black"/>
              <a:sym typeface="Arial Black"/>
            </a:endParaRPr>
          </a:p>
          <a:p>
            <a:pPr indent="0" lvl="0" marL="0" rtl="0" algn="l">
              <a:spcBef>
                <a:spcPts val="0"/>
              </a:spcBef>
              <a:spcAft>
                <a:spcPts val="0"/>
              </a:spcAft>
              <a:buNone/>
            </a:pPr>
            <a:r>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b="1" lang="fr-FR" sz="1600">
                <a:solidFill>
                  <a:schemeClr val="dk1"/>
                </a:solidFill>
                <a:latin typeface="Century Gothic"/>
                <a:ea typeface="Century Gothic"/>
                <a:cs typeface="Century Gothic"/>
                <a:sym typeface="Century Gothic"/>
              </a:rPr>
              <a:t>Calculate the average churn rate:</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rgbClr val="000000"/>
                </a:solidFill>
                <a:latin typeface="Century Gothic"/>
                <a:ea typeface="Century Gothic"/>
                <a:cs typeface="Century Gothic"/>
                <a:sym typeface="Century Gothic"/>
              </a:rPr>
              <a:t>According to Niantic’s churn definition, being an active player during the summer who don’t perform any transaction during the fall, the average churn rate is</a:t>
            </a:r>
            <a:r>
              <a:rPr b="1" lang="fr-FR" sz="1600">
                <a:solidFill>
                  <a:srgbClr val="000000"/>
                </a:solidFill>
                <a:latin typeface="Century Gothic"/>
                <a:ea typeface="Century Gothic"/>
                <a:cs typeface="Century Gothic"/>
                <a:sym typeface="Century Gothic"/>
              </a:rPr>
              <a:t> 87,49%.</a:t>
            </a:r>
            <a:r>
              <a:rPr lang="fr-FR" sz="1600">
                <a:solidFill>
                  <a:srgbClr val="000000"/>
                </a:solidFill>
                <a:latin typeface="Century Gothic"/>
                <a:ea typeface="Century Gothic"/>
                <a:cs typeface="Century Gothic"/>
                <a:sym typeface="Century Gothic"/>
              </a:rPr>
              <a:t>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b="1" lang="fr-FR" sz="1600">
                <a:solidFill>
                  <a:schemeClr val="dk1"/>
                </a:solidFill>
                <a:latin typeface="Century Gothic"/>
                <a:ea typeface="Century Gothic"/>
                <a:cs typeface="Century Gothic"/>
                <a:sym typeface="Century Gothic"/>
              </a:rPr>
              <a:t>Find the significant factors that affect the churn rate:</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b="1" lang="fr-FR" sz="1600">
                <a:solidFill>
                  <a:schemeClr val="dk1"/>
                </a:solidFill>
                <a:latin typeface="Century Gothic"/>
                <a:ea typeface="Century Gothic"/>
                <a:cs typeface="Century Gothic"/>
                <a:sym typeface="Century Gothic"/>
              </a:rPr>
              <a:t>We selected the following ones: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rgbClr val="000000"/>
                </a:solidFill>
                <a:latin typeface="Century Gothic"/>
                <a:ea typeface="Century Gothic"/>
                <a:cs typeface="Century Gothic"/>
                <a:sym typeface="Century Gothic"/>
              </a:rPr>
              <a:t>Monetaryvalue, Session recency,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rgbClr val="000000"/>
                </a:solidFill>
                <a:latin typeface="Century Gothic"/>
                <a:ea typeface="Century Gothic"/>
                <a:cs typeface="Century Gothic"/>
                <a:sym typeface="Century Gothic"/>
              </a:rPr>
              <a:t>Customer type as dummies (walker, catcher, social raider, miscellaneous), Seniority as dummies (Midtermplayer, Longtermplayer, Verylongtermplayer), Fallbonus</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b="1" lang="fr-FR" sz="1600">
                <a:solidFill>
                  <a:schemeClr val="dk1"/>
                </a:solidFill>
                <a:latin typeface="Century Gothic"/>
                <a:ea typeface="Century Gothic"/>
                <a:cs typeface="Century Gothic"/>
                <a:sym typeface="Century Gothic"/>
              </a:rPr>
              <a:t>From our logistic regression on the churn pattern, here are our insights (by decreasing order of impact):</a:t>
            </a:r>
            <a:endParaRPr b="1" sz="1600">
              <a:solidFill>
                <a:schemeClr val="dk1"/>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high monetary value →  LESS likely to churn</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fallbonus →  LESS likely to churn</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played recently → MORE likely to churn</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social raider → MORE likely to churn</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not a new player → LESS likely to churn</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p:txBody>
      </p:sp>
      <p:pic>
        <p:nvPicPr>
          <p:cNvPr id="257" name="Google Shape;257;gaf64573d29_0_75"/>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1" name="Shape 261"/>
        <p:cNvGrpSpPr/>
        <p:nvPr/>
      </p:nvGrpSpPr>
      <p:grpSpPr>
        <a:xfrm>
          <a:off x="0" y="0"/>
          <a:ext cx="0" cy="0"/>
          <a:chOff x="0" y="0"/>
          <a:chExt cx="0" cy="0"/>
        </a:xfrm>
      </p:grpSpPr>
      <p:sp>
        <p:nvSpPr>
          <p:cNvPr id="262" name="Google Shape;262;gaf64573d29_0_43"/>
          <p:cNvSpPr txBox="1"/>
          <p:nvPr/>
        </p:nvSpPr>
        <p:spPr>
          <a:xfrm>
            <a:off x="5665300" y="2235975"/>
            <a:ext cx="3478500" cy="44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600">
                <a:latin typeface="Century Gothic"/>
                <a:ea typeface="Century Gothic"/>
                <a:cs typeface="Century Gothic"/>
                <a:sym typeface="Century Gothic"/>
              </a:rPr>
              <a:t>Variables describing way of playing are highly correlated with the customer types so we drop them and </a:t>
            </a:r>
            <a:r>
              <a:rPr b="1" lang="fr-FR" sz="1600">
                <a:latin typeface="Century Gothic"/>
                <a:ea typeface="Century Gothic"/>
                <a:cs typeface="Century Gothic"/>
                <a:sym typeface="Century Gothic"/>
              </a:rPr>
              <a:t>just keep the customer types. </a:t>
            </a:r>
            <a:endParaRPr b="1" sz="1600">
              <a:latin typeface="Century Gothic"/>
              <a:ea typeface="Century Gothic"/>
              <a:cs typeface="Century Gothic"/>
              <a:sym typeface="Century Gothic"/>
            </a:endParaRPr>
          </a:p>
          <a:p>
            <a:pPr indent="0" lvl="0" marL="0" rtl="0" algn="l">
              <a:spcBef>
                <a:spcPts val="0"/>
              </a:spcBef>
              <a:spcAft>
                <a:spcPts val="0"/>
              </a:spcAft>
              <a:buNone/>
            </a:pPr>
            <a:r>
              <a:rPr lang="fr-FR" sz="1600">
                <a:latin typeface="Century Gothic"/>
                <a:ea typeface="Century Gothic"/>
                <a:cs typeface="Century Gothic"/>
                <a:sym typeface="Century Gothic"/>
              </a:rPr>
              <a:t>Same for the monetary value, lets keep </a:t>
            </a:r>
            <a:r>
              <a:rPr b="1" lang="fr-FR" sz="1600">
                <a:latin typeface="Century Gothic"/>
                <a:ea typeface="Century Gothic"/>
                <a:cs typeface="Century Gothic"/>
                <a:sym typeface="Century Gothic"/>
              </a:rPr>
              <a:t>only the CLV.</a:t>
            </a:r>
            <a:r>
              <a:rPr lang="fr-FR" sz="1600">
                <a:latin typeface="Century Gothic"/>
                <a:ea typeface="Century Gothic"/>
                <a:cs typeface="Century Gothic"/>
                <a:sym typeface="Century Gothic"/>
              </a:rPr>
              <a:t> </a:t>
            </a:r>
            <a:endParaRPr sz="1600">
              <a:latin typeface="Century Gothic"/>
              <a:ea typeface="Century Gothic"/>
              <a:cs typeface="Century Gothic"/>
              <a:sym typeface="Century Gothic"/>
            </a:endParaRPr>
          </a:p>
          <a:p>
            <a:pPr indent="0" lvl="0" marL="0" rtl="0" algn="l">
              <a:spcBef>
                <a:spcPts val="0"/>
              </a:spcBef>
              <a:spcAft>
                <a:spcPts val="0"/>
              </a:spcAft>
              <a:buNone/>
            </a:pPr>
            <a:r>
              <a:rPr lang="fr-FR" sz="1600">
                <a:latin typeface="Century Gothic"/>
                <a:ea typeface="Century Gothic"/>
                <a:cs typeface="Century Gothic"/>
                <a:sym typeface="Century Gothic"/>
              </a:rPr>
              <a:t>The buy.frequency is very correlated with recency and monetary value, we keep </a:t>
            </a:r>
            <a:r>
              <a:rPr b="1" lang="fr-FR" sz="1600">
                <a:latin typeface="Century Gothic"/>
                <a:ea typeface="Century Gothic"/>
                <a:cs typeface="Century Gothic"/>
                <a:sym typeface="Century Gothic"/>
              </a:rPr>
              <a:t>only the recency</a:t>
            </a:r>
            <a:r>
              <a:rPr lang="fr-FR" sz="1600">
                <a:latin typeface="Century Gothic"/>
                <a:ea typeface="Century Gothic"/>
                <a:cs typeface="Century Gothic"/>
                <a:sym typeface="Century Gothic"/>
              </a:rPr>
              <a:t> </a:t>
            </a:r>
            <a:endParaRPr sz="1600">
              <a:latin typeface="Century Gothic"/>
              <a:ea typeface="Century Gothic"/>
              <a:cs typeface="Century Gothic"/>
              <a:sym typeface="Century Gothic"/>
            </a:endParaRPr>
          </a:p>
          <a:p>
            <a:pPr indent="0" lvl="0" marL="0" rtl="0" algn="l">
              <a:spcBef>
                <a:spcPts val="0"/>
              </a:spcBef>
              <a:spcAft>
                <a:spcPts val="0"/>
              </a:spcAft>
              <a:buNone/>
            </a:pPr>
            <a:r>
              <a:rPr lang="fr-FR" sz="1600">
                <a:latin typeface="Century Gothic"/>
                <a:ea typeface="Century Gothic"/>
                <a:cs typeface="Century Gothic"/>
                <a:sym typeface="Century Gothic"/>
              </a:rPr>
              <a:t>We also keep </a:t>
            </a:r>
            <a:r>
              <a:rPr b="1" lang="fr-FR" sz="1600">
                <a:latin typeface="Century Gothic"/>
                <a:ea typeface="Century Gothic"/>
                <a:cs typeface="Century Gothic"/>
                <a:sym typeface="Century Gothic"/>
              </a:rPr>
              <a:t>only the sess.recency</a:t>
            </a:r>
            <a:r>
              <a:rPr lang="fr-FR" sz="1600">
                <a:latin typeface="Century Gothic"/>
                <a:ea typeface="Century Gothic"/>
                <a:cs typeface="Century Gothic"/>
                <a:sym typeface="Century Gothic"/>
              </a:rPr>
              <a:t> as it is highly correlated with the sess.frequency, which is also very correlated with the monetary value.</a:t>
            </a:r>
            <a:endParaRPr sz="1600">
              <a:latin typeface="Century Gothic"/>
              <a:ea typeface="Century Gothic"/>
              <a:cs typeface="Century Gothic"/>
              <a:sym typeface="Century Gothic"/>
            </a:endParaRPr>
          </a:p>
        </p:txBody>
      </p:sp>
      <p:sp>
        <p:nvSpPr>
          <p:cNvPr id="263" name="Google Shape;263;gaf64573d29_0_43"/>
          <p:cNvSpPr txBox="1"/>
          <p:nvPr/>
        </p:nvSpPr>
        <p:spPr>
          <a:xfrm>
            <a:off x="435450" y="1134374"/>
            <a:ext cx="8577900" cy="92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fr-FR" sz="1600">
                <a:solidFill>
                  <a:schemeClr val="dk1"/>
                </a:solidFill>
                <a:latin typeface="Century Gothic"/>
                <a:ea typeface="Century Gothic"/>
                <a:cs typeface="Century Gothic"/>
                <a:sym typeface="Century Gothic"/>
              </a:rPr>
              <a:t>Checking the correlation matrix</a:t>
            </a:r>
            <a:endParaRPr b="1" sz="16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fr-FR" sz="1600">
                <a:latin typeface="Century Gothic"/>
                <a:ea typeface="Century Gothic"/>
                <a:cs typeface="Century Gothic"/>
                <a:sym typeface="Century Gothic"/>
              </a:rPr>
              <a:t>Before performing our regression, we compute the </a:t>
            </a:r>
            <a:r>
              <a:rPr b="1" lang="fr-FR" sz="1600">
                <a:latin typeface="Century Gothic"/>
                <a:ea typeface="Century Gothic"/>
                <a:cs typeface="Century Gothic"/>
                <a:sym typeface="Century Gothic"/>
              </a:rPr>
              <a:t>correlation Matrix</a:t>
            </a:r>
            <a:r>
              <a:rPr lang="fr-FR" sz="1600">
                <a:latin typeface="Century Gothic"/>
                <a:ea typeface="Century Gothic"/>
                <a:cs typeface="Century Gothic"/>
                <a:sym typeface="Century Gothic"/>
              </a:rPr>
              <a:t>. It gives us the correlated variables. We won’t use them as explanatory variables in our regression. </a:t>
            </a:r>
            <a:endParaRPr b="1" sz="2000">
              <a:latin typeface="Century Gothic"/>
              <a:ea typeface="Century Gothic"/>
              <a:cs typeface="Century Gothic"/>
              <a:sym typeface="Century Gothic"/>
            </a:endParaRPr>
          </a:p>
          <a:p>
            <a:pPr indent="0" lvl="0" marL="0" rtl="0" algn="l">
              <a:spcBef>
                <a:spcPts val="0"/>
              </a:spcBef>
              <a:spcAft>
                <a:spcPts val="0"/>
              </a:spcAft>
              <a:buNone/>
            </a:pPr>
            <a:r>
              <a:rPr lang="fr-FR" sz="1600">
                <a:latin typeface="Century Gothic"/>
                <a:ea typeface="Century Gothic"/>
                <a:cs typeface="Century Gothic"/>
                <a:sym typeface="Century Gothic"/>
              </a:rPr>
              <a:t> </a:t>
            </a:r>
            <a:endParaRPr b="0" i="0" sz="1400" u="none" cap="none" strike="noStrike">
              <a:latin typeface="Arial"/>
              <a:ea typeface="Arial"/>
              <a:cs typeface="Arial"/>
              <a:sym typeface="Arial"/>
            </a:endParaRPr>
          </a:p>
        </p:txBody>
      </p:sp>
      <p:sp>
        <p:nvSpPr>
          <p:cNvPr id="264" name="Google Shape;264;gaf64573d29_0_43"/>
          <p:cNvSpPr txBox="1"/>
          <p:nvPr/>
        </p:nvSpPr>
        <p:spPr>
          <a:xfrm>
            <a:off x="487200" y="2264725"/>
            <a:ext cx="4871700" cy="43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a:latin typeface="Lato"/>
                <a:ea typeface="Lato"/>
                <a:cs typeface="Lato"/>
                <a:sym typeface="Lato"/>
              </a:rPr>
              <a:t>The list of the variables in the model: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65" name="Google Shape;265;gaf64573d29_0_43"/>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pic>
        <p:nvPicPr>
          <p:cNvPr id="270" name="Google Shape;270;gaf64573d29_0_24"/>
          <p:cNvPicPr preferRelativeResize="0"/>
          <p:nvPr/>
        </p:nvPicPr>
        <p:blipFill rotWithShape="1">
          <a:blip r:embed="rId3">
            <a:alphaModFix/>
          </a:blip>
          <a:srcRect b="0" l="0" r="0" t="10096"/>
          <a:stretch/>
        </p:blipFill>
        <p:spPr>
          <a:xfrm>
            <a:off x="335450" y="1950450"/>
            <a:ext cx="7508976" cy="4317475"/>
          </a:xfrm>
          <a:prstGeom prst="rect">
            <a:avLst/>
          </a:prstGeom>
          <a:noFill/>
          <a:ln>
            <a:noFill/>
          </a:ln>
        </p:spPr>
      </p:pic>
      <p:sp>
        <p:nvSpPr>
          <p:cNvPr id="271" name="Google Shape;271;gaf64573d29_0_24"/>
          <p:cNvSpPr txBox="1"/>
          <p:nvPr/>
        </p:nvSpPr>
        <p:spPr>
          <a:xfrm>
            <a:off x="435450" y="1134376"/>
            <a:ext cx="8577900" cy="41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fr-FR" sz="1600">
                <a:solidFill>
                  <a:schemeClr val="dk1"/>
                </a:solidFill>
                <a:latin typeface="Century Gothic"/>
                <a:ea typeface="Century Gothic"/>
                <a:cs typeface="Century Gothic"/>
                <a:sym typeface="Century Gothic"/>
              </a:rPr>
              <a:t>We want to assess the performance of our logistic regression </a:t>
            </a:r>
            <a:endParaRPr b="1" sz="16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fr-FR" sz="1600">
                <a:latin typeface="Century Gothic"/>
                <a:ea typeface="Century Gothic"/>
                <a:cs typeface="Century Gothic"/>
                <a:sym typeface="Century Gothic"/>
              </a:rPr>
              <a:t>Using the ROCR library, we compute the rates. </a:t>
            </a:r>
            <a:endParaRPr b="1" sz="1600">
              <a:solidFill>
                <a:schemeClr val="dk1"/>
              </a:solidFill>
              <a:latin typeface="Century Gothic"/>
              <a:ea typeface="Century Gothic"/>
              <a:cs typeface="Century Gothic"/>
              <a:sym typeface="Century Gothic"/>
            </a:endParaRPr>
          </a:p>
        </p:txBody>
      </p:sp>
      <p:sp>
        <p:nvSpPr>
          <p:cNvPr id="272" name="Google Shape;272;gaf64573d29_0_24"/>
          <p:cNvSpPr txBox="1"/>
          <p:nvPr/>
        </p:nvSpPr>
        <p:spPr>
          <a:xfrm>
            <a:off x="1154325" y="203700"/>
            <a:ext cx="37176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200">
                <a:solidFill>
                  <a:srgbClr val="FF0000"/>
                </a:solidFill>
                <a:latin typeface="Lato"/>
                <a:ea typeface="Lato"/>
                <a:cs typeface="Lato"/>
                <a:sym typeface="Lato"/>
              </a:rPr>
              <a:t>REPORT ONLY</a:t>
            </a:r>
            <a:endParaRPr sz="2200">
              <a:solidFill>
                <a:srgbClr val="FF0000"/>
              </a:solidFill>
              <a:latin typeface="Lato"/>
              <a:ea typeface="Lato"/>
              <a:cs typeface="Lato"/>
              <a:sym typeface="Lato"/>
            </a:endParaRPr>
          </a:p>
        </p:txBody>
      </p:sp>
      <p:pic>
        <p:nvPicPr>
          <p:cNvPr id="273" name="Google Shape;273;gaf64573d29_0_24"/>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pic>
        <p:nvPicPr>
          <p:cNvPr id="278" name="Google Shape;278;gaf64573d29_0_48"/>
          <p:cNvPicPr preferRelativeResize="0"/>
          <p:nvPr/>
        </p:nvPicPr>
        <p:blipFill>
          <a:blip r:embed="rId3">
            <a:alphaModFix/>
          </a:blip>
          <a:stretch>
            <a:fillRect/>
          </a:stretch>
        </p:blipFill>
        <p:spPr>
          <a:xfrm>
            <a:off x="435450" y="571525"/>
            <a:ext cx="6805750" cy="4352501"/>
          </a:xfrm>
          <a:prstGeom prst="rect">
            <a:avLst/>
          </a:prstGeom>
          <a:noFill/>
          <a:ln>
            <a:noFill/>
          </a:ln>
        </p:spPr>
      </p:pic>
      <p:sp>
        <p:nvSpPr>
          <p:cNvPr id="279" name="Google Shape;279;gaf64573d29_0_48"/>
          <p:cNvSpPr txBox="1"/>
          <p:nvPr/>
        </p:nvSpPr>
        <p:spPr>
          <a:xfrm>
            <a:off x="391625" y="4581325"/>
            <a:ext cx="8621700" cy="18168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fr-FR" sz="1600">
                <a:solidFill>
                  <a:srgbClr val="050505"/>
                </a:solidFill>
                <a:latin typeface="Century Gothic"/>
                <a:ea typeface="Century Gothic"/>
                <a:cs typeface="Century Gothic"/>
                <a:sym typeface="Century Gothic"/>
              </a:rPr>
              <a:t>We want to prevent churn, as churners </a:t>
            </a:r>
            <a:r>
              <a:rPr lang="fr-FR" sz="1600">
                <a:solidFill>
                  <a:srgbClr val="050505"/>
                </a:solidFill>
                <a:latin typeface="Century Gothic"/>
                <a:ea typeface="Century Gothic"/>
                <a:cs typeface="Century Gothic"/>
                <a:sym typeface="Century Gothic"/>
              </a:rPr>
              <a:t>are costing</a:t>
            </a:r>
            <a:r>
              <a:rPr lang="fr-FR" sz="1600">
                <a:solidFill>
                  <a:srgbClr val="050505"/>
                </a:solidFill>
                <a:latin typeface="Century Gothic"/>
                <a:ea typeface="Century Gothic"/>
                <a:cs typeface="Century Gothic"/>
                <a:sym typeface="Century Gothic"/>
              </a:rPr>
              <a:t> </a:t>
            </a:r>
            <a:r>
              <a:rPr lang="fr-FR" sz="1600">
                <a:solidFill>
                  <a:srgbClr val="050505"/>
                </a:solidFill>
                <a:latin typeface="Century Gothic"/>
                <a:ea typeface="Century Gothic"/>
                <a:cs typeface="Century Gothic"/>
                <a:sym typeface="Century Gothic"/>
              </a:rPr>
              <a:t>us </a:t>
            </a:r>
            <a:r>
              <a:rPr lang="fr-FR" sz="1600">
                <a:solidFill>
                  <a:srgbClr val="050505"/>
                </a:solidFill>
                <a:latin typeface="Century Gothic"/>
                <a:ea typeface="Century Gothic"/>
                <a:cs typeface="Century Gothic"/>
                <a:sym typeface="Century Gothic"/>
              </a:rPr>
              <a:t>more than non-churners.</a:t>
            </a:r>
            <a:br>
              <a:rPr lang="fr-FR" sz="1600">
                <a:solidFill>
                  <a:srgbClr val="050505"/>
                </a:solidFill>
                <a:latin typeface="Century Gothic"/>
                <a:ea typeface="Century Gothic"/>
                <a:cs typeface="Century Gothic"/>
                <a:sym typeface="Century Gothic"/>
              </a:rPr>
            </a:br>
            <a:r>
              <a:rPr lang="fr-FR" sz="1600">
                <a:solidFill>
                  <a:srgbClr val="050505"/>
                </a:solidFill>
                <a:latin typeface="Century Gothic"/>
                <a:ea typeface="Century Gothic"/>
                <a:cs typeface="Century Gothic"/>
                <a:sym typeface="Century Gothic"/>
              </a:rPr>
              <a:t>Thus, in this graph, we want to maximize the area under the curve, which means to </a:t>
            </a:r>
            <a:r>
              <a:rPr b="1" lang="fr-FR" sz="1600">
                <a:solidFill>
                  <a:srgbClr val="050505"/>
                </a:solidFill>
                <a:latin typeface="Century Gothic"/>
                <a:ea typeface="Century Gothic"/>
                <a:cs typeface="Century Gothic"/>
                <a:sym typeface="Century Gothic"/>
              </a:rPr>
              <a:t>have the highest true positive rate possible.</a:t>
            </a:r>
            <a:endParaRPr b="1" sz="1600">
              <a:solidFill>
                <a:srgbClr val="050505"/>
              </a:solidFill>
              <a:latin typeface="Century Gothic"/>
              <a:ea typeface="Century Gothic"/>
              <a:cs typeface="Century Gothic"/>
              <a:sym typeface="Century Gothic"/>
            </a:endParaRPr>
          </a:p>
          <a:p>
            <a:pPr indent="0" lvl="0" marL="114300" marR="114300" rtl="0" algn="l">
              <a:lnSpc>
                <a:spcPct val="115000"/>
              </a:lnSpc>
              <a:spcBef>
                <a:spcPts val="0"/>
              </a:spcBef>
              <a:spcAft>
                <a:spcPts val="0"/>
              </a:spcAft>
              <a:buNone/>
            </a:pPr>
            <a:r>
              <a:rPr lang="fr-FR" sz="1600">
                <a:latin typeface="Century Gothic"/>
                <a:ea typeface="Century Gothic"/>
                <a:cs typeface="Century Gothic"/>
                <a:sym typeface="Century Gothic"/>
              </a:rPr>
              <a:t>The Area Under the Curve is 0.78, which is not so good and might be more precise. As we want to prevent churn as it costs us more than non churn, we want to maximize the Area Under the Curve</a:t>
            </a:r>
            <a:endParaRPr sz="1600">
              <a:latin typeface="Century Gothic"/>
              <a:ea typeface="Century Gothic"/>
              <a:cs typeface="Century Gothic"/>
              <a:sym typeface="Century Gothic"/>
            </a:endParaRPr>
          </a:p>
          <a:p>
            <a:pPr indent="0" lvl="0" marL="114300" marR="114300" rtl="0" algn="l">
              <a:lnSpc>
                <a:spcPct val="115000"/>
              </a:lnSpc>
              <a:spcBef>
                <a:spcPts val="0"/>
              </a:spcBef>
              <a:spcAft>
                <a:spcPts val="0"/>
              </a:spcAft>
              <a:buNone/>
            </a:pPr>
            <a:r>
              <a:rPr lang="fr-FR" sz="1600">
                <a:latin typeface="Century Gothic"/>
                <a:ea typeface="Century Gothic"/>
                <a:cs typeface="Century Gothic"/>
                <a:sym typeface="Century Gothic"/>
              </a:rPr>
              <a:t>Let’s find a better cutoff. </a:t>
            </a:r>
            <a:endParaRPr b="1" sz="2000">
              <a:solidFill>
                <a:srgbClr val="050505"/>
              </a:solidFill>
              <a:latin typeface="Century Gothic"/>
              <a:ea typeface="Century Gothic"/>
              <a:cs typeface="Century Gothic"/>
              <a:sym typeface="Century Gothic"/>
            </a:endParaRPr>
          </a:p>
          <a:p>
            <a:pPr indent="0" lvl="0" marL="0" rtl="0" algn="l">
              <a:spcBef>
                <a:spcPts val="0"/>
              </a:spcBef>
              <a:spcAft>
                <a:spcPts val="0"/>
              </a:spcAft>
              <a:buNone/>
            </a:pPr>
            <a:r>
              <a:t/>
            </a:r>
            <a:endParaRPr sz="1600">
              <a:latin typeface="Century Gothic"/>
              <a:ea typeface="Century Gothic"/>
              <a:cs typeface="Century Gothic"/>
              <a:sym typeface="Century Gothic"/>
            </a:endParaRPr>
          </a:p>
        </p:txBody>
      </p:sp>
      <p:sp>
        <p:nvSpPr>
          <p:cNvPr id="280" name="Google Shape;280;gaf64573d29_0_48"/>
          <p:cNvSpPr txBox="1"/>
          <p:nvPr/>
        </p:nvSpPr>
        <p:spPr>
          <a:xfrm>
            <a:off x="435450" y="571526"/>
            <a:ext cx="8577900" cy="41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fr-FR" sz="1600">
                <a:solidFill>
                  <a:schemeClr val="dk1"/>
                </a:solidFill>
                <a:latin typeface="Century Gothic"/>
                <a:ea typeface="Century Gothic"/>
                <a:cs typeface="Century Gothic"/>
                <a:sym typeface="Century Gothic"/>
              </a:rPr>
              <a:t>To assess accuracy, we use AUC</a:t>
            </a:r>
            <a:endParaRPr b="1" sz="2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chemeClr val="dk1"/>
                </a:solidFill>
                <a:latin typeface="Century Gothic"/>
                <a:ea typeface="Century Gothic"/>
                <a:cs typeface="Century Gothic"/>
                <a:sym typeface="Century Gothic"/>
              </a:rPr>
              <a:t> </a:t>
            </a:r>
            <a:endParaRPr b="0" i="0" sz="1400" u="none" cap="none" strike="noStrike">
              <a:solidFill>
                <a:schemeClr val="dk1"/>
              </a:solidFill>
              <a:latin typeface="Arial"/>
              <a:ea typeface="Arial"/>
              <a:cs typeface="Arial"/>
              <a:sym typeface="Arial"/>
            </a:endParaRPr>
          </a:p>
        </p:txBody>
      </p:sp>
      <p:pic>
        <p:nvPicPr>
          <p:cNvPr id="281" name="Google Shape;281;gaf64573d29_0_48"/>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pic>
        <p:nvPicPr>
          <p:cNvPr id="286" name="Google Shape;286;gaf64573d29_8_1"/>
          <p:cNvPicPr preferRelativeResize="0"/>
          <p:nvPr/>
        </p:nvPicPr>
        <p:blipFill>
          <a:blip r:embed="rId3">
            <a:alphaModFix/>
          </a:blip>
          <a:stretch>
            <a:fillRect/>
          </a:stretch>
        </p:blipFill>
        <p:spPr>
          <a:xfrm>
            <a:off x="391625" y="2566650"/>
            <a:ext cx="6444925" cy="3352925"/>
          </a:xfrm>
          <a:prstGeom prst="rect">
            <a:avLst/>
          </a:prstGeom>
          <a:noFill/>
          <a:ln>
            <a:noFill/>
          </a:ln>
        </p:spPr>
      </p:pic>
      <p:sp>
        <p:nvSpPr>
          <p:cNvPr id="287" name="Google Shape;287;gaf64573d29_8_1"/>
          <p:cNvSpPr txBox="1"/>
          <p:nvPr/>
        </p:nvSpPr>
        <p:spPr>
          <a:xfrm>
            <a:off x="391625" y="5916875"/>
            <a:ext cx="8621700" cy="67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FR" sz="1600">
                <a:latin typeface="Century Gothic"/>
                <a:ea typeface="Century Gothic"/>
                <a:cs typeface="Century Gothic"/>
                <a:sym typeface="Century Gothic"/>
              </a:rPr>
              <a:t>Conclusion of the performance &amp; prediction: 86,84%</a:t>
            </a:r>
            <a:r>
              <a:rPr lang="fr-FR" sz="1600">
                <a:latin typeface="Century Gothic"/>
                <a:ea typeface="Century Gothic"/>
                <a:cs typeface="Century Gothic"/>
                <a:sym typeface="Century Gothic"/>
              </a:rPr>
              <a:t> of the predictions have been accurately classified</a:t>
            </a:r>
            <a:endParaRPr b="1" sz="2000">
              <a:latin typeface="Century Gothic"/>
              <a:ea typeface="Century Gothic"/>
              <a:cs typeface="Century Gothic"/>
              <a:sym typeface="Century Gothic"/>
            </a:endParaRPr>
          </a:p>
        </p:txBody>
      </p:sp>
      <p:sp>
        <p:nvSpPr>
          <p:cNvPr id="288" name="Google Shape;288;gaf64573d29_8_1"/>
          <p:cNvSpPr txBox="1"/>
          <p:nvPr/>
        </p:nvSpPr>
        <p:spPr>
          <a:xfrm>
            <a:off x="544025" y="661775"/>
            <a:ext cx="8621700" cy="18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sz="1600">
                <a:latin typeface="Century Gothic"/>
                <a:ea typeface="Century Gothic"/>
                <a:cs typeface="Century Gothic"/>
                <a:sym typeface="Century Gothic"/>
              </a:rPr>
              <a:t>We assume a cost equivalent to the monetary value of our fallbonus, let's assume €2fp = 2</a:t>
            </a:r>
            <a:endParaRPr sz="1600">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fr-FR" sz="1600">
                <a:latin typeface="Century Gothic"/>
                <a:ea typeface="Century Gothic"/>
                <a:cs typeface="Century Gothic"/>
                <a:sym typeface="Century Gothic"/>
              </a:rPr>
              <a:t>For a false negative (predicting that the customer will not churn while he/she will), we assume a cost equivalent to the loss of the CLV corresponding to the customer here we will consider the average CLV of non-churner. </a:t>
            </a:r>
            <a:endParaRPr sz="1600">
              <a:latin typeface="Century Gothic"/>
              <a:ea typeface="Century Gothic"/>
              <a:cs typeface="Century Gothic"/>
              <a:sym typeface="Century Gothic"/>
            </a:endParaRPr>
          </a:p>
          <a:p>
            <a:pPr indent="0" lvl="0" marL="0" rtl="0" algn="l">
              <a:spcBef>
                <a:spcPts val="0"/>
              </a:spcBef>
              <a:spcAft>
                <a:spcPts val="0"/>
              </a:spcAft>
              <a:buNone/>
            </a:pPr>
            <a:r>
              <a:rPr lang="fr-FR" sz="1600">
                <a:latin typeface="Century Gothic"/>
                <a:ea typeface="Century Gothic"/>
                <a:cs typeface="Century Gothic"/>
                <a:sym typeface="Century Gothic"/>
              </a:rPr>
              <a:t>→ </a:t>
            </a:r>
            <a:r>
              <a:rPr b="1" lang="fr-FR" sz="1600">
                <a:latin typeface="Century Gothic"/>
                <a:ea typeface="Century Gothic"/>
                <a:cs typeface="Century Gothic"/>
                <a:sym typeface="Century Gothic"/>
              </a:rPr>
              <a:t>The cutoff that minimize the cost of the model is 0.71</a:t>
            </a:r>
            <a:endParaRPr b="1" sz="1600">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b="1" sz="2000">
              <a:latin typeface="Century Gothic"/>
              <a:ea typeface="Century Gothic"/>
              <a:cs typeface="Century Gothic"/>
              <a:sym typeface="Century Gothic"/>
            </a:endParaRPr>
          </a:p>
        </p:txBody>
      </p:sp>
      <p:pic>
        <p:nvPicPr>
          <p:cNvPr id="289" name="Google Shape;289;gaf64573d29_8_1"/>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gaf64573d29_0_31"/>
          <p:cNvSpPr txBox="1"/>
          <p:nvPr/>
        </p:nvSpPr>
        <p:spPr>
          <a:xfrm>
            <a:off x="435450" y="1134376"/>
            <a:ext cx="8577900" cy="41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fr-FR" sz="1600">
                <a:solidFill>
                  <a:schemeClr val="dk1"/>
                </a:solidFill>
                <a:latin typeface="Century Gothic"/>
                <a:ea typeface="Century Gothic"/>
                <a:cs typeface="Century Gothic"/>
                <a:sym typeface="Century Gothic"/>
              </a:rPr>
              <a:t>Lift curve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chemeClr val="dk1"/>
                </a:solidFill>
                <a:latin typeface="Century Gothic"/>
                <a:ea typeface="Century Gothic"/>
                <a:cs typeface="Century Gothic"/>
                <a:sym typeface="Century Gothic"/>
              </a:rPr>
              <a:t> </a:t>
            </a:r>
            <a:endParaRPr b="0" i="0" sz="1400" u="none" cap="none" strike="noStrike">
              <a:solidFill>
                <a:schemeClr val="dk1"/>
              </a:solidFill>
              <a:latin typeface="Arial"/>
              <a:ea typeface="Arial"/>
              <a:cs typeface="Arial"/>
              <a:sym typeface="Arial"/>
            </a:endParaRPr>
          </a:p>
        </p:txBody>
      </p:sp>
      <p:pic>
        <p:nvPicPr>
          <p:cNvPr id="295" name="Google Shape;295;gaf64573d29_0_31"/>
          <p:cNvPicPr preferRelativeResize="0"/>
          <p:nvPr/>
        </p:nvPicPr>
        <p:blipFill>
          <a:blip r:embed="rId3">
            <a:alphaModFix/>
          </a:blip>
          <a:stretch>
            <a:fillRect/>
          </a:stretch>
        </p:blipFill>
        <p:spPr>
          <a:xfrm>
            <a:off x="400050" y="1495425"/>
            <a:ext cx="5269050" cy="3369750"/>
          </a:xfrm>
          <a:prstGeom prst="rect">
            <a:avLst/>
          </a:prstGeom>
          <a:noFill/>
          <a:ln>
            <a:noFill/>
          </a:ln>
        </p:spPr>
      </p:pic>
      <p:sp>
        <p:nvSpPr>
          <p:cNvPr id="296" name="Google Shape;296;gaf64573d29_0_31"/>
          <p:cNvSpPr txBox="1"/>
          <p:nvPr/>
        </p:nvSpPr>
        <p:spPr>
          <a:xfrm>
            <a:off x="391625" y="5084275"/>
            <a:ext cx="8621700" cy="11613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fr-FR" sz="1600">
                <a:solidFill>
                  <a:srgbClr val="1C1E21"/>
                </a:solidFill>
                <a:highlight>
                  <a:srgbClr val="FFFFFF"/>
                </a:highlight>
                <a:latin typeface="Century Gothic"/>
                <a:ea typeface="Century Gothic"/>
                <a:cs typeface="Century Gothic"/>
                <a:sym typeface="Century Gothic"/>
              </a:rPr>
              <a:t>This curve show that </a:t>
            </a:r>
            <a:r>
              <a:rPr b="1" lang="fr-FR" sz="1600">
                <a:solidFill>
                  <a:srgbClr val="1C1E21"/>
                </a:solidFill>
                <a:highlight>
                  <a:srgbClr val="FFFFFF"/>
                </a:highlight>
                <a:latin typeface="Century Gothic"/>
                <a:ea typeface="Century Gothic"/>
                <a:cs typeface="Century Gothic"/>
                <a:sym typeface="Century Gothic"/>
              </a:rPr>
              <a:t>if we target the 10%</a:t>
            </a:r>
            <a:r>
              <a:rPr lang="fr-FR" sz="1600">
                <a:solidFill>
                  <a:srgbClr val="1C1E21"/>
                </a:solidFill>
                <a:highlight>
                  <a:srgbClr val="FFFFFF"/>
                </a:highlight>
                <a:latin typeface="Century Gothic"/>
                <a:ea typeface="Century Gothic"/>
                <a:cs typeface="Century Gothic"/>
                <a:sym typeface="Century Gothic"/>
              </a:rPr>
              <a:t> of the customer who have the highest probability of churn according to our model with the fall bonus, </a:t>
            </a:r>
            <a:r>
              <a:rPr b="1" lang="fr-FR" sz="1600">
                <a:solidFill>
                  <a:srgbClr val="1C1E21"/>
                </a:solidFill>
                <a:highlight>
                  <a:srgbClr val="FFFFFF"/>
                </a:highlight>
                <a:latin typeface="Century Gothic"/>
                <a:ea typeface="Century Gothic"/>
                <a:cs typeface="Century Gothic"/>
                <a:sym typeface="Century Gothic"/>
              </a:rPr>
              <a:t>we will reach 18% more real churner</a:t>
            </a:r>
            <a:r>
              <a:rPr lang="fr-FR" sz="1600">
                <a:solidFill>
                  <a:srgbClr val="1C1E21"/>
                </a:solidFill>
                <a:highlight>
                  <a:srgbClr val="FFFFFF"/>
                </a:highlight>
                <a:latin typeface="Century Gothic"/>
                <a:ea typeface="Century Gothic"/>
                <a:cs typeface="Century Gothic"/>
                <a:sym typeface="Century Gothic"/>
              </a:rPr>
              <a:t> than if we had randomly </a:t>
            </a:r>
            <a:r>
              <a:rPr lang="fr-FR" sz="1600">
                <a:solidFill>
                  <a:srgbClr val="1C1E21"/>
                </a:solidFill>
                <a:highlight>
                  <a:srgbClr val="FFFFFF"/>
                </a:highlight>
                <a:latin typeface="Century Gothic"/>
                <a:ea typeface="Century Gothic"/>
                <a:cs typeface="Century Gothic"/>
                <a:sym typeface="Century Gothic"/>
              </a:rPr>
              <a:t>distributed</a:t>
            </a:r>
            <a:r>
              <a:rPr lang="fr-FR" sz="1600">
                <a:solidFill>
                  <a:srgbClr val="1C1E21"/>
                </a:solidFill>
                <a:highlight>
                  <a:srgbClr val="FFFFFF"/>
                </a:highlight>
                <a:latin typeface="Century Gothic"/>
                <a:ea typeface="Century Gothic"/>
                <a:cs typeface="Century Gothic"/>
                <a:sym typeface="Century Gothic"/>
              </a:rPr>
              <a:t> the </a:t>
            </a:r>
            <a:r>
              <a:rPr lang="fr-FR" sz="1600">
                <a:solidFill>
                  <a:srgbClr val="1C1E21"/>
                </a:solidFill>
                <a:highlight>
                  <a:srgbClr val="FFFFFF"/>
                </a:highlight>
                <a:latin typeface="Century Gothic"/>
                <a:ea typeface="Century Gothic"/>
                <a:cs typeface="Century Gothic"/>
                <a:sym typeface="Century Gothic"/>
              </a:rPr>
              <a:t>fall bonus.</a:t>
            </a:r>
            <a:endParaRPr sz="1600">
              <a:solidFill>
                <a:srgbClr val="1C1E21"/>
              </a:solidFill>
              <a:highlight>
                <a:srgbClr val="FFFFFF"/>
              </a:highlight>
              <a:latin typeface="Century Gothic"/>
              <a:ea typeface="Century Gothic"/>
              <a:cs typeface="Century Gothic"/>
              <a:sym typeface="Century Gothic"/>
            </a:endParaRPr>
          </a:p>
          <a:p>
            <a:pPr indent="0" lvl="0" marL="0" rtl="0" algn="l">
              <a:spcBef>
                <a:spcPts val="0"/>
              </a:spcBef>
              <a:spcAft>
                <a:spcPts val="0"/>
              </a:spcAft>
              <a:buNone/>
            </a:pPr>
            <a:r>
              <a:t/>
            </a:r>
            <a:endParaRPr sz="1600">
              <a:latin typeface="Century Gothic"/>
              <a:ea typeface="Century Gothic"/>
              <a:cs typeface="Century Gothic"/>
              <a:sym typeface="Century Gothic"/>
            </a:endParaRPr>
          </a:p>
        </p:txBody>
      </p:sp>
      <p:sp>
        <p:nvSpPr>
          <p:cNvPr id="297" name="Google Shape;297;gaf64573d29_0_31"/>
          <p:cNvSpPr txBox="1"/>
          <p:nvPr/>
        </p:nvSpPr>
        <p:spPr>
          <a:xfrm>
            <a:off x="577150" y="339500"/>
            <a:ext cx="47022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a:latin typeface="Lato"/>
                <a:ea typeface="Lato"/>
                <a:cs typeface="Lato"/>
                <a:sym typeface="Lato"/>
              </a:rPr>
              <a:t>TALK ABOUT IT WITHOUT SHOWING THE SLIDES</a:t>
            </a:r>
            <a:endParaRPr>
              <a:latin typeface="Lato"/>
              <a:ea typeface="Lato"/>
              <a:cs typeface="Lato"/>
              <a:sym typeface="Lato"/>
            </a:endParaRPr>
          </a:p>
        </p:txBody>
      </p:sp>
      <p:pic>
        <p:nvPicPr>
          <p:cNvPr id="298" name="Google Shape;298;gaf64573d29_0_31"/>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af64573d29_0_82"/>
          <p:cNvSpPr txBox="1"/>
          <p:nvPr>
            <p:ph idx="1" type="body"/>
          </p:nvPr>
        </p:nvSpPr>
        <p:spPr>
          <a:xfrm>
            <a:off x="219075" y="0"/>
            <a:ext cx="7620000" cy="6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sz="3200">
                <a:solidFill>
                  <a:schemeClr val="dk2"/>
                </a:solidFill>
                <a:latin typeface="Arial Black"/>
                <a:ea typeface="Arial Black"/>
                <a:cs typeface="Arial Black"/>
                <a:sym typeface="Arial Black"/>
              </a:rPr>
              <a:t>CONCLUSION</a:t>
            </a:r>
            <a:r>
              <a:rPr b="0" lang="fr-FR" sz="3200">
                <a:solidFill>
                  <a:schemeClr val="dk2"/>
                </a:solidFill>
                <a:latin typeface="Arial Black"/>
                <a:ea typeface="Arial Black"/>
                <a:cs typeface="Arial Black"/>
                <a:sym typeface="Arial Black"/>
              </a:rPr>
              <a:t>:</a:t>
            </a:r>
            <a:br>
              <a:rPr lang="fr-FR" sz="3200">
                <a:solidFill>
                  <a:schemeClr val="dk2"/>
                </a:solidFill>
                <a:latin typeface="Arial Black"/>
                <a:ea typeface="Arial Black"/>
                <a:cs typeface="Arial Black"/>
                <a:sym typeface="Arial Black"/>
              </a:rPr>
            </a:br>
            <a:endParaRPr sz="1400">
              <a:solidFill>
                <a:schemeClr val="dk2"/>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rgbClr val="000000"/>
                </a:solidFill>
                <a:latin typeface="Century Gothic"/>
                <a:ea typeface="Century Gothic"/>
                <a:cs typeface="Century Gothic"/>
                <a:sym typeface="Century Gothic"/>
              </a:rPr>
              <a:t>To conclude this study, here are our strategy recommendations for Niantic:</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rgbClr val="000000"/>
                </a:solidFill>
                <a:latin typeface="Century Gothic"/>
                <a:ea typeface="Century Gothic"/>
                <a:cs typeface="Century Gothic"/>
                <a:sym typeface="Century Gothic"/>
              </a:rPr>
              <a:t>The main objective is to </a:t>
            </a:r>
            <a:r>
              <a:rPr b="1" lang="fr-FR" sz="1600">
                <a:solidFill>
                  <a:srgbClr val="000000"/>
                </a:solidFill>
                <a:latin typeface="Century Gothic"/>
                <a:ea typeface="Century Gothic"/>
                <a:cs typeface="Century Gothic"/>
                <a:sym typeface="Century Gothic"/>
              </a:rPr>
              <a:t>prevent churn</a:t>
            </a:r>
            <a:r>
              <a:rPr lang="fr-FR" sz="1600">
                <a:solidFill>
                  <a:srgbClr val="000000"/>
                </a:solidFill>
                <a:latin typeface="Century Gothic"/>
                <a:ea typeface="Century Gothic"/>
                <a:cs typeface="Century Gothic"/>
                <a:sym typeface="Century Gothic"/>
              </a:rPr>
              <a:t>. Based on our analysis of the customer database, we found out</a:t>
            </a:r>
            <a:r>
              <a:rPr b="1" lang="fr-FR" sz="1600">
                <a:solidFill>
                  <a:srgbClr val="000000"/>
                </a:solidFill>
                <a:latin typeface="Century Gothic"/>
                <a:ea typeface="Century Gothic"/>
                <a:cs typeface="Century Gothic"/>
                <a:sym typeface="Century Gothic"/>
              </a:rPr>
              <a:t> recent and new</a:t>
            </a:r>
            <a:r>
              <a:rPr b="1" lang="fr-FR" sz="1600">
                <a:solidFill>
                  <a:srgbClr val="000000"/>
                </a:solidFill>
                <a:latin typeface="Century Gothic"/>
                <a:ea typeface="Century Gothic"/>
                <a:cs typeface="Century Gothic"/>
                <a:sym typeface="Century Gothic"/>
              </a:rPr>
              <a:t> players and social players </a:t>
            </a:r>
            <a:r>
              <a:rPr lang="fr-FR" sz="1600">
                <a:solidFill>
                  <a:srgbClr val="000000"/>
                </a:solidFill>
                <a:latin typeface="Century Gothic"/>
                <a:ea typeface="Century Gothic"/>
                <a:cs typeface="Century Gothic"/>
                <a:sym typeface="Century Gothic"/>
              </a:rPr>
              <a:t>are more likely to churn.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rgbClr val="000000"/>
                </a:solidFill>
                <a:latin typeface="Century Gothic"/>
                <a:ea typeface="Century Gothic"/>
                <a:cs typeface="Century Gothic"/>
                <a:sym typeface="Century Gothic"/>
              </a:rPr>
              <a:t>Niantic should focus its advertising campaign to get these customers back in the game.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rPr lang="fr-FR" sz="1600">
                <a:solidFill>
                  <a:srgbClr val="000000"/>
                </a:solidFill>
                <a:latin typeface="Century Gothic"/>
                <a:ea typeface="Century Gothic"/>
                <a:cs typeface="Century Gothic"/>
                <a:sym typeface="Century Gothic"/>
              </a:rPr>
              <a:t>On the other hand, we found out that the </a:t>
            </a:r>
            <a:r>
              <a:rPr b="1" lang="fr-FR" sz="1600">
                <a:solidFill>
                  <a:srgbClr val="000000"/>
                </a:solidFill>
                <a:latin typeface="Century Gothic"/>
                <a:ea typeface="Century Gothic"/>
                <a:cs typeface="Century Gothic"/>
                <a:sym typeface="Century Gothic"/>
              </a:rPr>
              <a:t>fallbonus have a real impact</a:t>
            </a:r>
            <a:r>
              <a:rPr lang="fr-FR" sz="1600">
                <a:solidFill>
                  <a:srgbClr val="000000"/>
                </a:solidFill>
                <a:latin typeface="Century Gothic"/>
                <a:ea typeface="Century Gothic"/>
                <a:cs typeface="Century Gothic"/>
                <a:sym typeface="Century Gothic"/>
              </a:rPr>
              <a:t> : it reduces the probability for a player to churn and as it does not cost a lot to Niantic, it is an interesting approach to give it </a:t>
            </a:r>
            <a:r>
              <a:rPr b="1" lang="fr-FR" sz="1600">
                <a:solidFill>
                  <a:srgbClr val="000000"/>
                </a:solidFill>
                <a:latin typeface="Century Gothic"/>
                <a:ea typeface="Century Gothic"/>
                <a:cs typeface="Century Gothic"/>
                <a:sym typeface="Century Gothic"/>
              </a:rPr>
              <a:t>once a year to every players</a:t>
            </a:r>
            <a:r>
              <a:rPr lang="fr-FR" sz="1600">
                <a:solidFill>
                  <a:srgbClr val="000000"/>
                </a:solidFill>
                <a:latin typeface="Century Gothic"/>
                <a:ea typeface="Century Gothic"/>
                <a:cs typeface="Century Gothic"/>
                <a:sym typeface="Century Gothic"/>
              </a:rPr>
              <a:t>.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b="1"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rgbClr val="000000"/>
              </a:solidFill>
              <a:latin typeface="Century Gothic"/>
              <a:ea typeface="Century Gothic"/>
              <a:cs typeface="Century Gothic"/>
              <a:sym typeface="Century Gothic"/>
            </a:endParaRPr>
          </a:p>
        </p:txBody>
      </p:sp>
      <p:pic>
        <p:nvPicPr>
          <p:cNvPr id="304" name="Google Shape;304;gaf64573d29_0_82"/>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af6b91684a_0_8"/>
          <p:cNvSpPr txBox="1"/>
          <p:nvPr>
            <p:ph type="title"/>
          </p:nvPr>
        </p:nvSpPr>
        <p:spPr>
          <a:xfrm>
            <a:off x="350575" y="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sz="3200"/>
              <a:t>How to target our relevant segment:</a:t>
            </a:r>
            <a:endParaRPr sz="3200"/>
          </a:p>
        </p:txBody>
      </p:sp>
      <p:sp>
        <p:nvSpPr>
          <p:cNvPr id="310" name="Google Shape;310;gaf6b91684a_0_8"/>
          <p:cNvSpPr txBox="1"/>
          <p:nvPr>
            <p:ph idx="1" type="body"/>
          </p:nvPr>
        </p:nvSpPr>
        <p:spPr>
          <a:xfrm>
            <a:off x="729450" y="1775750"/>
            <a:ext cx="7969500" cy="47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sz="1600">
                <a:solidFill>
                  <a:srgbClr val="000000"/>
                </a:solidFill>
                <a:latin typeface="Century Gothic"/>
                <a:ea typeface="Century Gothic"/>
                <a:cs typeface="Century Gothic"/>
                <a:sym typeface="Century Gothic"/>
              </a:rPr>
              <a:t>We want to focus on </a:t>
            </a:r>
            <a:r>
              <a:rPr b="1" lang="fr-FR" sz="1600">
                <a:solidFill>
                  <a:srgbClr val="000000"/>
                </a:solidFill>
                <a:latin typeface="Century Gothic"/>
                <a:ea typeface="Century Gothic"/>
                <a:cs typeface="Century Gothic"/>
                <a:sym typeface="Century Gothic"/>
              </a:rPr>
              <a:t>the first quartile (25%) of the best customers</a:t>
            </a:r>
            <a:r>
              <a:rPr lang="fr-FR" sz="1600">
                <a:solidFill>
                  <a:srgbClr val="000000"/>
                </a:solidFill>
                <a:latin typeface="Century Gothic"/>
                <a:ea typeface="Century Gothic"/>
                <a:cs typeface="Century Gothic"/>
                <a:sym typeface="Century Gothic"/>
              </a:rPr>
              <a:t> in the two segments we drew out in question 2: </a:t>
            </a:r>
            <a:r>
              <a:rPr b="1" lang="fr-FR" sz="1600">
                <a:solidFill>
                  <a:srgbClr val="000000"/>
                </a:solidFill>
                <a:latin typeface="Century Gothic"/>
                <a:ea typeface="Century Gothic"/>
                <a:cs typeface="Century Gothic"/>
                <a:sym typeface="Century Gothic"/>
              </a:rPr>
              <a:t>the social raiders and new players.</a:t>
            </a:r>
            <a:br>
              <a:rPr b="1" lang="fr-FR" sz="1600">
                <a:solidFill>
                  <a:srgbClr val="000000"/>
                </a:solidFill>
                <a:latin typeface="Century Gothic"/>
                <a:ea typeface="Century Gothic"/>
                <a:cs typeface="Century Gothic"/>
                <a:sym typeface="Century Gothic"/>
              </a:rPr>
            </a:br>
            <a:r>
              <a:rPr lang="fr-FR" sz="1600">
                <a:solidFill>
                  <a:srgbClr val="000000"/>
                </a:solidFill>
                <a:latin typeface="Century Gothic"/>
                <a:ea typeface="Century Gothic"/>
                <a:cs typeface="Century Gothic"/>
                <a:sym typeface="Century Gothic"/>
              </a:rPr>
              <a:t>After computations, the most current profile for the first quartile of both social raiders and new players is:</a:t>
            </a:r>
            <a:endParaRPr sz="1600">
              <a:solidFill>
                <a:srgbClr val="000000"/>
              </a:solidFill>
              <a:latin typeface="Century Gothic"/>
              <a:ea typeface="Century Gothic"/>
              <a:cs typeface="Century Gothic"/>
              <a:sym typeface="Century Gothic"/>
            </a:endParaRPr>
          </a:p>
          <a:p>
            <a:pPr indent="-330200" lvl="0" marL="457200" rtl="0" algn="l">
              <a:spcBef>
                <a:spcPts val="160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male, in average 27 years old, having a median income</a:t>
            </a:r>
            <a:endParaRPr sz="1600">
              <a:solidFill>
                <a:srgbClr val="000000"/>
              </a:solidFill>
              <a:latin typeface="Century Gothic"/>
              <a:ea typeface="Century Gothic"/>
              <a:cs typeface="Century Gothic"/>
              <a:sym typeface="Century Gothic"/>
            </a:endParaRPr>
          </a:p>
          <a:p>
            <a:pPr indent="0" lvl="0" marL="0" rtl="0" algn="l">
              <a:spcBef>
                <a:spcPts val="1600"/>
              </a:spcBef>
              <a:spcAft>
                <a:spcPts val="0"/>
              </a:spcAft>
              <a:buNone/>
            </a:pPr>
            <a:r>
              <a:rPr lang="fr-FR" sz="1600">
                <a:solidFill>
                  <a:srgbClr val="000000"/>
                </a:solidFill>
                <a:latin typeface="Century Gothic"/>
                <a:ea typeface="Century Gothic"/>
                <a:cs typeface="Century Gothic"/>
                <a:sym typeface="Century Gothic"/>
              </a:rPr>
              <a:t>To target these two segments, we propose, as examples, to prepare one special advertising campaign and to organize one event for each segment:</a:t>
            </a:r>
            <a:endParaRPr sz="1600">
              <a:solidFill>
                <a:srgbClr val="000000"/>
              </a:solidFill>
              <a:latin typeface="Century Gothic"/>
              <a:ea typeface="Century Gothic"/>
              <a:cs typeface="Century Gothic"/>
              <a:sym typeface="Century Gothic"/>
            </a:endParaRPr>
          </a:p>
          <a:p>
            <a:pPr indent="-330200" lvl="0" marL="457200" rtl="0" algn="l">
              <a:spcBef>
                <a:spcPts val="160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For </a:t>
            </a:r>
            <a:r>
              <a:rPr b="1" lang="fr-FR" sz="1600">
                <a:solidFill>
                  <a:srgbClr val="000000"/>
                </a:solidFill>
                <a:latin typeface="Century Gothic"/>
                <a:ea typeface="Century Gothic"/>
                <a:cs typeface="Century Gothic"/>
                <a:sym typeface="Century Gothic"/>
              </a:rPr>
              <a:t>new players</a:t>
            </a:r>
            <a:r>
              <a:rPr lang="fr-FR" sz="1600">
                <a:solidFill>
                  <a:srgbClr val="000000"/>
                </a:solidFill>
                <a:latin typeface="Century Gothic"/>
                <a:ea typeface="Century Gothic"/>
                <a:cs typeface="Century Gothic"/>
                <a:sym typeface="Century Gothic"/>
              </a:rPr>
              <a:t>: a discount campaign on certain products and a welcome week with experts giving advices and strategy to success in the game.</a:t>
            </a:r>
            <a:endParaRPr sz="1600">
              <a:solidFill>
                <a:srgbClr val="000000"/>
              </a:solidFill>
              <a:latin typeface="Century Gothic"/>
              <a:ea typeface="Century Gothic"/>
              <a:cs typeface="Century Gothic"/>
              <a:sym typeface="Century Gothic"/>
            </a:endParaRPr>
          </a:p>
          <a:p>
            <a:pPr indent="-330200" lvl="0" marL="457200" rtl="0" algn="l">
              <a:spcBef>
                <a:spcPts val="0"/>
              </a:spcBef>
              <a:spcAft>
                <a:spcPts val="0"/>
              </a:spcAft>
              <a:buClr>
                <a:srgbClr val="000000"/>
              </a:buClr>
              <a:buSzPts val="1600"/>
              <a:buFont typeface="Century Gothic"/>
              <a:buChar char="-"/>
            </a:pPr>
            <a:r>
              <a:rPr lang="fr-FR" sz="1600">
                <a:solidFill>
                  <a:srgbClr val="000000"/>
                </a:solidFill>
                <a:latin typeface="Century Gothic"/>
                <a:ea typeface="Century Gothic"/>
                <a:cs typeface="Century Gothic"/>
                <a:sym typeface="Century Gothic"/>
              </a:rPr>
              <a:t>For </a:t>
            </a:r>
            <a:r>
              <a:rPr b="1" lang="fr-FR" sz="1600">
                <a:solidFill>
                  <a:srgbClr val="000000"/>
                </a:solidFill>
                <a:latin typeface="Century Gothic"/>
                <a:ea typeface="Century Gothic"/>
                <a:cs typeface="Century Gothic"/>
                <a:sym typeface="Century Gothic"/>
              </a:rPr>
              <a:t>social raiders</a:t>
            </a:r>
            <a:r>
              <a:rPr lang="fr-FR" sz="1600">
                <a:solidFill>
                  <a:srgbClr val="000000"/>
                </a:solidFill>
                <a:latin typeface="Century Gothic"/>
                <a:ea typeface="Century Gothic"/>
                <a:cs typeface="Century Gothic"/>
                <a:sym typeface="Century Gothic"/>
              </a:rPr>
              <a:t>, a media campaign insisting on the social and sport aspect of the game, and a special event “treasure hunt” rewarding the best players on an entire specific day (or week), as social raiders are the one playing the longest sessions.</a:t>
            </a:r>
            <a:endParaRPr sz="1600">
              <a:solidFill>
                <a:srgbClr val="000000"/>
              </a:solidFill>
              <a:latin typeface="Century Gothic"/>
              <a:ea typeface="Century Gothic"/>
              <a:cs typeface="Century Gothic"/>
              <a:sym typeface="Century Gothic"/>
            </a:endParaRPr>
          </a:p>
        </p:txBody>
      </p:sp>
      <p:pic>
        <p:nvPicPr>
          <p:cNvPr id="311" name="Google Shape;311;gaf6b91684a_0_8"/>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gaf6b91684a_2_0"/>
          <p:cNvSpPr txBox="1"/>
          <p:nvPr>
            <p:ph type="title"/>
          </p:nvPr>
        </p:nvSpPr>
        <p:spPr>
          <a:xfrm>
            <a:off x="457200" y="152718"/>
            <a:ext cx="57912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fr-FR"/>
              <a:t>appendix recommendations</a:t>
            </a:r>
            <a:endParaRPr/>
          </a:p>
        </p:txBody>
      </p:sp>
      <p:sp>
        <p:nvSpPr>
          <p:cNvPr id="317" name="Google Shape;317;gaf6b91684a_2_0"/>
          <p:cNvSpPr txBox="1"/>
          <p:nvPr>
            <p:ph idx="1" type="body"/>
          </p:nvPr>
        </p:nvSpPr>
        <p:spPr>
          <a:xfrm>
            <a:off x="457200" y="1752600"/>
            <a:ext cx="7620000" cy="4373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fr-FR" sz="1600">
                <a:solidFill>
                  <a:schemeClr val="dk1"/>
                </a:solidFill>
                <a:latin typeface="Century Gothic"/>
                <a:ea typeface="Century Gothic"/>
                <a:cs typeface="Century Gothic"/>
                <a:sym typeface="Century Gothic"/>
              </a:rPr>
              <a:t>Insights for managerial value: </a:t>
            </a:r>
            <a:endParaRPr b="1" sz="1600">
              <a:solidFill>
                <a:schemeClr val="dk1"/>
              </a:solidFill>
              <a:latin typeface="Century Gothic"/>
              <a:ea typeface="Century Gothic"/>
              <a:cs typeface="Century Gothic"/>
              <a:sym typeface="Century Gothic"/>
            </a:endParaRPr>
          </a:p>
          <a:p>
            <a:pPr indent="0" lvl="0" marL="0" rtl="0" algn="l">
              <a:spcBef>
                <a:spcPts val="600"/>
              </a:spcBef>
              <a:spcAft>
                <a:spcPts val="0"/>
              </a:spcAft>
              <a:buClr>
                <a:schemeClr val="dk1"/>
              </a:buClr>
              <a:buSzPts val="1100"/>
              <a:buFont typeface="Arial"/>
              <a:buNone/>
            </a:pPr>
            <a:r>
              <a:rPr lang="fr-FR" sz="1600">
                <a:solidFill>
                  <a:srgbClr val="000000"/>
                </a:solidFill>
                <a:latin typeface="Century Gothic"/>
                <a:ea typeface="Century Gothic"/>
                <a:cs typeface="Century Gothic"/>
                <a:sym typeface="Century Gothic"/>
              </a:rPr>
              <a:t>→ develop social part of the app. Notifications when a player is around you, group challenges near cultural location </a:t>
            </a:r>
            <a:endParaRPr sz="1600">
              <a:solidFill>
                <a:srgbClr val="000000"/>
              </a:solidFill>
              <a:latin typeface="Century Gothic"/>
              <a:ea typeface="Century Gothic"/>
              <a:cs typeface="Century Gothic"/>
              <a:sym typeface="Century Gothic"/>
            </a:endParaRPr>
          </a:p>
          <a:p>
            <a:pPr indent="0" lvl="0" marL="0" rtl="0" algn="l">
              <a:spcBef>
                <a:spcPts val="600"/>
              </a:spcBef>
              <a:spcAft>
                <a:spcPts val="600"/>
              </a:spcAft>
              <a:buClr>
                <a:schemeClr val="dk1"/>
              </a:buClr>
              <a:buSzPts val="1100"/>
              <a:buFont typeface="Arial"/>
              <a:buNone/>
            </a:pPr>
            <a:r>
              <a:rPr lang="fr-FR" sz="1600">
                <a:solidFill>
                  <a:srgbClr val="000000"/>
                </a:solidFill>
                <a:latin typeface="Century Gothic"/>
                <a:ea typeface="Century Gothic"/>
                <a:cs typeface="Century Gothic"/>
                <a:sym typeface="Century Gothic"/>
              </a:rPr>
              <a:t>→ implement incentives for players to come back on the app after 2 months. Create renewed interest by unlocking new levels of future.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af64573d29_8_73"/>
          <p:cNvSpPr txBox="1"/>
          <p:nvPr>
            <p:ph type="title"/>
          </p:nvPr>
        </p:nvSpPr>
        <p:spPr>
          <a:xfrm>
            <a:off x="350575" y="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sz="3200"/>
              <a:t>Thank you for listening !</a:t>
            </a:r>
            <a:endParaRPr sz="3200"/>
          </a:p>
        </p:txBody>
      </p:sp>
      <p:pic>
        <p:nvPicPr>
          <p:cNvPr id="323" name="Google Shape;323;gaf64573d29_8_73"/>
          <p:cNvPicPr preferRelativeResize="0"/>
          <p:nvPr/>
        </p:nvPicPr>
        <p:blipFill>
          <a:blip r:embed="rId3">
            <a:alphaModFix/>
          </a:blip>
          <a:stretch>
            <a:fillRect/>
          </a:stretch>
        </p:blipFill>
        <p:spPr>
          <a:xfrm>
            <a:off x="8637428" y="6340850"/>
            <a:ext cx="483949" cy="593350"/>
          </a:xfrm>
          <a:prstGeom prst="rect">
            <a:avLst/>
          </a:prstGeom>
          <a:noFill/>
          <a:ln>
            <a:noFill/>
          </a:ln>
        </p:spPr>
      </p:pic>
      <p:pic>
        <p:nvPicPr>
          <p:cNvPr id="324" name="Google Shape;324;gaf64573d29_8_73"/>
          <p:cNvPicPr preferRelativeResize="0"/>
          <p:nvPr/>
        </p:nvPicPr>
        <p:blipFill>
          <a:blip r:embed="rId4">
            <a:alphaModFix/>
          </a:blip>
          <a:stretch>
            <a:fillRect/>
          </a:stretch>
        </p:blipFill>
        <p:spPr>
          <a:xfrm>
            <a:off x="350574" y="1853675"/>
            <a:ext cx="7448699" cy="4671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af6b91684a_0_18"/>
          <p:cNvSpPr txBox="1"/>
          <p:nvPr>
            <p:ph type="title"/>
          </p:nvPr>
        </p:nvSpPr>
        <p:spPr>
          <a:xfrm>
            <a:off x="457200" y="152721"/>
            <a:ext cx="5791200" cy="614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fr-FR"/>
              <a:t>Profiling</a:t>
            </a:r>
            <a:endParaRPr/>
          </a:p>
        </p:txBody>
      </p:sp>
      <p:sp>
        <p:nvSpPr>
          <p:cNvPr id="113" name="Google Shape;113;gaf6b91684a_0_18"/>
          <p:cNvSpPr txBox="1"/>
          <p:nvPr>
            <p:ph idx="1" type="body"/>
          </p:nvPr>
        </p:nvSpPr>
        <p:spPr>
          <a:xfrm>
            <a:off x="306825" y="1735200"/>
            <a:ext cx="3274800" cy="4373700"/>
          </a:xfrm>
          <a:prstGeom prst="rect">
            <a:avLst/>
          </a:prstGeom>
        </p:spPr>
        <p:txBody>
          <a:bodyPr anchorCtr="0" anchor="t" bIns="45700" lIns="91425" spcFirstLastPara="1" rIns="91425" wrap="square" tIns="45700">
            <a:noAutofit/>
          </a:bodyPr>
          <a:lstStyle/>
          <a:p>
            <a:pPr indent="-317500" lvl="0" marL="457200" rtl="0" algn="l">
              <a:lnSpc>
                <a:spcPct val="150000"/>
              </a:lnSpc>
              <a:spcBef>
                <a:spcPts val="360"/>
              </a:spcBef>
              <a:spcAft>
                <a:spcPts val="0"/>
              </a:spcAft>
              <a:buSzPts val="1400"/>
              <a:buFont typeface="Arial Black"/>
              <a:buChar char="➢"/>
            </a:pPr>
            <a:r>
              <a:rPr b="1" lang="fr-FR" sz="1400">
                <a:latin typeface="Arial Black"/>
                <a:ea typeface="Arial Black"/>
                <a:cs typeface="Arial Black"/>
                <a:sym typeface="Arial Black"/>
              </a:rPr>
              <a:t>Av</a:t>
            </a:r>
            <a:r>
              <a:rPr b="1" lang="fr-FR" sz="1400">
                <a:latin typeface="Arial Black"/>
                <a:ea typeface="Arial Black"/>
                <a:cs typeface="Arial Black"/>
                <a:sym typeface="Arial Black"/>
              </a:rPr>
              <a:t>era</a:t>
            </a:r>
            <a:r>
              <a:rPr b="1" lang="fr-FR" sz="1400">
                <a:latin typeface="Arial Black"/>
                <a:ea typeface="Arial Black"/>
                <a:cs typeface="Arial Black"/>
                <a:sym typeface="Arial Black"/>
              </a:rPr>
              <a:t>ge age of Customers       </a:t>
            </a:r>
            <a:endParaRPr b="1" sz="1400">
              <a:latin typeface="Arial Black"/>
              <a:ea typeface="Arial Black"/>
              <a:cs typeface="Arial Black"/>
              <a:sym typeface="Arial Black"/>
            </a:endParaRPr>
          </a:p>
          <a:p>
            <a:pPr indent="-317500" lvl="0" marL="457200" rtl="0" algn="l">
              <a:lnSpc>
                <a:spcPct val="150000"/>
              </a:lnSpc>
              <a:spcBef>
                <a:spcPts val="0"/>
              </a:spcBef>
              <a:spcAft>
                <a:spcPts val="0"/>
              </a:spcAft>
              <a:buSzPts val="1400"/>
              <a:buFont typeface="Arial Black"/>
              <a:buChar char="➢"/>
            </a:pPr>
            <a:r>
              <a:rPr b="1" lang="fr-FR" sz="1400">
                <a:latin typeface="Arial Black"/>
                <a:ea typeface="Arial Black"/>
                <a:cs typeface="Arial Black"/>
                <a:sym typeface="Arial Black"/>
              </a:rPr>
              <a:t>Proportion of Male/Female       </a:t>
            </a:r>
            <a:endParaRPr b="1" sz="1500">
              <a:latin typeface="Arial Black"/>
              <a:ea typeface="Arial Black"/>
              <a:cs typeface="Arial Black"/>
              <a:sym typeface="Arial Black"/>
            </a:endParaRPr>
          </a:p>
          <a:p>
            <a:pPr indent="-317500" lvl="0" marL="457200" rtl="0" algn="l">
              <a:lnSpc>
                <a:spcPct val="150000"/>
              </a:lnSpc>
              <a:spcBef>
                <a:spcPts val="0"/>
              </a:spcBef>
              <a:spcAft>
                <a:spcPts val="0"/>
              </a:spcAft>
              <a:buSzPts val="1400"/>
              <a:buFont typeface="Arial Black"/>
              <a:buChar char="➢"/>
            </a:pPr>
            <a:r>
              <a:rPr b="1" lang="fr-FR" sz="1400">
                <a:latin typeface="Arial Black"/>
                <a:ea typeface="Arial Black"/>
                <a:cs typeface="Arial Black"/>
                <a:sym typeface="Arial Black"/>
              </a:rPr>
              <a:t>A</a:t>
            </a:r>
            <a:r>
              <a:rPr b="1" lang="fr-FR" sz="1400">
                <a:latin typeface="Arial Black"/>
                <a:ea typeface="Arial Black"/>
                <a:cs typeface="Arial Black"/>
                <a:sym typeface="Arial Black"/>
              </a:rPr>
              <a:t>verage Duration Session         </a:t>
            </a:r>
            <a:endParaRPr b="1" sz="1400">
              <a:latin typeface="Arial Black"/>
              <a:ea typeface="Arial Black"/>
              <a:cs typeface="Arial Black"/>
              <a:sym typeface="Arial Black"/>
            </a:endParaRPr>
          </a:p>
          <a:p>
            <a:pPr indent="-317500" lvl="0" marL="457200" rtl="0" algn="l">
              <a:lnSpc>
                <a:spcPct val="150000"/>
              </a:lnSpc>
              <a:spcBef>
                <a:spcPts val="0"/>
              </a:spcBef>
              <a:spcAft>
                <a:spcPts val="0"/>
              </a:spcAft>
              <a:buSzPts val="1400"/>
              <a:buFont typeface="Arial Black"/>
              <a:buChar char="➢"/>
            </a:pPr>
            <a:r>
              <a:rPr b="1" lang="fr-FR" sz="1400">
                <a:latin typeface="Arial Black"/>
                <a:ea typeface="Arial Black"/>
                <a:cs typeface="Arial Black"/>
                <a:sym typeface="Arial Black"/>
              </a:rPr>
              <a:t>Average </a:t>
            </a:r>
            <a:r>
              <a:rPr b="1" lang="fr-FR" sz="1400">
                <a:latin typeface="Arial Black"/>
                <a:ea typeface="Arial Black"/>
                <a:cs typeface="Arial Black"/>
                <a:sym typeface="Arial Black"/>
              </a:rPr>
              <a:t>Experience                 </a:t>
            </a:r>
            <a:endParaRPr b="1" sz="1400">
              <a:latin typeface="Arial Black"/>
              <a:ea typeface="Arial Black"/>
              <a:cs typeface="Arial Black"/>
              <a:sym typeface="Arial Black"/>
            </a:endParaRPr>
          </a:p>
          <a:p>
            <a:pPr indent="-317500" lvl="0" marL="457200" rtl="0" algn="l">
              <a:lnSpc>
                <a:spcPct val="150000"/>
              </a:lnSpc>
              <a:spcBef>
                <a:spcPts val="0"/>
              </a:spcBef>
              <a:spcAft>
                <a:spcPts val="0"/>
              </a:spcAft>
              <a:buSzPts val="1400"/>
              <a:buFont typeface="Arial Black"/>
              <a:buChar char="➢"/>
            </a:pPr>
            <a:r>
              <a:rPr b="1" lang="fr-FR" sz="1400">
                <a:latin typeface="Arial Black"/>
                <a:ea typeface="Arial Black"/>
                <a:cs typeface="Arial Black"/>
                <a:sym typeface="Arial Black"/>
              </a:rPr>
              <a:t>Percentage of Players who received fall bonus                   </a:t>
            </a:r>
            <a:endParaRPr b="1" sz="1400">
              <a:latin typeface="Arial Black"/>
              <a:ea typeface="Arial Black"/>
              <a:cs typeface="Arial Black"/>
              <a:sym typeface="Arial Black"/>
            </a:endParaRPr>
          </a:p>
          <a:p>
            <a:pPr indent="-317500" lvl="0" marL="457200" rtl="0" algn="l">
              <a:lnSpc>
                <a:spcPct val="150000"/>
              </a:lnSpc>
              <a:spcBef>
                <a:spcPts val="0"/>
              </a:spcBef>
              <a:spcAft>
                <a:spcPts val="0"/>
              </a:spcAft>
              <a:buSzPts val="1400"/>
              <a:buFont typeface="Arial Black"/>
              <a:buChar char="➢"/>
            </a:pPr>
            <a:r>
              <a:rPr b="1" lang="fr-FR" sz="1400">
                <a:latin typeface="Arial Black"/>
                <a:ea typeface="Arial Black"/>
                <a:cs typeface="Arial Black"/>
                <a:sym typeface="Arial Black"/>
              </a:rPr>
              <a:t>Distribution by customer type</a:t>
            </a:r>
            <a:endParaRPr b="1" sz="1400">
              <a:latin typeface="Arial Black"/>
              <a:ea typeface="Arial Black"/>
              <a:cs typeface="Arial Black"/>
              <a:sym typeface="Arial Black"/>
            </a:endParaRPr>
          </a:p>
          <a:p>
            <a:pPr indent="-317500" lvl="0" marL="457200" rtl="0" algn="l">
              <a:lnSpc>
                <a:spcPct val="150000"/>
              </a:lnSpc>
              <a:spcBef>
                <a:spcPts val="0"/>
              </a:spcBef>
              <a:spcAft>
                <a:spcPts val="0"/>
              </a:spcAft>
              <a:buSzPts val="1400"/>
              <a:buFont typeface="Arial Black"/>
              <a:buAutoNum type="arabicPeriod"/>
            </a:pPr>
            <a:r>
              <a:rPr b="1" lang="fr-FR" sz="1400">
                <a:latin typeface="Arial Black"/>
                <a:ea typeface="Arial Black"/>
                <a:cs typeface="Arial Black"/>
                <a:sym typeface="Arial Black"/>
              </a:rPr>
              <a:t>Walkers                             </a:t>
            </a:r>
            <a:endParaRPr b="1" sz="1400">
              <a:latin typeface="Arial Black"/>
              <a:ea typeface="Arial Black"/>
              <a:cs typeface="Arial Black"/>
              <a:sym typeface="Arial Black"/>
            </a:endParaRPr>
          </a:p>
          <a:p>
            <a:pPr indent="-317500" lvl="0" marL="457200" rtl="0" algn="l">
              <a:lnSpc>
                <a:spcPct val="150000"/>
              </a:lnSpc>
              <a:spcBef>
                <a:spcPts val="0"/>
              </a:spcBef>
              <a:spcAft>
                <a:spcPts val="0"/>
              </a:spcAft>
              <a:buSzPts val="1400"/>
              <a:buFont typeface="Arial Black"/>
              <a:buAutoNum type="arabicPeriod"/>
            </a:pPr>
            <a:r>
              <a:rPr b="1" lang="fr-FR" sz="1400">
                <a:latin typeface="Arial Black"/>
                <a:ea typeface="Arial Black"/>
                <a:cs typeface="Arial Black"/>
                <a:sym typeface="Arial Black"/>
              </a:rPr>
              <a:t>Miscellaneous Players     </a:t>
            </a:r>
            <a:endParaRPr b="1" sz="1400">
              <a:latin typeface="Arial Black"/>
              <a:ea typeface="Arial Black"/>
              <a:cs typeface="Arial Black"/>
              <a:sym typeface="Arial Black"/>
            </a:endParaRPr>
          </a:p>
          <a:p>
            <a:pPr indent="-317500" lvl="0" marL="457200" rtl="0" algn="l">
              <a:lnSpc>
                <a:spcPct val="150000"/>
              </a:lnSpc>
              <a:spcBef>
                <a:spcPts val="0"/>
              </a:spcBef>
              <a:spcAft>
                <a:spcPts val="0"/>
              </a:spcAft>
              <a:buSzPts val="1400"/>
              <a:buFont typeface="Arial Black"/>
              <a:buAutoNum type="arabicPeriod"/>
            </a:pPr>
            <a:r>
              <a:rPr b="1" lang="fr-FR" sz="1400">
                <a:latin typeface="Arial Black"/>
                <a:ea typeface="Arial Black"/>
                <a:cs typeface="Arial Black"/>
                <a:sym typeface="Arial Black"/>
              </a:rPr>
              <a:t>Social Raiders                  </a:t>
            </a:r>
            <a:endParaRPr b="1" sz="1400">
              <a:latin typeface="Arial Black"/>
              <a:ea typeface="Arial Black"/>
              <a:cs typeface="Arial Black"/>
              <a:sym typeface="Arial Black"/>
            </a:endParaRPr>
          </a:p>
          <a:p>
            <a:pPr indent="-317500" lvl="0" marL="457200" rtl="0" algn="l">
              <a:lnSpc>
                <a:spcPct val="150000"/>
              </a:lnSpc>
              <a:spcBef>
                <a:spcPts val="0"/>
              </a:spcBef>
              <a:spcAft>
                <a:spcPts val="0"/>
              </a:spcAft>
              <a:buSzPts val="1400"/>
              <a:buFont typeface="Arial Black"/>
              <a:buAutoNum type="arabicPeriod"/>
            </a:pPr>
            <a:r>
              <a:rPr b="1" lang="fr-FR" sz="1400">
                <a:latin typeface="Arial Black"/>
                <a:ea typeface="Arial Black"/>
                <a:cs typeface="Arial Black"/>
                <a:sym typeface="Arial Black"/>
              </a:rPr>
              <a:t>Catcher                             </a:t>
            </a:r>
            <a:endParaRPr b="1" sz="1400">
              <a:latin typeface="Arial Black"/>
              <a:ea typeface="Arial Black"/>
              <a:cs typeface="Arial Black"/>
              <a:sym typeface="Arial Black"/>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600"/>
              </a:spcAft>
              <a:buNone/>
            </a:pPr>
            <a:r>
              <a:t/>
            </a:r>
            <a:endParaRPr/>
          </a:p>
        </p:txBody>
      </p:sp>
      <p:sp>
        <p:nvSpPr>
          <p:cNvPr id="114" name="Google Shape;114;gaf6b91684a_0_18"/>
          <p:cNvSpPr txBox="1"/>
          <p:nvPr>
            <p:ph idx="1" type="body"/>
          </p:nvPr>
        </p:nvSpPr>
        <p:spPr>
          <a:xfrm>
            <a:off x="5990325" y="1062325"/>
            <a:ext cx="2657400" cy="4679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fr-FR" sz="1600">
                <a:latin typeface="Arial Black"/>
                <a:ea typeface="Arial Black"/>
                <a:cs typeface="Arial Black"/>
                <a:sym typeface="Arial Black"/>
              </a:rPr>
              <a:t>Non </a:t>
            </a:r>
            <a:r>
              <a:rPr b="1" lang="fr-FR" sz="1600">
                <a:latin typeface="Arial Black"/>
                <a:ea typeface="Arial Black"/>
                <a:cs typeface="Arial Black"/>
                <a:sym typeface="Arial Black"/>
              </a:rPr>
              <a:t>Buyers</a:t>
            </a:r>
            <a:endParaRPr b="1" sz="1600">
              <a:latin typeface="Arial Black"/>
              <a:ea typeface="Arial Black"/>
              <a:cs typeface="Arial Black"/>
              <a:sym typeface="Arial Black"/>
            </a:endParaRPr>
          </a:p>
          <a:p>
            <a:pPr indent="0" lvl="0" marL="0" rtl="0" algn="l">
              <a:spcBef>
                <a:spcPts val="600"/>
              </a:spcBef>
              <a:spcAft>
                <a:spcPts val="0"/>
              </a:spcAft>
              <a:buNone/>
            </a:pPr>
            <a:r>
              <a:t/>
            </a:r>
            <a:endParaRPr b="1" sz="1600">
              <a:latin typeface="Arial Black"/>
              <a:ea typeface="Arial Black"/>
              <a:cs typeface="Arial Black"/>
              <a:sym typeface="Arial Black"/>
            </a:endParaRPr>
          </a:p>
          <a:p>
            <a:pPr indent="0" lvl="0" marL="0" rtl="0" algn="l">
              <a:spcBef>
                <a:spcPts val="600"/>
              </a:spcBef>
              <a:spcAft>
                <a:spcPts val="0"/>
              </a:spcAft>
              <a:buNone/>
            </a:pPr>
            <a:r>
              <a:rPr lang="fr-FR"/>
              <a:t>28</a:t>
            </a:r>
            <a:endParaRPr/>
          </a:p>
          <a:p>
            <a:pPr indent="0" lvl="0" marL="0" rtl="0" algn="l">
              <a:spcBef>
                <a:spcPts val="600"/>
              </a:spcBef>
              <a:spcAft>
                <a:spcPts val="0"/>
              </a:spcAft>
              <a:buNone/>
            </a:pPr>
            <a:r>
              <a:rPr lang="fr-FR"/>
              <a:t>60% : 40% </a:t>
            </a:r>
            <a:endParaRPr/>
          </a:p>
          <a:p>
            <a:pPr indent="0" lvl="0" marL="0" rtl="0" algn="l">
              <a:spcBef>
                <a:spcPts val="600"/>
              </a:spcBef>
              <a:spcAft>
                <a:spcPts val="0"/>
              </a:spcAft>
              <a:buNone/>
            </a:pPr>
            <a:r>
              <a:rPr lang="fr-FR"/>
              <a:t>57 Minutes</a:t>
            </a:r>
            <a:endParaRPr/>
          </a:p>
          <a:p>
            <a:pPr indent="0" lvl="0" marL="0" rtl="0" algn="l">
              <a:spcBef>
                <a:spcPts val="600"/>
              </a:spcBef>
              <a:spcAft>
                <a:spcPts val="0"/>
              </a:spcAft>
              <a:buNone/>
            </a:pPr>
            <a:r>
              <a:rPr lang="fr-FR"/>
              <a:t>4437 Points</a:t>
            </a:r>
            <a:endParaRPr/>
          </a:p>
          <a:p>
            <a:pPr indent="0" lvl="0" marL="0" rtl="0" algn="l">
              <a:lnSpc>
                <a:spcPct val="100000"/>
              </a:lnSpc>
              <a:spcBef>
                <a:spcPts val="600"/>
              </a:spcBef>
              <a:spcAft>
                <a:spcPts val="0"/>
              </a:spcAft>
              <a:buNone/>
            </a:pPr>
            <a:r>
              <a:t/>
            </a:r>
            <a:endParaRPr/>
          </a:p>
          <a:p>
            <a:pPr indent="0" lvl="0" marL="0" rtl="0" algn="l">
              <a:spcBef>
                <a:spcPts val="600"/>
              </a:spcBef>
              <a:spcAft>
                <a:spcPts val="0"/>
              </a:spcAft>
              <a:buNone/>
            </a:pPr>
            <a:r>
              <a:rPr lang="fr-FR"/>
              <a:t>19%</a:t>
            </a:r>
            <a:endParaRPr/>
          </a:p>
          <a:p>
            <a:pPr indent="0" lvl="0" marL="0" rtl="0" algn="l">
              <a:lnSpc>
                <a:spcPct val="150000"/>
              </a:lnSpc>
              <a:spcBef>
                <a:spcPts val="600"/>
              </a:spcBef>
              <a:spcAft>
                <a:spcPts val="0"/>
              </a:spcAft>
              <a:buNone/>
            </a:pPr>
            <a:r>
              <a:t/>
            </a:r>
            <a:endParaRPr/>
          </a:p>
          <a:p>
            <a:pPr indent="0" lvl="0" marL="0" rtl="0" algn="l">
              <a:lnSpc>
                <a:spcPct val="150000"/>
              </a:lnSpc>
              <a:spcBef>
                <a:spcPts val="600"/>
              </a:spcBef>
              <a:spcAft>
                <a:spcPts val="0"/>
              </a:spcAft>
              <a:buNone/>
            </a:pPr>
            <a:r>
              <a:t/>
            </a:r>
            <a:endParaRPr/>
          </a:p>
          <a:p>
            <a:pPr indent="0" lvl="0" marL="0" rtl="0" algn="l">
              <a:lnSpc>
                <a:spcPct val="130000"/>
              </a:lnSpc>
              <a:spcBef>
                <a:spcPts val="600"/>
              </a:spcBef>
              <a:spcAft>
                <a:spcPts val="0"/>
              </a:spcAft>
              <a:buNone/>
            </a:pPr>
            <a:r>
              <a:rPr lang="fr-FR"/>
              <a:t>806</a:t>
            </a:r>
            <a:endParaRPr/>
          </a:p>
          <a:p>
            <a:pPr indent="0" lvl="0" marL="0" rtl="0" algn="l">
              <a:lnSpc>
                <a:spcPct val="130000"/>
              </a:lnSpc>
              <a:spcBef>
                <a:spcPts val="600"/>
              </a:spcBef>
              <a:spcAft>
                <a:spcPts val="0"/>
              </a:spcAft>
              <a:buNone/>
            </a:pPr>
            <a:r>
              <a:rPr lang="fr-FR"/>
              <a:t>803</a:t>
            </a:r>
            <a:endParaRPr/>
          </a:p>
          <a:p>
            <a:pPr indent="0" lvl="0" marL="0" rtl="0" algn="l">
              <a:lnSpc>
                <a:spcPct val="130000"/>
              </a:lnSpc>
              <a:spcBef>
                <a:spcPts val="600"/>
              </a:spcBef>
              <a:spcAft>
                <a:spcPts val="0"/>
              </a:spcAft>
              <a:buNone/>
            </a:pPr>
            <a:r>
              <a:rPr lang="fr-FR"/>
              <a:t>623</a:t>
            </a:r>
            <a:endParaRPr/>
          </a:p>
          <a:p>
            <a:pPr indent="0" lvl="0" marL="0" rtl="0" algn="l">
              <a:lnSpc>
                <a:spcPct val="130000"/>
              </a:lnSpc>
              <a:spcBef>
                <a:spcPts val="600"/>
              </a:spcBef>
              <a:spcAft>
                <a:spcPts val="600"/>
              </a:spcAft>
              <a:buNone/>
            </a:pPr>
            <a:r>
              <a:rPr lang="fr-FR"/>
              <a:t>774</a:t>
            </a:r>
            <a:endParaRPr/>
          </a:p>
        </p:txBody>
      </p:sp>
      <p:sp>
        <p:nvSpPr>
          <p:cNvPr id="115" name="Google Shape;115;gaf6b91684a_0_18"/>
          <p:cNvSpPr txBox="1"/>
          <p:nvPr>
            <p:ph idx="1" type="body"/>
          </p:nvPr>
        </p:nvSpPr>
        <p:spPr>
          <a:xfrm>
            <a:off x="3849225" y="1062326"/>
            <a:ext cx="1873500" cy="4815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fr-FR" sz="1600">
                <a:latin typeface="Arial Black"/>
                <a:ea typeface="Arial Black"/>
                <a:cs typeface="Arial Black"/>
                <a:sym typeface="Arial Black"/>
              </a:rPr>
              <a:t>Buyers</a:t>
            </a:r>
            <a:endParaRPr b="1" sz="1600">
              <a:latin typeface="Arial Black"/>
              <a:ea typeface="Arial Black"/>
              <a:cs typeface="Arial Black"/>
              <a:sym typeface="Arial Black"/>
            </a:endParaRPr>
          </a:p>
          <a:p>
            <a:pPr indent="0" lvl="0" marL="0" rtl="0" algn="l">
              <a:spcBef>
                <a:spcPts val="600"/>
              </a:spcBef>
              <a:spcAft>
                <a:spcPts val="0"/>
              </a:spcAft>
              <a:buNone/>
            </a:pPr>
            <a:r>
              <a:t/>
            </a:r>
            <a:endParaRPr b="1" sz="1600">
              <a:latin typeface="Arial Black"/>
              <a:ea typeface="Arial Black"/>
              <a:cs typeface="Arial Black"/>
              <a:sym typeface="Arial Black"/>
            </a:endParaRPr>
          </a:p>
          <a:p>
            <a:pPr indent="0" lvl="0" marL="0" rtl="0" algn="l">
              <a:spcBef>
                <a:spcPts val="600"/>
              </a:spcBef>
              <a:spcAft>
                <a:spcPts val="0"/>
              </a:spcAft>
              <a:buNone/>
            </a:pPr>
            <a:r>
              <a:rPr lang="fr-FR"/>
              <a:t>27</a:t>
            </a:r>
            <a:endParaRPr/>
          </a:p>
          <a:p>
            <a:pPr indent="0" lvl="0" marL="0" rtl="0" algn="l">
              <a:spcBef>
                <a:spcPts val="600"/>
              </a:spcBef>
              <a:spcAft>
                <a:spcPts val="0"/>
              </a:spcAft>
              <a:buNone/>
            </a:pPr>
            <a:r>
              <a:rPr lang="fr-FR"/>
              <a:t>61% : 39% </a:t>
            </a:r>
            <a:endParaRPr/>
          </a:p>
          <a:p>
            <a:pPr indent="0" lvl="0" marL="0" rtl="0" algn="l">
              <a:spcBef>
                <a:spcPts val="600"/>
              </a:spcBef>
              <a:spcAft>
                <a:spcPts val="0"/>
              </a:spcAft>
              <a:buNone/>
            </a:pPr>
            <a:r>
              <a:rPr lang="fr-FR"/>
              <a:t>64 Minutes</a:t>
            </a:r>
            <a:endParaRPr/>
          </a:p>
          <a:p>
            <a:pPr indent="0" lvl="0" marL="0" rtl="0" algn="l">
              <a:spcBef>
                <a:spcPts val="600"/>
              </a:spcBef>
              <a:spcAft>
                <a:spcPts val="0"/>
              </a:spcAft>
              <a:buNone/>
            </a:pPr>
            <a:r>
              <a:rPr lang="fr-FR"/>
              <a:t>4489 Points</a:t>
            </a:r>
            <a:endParaRPr/>
          </a:p>
          <a:p>
            <a:pPr indent="0" lvl="0" marL="0" rtl="0" algn="l">
              <a:lnSpc>
                <a:spcPct val="100000"/>
              </a:lnSpc>
              <a:spcBef>
                <a:spcPts val="600"/>
              </a:spcBef>
              <a:spcAft>
                <a:spcPts val="0"/>
              </a:spcAft>
              <a:buNone/>
            </a:pPr>
            <a:r>
              <a:t/>
            </a:r>
            <a:endParaRPr/>
          </a:p>
          <a:p>
            <a:pPr indent="0" lvl="0" marL="0" rtl="0" algn="l">
              <a:spcBef>
                <a:spcPts val="600"/>
              </a:spcBef>
              <a:spcAft>
                <a:spcPts val="0"/>
              </a:spcAft>
              <a:buNone/>
            </a:pPr>
            <a:r>
              <a:rPr lang="fr-FR"/>
              <a:t>21%</a:t>
            </a:r>
            <a:endParaRPr/>
          </a:p>
          <a:p>
            <a:pPr indent="0" lvl="0" marL="0" rtl="0" algn="l">
              <a:lnSpc>
                <a:spcPct val="150000"/>
              </a:lnSpc>
              <a:spcBef>
                <a:spcPts val="600"/>
              </a:spcBef>
              <a:spcAft>
                <a:spcPts val="0"/>
              </a:spcAft>
              <a:buNone/>
            </a:pPr>
            <a:r>
              <a:t/>
            </a:r>
            <a:endParaRPr/>
          </a:p>
          <a:p>
            <a:pPr indent="0" lvl="0" marL="0" rtl="0" algn="l">
              <a:lnSpc>
                <a:spcPct val="150000"/>
              </a:lnSpc>
              <a:spcBef>
                <a:spcPts val="600"/>
              </a:spcBef>
              <a:spcAft>
                <a:spcPts val="0"/>
              </a:spcAft>
              <a:buNone/>
            </a:pPr>
            <a:r>
              <a:t/>
            </a:r>
            <a:endParaRPr/>
          </a:p>
          <a:p>
            <a:pPr indent="0" lvl="0" marL="0" rtl="0" algn="l">
              <a:lnSpc>
                <a:spcPct val="130000"/>
              </a:lnSpc>
              <a:spcBef>
                <a:spcPts val="600"/>
              </a:spcBef>
              <a:spcAft>
                <a:spcPts val="0"/>
              </a:spcAft>
              <a:buNone/>
            </a:pPr>
            <a:r>
              <a:rPr lang="fr-FR"/>
              <a:t>413</a:t>
            </a:r>
            <a:endParaRPr/>
          </a:p>
          <a:p>
            <a:pPr indent="0" lvl="0" marL="0" rtl="0" algn="l">
              <a:lnSpc>
                <a:spcPct val="130000"/>
              </a:lnSpc>
              <a:spcBef>
                <a:spcPts val="600"/>
              </a:spcBef>
              <a:spcAft>
                <a:spcPts val="0"/>
              </a:spcAft>
              <a:buNone/>
            </a:pPr>
            <a:r>
              <a:rPr lang="fr-FR"/>
              <a:t>338</a:t>
            </a:r>
            <a:endParaRPr/>
          </a:p>
          <a:p>
            <a:pPr indent="0" lvl="0" marL="0" rtl="0" algn="l">
              <a:lnSpc>
                <a:spcPct val="130000"/>
              </a:lnSpc>
              <a:spcBef>
                <a:spcPts val="600"/>
              </a:spcBef>
              <a:spcAft>
                <a:spcPts val="0"/>
              </a:spcAft>
              <a:buNone/>
            </a:pPr>
            <a:r>
              <a:rPr lang="fr-FR"/>
              <a:t>507</a:t>
            </a:r>
            <a:endParaRPr/>
          </a:p>
          <a:p>
            <a:pPr indent="0" lvl="0" marL="0" rtl="0" algn="l">
              <a:lnSpc>
                <a:spcPct val="130000"/>
              </a:lnSpc>
              <a:spcBef>
                <a:spcPts val="600"/>
              </a:spcBef>
              <a:spcAft>
                <a:spcPts val="0"/>
              </a:spcAft>
              <a:buNone/>
            </a:pPr>
            <a:r>
              <a:rPr lang="fr-FR"/>
              <a:t>439</a:t>
            </a:r>
            <a:endParaRPr/>
          </a:p>
          <a:p>
            <a:pPr indent="0" lvl="0" marL="0" rtl="0" algn="l">
              <a:spcBef>
                <a:spcPts val="600"/>
              </a:spcBef>
              <a:spcAft>
                <a:spcPts val="0"/>
              </a:spcAft>
              <a:buNone/>
            </a:pPr>
            <a:r>
              <a:t/>
            </a:r>
            <a:endParaRPr/>
          </a:p>
          <a:p>
            <a:pPr indent="0" lvl="0" marL="0" rtl="0" algn="l">
              <a:spcBef>
                <a:spcPts val="600"/>
              </a:spcBef>
              <a:spcAft>
                <a:spcPts val="600"/>
              </a:spcAft>
              <a:buNone/>
            </a:pPr>
            <a:r>
              <a:t/>
            </a:r>
            <a:endParaRPr/>
          </a:p>
        </p:txBody>
      </p:sp>
      <p:pic>
        <p:nvPicPr>
          <p:cNvPr id="116" name="Google Shape;116;gaf6b91684a_0_18"/>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aff89c398a_0_6"/>
          <p:cNvPicPr preferRelativeResize="0"/>
          <p:nvPr/>
        </p:nvPicPr>
        <p:blipFill>
          <a:blip r:embed="rId3">
            <a:alphaModFix/>
          </a:blip>
          <a:stretch>
            <a:fillRect/>
          </a:stretch>
        </p:blipFill>
        <p:spPr>
          <a:xfrm>
            <a:off x="1144813" y="761225"/>
            <a:ext cx="6772275" cy="523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152718"/>
            <a:ext cx="5791200" cy="1371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fr-FR"/>
              <a:t>APPENDIX TO QUESTION 1.2</a:t>
            </a:r>
            <a:endParaRPr/>
          </a:p>
        </p:txBody>
      </p:sp>
      <p:sp>
        <p:nvSpPr>
          <p:cNvPr id="127" name="Google Shape;127;p19"/>
          <p:cNvSpPr txBox="1"/>
          <p:nvPr/>
        </p:nvSpPr>
        <p:spPr>
          <a:xfrm>
            <a:off x="92363" y="1611877"/>
            <a:ext cx="8578046" cy="936105"/>
          </a:xfrm>
          <a:prstGeom prst="rect">
            <a:avLst/>
          </a:prstGeom>
          <a:noFill/>
          <a:ln>
            <a:noFill/>
          </a:ln>
        </p:spPr>
        <p:txBody>
          <a:bodyPr anchorCtr="0" anchor="t" bIns="45700" lIns="91425" spcFirstLastPara="1" rIns="91425" wrap="square" tIns="45700">
            <a:noAutofit/>
          </a:bodyPr>
          <a:lstStyle/>
          <a:p>
            <a:pPr indent="0" lvl="0" marL="114300" marR="0" rtl="0" algn="l">
              <a:lnSpc>
                <a:spcPct val="100000"/>
              </a:lnSpc>
              <a:spcBef>
                <a:spcPts val="0"/>
              </a:spcBef>
              <a:spcAft>
                <a:spcPts val="0"/>
              </a:spcAft>
              <a:buClr>
                <a:schemeClr val="accent1"/>
              </a:buClr>
              <a:buSzPts val="1600"/>
              <a:buFont typeface="Arial"/>
              <a:buNone/>
            </a:pPr>
            <a:r>
              <a:rPr b="0" i="0" lang="fr-FR" sz="1600" u="none" cap="none" strike="noStrike">
                <a:solidFill>
                  <a:schemeClr val="dk1"/>
                </a:solidFill>
                <a:latin typeface="Century Gothic"/>
                <a:ea typeface="Century Gothic"/>
                <a:cs typeface="Century Gothic"/>
                <a:sym typeface="Century Gothic"/>
              </a:rPr>
              <a:t>Repartition of buyers/non-buyers by customer type</a:t>
            </a:r>
            <a:endParaRPr b="0" i="0" sz="1400" u="none" cap="none" strike="noStrike">
              <a:solidFill>
                <a:schemeClr val="dk1"/>
              </a:solidFill>
              <a:latin typeface="Arial"/>
              <a:ea typeface="Arial"/>
              <a:cs typeface="Arial"/>
              <a:sym typeface="Arial"/>
            </a:endParaRPr>
          </a:p>
        </p:txBody>
      </p:sp>
      <p:pic>
        <p:nvPicPr>
          <p:cNvPr id="128" name="Google Shape;128;p19"/>
          <p:cNvPicPr preferRelativeResize="0"/>
          <p:nvPr/>
        </p:nvPicPr>
        <p:blipFill rotWithShape="1">
          <a:blip r:embed="rId3">
            <a:alphaModFix/>
          </a:blip>
          <a:srcRect b="0" l="0" r="0" t="0"/>
          <a:stretch/>
        </p:blipFill>
        <p:spPr>
          <a:xfrm>
            <a:off x="182882" y="2079929"/>
            <a:ext cx="6735154" cy="4462700"/>
          </a:xfrm>
          <a:prstGeom prst="rect">
            <a:avLst/>
          </a:prstGeom>
          <a:noFill/>
          <a:ln>
            <a:noFill/>
          </a:ln>
        </p:spPr>
      </p:pic>
      <p:sp>
        <p:nvSpPr>
          <p:cNvPr id="129" name="Google Shape;129;p19"/>
          <p:cNvSpPr txBox="1"/>
          <p:nvPr/>
        </p:nvSpPr>
        <p:spPr>
          <a:xfrm>
            <a:off x="6262256" y="3121891"/>
            <a:ext cx="2408152" cy="3149599"/>
          </a:xfrm>
          <a:prstGeom prst="rect">
            <a:avLst/>
          </a:prstGeom>
          <a:noFill/>
          <a:ln>
            <a:noFill/>
          </a:ln>
        </p:spPr>
        <p:txBody>
          <a:bodyPr anchorCtr="0" anchor="t" bIns="45700" lIns="91425" spcFirstLastPara="1" rIns="91425" wrap="square" tIns="45700">
            <a:normAutofit/>
          </a:bodyPr>
          <a:lstStyle/>
          <a:p>
            <a:pPr indent="0" lvl="0" marL="114300" marR="0" rtl="0" algn="l">
              <a:lnSpc>
                <a:spcPct val="90000"/>
              </a:lnSpc>
              <a:spcBef>
                <a:spcPts val="0"/>
              </a:spcBef>
              <a:spcAft>
                <a:spcPts val="0"/>
              </a:spcAft>
              <a:buClr>
                <a:schemeClr val="accent1"/>
              </a:buClr>
              <a:buSzPts val="1600"/>
              <a:buFont typeface="Arial"/>
              <a:buNone/>
            </a:pPr>
            <a:r>
              <a:t/>
            </a:r>
            <a:endParaRPr b="1" i="0" sz="1600" u="none" cap="none" strike="noStrike">
              <a:solidFill>
                <a:schemeClr val="dk1"/>
              </a:solidFill>
              <a:latin typeface="Century Gothic"/>
              <a:ea typeface="Century Gothic"/>
              <a:cs typeface="Century Gothic"/>
              <a:sym typeface="Century Gothic"/>
            </a:endParaRPr>
          </a:p>
        </p:txBody>
      </p:sp>
      <p:pic>
        <p:nvPicPr>
          <p:cNvPr id="130" name="Google Shape;130;p19"/>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type="title"/>
          </p:nvPr>
        </p:nvSpPr>
        <p:spPr>
          <a:xfrm>
            <a:off x="457200" y="152718"/>
            <a:ext cx="5791200" cy="1371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fr-FR"/>
              <a:t>QUESTION 1:</a:t>
            </a:r>
            <a:endParaRPr/>
          </a:p>
        </p:txBody>
      </p:sp>
      <p:sp>
        <p:nvSpPr>
          <p:cNvPr id="136" name="Google Shape;136;p3"/>
          <p:cNvSpPr txBox="1"/>
          <p:nvPr>
            <p:ph idx="1" type="body"/>
          </p:nvPr>
        </p:nvSpPr>
        <p:spPr>
          <a:xfrm>
            <a:off x="457200" y="1752601"/>
            <a:ext cx="8410200" cy="452400"/>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Clr>
                <a:schemeClr val="dk1"/>
              </a:buClr>
              <a:buSzPts val="2000"/>
              <a:buNone/>
            </a:pPr>
            <a:r>
              <a:rPr b="1" lang="fr-FR" sz="2000">
                <a:solidFill>
                  <a:srgbClr val="000000"/>
                </a:solidFill>
              </a:rPr>
              <a:t>1.3. Customer lifetime value: our assumptions</a:t>
            </a:r>
            <a:endParaRPr>
              <a:solidFill>
                <a:srgbClr val="000000"/>
              </a:solidFill>
            </a:endParaRPr>
          </a:p>
        </p:txBody>
      </p:sp>
      <p:sp>
        <p:nvSpPr>
          <p:cNvPr id="137" name="Google Shape;137;p3"/>
          <p:cNvSpPr txBox="1"/>
          <p:nvPr/>
        </p:nvSpPr>
        <p:spPr>
          <a:xfrm>
            <a:off x="447000" y="2276876"/>
            <a:ext cx="8389800" cy="338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20"/>
              </a:spcBef>
              <a:spcAft>
                <a:spcPts val="0"/>
              </a:spcAft>
              <a:buNone/>
            </a:pPr>
            <a:r>
              <a:t/>
            </a:r>
            <a:endParaRPr b="1" sz="1600">
              <a:latin typeface="Century Gothic"/>
              <a:ea typeface="Century Gothic"/>
              <a:cs typeface="Century Gothic"/>
              <a:sym typeface="Century Gothic"/>
            </a:endParaRPr>
          </a:p>
          <a:p>
            <a:pPr indent="-342900" lvl="1" marL="754380" marR="0" rtl="0" algn="l">
              <a:lnSpc>
                <a:spcPct val="100000"/>
              </a:lnSpc>
              <a:spcBef>
                <a:spcPts val="320"/>
              </a:spcBef>
              <a:spcAft>
                <a:spcPts val="0"/>
              </a:spcAft>
              <a:buSzPts val="1600"/>
              <a:buFont typeface="Century Gothic"/>
              <a:buAutoNum type="alphaLcPeriod"/>
            </a:pPr>
            <a:r>
              <a:rPr b="1" lang="fr-FR" sz="1600">
                <a:latin typeface="Century Gothic"/>
                <a:ea typeface="Century Gothic"/>
                <a:cs typeface="Century Gothic"/>
                <a:sym typeface="Century Gothic"/>
              </a:rPr>
              <a:t>AC: €2.32</a:t>
            </a:r>
            <a:endParaRPr b="1" sz="1600">
              <a:latin typeface="Century Gothic"/>
              <a:ea typeface="Century Gothic"/>
              <a:cs typeface="Century Gothic"/>
              <a:sym typeface="Century Gothic"/>
            </a:endParaRPr>
          </a:p>
          <a:p>
            <a:pPr indent="-342900" lvl="1" marL="754380" marR="0" rtl="0" algn="l">
              <a:lnSpc>
                <a:spcPct val="100000"/>
              </a:lnSpc>
              <a:spcBef>
                <a:spcPts val="320"/>
              </a:spcBef>
              <a:spcAft>
                <a:spcPts val="0"/>
              </a:spcAft>
              <a:buSzPts val="1600"/>
              <a:buFont typeface="Century Gothic"/>
              <a:buAutoNum type="alphaLcPeriod"/>
            </a:pPr>
            <a:r>
              <a:rPr b="1" lang="fr-FR" sz="1600">
                <a:latin typeface="Century Gothic"/>
                <a:ea typeface="Century Gothic"/>
                <a:cs typeface="Century Gothic"/>
                <a:sym typeface="Century Gothic"/>
              </a:rPr>
              <a:t>Retention Rate: 35%</a:t>
            </a:r>
            <a:endParaRPr b="1" sz="1600">
              <a:latin typeface="Century Gothic"/>
              <a:ea typeface="Century Gothic"/>
              <a:cs typeface="Century Gothic"/>
              <a:sym typeface="Century Gothic"/>
            </a:endParaRPr>
          </a:p>
          <a:p>
            <a:pPr indent="-342900" lvl="1" marL="754380" marR="0" rtl="0" algn="l">
              <a:lnSpc>
                <a:spcPct val="100000"/>
              </a:lnSpc>
              <a:spcBef>
                <a:spcPts val="320"/>
              </a:spcBef>
              <a:spcAft>
                <a:spcPts val="0"/>
              </a:spcAft>
              <a:buSzPts val="1600"/>
              <a:buFont typeface="Century Gothic"/>
              <a:buAutoNum type="alphaLcPeriod"/>
            </a:pPr>
            <a:r>
              <a:rPr b="1" lang="fr-FR" sz="1600">
                <a:latin typeface="Century Gothic"/>
                <a:ea typeface="Century Gothic"/>
                <a:cs typeface="Century Gothic"/>
                <a:sym typeface="Century Gothic"/>
              </a:rPr>
              <a:t>24-month lifetime period  -&gt; average seniority: more than one year</a:t>
            </a:r>
            <a:endParaRPr b="1" sz="1600">
              <a:latin typeface="Century Gothic"/>
              <a:ea typeface="Century Gothic"/>
              <a:cs typeface="Century Gothic"/>
              <a:sym typeface="Century Gothic"/>
            </a:endParaRPr>
          </a:p>
          <a:p>
            <a:pPr indent="-342900" lvl="1" marL="754380" marR="0" rtl="0" algn="l">
              <a:lnSpc>
                <a:spcPct val="100000"/>
              </a:lnSpc>
              <a:spcBef>
                <a:spcPts val="320"/>
              </a:spcBef>
              <a:spcAft>
                <a:spcPts val="0"/>
              </a:spcAft>
              <a:buSzPts val="1600"/>
              <a:buFont typeface="Century Gothic"/>
              <a:buAutoNum type="alphaLcPeriod"/>
            </a:pPr>
            <a:r>
              <a:rPr b="1" lang="fr-FR" sz="1600">
                <a:latin typeface="Century Gothic"/>
                <a:ea typeface="Century Gothic"/>
                <a:cs typeface="Century Gothic"/>
                <a:sym typeface="Century Gothic"/>
              </a:rPr>
              <a:t>Discount rate: 1.66% (ECB, 2018)</a:t>
            </a:r>
            <a:endParaRPr b="1" sz="1600">
              <a:latin typeface="Century Gothic"/>
              <a:ea typeface="Century Gothic"/>
              <a:cs typeface="Century Gothic"/>
              <a:sym typeface="Century Gothic"/>
            </a:endParaRPr>
          </a:p>
          <a:p>
            <a:pPr indent="-342900" lvl="1" marL="754380" marR="0" rtl="0" algn="l">
              <a:lnSpc>
                <a:spcPct val="100000"/>
              </a:lnSpc>
              <a:spcBef>
                <a:spcPts val="320"/>
              </a:spcBef>
              <a:spcAft>
                <a:spcPts val="0"/>
              </a:spcAft>
              <a:buSzPts val="1600"/>
              <a:buFont typeface="Century Gothic"/>
              <a:buAutoNum type="alphaLcPeriod"/>
            </a:pPr>
            <a:r>
              <a:rPr b="1" lang="fr-FR" sz="1600">
                <a:latin typeface="Century Gothic"/>
                <a:ea typeface="Century Gothic"/>
                <a:cs typeface="Century Gothic"/>
                <a:sym typeface="Century Gothic"/>
              </a:rPr>
              <a:t>Monetary value: (specific for each customer)</a:t>
            </a:r>
            <a:endParaRPr b="1" sz="1600">
              <a:latin typeface="Century Gothic"/>
              <a:ea typeface="Century Gothic"/>
              <a:cs typeface="Century Gothic"/>
              <a:sym typeface="Century Gothic"/>
            </a:endParaRPr>
          </a:p>
        </p:txBody>
      </p:sp>
      <p:sp>
        <p:nvSpPr>
          <p:cNvPr id="138" name="Google Shape;138;p3"/>
          <p:cNvSpPr txBox="1"/>
          <p:nvPr/>
        </p:nvSpPr>
        <p:spPr>
          <a:xfrm>
            <a:off x="456737" y="5445224"/>
            <a:ext cx="8389668" cy="792088"/>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114300" marR="0" rtl="0" algn="ctr">
              <a:lnSpc>
                <a:spcPct val="100000"/>
              </a:lnSpc>
              <a:spcBef>
                <a:spcPts val="0"/>
              </a:spcBef>
              <a:spcAft>
                <a:spcPts val="0"/>
              </a:spcAft>
              <a:buClr>
                <a:srgbClr val="47534C"/>
              </a:buClr>
              <a:buSzPts val="1800"/>
              <a:buFont typeface="Arial"/>
              <a:buNone/>
            </a:pPr>
            <a:r>
              <a:rPr b="1" i="0" lang="fr-FR" sz="1800" u="none" cap="none" strike="noStrike">
                <a:solidFill>
                  <a:schemeClr val="dk1"/>
                </a:solidFill>
                <a:latin typeface="Century Gothic"/>
                <a:ea typeface="Century Gothic"/>
                <a:cs typeface="Century Gothic"/>
                <a:sym typeface="Century Gothic"/>
              </a:rPr>
              <a:t>Assuming these f</a:t>
            </a:r>
            <a:r>
              <a:rPr b="1" lang="fr-FR" sz="1800">
                <a:solidFill>
                  <a:schemeClr val="dk1"/>
                </a:solidFill>
                <a:latin typeface="Century Gothic"/>
                <a:ea typeface="Century Gothic"/>
                <a:cs typeface="Century Gothic"/>
                <a:sym typeface="Century Gothic"/>
              </a:rPr>
              <a:t>ive</a:t>
            </a:r>
            <a:r>
              <a:rPr b="1" i="0" lang="fr-FR" sz="1800" u="none" cap="none" strike="noStrike">
                <a:solidFill>
                  <a:schemeClr val="dk1"/>
                </a:solidFill>
                <a:latin typeface="Century Gothic"/>
                <a:ea typeface="Century Gothic"/>
                <a:cs typeface="Century Gothic"/>
                <a:sym typeface="Century Gothic"/>
              </a:rPr>
              <a:t> elements, for active </a:t>
            </a:r>
            <a:r>
              <a:rPr b="1" lang="fr-FR" sz="1800">
                <a:solidFill>
                  <a:schemeClr val="dk1"/>
                </a:solidFill>
                <a:latin typeface="Century Gothic"/>
                <a:ea typeface="Century Gothic"/>
                <a:cs typeface="Century Gothic"/>
                <a:sym typeface="Century Gothic"/>
              </a:rPr>
              <a:t>players</a:t>
            </a:r>
            <a:r>
              <a:rPr b="1" i="0" lang="fr-FR" sz="1800" u="none" cap="none" strike="noStrike">
                <a:solidFill>
                  <a:schemeClr val="dk1"/>
                </a:solidFill>
                <a:latin typeface="Century Gothic"/>
                <a:ea typeface="Century Gothic"/>
                <a:cs typeface="Century Gothic"/>
                <a:sym typeface="Century Gothic"/>
              </a:rPr>
              <a:t> we obtain an average lifetime value of €8.24 (and </a:t>
            </a:r>
            <a:r>
              <a:rPr b="1" lang="fr-FR" sz="1800">
                <a:solidFill>
                  <a:schemeClr val="dk1"/>
                </a:solidFill>
                <a:latin typeface="Century Gothic"/>
                <a:ea typeface="Century Gothic"/>
                <a:cs typeface="Century Gothic"/>
                <a:sym typeface="Century Gothic"/>
              </a:rPr>
              <a:t>€</a:t>
            </a:r>
            <a:r>
              <a:rPr b="1" i="0" lang="fr-FR" sz="1800" u="none" cap="none" strike="noStrike">
                <a:solidFill>
                  <a:schemeClr val="dk1"/>
                </a:solidFill>
                <a:latin typeface="Century Gothic"/>
                <a:ea typeface="Century Gothic"/>
                <a:cs typeface="Century Gothic"/>
                <a:sym typeface="Century Gothic"/>
              </a:rPr>
              <a:t>14.45 fo</a:t>
            </a:r>
            <a:r>
              <a:rPr b="1" lang="fr-FR" sz="1800">
                <a:solidFill>
                  <a:schemeClr val="dk1"/>
                </a:solidFill>
                <a:latin typeface="Century Gothic"/>
                <a:ea typeface="Century Gothic"/>
                <a:cs typeface="Century Gothic"/>
                <a:sym typeface="Century Gothic"/>
              </a:rPr>
              <a:t>r buyers)</a:t>
            </a:r>
            <a:endParaRPr b="0" i="0" sz="1400" u="none" cap="none" strike="noStrike">
              <a:solidFill>
                <a:schemeClr val="dk1"/>
              </a:solidFill>
              <a:latin typeface="Arial"/>
              <a:ea typeface="Arial"/>
              <a:cs typeface="Arial"/>
              <a:sym typeface="Arial"/>
            </a:endParaRPr>
          </a:p>
        </p:txBody>
      </p:sp>
      <p:pic>
        <p:nvPicPr>
          <p:cNvPr id="139" name="Google Shape;139;p3"/>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457200" y="152718"/>
            <a:ext cx="5791200" cy="1371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fr-FR"/>
              <a:t>APPENDIX TO QUESTION 1</a:t>
            </a:r>
            <a:endParaRPr/>
          </a:p>
        </p:txBody>
      </p:sp>
      <p:sp>
        <p:nvSpPr>
          <p:cNvPr id="145" name="Google Shape;145;p17"/>
          <p:cNvSpPr txBox="1"/>
          <p:nvPr/>
        </p:nvSpPr>
        <p:spPr>
          <a:xfrm>
            <a:off x="92363" y="1611877"/>
            <a:ext cx="8578046" cy="936105"/>
          </a:xfrm>
          <a:prstGeom prst="rect">
            <a:avLst/>
          </a:prstGeom>
          <a:noFill/>
          <a:ln>
            <a:noFill/>
          </a:ln>
        </p:spPr>
        <p:txBody>
          <a:bodyPr anchorCtr="0" anchor="t" bIns="45700" lIns="91425" spcFirstLastPara="1" rIns="91425" wrap="square" tIns="45700">
            <a:noAutofit/>
          </a:bodyPr>
          <a:lstStyle/>
          <a:p>
            <a:pPr indent="0" lvl="0" marL="114300" marR="0" rtl="0" algn="l">
              <a:lnSpc>
                <a:spcPct val="100000"/>
              </a:lnSpc>
              <a:spcBef>
                <a:spcPts val="0"/>
              </a:spcBef>
              <a:spcAft>
                <a:spcPts val="0"/>
              </a:spcAft>
              <a:buClr>
                <a:schemeClr val="accent1"/>
              </a:buClr>
              <a:buSzPts val="1600"/>
              <a:buFont typeface="Arial"/>
              <a:buNone/>
            </a:pPr>
            <a:r>
              <a:rPr b="0" i="0" lang="fr-FR" sz="1600" u="none" cap="none" strike="noStrike">
                <a:solidFill>
                  <a:schemeClr val="dk1"/>
                </a:solidFill>
                <a:latin typeface="Century Gothic"/>
                <a:ea typeface="Century Gothic"/>
                <a:cs typeface="Century Gothic"/>
                <a:sym typeface="Century Gothic"/>
              </a:rPr>
              <a:t>Repartition of buyers/non-buyers by sex</a:t>
            </a:r>
            <a:endParaRPr b="0" i="0" sz="1400" u="none" cap="none" strike="noStrike">
              <a:solidFill>
                <a:schemeClr val="dk1"/>
              </a:solidFill>
              <a:latin typeface="Arial"/>
              <a:ea typeface="Arial"/>
              <a:cs typeface="Arial"/>
              <a:sym typeface="Arial"/>
            </a:endParaRPr>
          </a:p>
        </p:txBody>
      </p:sp>
      <p:pic>
        <p:nvPicPr>
          <p:cNvPr id="146" name="Google Shape;146;p17"/>
          <p:cNvPicPr preferRelativeResize="0"/>
          <p:nvPr/>
        </p:nvPicPr>
        <p:blipFill rotWithShape="1">
          <a:blip r:embed="rId3">
            <a:alphaModFix/>
          </a:blip>
          <a:srcRect b="0" l="0" r="0" t="0"/>
          <a:stretch/>
        </p:blipFill>
        <p:spPr>
          <a:xfrm>
            <a:off x="258617" y="2079929"/>
            <a:ext cx="5762625" cy="4455336"/>
          </a:xfrm>
          <a:prstGeom prst="rect">
            <a:avLst/>
          </a:prstGeom>
          <a:noFill/>
          <a:ln>
            <a:noFill/>
          </a:ln>
        </p:spPr>
      </p:pic>
      <p:sp>
        <p:nvSpPr>
          <p:cNvPr id="147" name="Google Shape;147;p17"/>
          <p:cNvSpPr txBox="1"/>
          <p:nvPr/>
        </p:nvSpPr>
        <p:spPr>
          <a:xfrm>
            <a:off x="5892800" y="2392218"/>
            <a:ext cx="2777608" cy="3703782"/>
          </a:xfrm>
          <a:prstGeom prst="rect">
            <a:avLst/>
          </a:prstGeom>
          <a:noFill/>
          <a:ln>
            <a:noFill/>
          </a:ln>
        </p:spPr>
        <p:txBody>
          <a:bodyPr anchorCtr="0" anchor="t" bIns="45700" lIns="91425" spcFirstLastPara="1" rIns="91425" wrap="square" tIns="45700">
            <a:normAutofit/>
          </a:bodyPr>
          <a:lstStyle/>
          <a:p>
            <a:pPr indent="0" lvl="0" marL="114300" marR="0" rtl="0" algn="l">
              <a:lnSpc>
                <a:spcPct val="90000"/>
              </a:lnSpc>
              <a:spcBef>
                <a:spcPts val="0"/>
              </a:spcBef>
              <a:spcAft>
                <a:spcPts val="0"/>
              </a:spcAft>
              <a:buClr>
                <a:schemeClr val="accent1"/>
              </a:buClr>
              <a:buSzPts val="1600"/>
              <a:buFont typeface="Arial"/>
              <a:buNone/>
            </a:pPr>
            <a:r>
              <a:rPr b="0" i="0" lang="fr-FR" sz="1600" u="none" cap="none" strike="noStrike">
                <a:solidFill>
                  <a:schemeClr val="dk1"/>
                </a:solidFill>
                <a:latin typeface="Century Gothic"/>
                <a:ea typeface="Century Gothic"/>
                <a:cs typeface="Century Gothic"/>
                <a:sym typeface="Century Gothic"/>
              </a:rPr>
              <a:t>On this histogram, we can see that 60% of players are male, and that this repartition is still true when looking at buyers and non-buyers. </a:t>
            </a:r>
            <a:r>
              <a:rPr b="1" i="0" lang="fr-FR" sz="1600" u="none" cap="none" strike="noStrike">
                <a:solidFill>
                  <a:schemeClr val="dk1"/>
                </a:solidFill>
                <a:latin typeface="Century Gothic"/>
                <a:ea typeface="Century Gothic"/>
                <a:cs typeface="Century Gothic"/>
                <a:sym typeface="Century Gothic"/>
              </a:rPr>
              <a:t>Hence there is 40% female in both buyers and non-buyers categories.</a:t>
            </a:r>
            <a:endParaRPr b="1" i="0" sz="1600" u="none" cap="none" strike="noStrike">
              <a:solidFill>
                <a:schemeClr val="dk1"/>
              </a:solidFill>
              <a:latin typeface="Century Gothic"/>
              <a:ea typeface="Century Gothic"/>
              <a:cs typeface="Century Gothic"/>
              <a:sym typeface="Century Gothic"/>
            </a:endParaRPr>
          </a:p>
        </p:txBody>
      </p:sp>
      <p:pic>
        <p:nvPicPr>
          <p:cNvPr id="148" name="Google Shape;148;p17"/>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457200" y="152718"/>
            <a:ext cx="5791200" cy="1371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fr-FR"/>
              <a:t>APPENDIX TO QUESTION 1</a:t>
            </a:r>
            <a:endParaRPr/>
          </a:p>
        </p:txBody>
      </p:sp>
      <p:sp>
        <p:nvSpPr>
          <p:cNvPr id="154" name="Google Shape;154;p18"/>
          <p:cNvSpPr txBox="1"/>
          <p:nvPr/>
        </p:nvSpPr>
        <p:spPr>
          <a:xfrm>
            <a:off x="92363" y="1611877"/>
            <a:ext cx="8578046" cy="936105"/>
          </a:xfrm>
          <a:prstGeom prst="rect">
            <a:avLst/>
          </a:prstGeom>
          <a:noFill/>
          <a:ln>
            <a:noFill/>
          </a:ln>
        </p:spPr>
        <p:txBody>
          <a:bodyPr anchorCtr="0" anchor="t" bIns="45700" lIns="91425" spcFirstLastPara="1" rIns="91425" wrap="square" tIns="45700">
            <a:noAutofit/>
          </a:bodyPr>
          <a:lstStyle/>
          <a:p>
            <a:pPr indent="0" lvl="0" marL="114300" marR="0" rtl="0" algn="l">
              <a:lnSpc>
                <a:spcPct val="100000"/>
              </a:lnSpc>
              <a:spcBef>
                <a:spcPts val="0"/>
              </a:spcBef>
              <a:spcAft>
                <a:spcPts val="0"/>
              </a:spcAft>
              <a:buClr>
                <a:schemeClr val="accent1"/>
              </a:buClr>
              <a:buSzPts val="1600"/>
              <a:buFont typeface="Arial"/>
              <a:buNone/>
            </a:pPr>
            <a:r>
              <a:rPr b="0" i="0" lang="fr-FR" sz="1600" u="none" cap="none" strike="noStrike">
                <a:solidFill>
                  <a:schemeClr val="dk1"/>
                </a:solidFill>
                <a:latin typeface="Century Gothic"/>
                <a:ea typeface="Century Gothic"/>
                <a:cs typeface="Century Gothic"/>
                <a:sym typeface="Century Gothic"/>
              </a:rPr>
              <a:t>Repartition of buyers/non-buyers by seniority</a:t>
            </a:r>
            <a:endParaRPr b="0" i="0" sz="1400" u="none" cap="none" strike="noStrike">
              <a:solidFill>
                <a:schemeClr val="dk1"/>
              </a:solidFill>
              <a:latin typeface="Arial"/>
              <a:ea typeface="Arial"/>
              <a:cs typeface="Arial"/>
              <a:sym typeface="Arial"/>
            </a:endParaRPr>
          </a:p>
        </p:txBody>
      </p:sp>
      <p:pic>
        <p:nvPicPr>
          <p:cNvPr id="155" name="Google Shape;155;p18"/>
          <p:cNvPicPr preferRelativeResize="0"/>
          <p:nvPr/>
        </p:nvPicPr>
        <p:blipFill rotWithShape="1">
          <a:blip r:embed="rId3">
            <a:alphaModFix/>
          </a:blip>
          <a:srcRect b="0" l="0" r="0" t="0"/>
          <a:stretch/>
        </p:blipFill>
        <p:spPr>
          <a:xfrm>
            <a:off x="276802" y="2089100"/>
            <a:ext cx="6550093" cy="4310018"/>
          </a:xfrm>
          <a:prstGeom prst="rect">
            <a:avLst/>
          </a:prstGeom>
          <a:noFill/>
          <a:ln>
            <a:noFill/>
          </a:ln>
        </p:spPr>
      </p:pic>
      <p:sp>
        <p:nvSpPr>
          <p:cNvPr id="156" name="Google Shape;156;p18"/>
          <p:cNvSpPr txBox="1"/>
          <p:nvPr/>
        </p:nvSpPr>
        <p:spPr>
          <a:xfrm>
            <a:off x="6262256" y="3121891"/>
            <a:ext cx="2408152" cy="3149599"/>
          </a:xfrm>
          <a:prstGeom prst="rect">
            <a:avLst/>
          </a:prstGeom>
          <a:noFill/>
          <a:ln>
            <a:noFill/>
          </a:ln>
        </p:spPr>
        <p:txBody>
          <a:bodyPr anchorCtr="0" anchor="t" bIns="45700" lIns="91425" spcFirstLastPara="1" rIns="91425" wrap="square" tIns="45700">
            <a:normAutofit/>
          </a:bodyPr>
          <a:lstStyle/>
          <a:p>
            <a:pPr indent="0" lvl="0" marL="114300" marR="0" rtl="0" algn="l">
              <a:lnSpc>
                <a:spcPct val="90000"/>
              </a:lnSpc>
              <a:spcBef>
                <a:spcPts val="0"/>
              </a:spcBef>
              <a:spcAft>
                <a:spcPts val="0"/>
              </a:spcAft>
              <a:buClr>
                <a:schemeClr val="accent1"/>
              </a:buClr>
              <a:buSzPts val="1600"/>
              <a:buFont typeface="Arial"/>
              <a:buNone/>
            </a:pPr>
            <a:r>
              <a:rPr b="0" i="0" lang="fr-FR" sz="1600" u="none" cap="none" strike="noStrike">
                <a:solidFill>
                  <a:schemeClr val="dk1"/>
                </a:solidFill>
                <a:latin typeface="Century Gothic"/>
                <a:ea typeface="Century Gothic"/>
                <a:cs typeface="Century Gothic"/>
                <a:sym typeface="Century Gothic"/>
              </a:rPr>
              <a:t>The main conclusion of this histogram is that </a:t>
            </a:r>
            <a:r>
              <a:rPr b="1" i="0" lang="fr-FR" sz="1600" u="none" cap="none" strike="noStrike">
                <a:solidFill>
                  <a:schemeClr val="dk1"/>
                </a:solidFill>
                <a:latin typeface="Century Gothic"/>
                <a:ea typeface="Century Gothic"/>
                <a:cs typeface="Century Gothic"/>
                <a:sym typeface="Century Gothic"/>
              </a:rPr>
              <a:t>seniority is not a factor influencing the fact that players would belong to buyers and non-buyers categories, as every seniority gives the same proportion of « buyers » (about 30%)</a:t>
            </a:r>
            <a:endParaRPr b="1" i="0" sz="1600" u="none" cap="none" strike="noStrike">
              <a:solidFill>
                <a:schemeClr val="dk1"/>
              </a:solidFill>
              <a:latin typeface="Century Gothic"/>
              <a:ea typeface="Century Gothic"/>
              <a:cs typeface="Century Gothic"/>
              <a:sym typeface="Century Gothic"/>
            </a:endParaRPr>
          </a:p>
        </p:txBody>
      </p:sp>
      <p:pic>
        <p:nvPicPr>
          <p:cNvPr id="157" name="Google Shape;157;p18"/>
          <p:cNvPicPr preferRelativeResize="0"/>
          <p:nvPr/>
        </p:nvPicPr>
        <p:blipFill>
          <a:blip r:embed="rId4">
            <a:alphaModFix/>
          </a:blip>
          <a:stretch>
            <a:fillRect/>
          </a:stretch>
        </p:blipFill>
        <p:spPr>
          <a:xfrm>
            <a:off x="8637428" y="6340850"/>
            <a:ext cx="483949" cy="59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sp>
        <p:nvSpPr>
          <p:cNvPr id="162" name="Google Shape;162;gaf1dc738a8_0_0"/>
          <p:cNvSpPr txBox="1"/>
          <p:nvPr/>
        </p:nvSpPr>
        <p:spPr>
          <a:xfrm>
            <a:off x="892925" y="1003600"/>
            <a:ext cx="7099200" cy="45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FR" sz="1900"/>
              <a:t>Lifecycle grids build upon players</a:t>
            </a:r>
            <a:endParaRPr sz="1900"/>
          </a:p>
          <a:p>
            <a:pPr indent="0" lvl="0" marL="0" rtl="0" algn="ctr">
              <a:spcBef>
                <a:spcPts val="0"/>
              </a:spcBef>
              <a:spcAft>
                <a:spcPts val="0"/>
              </a:spcAft>
              <a:buNone/>
            </a:pPr>
            <a:r>
              <a:rPr lang="fr-FR" sz="1900"/>
              <a:t>Recency = time since last session</a:t>
            </a:r>
            <a:endParaRPr sz="1900"/>
          </a:p>
          <a:p>
            <a:pPr indent="0" lvl="0" marL="0" rtl="0" algn="ctr">
              <a:spcBef>
                <a:spcPts val="0"/>
              </a:spcBef>
              <a:spcAft>
                <a:spcPts val="0"/>
              </a:spcAft>
              <a:buNone/>
            </a:pPr>
            <a:r>
              <a:rPr lang="fr-FR" sz="1900"/>
              <a:t>Frequency = number of time the player connected</a:t>
            </a:r>
            <a:endParaRPr sz="1900"/>
          </a:p>
        </p:txBody>
      </p:sp>
      <p:pic>
        <p:nvPicPr>
          <p:cNvPr id="163" name="Google Shape;163;gaf1dc738a8_0_0"/>
          <p:cNvPicPr preferRelativeResize="0"/>
          <p:nvPr/>
        </p:nvPicPr>
        <p:blipFill>
          <a:blip r:embed="rId3">
            <a:alphaModFix/>
          </a:blip>
          <a:stretch>
            <a:fillRect/>
          </a:stretch>
        </p:blipFill>
        <p:spPr>
          <a:xfrm>
            <a:off x="8637428" y="6340850"/>
            <a:ext cx="483949" cy="59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2020-11-23T20:40:10Z</dcterms:created>
  <dc:creator>Charles de La Rivière</dc:creator>
</cp:coreProperties>
</file>