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709" r:id="rId11"/>
  </p:sldMasterIdLst>
  <p:sldIdLst>
    <p:sldId id="256" r:id="rId12"/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/>
    <p:restoredTop sz="94704"/>
  </p:normalViewPr>
  <p:slideViewPr>
    <p:cSldViewPr snapToGrid="0">
      <p:cViewPr varScale="1">
        <p:scale>
          <a:sx n="86" d="100"/>
          <a:sy n="86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A8E767-9E4E-4602-84CF-1ADA3DA893B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B23F48E-7F9F-40BF-B775-7B5AA0601F4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689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1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291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379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86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564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9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48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3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B62D639-73D9-4325-8409-64B16A3D826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0429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8F4FB-CD1B-4AF2-BAC7-05247F3EE1A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586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7C625AF-6505-4B5B-AABC-34935E2B9B8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35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BFA1BA-4476-47E3-BF4B-75D2592516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D741AAA-7916-4E14-91F4-3A8EDA8B72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13C717B-1DD7-4AE6-9001-D445AE95E8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B11FDB5-0D3C-478A-97CA-22E2513A7BD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32F9A3C-245E-41D1-9E16-7141F8BA2AE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4A471A1-2F6F-4CAB-8464-48F0FC156F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E88AAF4-1320-4C6F-B8CE-B5A54A5C8F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EF928AF-B1EB-43C0-9A96-6803B2174D4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A2097B2-FCD6-4563-87A0-0C6EB5005C1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EF928AF-B1EB-43C0-9A96-6803B2174D47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1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5316DBA-DAE8-44C4-A2BF-B2DB515EFD7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4F18B84-42BE-4A3E-B3B8-218FFBD4C42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D38EAF9-3F8D-4696-A0C0-148299FFB7D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AE8386D-CACB-4575-8CBB-FD14ECB53A5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ADB7F4-5913-49BE-B729-02D8FCC0C49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01D52F1-9237-41E0-934F-D6E32D83019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C714D08-49D2-46F6-88D1-3E7778A6202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262BFE4-A59A-4451-A477-F3722C407C4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sz="3400" b="0" strike="noStrike" spc="-1">
                <a:latin typeface="Calibri"/>
              </a:rPr>
              <a:t>House Price Prediction Using Machine Learning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3100" b="0" strike="noStrike" spc="-1">
              <a:latin typeface="Arial"/>
            </a:endParaRPr>
          </a:p>
          <a:p>
            <a:pPr marL="343080"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3100" b="0" strike="noStrike" spc="-1">
              <a:latin typeface="Arial"/>
            </a:endParaRPr>
          </a:p>
          <a:p>
            <a:pPr marL="343080"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31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100" b="0" strike="noStrike" spc="-1">
                <a:latin typeface="Calibri"/>
              </a:rPr>
              <a:t>Predicting house prices with advanced algorithms. Presenter: Your Name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" name="Picture 50" descr="A midsection of a person holding a miniature house">
            <a:extLst>
              <a:ext uri="{FF2B5EF4-FFF2-40B4-BE49-F238E27FC236}">
                <a16:creationId xmlns:a16="http://schemas.microsoft.com/office/drawing/2014/main" id="{5565C63A-EA6D-4DCB-9158-31EFAB7C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19" r="33228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b="0" strike="noStrike" spc="-1">
                <a:latin typeface="Calibri"/>
              </a:rPr>
              <a:t>Overview</a:t>
            </a:r>
            <a:endParaRPr lang="en-US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Objective: Build a machine learning model to predict house prices.</a:t>
            </a:r>
            <a:endParaRPr lang="en-US" sz="1800" b="0" strike="noStrike" spc="-1">
              <a:latin typeface="Arial"/>
            </a:endParaRPr>
          </a:p>
          <a:p>
            <a:pPr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Key Steps: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EDA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Model Selection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Fine-Tuning</a:t>
            </a:r>
            <a:endParaRPr lang="en-US" sz="1800" b="0" strike="noStrike" spc="-1">
              <a:latin typeface="Arial"/>
            </a:endParaRPr>
          </a:p>
          <a:p>
            <a:pPr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Outcome: Identified best model with minimal error.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3" name="Picture 52" descr="Wooden blocks stacked to create a bar graph">
            <a:extLst>
              <a:ext uri="{FF2B5EF4-FFF2-40B4-BE49-F238E27FC236}">
                <a16:creationId xmlns:a16="http://schemas.microsoft.com/office/drawing/2014/main" id="{6BD35C24-C567-BA26-7693-5AEF639B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469128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b="0" strike="noStrike" spc="-1">
                <a:latin typeface="Calibri"/>
              </a:rPr>
              <a:t>Workflow</a:t>
            </a:r>
            <a:endParaRPr lang="en-US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469128" cy="35814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1. Data cleaning and preprocessing.</a:t>
            </a:r>
            <a:endParaRPr lang="en-US" sz="1400" b="0" strike="noStrike" spc="-1">
              <a:latin typeface="Arial"/>
            </a:endParaRPr>
          </a:p>
          <a:p>
            <a:pPr marL="343080"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Calibri"/>
              </a:rPr>
              <a:t>2. Data splitting into training and testing datasets.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Calibri"/>
              </a:rPr>
              <a:t>3. Model training and evaluation:</a:t>
            </a:r>
            <a:endParaRPr lang="en-US" sz="1400" b="0" strike="noStrike" spc="-1">
              <a:latin typeface="Arial"/>
            </a:endParaRPr>
          </a:p>
          <a:p>
            <a:pPr marL="343080"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Calibri"/>
              </a:rPr>
              <a:t>   - Linear Regression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Calibri"/>
              </a:rPr>
              <a:t>   - Support Vector Regression (SVR)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Calibri"/>
              </a:rPr>
              <a:t>   - Random Forest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Calibri"/>
              </a:rPr>
              <a:t>   - XGBoost</a:t>
            </a:r>
            <a:endParaRPr lang="en-US" sz="1400" b="0" strike="noStrike" spc="-1">
              <a:latin typeface="Arial"/>
            </a:endParaRPr>
          </a:p>
          <a:p>
            <a:pPr marL="343080"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latin typeface="Calibri"/>
              </a:rPr>
              <a:t>4. Fine-tuning with GridSearchCV and RandomizedSearchCV.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7" name="Picture 56" descr="Lifting crane">
            <a:extLst>
              <a:ext uri="{FF2B5EF4-FFF2-40B4-BE49-F238E27FC236}">
                <a16:creationId xmlns:a16="http://schemas.microsoft.com/office/drawing/2014/main" id="{9F72FB76-209C-8E9C-4330-206CFB72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57" r="41911" b="-1"/>
          <a:stretch/>
        </p:blipFill>
        <p:spPr>
          <a:xfrm>
            <a:off x="6189255" y="958135"/>
            <a:ext cx="2474684" cy="4940978"/>
          </a:xfrm>
          <a:prstGeom prst="rect">
            <a:avLst/>
          </a:prstGeom>
        </p:spPr>
      </p:pic>
      <p:pic>
        <p:nvPicPr>
          <p:cNvPr id="2" name="Picture 1" descr="Wooden blocks stacked to create a bar graph">
            <a:extLst>
              <a:ext uri="{FF2B5EF4-FFF2-40B4-BE49-F238E27FC236}">
                <a16:creationId xmlns:a16="http://schemas.microsoft.com/office/drawing/2014/main" id="{A287B72E-DF45-E5ED-8F7C-A7C946CD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b="0" strike="noStrike" spc="-1">
                <a:latin typeface="Calibri"/>
              </a:rPr>
              <a:t>Model Evaluation Metrics</a:t>
            </a:r>
            <a:endParaRPr lang="en-US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 lnSpcReduction="10000"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Metrics: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- Root Mean Squared Error (RMSE)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- Mean Absolute Error (MAE)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- R^2</a:t>
            </a:r>
            <a:endParaRPr lang="en-US" sz="1800" b="0" strike="noStrike" spc="-1">
              <a:latin typeface="Arial"/>
            </a:endParaRPr>
          </a:p>
          <a:p>
            <a:pPr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Why These Metrics?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RMSE emphasizes larger errors.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MAE focuses on average error in dollars.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R^2 explains variance captured by the model.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Wooden blocks stacked to create a bar graph">
            <a:extLst>
              <a:ext uri="{FF2B5EF4-FFF2-40B4-BE49-F238E27FC236}">
                <a16:creationId xmlns:a16="http://schemas.microsoft.com/office/drawing/2014/main" id="{DF1E33A0-1C33-0CA7-B63A-12E56978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b="0" strike="noStrike" spc="-1">
                <a:latin typeface="Calibri"/>
              </a:rPr>
              <a:t>Model Comparison</a:t>
            </a:r>
            <a:endParaRPr lang="en-US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 fontScale="92500" lnSpcReduction="10000"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Model Comparison: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Linear Regression: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RMSE: $226,088.63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R^2: 0.47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Random Forest: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RMSE: $39,611.52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R^2: 0.98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XGBoost: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RMSE: $33,185.19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R^2: 0.99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Stacking Regressor: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RMSE: $21,748.69</a:t>
            </a:r>
            <a:endParaRPr lang="en-US" sz="14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latin typeface="Calibri"/>
              </a:rPr>
              <a:t>   - Test R^2: 1.00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Wooden blocks stacked to create a bar graph">
            <a:extLst>
              <a:ext uri="{FF2B5EF4-FFF2-40B4-BE49-F238E27FC236}">
                <a16:creationId xmlns:a16="http://schemas.microsoft.com/office/drawing/2014/main" id="{D44B3513-ADEF-6261-4860-42154F56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b="0" strike="noStrike" spc="-1">
                <a:latin typeface="Calibri"/>
              </a:rPr>
              <a:t>Feature Selection</a:t>
            </a:r>
            <a:endParaRPr lang="en-US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 lnSpcReduction="10000"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Techniques Used: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1. Recursive Feature Elimination (RFE)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2. Feature Importance (Random Forest, XGBoost)</a:t>
            </a:r>
            <a:endParaRPr lang="en-US" sz="1800" b="0" strike="noStrike" spc="-1">
              <a:latin typeface="Arial"/>
            </a:endParaRPr>
          </a:p>
          <a:p>
            <a:pPr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Key Features: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description_baths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description_sqft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fireplace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view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community_security_features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Wooden blocks stacked to create a bar graph">
            <a:extLst>
              <a:ext uri="{FF2B5EF4-FFF2-40B4-BE49-F238E27FC236}">
                <a16:creationId xmlns:a16="http://schemas.microsoft.com/office/drawing/2014/main" id="{EDC8F806-F269-64D9-9C0A-C1905980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sz="4100" b="0" strike="noStrike" spc="-1">
                <a:latin typeface="Calibri"/>
              </a:rPr>
              <a:t>Final Model: Stacking Regressor</a:t>
            </a:r>
            <a:endParaRPr lang="en-US" sz="41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 lnSpcReduction="10000"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Model: Stacking Regressor (Random Forest + XGBoost)</a:t>
            </a:r>
            <a:endParaRPr lang="en-US" sz="1800" b="0" strike="noStrike" spc="-1">
              <a:latin typeface="Arial"/>
            </a:endParaRPr>
          </a:p>
          <a:p>
            <a:pPr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PERFORMANCE: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Test RMSE: $24,254.97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Test MAE: $4,858.01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Test R^2: 0.99</a:t>
            </a:r>
            <a:endParaRPr lang="en-US" sz="1800" b="0" strike="noStrike" spc="-1">
              <a:latin typeface="Arial"/>
            </a:endParaRPr>
          </a:p>
          <a:p>
            <a:pPr indent="0" defTabSz="457200">
              <a:spcBef>
                <a:spcPts val="64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Why Stacking?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latin typeface="Calibri"/>
              </a:rPr>
              <a:t>- Leverages strengths of individual models.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Wooden blocks stacked to create a bar graph">
            <a:extLst>
              <a:ext uri="{FF2B5EF4-FFF2-40B4-BE49-F238E27FC236}">
                <a16:creationId xmlns:a16="http://schemas.microsoft.com/office/drawing/2014/main" id="{21640710-E7FA-4F1E-6AA4-044CE301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b="0" strike="noStrike" spc="-1">
                <a:latin typeface="Calibri"/>
              </a:rPr>
              <a:t>Challenges</a:t>
            </a:r>
            <a:endParaRPr lang="en-US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 lnSpcReduction="10000"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Challenges: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1. Dataset Limitations: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   - Limited size and timeframe.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   - Missing values required significant preprocessing.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2. Model Complexity: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   - Advanced models require careful tuning.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3. Interpretability: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   - Complex models are harder to explain to non-technical users.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Wooden blocks stacked to create a bar graph">
            <a:extLst>
              <a:ext uri="{FF2B5EF4-FFF2-40B4-BE49-F238E27FC236}">
                <a16:creationId xmlns:a16="http://schemas.microsoft.com/office/drawing/2014/main" id="{F79AE403-CCE2-736E-2C47-FCB7D0CC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  <a:tabLst>
                <a:tab pos="0" algn="l"/>
              </a:tabLst>
            </a:pPr>
            <a:r>
              <a:rPr lang="en-US" b="0" strike="noStrike" spc="-1">
                <a:latin typeface="Calibri"/>
              </a:rPr>
              <a:t>Future Goals</a:t>
            </a:r>
            <a:endParaRPr lang="en-US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88557" y="2286000"/>
            <a:ext cx="4345106" cy="3581400"/>
          </a:xfrm>
          <a:prstGeom prst="rect">
            <a:avLst/>
          </a:prstGeom>
        </p:spPr>
        <p:txBody>
          <a:bodyPr lIns="91440" tIns="45720" rIns="91440" bIns="45720">
            <a:normAutofit lnSpcReduction="10000"/>
          </a:bodyPr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Calibri"/>
              </a:rPr>
              <a:t>1. Further Fine-Tuning:</a:t>
            </a:r>
            <a:endParaRPr lang="en-US" sz="1800" b="0" strike="noStrike" spc="-1" dirty="0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Calibri"/>
              </a:rPr>
              <a:t>   - Test additional hyperparameters for </a:t>
            </a:r>
            <a:r>
              <a:rPr lang="en-US" sz="1800" b="0" strike="noStrike" spc="-1" dirty="0" err="1">
                <a:latin typeface="Calibri"/>
              </a:rPr>
              <a:t>XGBoost</a:t>
            </a:r>
            <a:r>
              <a:rPr lang="en-US" sz="1800" b="0" strike="noStrike" spc="-1" dirty="0">
                <a:latin typeface="Calibri"/>
              </a:rPr>
              <a:t> and Random Forest.</a:t>
            </a:r>
            <a:endParaRPr lang="en-US" sz="1800" b="0" strike="noStrike" spc="-1" dirty="0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Calibri"/>
              </a:rPr>
              <a:t>2. Feature Engineering:</a:t>
            </a:r>
            <a:endParaRPr lang="en-US" sz="1800" b="0" strike="noStrike" spc="-1" dirty="0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latin typeface="Calibri"/>
              </a:rPr>
              <a:t>   - Add external data like economic indicators or neighborhood details.</a:t>
            </a:r>
            <a:endParaRPr lang="en-US" sz="1800" b="0" strike="noStrike" spc="-1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Calibri"/>
              </a:rPr>
              <a:t>3. Model Deployment:</a:t>
            </a:r>
            <a:endParaRPr lang="en-US" sz="1800" b="0" strike="noStrike" spc="-1" dirty="0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Calibri"/>
              </a:rPr>
              <a:t>   - Deploy the model via an API for real-time predictions.</a:t>
            </a:r>
            <a:endParaRPr lang="en-US" sz="1800" b="0" strike="noStrike" spc="-1" dirty="0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Calibri"/>
              </a:rPr>
              <a:t>4. Enhance Explainability:</a:t>
            </a:r>
            <a:endParaRPr lang="en-US" sz="1800" b="0" strike="noStrike" spc="-1" dirty="0">
              <a:latin typeface="Arial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Calibri"/>
              </a:rPr>
              <a:t>   - Use SHAP for better model transparency.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Wooden blocks stacked to create a bar graph">
            <a:extLst>
              <a:ext uri="{FF2B5EF4-FFF2-40B4-BE49-F238E27FC236}">
                <a16:creationId xmlns:a16="http://schemas.microsoft.com/office/drawing/2014/main" id="{EB51FEB4-8F80-AF22-9C53-CDBF2A57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64" r="28404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439</Words>
  <Application>Microsoft Macintosh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Calibri</vt:lpstr>
      <vt:lpstr>Franklin Gothic Book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Crop</vt:lpstr>
      <vt:lpstr>House Price Prediction Using Machine Learning</vt:lpstr>
      <vt:lpstr>Overview</vt:lpstr>
      <vt:lpstr>Workflow</vt:lpstr>
      <vt:lpstr>Model Evaluation Metrics</vt:lpstr>
      <vt:lpstr>Model Comparison</vt:lpstr>
      <vt:lpstr>Feature Selection</vt:lpstr>
      <vt:lpstr>Final Model: Stacking Regressor</vt:lpstr>
      <vt:lpstr>Challenges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Sokolik, Daniel</cp:lastModifiedBy>
  <cp:revision>6</cp:revision>
  <dcterms:created xsi:type="dcterms:W3CDTF">2013-01-27T09:14:16Z</dcterms:created>
  <dcterms:modified xsi:type="dcterms:W3CDTF">2024-12-06T17:38:08Z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