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  <p:sldId id="278" r:id="rId24"/>
    <p:sldId id="279" r:id="rId25"/>
    <p:sldId id="282" r:id="rId26"/>
    <p:sldId id="280" r:id="rId27"/>
    <p:sldId id="283" r:id="rId28"/>
    <p:sldId id="281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1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6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6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6BF0-6189-4E3E-8A02-5AF57A732A7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2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aspnet/benchmark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52DF-4630-4DCB-9375-745526067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Endpoint Routing Deep-Dive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7DA07-50D1-4B00-AE62-5522C5F64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7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30BB-A1D2-42CE-A0AA-535E468A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Authorization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C686-9B72-4D14-9ECB-F2B4B585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Authorization to design routing</a:t>
            </a:r>
          </a:p>
          <a:p>
            <a:r>
              <a:rPr lang="en-US" dirty="0"/>
              <a:t>What features do you want?</a:t>
            </a:r>
          </a:p>
          <a:p>
            <a:pPr lvl="1"/>
            <a:r>
              <a:rPr lang="en-US" dirty="0"/>
              <a:t>Middleware that applies a policy to every request</a:t>
            </a:r>
          </a:p>
          <a:p>
            <a:pPr lvl="1"/>
            <a:r>
              <a:rPr lang="en-US" dirty="0"/>
              <a:t>Ability to apply a “default” authorization policy</a:t>
            </a:r>
          </a:p>
          <a:p>
            <a:pPr lvl="1"/>
            <a:r>
              <a:rPr lang="en-US" i="1" dirty="0"/>
              <a:t>Ability to override the policy per controller/page/hub/</a:t>
            </a:r>
            <a:r>
              <a:rPr lang="en-US" i="1" dirty="0" err="1"/>
              <a:t>etc</a:t>
            </a:r>
            <a:endParaRPr lang="en-US" i="1" dirty="0"/>
          </a:p>
          <a:p>
            <a:pPr lvl="1"/>
            <a:r>
              <a:rPr lang="en-US" i="1" dirty="0"/>
              <a:t>Needs to know what controller/page/hub/</a:t>
            </a:r>
            <a:r>
              <a:rPr lang="en-US" i="1" dirty="0" err="1"/>
              <a:t>etc</a:t>
            </a:r>
            <a:r>
              <a:rPr lang="en-US" i="1" dirty="0"/>
              <a:t> will be selected</a:t>
            </a:r>
          </a:p>
          <a:p>
            <a:r>
              <a:rPr lang="en-US" dirty="0"/>
              <a:t>Problem: Two of these requirements aren’t possible</a:t>
            </a:r>
          </a:p>
        </p:txBody>
      </p:sp>
    </p:spTree>
    <p:extLst>
      <p:ext uri="{BB962C8B-B14F-4D97-AF65-F5344CB8AC3E}">
        <p14:creationId xmlns:p14="http://schemas.microsoft.com/office/powerpoint/2010/main" val="2438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6BEF-F9C7-4449-BF73-E45B54B0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Authorization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A75B-E629-4E28-962E-A2F3E806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separate routing into two phases</a:t>
            </a:r>
          </a:p>
          <a:p>
            <a:pPr lvl="1"/>
            <a:r>
              <a:rPr lang="en-US" dirty="0"/>
              <a:t>First phase selects the Endpoint</a:t>
            </a:r>
          </a:p>
          <a:p>
            <a:pPr lvl="1"/>
            <a:r>
              <a:rPr lang="en-US" dirty="0"/>
              <a:t>Second phase runs the Endpoint</a:t>
            </a:r>
          </a:p>
          <a:p>
            <a:pPr lvl="1"/>
            <a:r>
              <a:rPr lang="en-US" dirty="0"/>
              <a:t>Middleware can get in between and inspect/modify the endpoint</a:t>
            </a:r>
          </a:p>
          <a:p>
            <a:r>
              <a:rPr lang="en-US" dirty="0"/>
              <a:t>Endpoint is a primitive for “invokable thing”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RequestDelegate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collection of metadata</a:t>
            </a:r>
          </a:p>
          <a:p>
            <a:pPr lvl="1"/>
            <a:r>
              <a:rPr lang="en-US" dirty="0"/>
              <a:t>How it gets selected? Middleware doesn’t need to know</a:t>
            </a:r>
          </a:p>
        </p:txBody>
      </p:sp>
    </p:spTree>
    <p:extLst>
      <p:ext uri="{BB962C8B-B14F-4D97-AF65-F5344CB8AC3E}">
        <p14:creationId xmlns:p14="http://schemas.microsoft.com/office/powerpoint/2010/main" val="229242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12E5-884C-4C41-9424-561758C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Playing with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8B97-B1D8-40C6-BDDB-F07FF7A6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6214-A419-4F3B-9D7C-ACD953C9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Route-to-code new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0875-AC18-4F1B-8EE9-1C5D9721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screenshot some pretty code</a:t>
            </a:r>
          </a:p>
        </p:txBody>
      </p:sp>
    </p:spTree>
    <p:extLst>
      <p:ext uri="{BB962C8B-B14F-4D97-AF65-F5344CB8AC3E}">
        <p14:creationId xmlns:p14="http://schemas.microsoft.com/office/powerpoint/2010/main" val="216218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4C30-DAA0-478B-91FB-92ADF22A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Route-to-code new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8237-A58C-4587-971B-8C9C3C00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it’s not super original. This kind of design is prevalent in Go and Node (among others)</a:t>
            </a:r>
          </a:p>
          <a:p>
            <a:r>
              <a:rPr lang="en-US" dirty="0"/>
              <a:t>With metadata its possible for this kind of framework to be as powerful and customizable as controllers</a:t>
            </a:r>
          </a:p>
          <a:p>
            <a:r>
              <a:rPr lang="en-US" dirty="0"/>
              <a:t>What else do you need?</a:t>
            </a:r>
          </a:p>
          <a:p>
            <a:pPr lvl="1"/>
            <a:r>
              <a:rPr lang="en-US" dirty="0"/>
              <a:t>Good primitives for reading/writing requests</a:t>
            </a:r>
          </a:p>
          <a:p>
            <a:pPr lvl="1"/>
            <a:r>
              <a:rPr lang="en-US" dirty="0"/>
              <a:t>Good way to interact with DI</a:t>
            </a:r>
          </a:p>
          <a:p>
            <a:pPr lvl="1"/>
            <a:r>
              <a:rPr lang="en-US" dirty="0"/>
              <a:t>We’ll be working to make this great in 5.0</a:t>
            </a:r>
          </a:p>
        </p:txBody>
      </p:sp>
    </p:spTree>
    <p:extLst>
      <p:ext uri="{BB962C8B-B14F-4D97-AF65-F5344CB8AC3E}">
        <p14:creationId xmlns:p14="http://schemas.microsoft.com/office/powerpoint/2010/main" val="287937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5806-804C-4E9A-923B-876AEDD0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8A2F-C0F7-44C5-99CC-F811139B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techempower</a:t>
            </a:r>
            <a:r>
              <a:rPr lang="en-US" dirty="0"/>
              <a:t> screenshot/info</a:t>
            </a:r>
          </a:p>
          <a:p>
            <a:endParaRPr lang="en-US" dirty="0"/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Close to middleware performance for plaintext</a:t>
            </a:r>
          </a:p>
          <a:p>
            <a:pPr lvl="1"/>
            <a:r>
              <a:rPr lang="en-US" dirty="0"/>
              <a:t>Make MVC much faster for plaintext</a:t>
            </a:r>
          </a:p>
          <a:p>
            <a:pPr lvl="1"/>
            <a:r>
              <a:rPr lang="en-US" dirty="0"/>
              <a:t>Significantly better than old routing for large number of endpoints</a:t>
            </a:r>
          </a:p>
          <a:p>
            <a:pPr lvl="1"/>
            <a:r>
              <a:rPr lang="en-US" dirty="0"/>
              <a:t>Zero allocation for simple cases</a:t>
            </a:r>
          </a:p>
          <a:p>
            <a:r>
              <a:rPr lang="en-US" dirty="0"/>
              <a:t>I hope you brought your safety goggles</a:t>
            </a:r>
          </a:p>
        </p:txBody>
      </p:sp>
    </p:spTree>
    <p:extLst>
      <p:ext uri="{BB962C8B-B14F-4D97-AF65-F5344CB8AC3E}">
        <p14:creationId xmlns:p14="http://schemas.microsoft.com/office/powerpoint/2010/main" val="3472923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306B-0918-455A-A9C9-7C305C5B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920D-0066-490A-BDE7-EC110EBB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represent URL space as a tree</a:t>
            </a:r>
          </a:p>
          <a:p>
            <a:pPr lvl="1"/>
            <a:r>
              <a:rPr lang="en-US" dirty="0"/>
              <a:t>Each path segment is an edge</a:t>
            </a:r>
          </a:p>
          <a:p>
            <a:pPr lvl="1"/>
            <a:r>
              <a:rPr lang="en-US" dirty="0"/>
              <a:t>This gives us O(N) decisions based on number of URL segments</a:t>
            </a:r>
          </a:p>
          <a:p>
            <a:pPr lvl="1"/>
            <a:r>
              <a:rPr lang="en-US" dirty="0"/>
              <a:t>Plaintext is a single segment</a:t>
            </a:r>
          </a:p>
          <a:p>
            <a:pPr lvl="1"/>
            <a:r>
              <a:rPr lang="en-US" dirty="0"/>
              <a:t>Big route tables tend to be wide not deep</a:t>
            </a:r>
          </a:p>
          <a:p>
            <a:pPr lvl="1"/>
            <a:r>
              <a:rPr lang="en-US" dirty="0"/>
              <a:t>Seems like O(N) based on depth is a good idea</a:t>
            </a:r>
          </a:p>
          <a:p>
            <a:r>
              <a:rPr lang="en-US" dirty="0"/>
              <a:t>Idea: prevent backtracking</a:t>
            </a:r>
          </a:p>
          <a:p>
            <a:pPr lvl="1"/>
            <a:r>
              <a:rPr lang="en-US" dirty="0"/>
              <a:t>Previous routing implementation was a tree with backtracking</a:t>
            </a:r>
          </a:p>
          <a:p>
            <a:pPr lvl="1"/>
            <a:r>
              <a:rPr lang="en-US" dirty="0"/>
              <a:t>Backtracking requires allocations</a:t>
            </a:r>
          </a:p>
          <a:p>
            <a:pPr lvl="1"/>
            <a:r>
              <a:rPr lang="en-US" dirty="0"/>
              <a:t>Recursion and async amplifies async overhead</a:t>
            </a:r>
          </a:p>
        </p:txBody>
      </p:sp>
    </p:spTree>
    <p:extLst>
      <p:ext uri="{BB962C8B-B14F-4D97-AF65-F5344CB8AC3E}">
        <p14:creationId xmlns:p14="http://schemas.microsoft.com/office/powerpoint/2010/main" val="259851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7DA2-D87D-4E5F-91D1-9F5A19F6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Let’s see that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85DA-BD30-4B88-9381-23A50005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6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7C49-DDE6-4811-8136-BFB18BD5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8CED-DBA9-4113-A889-D1E803E7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are structs instead of reference types</a:t>
            </a:r>
          </a:p>
          <a:p>
            <a:r>
              <a:rPr lang="en-US" dirty="0"/>
              <a:t>Nodes are packed into an array and use indexes to refer to each other</a:t>
            </a:r>
          </a:p>
          <a:p>
            <a:pPr lvl="1"/>
            <a:r>
              <a:rPr lang="en-US" dirty="0"/>
              <a:t>More cache-friendly than references</a:t>
            </a:r>
          </a:p>
          <a:p>
            <a:pPr lvl="1"/>
            <a:r>
              <a:rPr lang="en-US" dirty="0"/>
              <a:t>More frugal with memory than references</a:t>
            </a:r>
          </a:p>
          <a:p>
            <a:pPr lvl="1"/>
            <a:r>
              <a:rPr lang="en-US" dirty="0"/>
              <a:t>Heavy use of C# 7.2 features like ref-locals</a:t>
            </a:r>
          </a:p>
        </p:txBody>
      </p:sp>
    </p:spTree>
    <p:extLst>
      <p:ext uri="{BB962C8B-B14F-4D97-AF65-F5344CB8AC3E}">
        <p14:creationId xmlns:p14="http://schemas.microsoft.com/office/powerpoint/2010/main" val="201473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7EA6-D4C1-4954-ABBC-324586D4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3E99-ADCA-4798-9043-E8959165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move between nodes we use several kinds of “jump tables”</a:t>
            </a:r>
          </a:p>
          <a:p>
            <a:r>
              <a:rPr lang="en-US" dirty="0"/>
              <a:t>Optimized cases for jumps that</a:t>
            </a:r>
          </a:p>
          <a:p>
            <a:pPr lvl="2"/>
            <a:r>
              <a:rPr lang="en-US" dirty="0"/>
              <a:t>Don’t look at the text (parameter)</a:t>
            </a:r>
          </a:p>
          <a:p>
            <a:pPr lvl="2"/>
            <a:r>
              <a:rPr lang="en-US" dirty="0"/>
              <a:t>Match a single candidate</a:t>
            </a:r>
          </a:p>
          <a:p>
            <a:pPr lvl="2"/>
            <a:r>
              <a:rPr lang="en-US" dirty="0"/>
              <a:t>Have many candidates (dictionary)</a:t>
            </a:r>
          </a:p>
          <a:p>
            <a:r>
              <a:rPr lang="en-US" dirty="0"/>
              <a:t>The main jump table implementation</a:t>
            </a:r>
          </a:p>
          <a:p>
            <a:pPr lvl="1"/>
            <a:r>
              <a:rPr lang="en-US" dirty="0"/>
              <a:t>Only handles ASCII text</a:t>
            </a:r>
          </a:p>
          <a:p>
            <a:pPr lvl="1"/>
            <a:r>
              <a:rPr lang="en-US" dirty="0"/>
              <a:t>Uses vectorization (8 bytes at a time)</a:t>
            </a:r>
          </a:p>
          <a:p>
            <a:pPr lvl="1"/>
            <a:r>
              <a:rPr lang="en-US" dirty="0"/>
              <a:t>Uses IL emit to generate a lookup method</a:t>
            </a:r>
          </a:p>
          <a:p>
            <a:pPr lvl="1"/>
            <a:r>
              <a:rPr lang="en-US" dirty="0"/>
              <a:t>Performance is same order of magnitude as a single string comparison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0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2733-8417-4A7B-A158-8D17B18A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DBEA-167E-416A-8243-4C628EE72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we rewrite routing?</a:t>
            </a:r>
          </a:p>
          <a:p>
            <a:r>
              <a:rPr lang="en-US" dirty="0"/>
              <a:t>How does it work?</a:t>
            </a:r>
          </a:p>
          <a:p>
            <a:r>
              <a:rPr lang="en-US" dirty="0"/>
              <a:t>How do we make breaking changes?</a:t>
            </a:r>
          </a:p>
          <a:p>
            <a:r>
              <a:rPr lang="en-US" dirty="0"/>
              <a:t>It’s story-time </a:t>
            </a:r>
          </a:p>
        </p:txBody>
      </p:sp>
    </p:spTree>
    <p:extLst>
      <p:ext uri="{BB962C8B-B14F-4D97-AF65-F5344CB8AC3E}">
        <p14:creationId xmlns:p14="http://schemas.microsoft.com/office/powerpoint/2010/main" val="1609451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B855-890A-42E7-84C6-23044C9A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AF6C-19DF-4DC0-97A8-407C5C33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screenshot of IL-emit code</a:t>
            </a:r>
          </a:p>
        </p:txBody>
      </p:sp>
    </p:spTree>
    <p:extLst>
      <p:ext uri="{BB962C8B-B14F-4D97-AF65-F5344CB8AC3E}">
        <p14:creationId xmlns:p14="http://schemas.microsoft.com/office/powerpoint/2010/main" val="327581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547D-C34E-484D-9B07-697D9190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59AC-D438-4690-A46A-863D2C3A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TODO screenshot of several action methods</a:t>
            </a:r>
          </a:p>
          <a:p>
            <a:endParaRPr lang="en-US" dirty="0"/>
          </a:p>
          <a:p>
            <a:r>
              <a:rPr lang="en-US" dirty="0"/>
              <a:t>Which action should match?</a:t>
            </a:r>
          </a:p>
          <a:p>
            <a:r>
              <a:rPr lang="en-US" dirty="0"/>
              <a:t>We need a way to represent policies that disambiguate between endpoints</a:t>
            </a:r>
          </a:p>
          <a:p>
            <a:pPr lvl="1"/>
            <a:r>
              <a:rPr lang="en-US" dirty="0"/>
              <a:t>HTTP method</a:t>
            </a:r>
          </a:p>
          <a:p>
            <a:pPr lvl="1"/>
            <a:r>
              <a:rPr lang="en-US" dirty="0"/>
              <a:t>Hostname</a:t>
            </a:r>
          </a:p>
          <a:p>
            <a:pPr lvl="1"/>
            <a:r>
              <a:rPr lang="en-US" dirty="0"/>
              <a:t>Content-Type</a:t>
            </a:r>
          </a:p>
          <a:p>
            <a:pPr lvl="1"/>
            <a:r>
              <a:rPr lang="en-US" dirty="0"/>
              <a:t>Versioning</a:t>
            </a:r>
          </a:p>
          <a:p>
            <a:r>
              <a:rPr lang="en-US" dirty="0"/>
              <a:t>These policies need to run custom code to:</a:t>
            </a:r>
          </a:p>
          <a:p>
            <a:pPr lvl="1"/>
            <a:r>
              <a:rPr lang="en-US" dirty="0"/>
              <a:t>Control sort order of nodes</a:t>
            </a:r>
          </a:p>
          <a:p>
            <a:pPr lvl="1"/>
            <a:r>
              <a:rPr lang="en-US" dirty="0"/>
              <a:t>Choose which nodes are in/out for the current request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02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1665-7A04-4947-88F8-B7CC4107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9880-C62B-4503-B7DF-AA1FB7B6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Solution: Fold these policies into the graph where possible</a:t>
            </a:r>
          </a:p>
          <a:p>
            <a:pPr lvl="1"/>
            <a:r>
              <a:rPr lang="en-US" dirty="0"/>
              <a:t>Policies needs to precompute their possible branches</a:t>
            </a:r>
          </a:p>
          <a:p>
            <a:pPr lvl="1"/>
            <a:r>
              <a:rPr lang="en-US" dirty="0"/>
              <a:t>Con: complicated to write, doesn’t work for all cases</a:t>
            </a:r>
          </a:p>
          <a:p>
            <a:pPr lvl="1"/>
            <a:r>
              <a:rPr lang="en-US" dirty="0"/>
              <a:t>But there aren’t that many of these kinds of policies out there</a:t>
            </a:r>
          </a:p>
          <a:p>
            <a:r>
              <a:rPr lang="en-US" dirty="0"/>
              <a:t>Why though?</a:t>
            </a:r>
          </a:p>
          <a:p>
            <a:pPr lvl="1"/>
            <a:r>
              <a:rPr lang="en-US" dirty="0"/>
              <a:t>The tree is precomputed so the cost is amortized</a:t>
            </a:r>
          </a:p>
          <a:p>
            <a:pPr lvl="1"/>
            <a:r>
              <a:rPr lang="en-US" dirty="0"/>
              <a:t>The tree walk is the first step of the algorithm so minimal work is done</a:t>
            </a:r>
          </a:p>
          <a:p>
            <a:pPr lvl="1"/>
            <a:r>
              <a:rPr lang="en-US" dirty="0"/>
              <a:t>Stages after tree walk require additional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76394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759-3643-44A0-ACAB-357C4C4E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Policy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E7DC-B0A1-41F4-9065-CE2931660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51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360-9D3B-4FE9-94C7-6D820A61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54DD-C267-4DEE-9977-20498D5E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other extensibility points as well</a:t>
            </a:r>
          </a:p>
          <a:p>
            <a:r>
              <a:rPr lang="en-US" dirty="0"/>
              <a:t>Policies (non-node-builder)</a:t>
            </a:r>
          </a:p>
          <a:p>
            <a:pPr lvl="1"/>
            <a:r>
              <a:rPr lang="en-US" dirty="0"/>
              <a:t>Can be async</a:t>
            </a:r>
          </a:p>
          <a:p>
            <a:pPr lvl="1"/>
            <a:r>
              <a:rPr lang="en-US" dirty="0"/>
              <a:t>Can look at route values</a:t>
            </a:r>
          </a:p>
          <a:p>
            <a:pPr lvl="1"/>
            <a:r>
              <a:rPr lang="en-US" dirty="0"/>
              <a:t>Can talk to the database</a:t>
            </a:r>
          </a:p>
          <a:p>
            <a:r>
              <a:rPr lang="en-US" dirty="0" err="1"/>
              <a:t>IRouteConstraint</a:t>
            </a:r>
            <a:endParaRPr lang="en-US" dirty="0"/>
          </a:p>
          <a:p>
            <a:pPr lvl="1"/>
            <a:r>
              <a:rPr lang="en-US" dirty="0"/>
              <a:t>Still works just the same way</a:t>
            </a:r>
          </a:p>
        </p:txBody>
      </p:sp>
    </p:spTree>
    <p:extLst>
      <p:ext uri="{BB962C8B-B14F-4D97-AF65-F5344CB8AC3E}">
        <p14:creationId xmlns:p14="http://schemas.microsoft.com/office/powerpoint/2010/main" val="2574123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C075-7F4F-4B83-9714-26D05E6B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58F4-4895-42CB-9623-12DF65AB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regular performance runs for </a:t>
            </a:r>
            <a:r>
              <a:rPr lang="en-US" dirty="0" err="1"/>
              <a:t>TechEmpower</a:t>
            </a:r>
            <a:r>
              <a:rPr lang="en-US" dirty="0"/>
              <a:t> scenarios</a:t>
            </a:r>
          </a:p>
          <a:p>
            <a:pPr lvl="1"/>
            <a:r>
              <a:rPr lang="en-US" dirty="0">
                <a:hlinkClick r:id="rId2"/>
              </a:rPr>
              <a:t>https://aka.ms/aspnet/benchmarks</a:t>
            </a:r>
            <a:endParaRPr lang="en-US" dirty="0"/>
          </a:p>
          <a:p>
            <a:r>
              <a:rPr lang="en-US" dirty="0"/>
              <a:t>Plaintext is a measurement of framework overhead</a:t>
            </a:r>
          </a:p>
          <a:p>
            <a:pPr lvl="1"/>
            <a:r>
              <a:rPr lang="en-US" dirty="0"/>
              <a:t>In the world of benchmarking it’s a 50m sprint</a:t>
            </a:r>
          </a:p>
        </p:txBody>
      </p:sp>
    </p:spTree>
    <p:extLst>
      <p:ext uri="{BB962C8B-B14F-4D97-AF65-F5344CB8AC3E}">
        <p14:creationId xmlns:p14="http://schemas.microsoft.com/office/powerpoint/2010/main" val="1897800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87E1-3DB0-4183-98E2-F97905B4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2747-0B31-4765-8B93-D1F70F54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techempower</a:t>
            </a:r>
            <a:r>
              <a:rPr lang="en-US" dirty="0"/>
              <a:t> charts</a:t>
            </a:r>
          </a:p>
        </p:txBody>
      </p:sp>
    </p:spTree>
    <p:extLst>
      <p:ext uri="{BB962C8B-B14F-4D97-AF65-F5344CB8AC3E}">
        <p14:creationId xmlns:p14="http://schemas.microsoft.com/office/powerpoint/2010/main" val="1132934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5796-BF72-40BE-B4BA-1E3358BF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16BB-6226-4CCC-888B-8DCA41F6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scale we wanted something with a lot of endpoints</a:t>
            </a:r>
          </a:p>
          <a:p>
            <a:pPr lvl="1"/>
            <a:r>
              <a:rPr lang="en-US" dirty="0"/>
              <a:t>But we also wanted a realistic data set</a:t>
            </a:r>
          </a:p>
          <a:p>
            <a:r>
              <a:rPr lang="en-US" dirty="0"/>
              <a:t>Swagger/</a:t>
            </a:r>
            <a:r>
              <a:rPr lang="en-US" dirty="0" err="1"/>
              <a:t>OpenAPI</a:t>
            </a:r>
            <a:r>
              <a:rPr lang="en-US" dirty="0"/>
              <a:t> to the rescue</a:t>
            </a:r>
          </a:p>
          <a:p>
            <a:r>
              <a:rPr lang="en-US" dirty="0"/>
              <a:t>We create a tool called the </a:t>
            </a:r>
            <a:r>
              <a:rPr lang="en-US" i="1" dirty="0" err="1"/>
              <a:t>Swaggatherer</a:t>
            </a:r>
            <a:r>
              <a:rPr lang="en-US" dirty="0"/>
              <a:t> to </a:t>
            </a:r>
            <a:r>
              <a:rPr lang="en-US" dirty="0" err="1"/>
              <a:t>codegen</a:t>
            </a:r>
            <a:r>
              <a:rPr lang="en-US" dirty="0"/>
              <a:t> endpoints</a:t>
            </a:r>
          </a:p>
          <a:p>
            <a:r>
              <a:rPr lang="en-US" dirty="0"/>
              <a:t>We grabbed the swagger docs for:</a:t>
            </a:r>
          </a:p>
          <a:p>
            <a:pPr lvl="1"/>
            <a:r>
              <a:rPr lang="en-US" dirty="0"/>
              <a:t>*All of Azure’s APIs* (~1200)</a:t>
            </a:r>
          </a:p>
          <a:p>
            <a:pPr lvl="1"/>
            <a:r>
              <a:rPr lang="en-US" dirty="0"/>
              <a:t>*All of </a:t>
            </a:r>
            <a:r>
              <a:rPr lang="en-US" dirty="0" err="1"/>
              <a:t>Github’s</a:t>
            </a:r>
            <a:r>
              <a:rPr lang="en-US" dirty="0"/>
              <a:t> APIs* (~300)</a:t>
            </a:r>
          </a:p>
        </p:txBody>
      </p:sp>
    </p:spTree>
    <p:extLst>
      <p:ext uri="{BB962C8B-B14F-4D97-AF65-F5344CB8AC3E}">
        <p14:creationId xmlns:p14="http://schemas.microsoft.com/office/powerpoint/2010/main" val="66736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C3A9-9A4D-4DB3-951C-EF4CF31A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C70C-4A99-4910-A43D-FCBCE2BF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BDN results</a:t>
            </a:r>
          </a:p>
        </p:txBody>
      </p:sp>
    </p:spTree>
    <p:extLst>
      <p:ext uri="{BB962C8B-B14F-4D97-AF65-F5344CB8AC3E}">
        <p14:creationId xmlns:p14="http://schemas.microsoft.com/office/powerpoint/2010/main" val="70390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2FFA-83A2-421A-98C5-A5B0AEA5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with the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6996-7E82-4365-92D0-1D681A87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you replace something every app is using?</a:t>
            </a:r>
          </a:p>
          <a:p>
            <a:pPr lvl="1"/>
            <a:r>
              <a:rPr lang="en-US" dirty="0"/>
              <a:t>The goal is to break as few people as possible</a:t>
            </a:r>
          </a:p>
          <a:p>
            <a:pPr lvl="1"/>
            <a:r>
              <a:rPr lang="en-US" dirty="0"/>
              <a:t>95% of apps you won’t know something changed</a:t>
            </a:r>
          </a:p>
          <a:p>
            <a:r>
              <a:rPr lang="en-US" dirty="0"/>
              <a:t>We avoid breaking anything with a cost larger than O(1) per app</a:t>
            </a:r>
          </a:p>
          <a:p>
            <a:pPr lvl="1"/>
            <a:r>
              <a:rPr lang="en-US" dirty="0"/>
              <a:t>You probably have one startup class</a:t>
            </a:r>
          </a:p>
          <a:p>
            <a:pPr lvl="1"/>
            <a:r>
              <a:rPr lang="en-US" dirty="0"/>
              <a:t>Breaking *libraries* is a much bigger deal than breaking apps</a:t>
            </a:r>
          </a:p>
          <a:p>
            <a:r>
              <a:rPr lang="en-US" dirty="0"/>
              <a:t>Good breaking changes make noise (analyzer)</a:t>
            </a:r>
          </a:p>
          <a:p>
            <a:r>
              <a:rPr lang="en-US" dirty="0"/>
              <a:t>Good breaking changes are easy to document</a:t>
            </a:r>
          </a:p>
          <a:p>
            <a:pPr lvl="1"/>
            <a:r>
              <a:rPr lang="en-US" dirty="0"/>
              <a:t>Predictable code before -&gt; Predictable code after</a:t>
            </a:r>
          </a:p>
          <a:p>
            <a:r>
              <a:rPr lang="en-US" dirty="0"/>
              <a:t>Conclusion: This is an easy change to absorb</a:t>
            </a:r>
          </a:p>
        </p:txBody>
      </p:sp>
    </p:spTree>
    <p:extLst>
      <p:ext uri="{BB962C8B-B14F-4D97-AF65-F5344CB8AC3E}">
        <p14:creationId xmlns:p14="http://schemas.microsoft.com/office/powerpoint/2010/main" val="357843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0114-9FD7-47A4-8683-6E66C14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routing?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3A32-9CB1-4487-98C8-4D51A101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is at the heart of everything – we make other decisions based on what routing decides</a:t>
            </a:r>
          </a:p>
          <a:p>
            <a:r>
              <a:rPr lang="en-US" dirty="0"/>
              <a:t>Routing is the idea that you can give structure to pieces of app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95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2A05-432F-4A86-A23C-BFCAF2C6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with the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C0E5-505B-47BA-A7B7-5A145003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2.2: We replaced the routing engine but kept the existing architecture. Concepts like endpoints are internal.</a:t>
            </a:r>
          </a:p>
          <a:p>
            <a:pPr lvl="1"/>
            <a:r>
              <a:rPr lang="en-US" dirty="0"/>
              <a:t>There was no code change for apps (other than </a:t>
            </a:r>
            <a:r>
              <a:rPr lang="en-US" dirty="0" err="1"/>
              <a:t>compat</a:t>
            </a:r>
            <a:r>
              <a:rPr lang="en-US" dirty="0"/>
              <a:t> level)</a:t>
            </a:r>
          </a:p>
          <a:p>
            <a:pPr lvl="1"/>
            <a:r>
              <a:rPr lang="en-US" dirty="0"/>
              <a:t>This lets us test the quality of the implementation</a:t>
            </a:r>
          </a:p>
          <a:p>
            <a:pPr lvl="1"/>
            <a:r>
              <a:rPr lang="en-US" dirty="0"/>
              <a:t>MVC has </a:t>
            </a:r>
            <a:r>
              <a:rPr lang="en-US" dirty="0" err="1"/>
              <a:t>compat</a:t>
            </a:r>
            <a:r>
              <a:rPr lang="en-US" dirty="0"/>
              <a:t> switches so its easy to revert behavior</a:t>
            </a:r>
          </a:p>
          <a:p>
            <a:pPr lvl="1"/>
            <a:r>
              <a:rPr lang="en-US" dirty="0"/>
              <a:t>Overall this was a success….. Except</a:t>
            </a:r>
          </a:p>
          <a:p>
            <a:r>
              <a:rPr lang="en-US" dirty="0"/>
              <a:t>Link generation is complicated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tried to fix some “design bugs” in link generation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Far too many people were broken by this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Fortunately it was easy to revert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93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4153-9BB8-4752-BD0B-73C4F327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with the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223E-1D59-492D-ACE9-27F9A85B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3.0: new startup code with </a:t>
            </a:r>
            <a:r>
              <a:rPr lang="en-US" dirty="0" err="1"/>
              <a:t>UseEndpoints</a:t>
            </a:r>
            <a:r>
              <a:rPr lang="en-US" dirty="0"/>
              <a:t> is the default. Migrated apps get an analyzer warning if they don’t explicitly opt out of endpoint routing.</a:t>
            </a:r>
          </a:p>
          <a:p>
            <a:r>
              <a:rPr lang="en-US" dirty="0"/>
              <a:t>Security:</a:t>
            </a:r>
          </a:p>
          <a:p>
            <a:pPr lvl="1"/>
            <a:r>
              <a:rPr lang="en-US" dirty="0"/>
              <a:t>We released while working on 3.0 that we need to make the choice of routing system really clear in code.</a:t>
            </a:r>
          </a:p>
          <a:p>
            <a:pPr lvl="1"/>
            <a:r>
              <a:rPr lang="en-US" dirty="0"/>
              <a:t>We’re worried about users being confused and falling into undocumented configurations.</a:t>
            </a:r>
          </a:p>
          <a:p>
            <a:pPr lvl="1"/>
            <a:r>
              <a:rPr lang="en-US" dirty="0"/>
              <a:t>Extra guard-rails with analyzers and runtime errors for misconfiguration</a:t>
            </a:r>
          </a:p>
          <a:p>
            <a:r>
              <a:rPr lang="en-US" dirty="0"/>
              <a:t>Users are embracing new features</a:t>
            </a:r>
          </a:p>
          <a:p>
            <a:r>
              <a:rPr lang="en-US" dirty="0"/>
              <a:t>New frameworks like </a:t>
            </a:r>
            <a:r>
              <a:rPr lang="en-US" dirty="0" err="1"/>
              <a:t>gRPC</a:t>
            </a:r>
            <a:r>
              <a:rPr lang="en-US" dirty="0"/>
              <a:t> or Server-Side </a:t>
            </a:r>
            <a:r>
              <a:rPr lang="en-US" dirty="0" err="1"/>
              <a:t>Blazor</a:t>
            </a:r>
            <a:r>
              <a:rPr lang="en-US" dirty="0"/>
              <a:t> only use Endpoint Routing</a:t>
            </a:r>
          </a:p>
        </p:txBody>
      </p:sp>
    </p:spTree>
    <p:extLst>
      <p:ext uri="{BB962C8B-B14F-4D97-AF65-F5344CB8AC3E}">
        <p14:creationId xmlns:p14="http://schemas.microsoft.com/office/powerpoint/2010/main" val="77858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C49C-3C57-4392-9359-2990313D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with the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F0C0-0E30-424B-8C3D-C352CE16F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what if you used old extensibility like </a:t>
            </a:r>
            <a:r>
              <a:rPr lang="en-US" dirty="0" err="1"/>
              <a:t>IRouter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TODO 5 stages of grief graphic</a:t>
            </a:r>
          </a:p>
          <a:p>
            <a:r>
              <a:rPr lang="en-US" dirty="0"/>
              <a:t>Our goal is to try and take everyone with us. We’ll keep improving the feature set until folks are happy.</a:t>
            </a:r>
          </a:p>
        </p:txBody>
      </p:sp>
    </p:spTree>
    <p:extLst>
      <p:ext uri="{BB962C8B-B14F-4D97-AF65-F5344CB8AC3E}">
        <p14:creationId xmlns:p14="http://schemas.microsoft.com/office/powerpoint/2010/main" val="1127742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BD46-6E89-4C2C-A62D-FC5D36EC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with the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8F7A-837D-4BD3-B03A-13F42C4C8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this say about ASP.NET Core overall?</a:t>
            </a:r>
          </a:p>
          <a:p>
            <a:r>
              <a:rPr lang="en-US" dirty="0"/>
              <a:t>This is one of the largest changes we asked the community to accept.</a:t>
            </a:r>
          </a:p>
          <a:p>
            <a:pPr lvl="1"/>
            <a:r>
              <a:rPr lang="en-US" dirty="0"/>
              <a:t>These rollouts always span multiple releases for us</a:t>
            </a:r>
          </a:p>
          <a:p>
            <a:pPr lvl="1"/>
            <a:r>
              <a:rPr lang="en-US" dirty="0"/>
              <a:t>Also always requires two-way dialog about what’s needed</a:t>
            </a:r>
          </a:p>
          <a:p>
            <a:r>
              <a:rPr lang="en-US" dirty="0"/>
              <a:t>We ship on a yearly schedule now</a:t>
            </a:r>
          </a:p>
          <a:p>
            <a:pPr lvl="1"/>
            <a:r>
              <a:rPr lang="en-US" dirty="0"/>
              <a:t>TODO schedule</a:t>
            </a:r>
          </a:p>
          <a:p>
            <a:pPr lvl="1"/>
            <a:r>
              <a:rPr lang="en-US" dirty="0"/>
              <a:t>This means we can announce deprecations and changes with dates attached</a:t>
            </a:r>
          </a:p>
          <a:p>
            <a:pPr lvl="1"/>
            <a:r>
              <a:rPr lang="en-US" dirty="0"/>
              <a:t>If you like change, upgrade every year and get the newest stuff</a:t>
            </a:r>
          </a:p>
          <a:p>
            <a:pPr lvl="1"/>
            <a:r>
              <a:rPr lang="en-US" dirty="0"/>
              <a:t>If you don’t like change, upgrade every 2-3 years and stay on LTS</a:t>
            </a:r>
          </a:p>
          <a:p>
            <a:r>
              <a:rPr lang="en-US" dirty="0"/>
              <a:t>We plan to innovate in odd-numbered releases and polish </a:t>
            </a:r>
            <a:r>
              <a:rPr lang="en-US"/>
              <a:t>in even-numbered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9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10B2-8150-496E-856A-27AB5E5D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System VS Structured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8BDF-B454-4E56-9E93-46DBAA58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code sample</a:t>
            </a:r>
          </a:p>
        </p:txBody>
      </p:sp>
    </p:spTree>
    <p:extLst>
      <p:ext uri="{BB962C8B-B14F-4D97-AF65-F5344CB8AC3E}">
        <p14:creationId xmlns:p14="http://schemas.microsoft.com/office/powerpoint/2010/main" val="159027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94FF-BDFD-401E-AD96-9B6A8331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02AE-908C-49C2-A946-2D7DF179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you want a structured system?</a:t>
            </a:r>
          </a:p>
          <a:p>
            <a:r>
              <a:rPr lang="en-US" dirty="0"/>
              <a:t>Better Scalability</a:t>
            </a:r>
          </a:p>
          <a:p>
            <a:pPr lvl="1"/>
            <a:r>
              <a:rPr lang="en-US" dirty="0"/>
              <a:t>Conceptual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Differentiation (different policies):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Error Handing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Rate Limiting</a:t>
            </a:r>
          </a:p>
          <a:p>
            <a:pPr lvl="1"/>
            <a:r>
              <a:rPr lang="en-US" dirty="0"/>
              <a:t>(many more)</a:t>
            </a:r>
          </a:p>
        </p:txBody>
      </p:sp>
    </p:spTree>
    <p:extLst>
      <p:ext uri="{BB962C8B-B14F-4D97-AF65-F5344CB8AC3E}">
        <p14:creationId xmlns:p14="http://schemas.microsoft.com/office/powerpoint/2010/main" val="373369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4C3C-BD67-4723-BB50-4F96735B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replace routing?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7B2B-0113-4046-8D1B-43947993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was not great</a:t>
            </a:r>
          </a:p>
          <a:p>
            <a:r>
              <a:rPr lang="en-US" dirty="0"/>
              <a:t>Old version had two separate implementations already</a:t>
            </a:r>
          </a:p>
          <a:p>
            <a:r>
              <a:rPr lang="en-US" dirty="0"/>
              <a:t>Old version didn’t integrate with middleware</a:t>
            </a:r>
          </a:p>
          <a:p>
            <a:pPr lvl="1"/>
            <a:r>
              <a:rPr lang="en-US" dirty="0"/>
              <a:t>Duplication of functionality between MVC, </a:t>
            </a:r>
            <a:r>
              <a:rPr lang="en-US" dirty="0" err="1"/>
              <a:t>SignalR</a:t>
            </a:r>
            <a:r>
              <a:rPr lang="en-US" dirty="0"/>
              <a:t>, Middleware</a:t>
            </a:r>
          </a:p>
          <a:p>
            <a:pPr lvl="1"/>
            <a:r>
              <a:rPr lang="en-US" dirty="0"/>
              <a:t>All of the useful extensibility is in MVC</a:t>
            </a:r>
          </a:p>
          <a:p>
            <a:r>
              <a:rPr lang="en-US" dirty="0"/>
              <a:t>We were planning to add </a:t>
            </a:r>
            <a:r>
              <a:rPr lang="en-US" dirty="0" err="1"/>
              <a:t>gRPC</a:t>
            </a:r>
            <a:r>
              <a:rPr lang="en-US" dirty="0"/>
              <a:t> and Server-Side </a:t>
            </a:r>
            <a:r>
              <a:rPr lang="en-US" dirty="0" err="1"/>
              <a:t>Blazor</a:t>
            </a:r>
            <a:endParaRPr lang="en-US" dirty="0"/>
          </a:p>
          <a:p>
            <a:pPr lvl="1"/>
            <a:r>
              <a:rPr lang="en-US" dirty="0" err="1"/>
              <a:t>SignalR</a:t>
            </a:r>
            <a:r>
              <a:rPr lang="en-US" dirty="0"/>
              <a:t> had already reimplemented routing</a:t>
            </a:r>
          </a:p>
          <a:p>
            <a:pPr lvl="1"/>
            <a:r>
              <a:rPr lang="en-US" dirty="0"/>
              <a:t>Conclusion: old routing wasn’t a good foundation</a:t>
            </a:r>
          </a:p>
        </p:txBody>
      </p:sp>
    </p:spTree>
    <p:extLst>
      <p:ext uri="{BB962C8B-B14F-4D97-AF65-F5344CB8AC3E}">
        <p14:creationId xmlns:p14="http://schemas.microsoft.com/office/powerpoint/2010/main" val="406782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15A-27C9-4C2A-9635-40558494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it take?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BA51-96BA-44C4-B523-A6BC84E9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Naturally, our goal was to solve all of the problems on the previous slide (I hope you memorized it)</a:t>
            </a:r>
          </a:p>
          <a:p>
            <a:r>
              <a:rPr lang="en-US" dirty="0"/>
              <a:t>Redesign matching/link-generation focused on performance</a:t>
            </a:r>
          </a:p>
          <a:p>
            <a:pPr lvl="1"/>
            <a:r>
              <a:rPr lang="en-US" dirty="0"/>
              <a:t>High bar for compatibility</a:t>
            </a:r>
          </a:p>
          <a:p>
            <a:pPr lvl="1"/>
            <a:r>
              <a:rPr lang="en-US" dirty="0"/>
              <a:t>Needs to provide features that useful to build frameworks (HTTP method filtering, hostname filtering, content-type filtering,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Interop between routing and middleware</a:t>
            </a:r>
          </a:p>
          <a:p>
            <a:r>
              <a:rPr lang="en-US" dirty="0"/>
              <a:t>New programming model: route-to-code (no framework)</a:t>
            </a:r>
          </a:p>
          <a:p>
            <a:r>
              <a:rPr lang="en-US" dirty="0"/>
              <a:t>Plan to migrate existing functionality (spans multiple releases)</a:t>
            </a:r>
          </a:p>
        </p:txBody>
      </p:sp>
    </p:spTree>
    <p:extLst>
      <p:ext uri="{BB962C8B-B14F-4D97-AF65-F5344CB8AC3E}">
        <p14:creationId xmlns:p14="http://schemas.microsoft.com/office/powerpoint/2010/main" val="187517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9060-83E6-49F4-8E8D-8969FEC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9E76-3BAC-4DE8-934A-74F6C266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more we didn’t get to</a:t>
            </a:r>
          </a:p>
          <a:p>
            <a:r>
              <a:rPr lang="en-US" dirty="0"/>
              <a:t>Since the perf results are good we have lots of ideas</a:t>
            </a:r>
          </a:p>
          <a:p>
            <a:pPr lvl="1"/>
            <a:r>
              <a:rPr lang="en-US" dirty="0"/>
              <a:t>More routing-aware middleware</a:t>
            </a:r>
          </a:p>
          <a:p>
            <a:pPr lvl="1"/>
            <a:r>
              <a:rPr lang="en-US" dirty="0"/>
              <a:t>Routing as static-file server</a:t>
            </a:r>
          </a:p>
          <a:p>
            <a:pPr lvl="1"/>
            <a:r>
              <a:rPr lang="en-US" dirty="0"/>
              <a:t>Routing as an API gateway?</a:t>
            </a:r>
          </a:p>
        </p:txBody>
      </p:sp>
    </p:spTree>
    <p:extLst>
      <p:ext uri="{BB962C8B-B14F-4D97-AF65-F5344CB8AC3E}">
        <p14:creationId xmlns:p14="http://schemas.microsoft.com/office/powerpoint/2010/main" val="136064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261F-6CAA-42A6-BA37-8D990E00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0AD2-F305-419D-BA06-5A5133D1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screenshot of [Authorize]</a:t>
            </a:r>
          </a:p>
          <a:p>
            <a:endParaRPr lang="en-US" dirty="0"/>
          </a:p>
          <a:p>
            <a:r>
              <a:rPr lang="en-US" dirty="0"/>
              <a:t>How does this work?</a:t>
            </a:r>
          </a:p>
          <a:p>
            <a:r>
              <a:rPr lang="en-US" dirty="0"/>
              <a:t>If you said middleware, you’d not be crazy, but you’d be wrong</a:t>
            </a:r>
          </a:p>
          <a:p>
            <a:r>
              <a:rPr lang="en-US" dirty="0"/>
              <a:t>We didn’t have an authorization middleware before 3.0</a:t>
            </a:r>
          </a:p>
          <a:p>
            <a:r>
              <a:rPr lang="en-US" dirty="0"/>
              <a:t>[Authorize] works in MVC and </a:t>
            </a:r>
            <a:r>
              <a:rPr lang="en-US" dirty="0" err="1"/>
              <a:t>SignalR</a:t>
            </a:r>
            <a:r>
              <a:rPr lang="en-US" dirty="0"/>
              <a:t> because it’s implemented by those frameworks</a:t>
            </a:r>
          </a:p>
        </p:txBody>
      </p:sp>
    </p:spTree>
    <p:extLst>
      <p:ext uri="{BB962C8B-B14F-4D97-AF65-F5344CB8AC3E}">
        <p14:creationId xmlns:p14="http://schemas.microsoft.com/office/powerpoint/2010/main" val="90829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1487</Words>
  <Application>Microsoft Office PowerPoint</Application>
  <PresentationFormat>Widescreen</PresentationFormat>
  <Paragraphs>211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Endpoint Routing Deep-Dive</vt:lpstr>
      <vt:lpstr>Agenda</vt:lpstr>
      <vt:lpstr>Why routing?</vt:lpstr>
      <vt:lpstr>Unstructured System VS Structured System</vt:lpstr>
      <vt:lpstr>Structured Systems</vt:lpstr>
      <vt:lpstr>Why replace routing?</vt:lpstr>
      <vt:lpstr>So what’s it take?</vt:lpstr>
      <vt:lpstr>Future work</vt:lpstr>
      <vt:lpstr>Middleware Integration</vt:lpstr>
      <vt:lpstr>Case Study: Authorization Middleware</vt:lpstr>
      <vt:lpstr>Case Study: Authorization Middleware</vt:lpstr>
      <vt:lpstr>Demo: Playing with Endpoints</vt:lpstr>
      <vt:lpstr>Route-to-code new programming model</vt:lpstr>
      <vt:lpstr>Route-to-code new programming model</vt:lpstr>
      <vt:lpstr>Routing Implementation</vt:lpstr>
      <vt:lpstr>Routing Implementation</vt:lpstr>
      <vt:lpstr>Demo: Let’s see that tree</vt:lpstr>
      <vt:lpstr>Routing Implementation</vt:lpstr>
      <vt:lpstr>Routing Implementation</vt:lpstr>
      <vt:lpstr>Routing Implementation</vt:lpstr>
      <vt:lpstr>Routing Implementation</vt:lpstr>
      <vt:lpstr>Routing Implementation</vt:lpstr>
      <vt:lpstr>Demo: Policy nodes</vt:lpstr>
      <vt:lpstr>Routing Implementation</vt:lpstr>
      <vt:lpstr>Performance Results</vt:lpstr>
      <vt:lpstr>Performance Results</vt:lpstr>
      <vt:lpstr>Performance Results</vt:lpstr>
      <vt:lpstr>Performance Testing</vt:lpstr>
      <vt:lpstr>Out with the old</vt:lpstr>
      <vt:lpstr>Out with the old</vt:lpstr>
      <vt:lpstr>Out with the old</vt:lpstr>
      <vt:lpstr>Out with the old</vt:lpstr>
      <vt:lpstr>Out with the 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Endpoint Routing Deep-Dive</dc:title>
  <dc:creator>Ryan Nowak</dc:creator>
  <cp:lastModifiedBy>Ryan Nowak</cp:lastModifiedBy>
  <cp:revision>11</cp:revision>
  <dcterms:created xsi:type="dcterms:W3CDTF">2019-10-06T20:53:30Z</dcterms:created>
  <dcterms:modified xsi:type="dcterms:W3CDTF">2019-10-07T03:00:21Z</dcterms:modified>
</cp:coreProperties>
</file>