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30"/>
  </p:notesMasterIdLst>
  <p:sldIdLst>
    <p:sldId id="10540" r:id="rId5"/>
    <p:sldId id="10541" r:id="rId6"/>
    <p:sldId id="10550" r:id="rId7"/>
    <p:sldId id="10542" r:id="rId8"/>
    <p:sldId id="10543" r:id="rId9"/>
    <p:sldId id="10544" r:id="rId10"/>
    <p:sldId id="10545" r:id="rId11"/>
    <p:sldId id="10551" r:id="rId12"/>
    <p:sldId id="10546" r:id="rId13"/>
    <p:sldId id="10547" r:id="rId14"/>
    <p:sldId id="10539" r:id="rId15"/>
    <p:sldId id="527" r:id="rId16"/>
    <p:sldId id="528" r:id="rId17"/>
    <p:sldId id="529" r:id="rId18"/>
    <p:sldId id="1970" r:id="rId19"/>
    <p:sldId id="515" r:id="rId20"/>
    <p:sldId id="270" r:id="rId21"/>
    <p:sldId id="267" r:id="rId22"/>
    <p:sldId id="10552" r:id="rId23"/>
    <p:sldId id="10553" r:id="rId24"/>
    <p:sldId id="10555" r:id="rId25"/>
    <p:sldId id="10548" r:id="rId26"/>
    <p:sldId id="10549" r:id="rId27"/>
    <p:sldId id="10554" r:id="rId28"/>
    <p:sldId id="1022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10540"/>
            <p14:sldId id="10541"/>
            <p14:sldId id="10550"/>
            <p14:sldId id="10542"/>
            <p14:sldId id="10543"/>
            <p14:sldId id="10544"/>
            <p14:sldId id="10545"/>
            <p14:sldId id="10551"/>
            <p14:sldId id="10546"/>
            <p14:sldId id="10547"/>
            <p14:sldId id="10539"/>
            <p14:sldId id="527"/>
            <p14:sldId id="528"/>
            <p14:sldId id="529"/>
            <p14:sldId id="1970"/>
            <p14:sldId id="515"/>
            <p14:sldId id="270"/>
            <p14:sldId id="267"/>
            <p14:sldId id="10552"/>
            <p14:sldId id="10553"/>
            <p14:sldId id="10555"/>
            <p14:sldId id="10548"/>
            <p14:sldId id="10549"/>
            <p14:sldId id="10554"/>
            <p14:sldId id="102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Massi" initials="BM" lastIdx="21" clrIdx="0">
    <p:extLst>
      <p:ext uri="{19B8F6BF-5375-455C-9EA6-DF929625EA0E}">
        <p15:presenceInfo xmlns:p15="http://schemas.microsoft.com/office/powerpoint/2012/main" userId="S::bethma@microsoft.com::bd08b5aa-02b2-43fc-b15c-eeea7517ad71" providerId="AD"/>
      </p:ext>
    </p:extLst>
  </p:cmAuthor>
  <p:cmAuthor id="2" name="Christos Matskas" initials="CM" lastIdx="11" clrIdx="1">
    <p:extLst>
      <p:ext uri="{19B8F6BF-5375-455C-9EA6-DF929625EA0E}">
        <p15:presenceInfo xmlns:p15="http://schemas.microsoft.com/office/powerpoint/2012/main" userId="S::chmatsk@microsoft.com::2b548a1b-e0ab-49b8-a683-ebd48b4e7142" providerId="AD"/>
      </p:ext>
    </p:extLst>
  </p:cmAuthor>
  <p:cmAuthor id="3" name="James Montemagno" initials="JM" lastIdx="3" clrIdx="2">
    <p:extLst>
      <p:ext uri="{19B8F6BF-5375-455C-9EA6-DF929625EA0E}">
        <p15:presenceInfo xmlns:p15="http://schemas.microsoft.com/office/powerpoint/2012/main" userId="S::jamont@microsoft.com::e0435849-a140-4c07-8047-7cefab9356ed" providerId="AD"/>
      </p:ext>
    </p:extLst>
  </p:cmAuthor>
  <p:cmAuthor id="4" name="Rajen Kishna" initials="RK" lastIdx="3" clrIdx="3">
    <p:extLst>
      <p:ext uri="{19B8F6BF-5375-455C-9EA6-DF929625EA0E}">
        <p15:presenceInfo xmlns:p15="http://schemas.microsoft.com/office/powerpoint/2012/main" userId="S::rajenki@microsoft.com::cb2617cd-b010-4f29-a12f-c13505cda1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2E2E"/>
    <a:srgbClr val="181815"/>
    <a:srgbClr val="E2068C"/>
    <a:srgbClr val="FFFFFF"/>
    <a:srgbClr val="7FCC27"/>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p:restoredTop sz="79728" autoAdjust="0"/>
  </p:normalViewPr>
  <p:slideViewPr>
    <p:cSldViewPr snapToGrid="0">
      <p:cViewPr>
        <p:scale>
          <a:sx n="83" d="100"/>
          <a:sy n="83" d="100"/>
        </p:scale>
        <p:origin x="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Minimum</a:t>
            </a:r>
            <a:r>
              <a:rPr lang="en-US" baseline="0" dirty="0"/>
              <a:t> </a:t>
            </a:r>
            <a:r>
              <a:rPr lang="en-US" dirty="0"/>
              <a:t>Heap Size vs Active</a:t>
            </a:r>
            <a:r>
              <a:rPr lang="en-US" baseline="0" dirty="0"/>
              <a:t> Clients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737803953216176"/>
          <c:y val="0.13980393223003476"/>
          <c:w val="0.82246699691217584"/>
          <c:h val="0.65326351944540628"/>
        </c:manualLayout>
      </c:layout>
      <c:scatterChart>
        <c:scatterStyle val="lineMarker"/>
        <c:varyColors val="0"/>
        <c:ser>
          <c:idx val="0"/>
          <c:order val="0"/>
          <c:tx>
            <c:strRef>
              <c:f>Sheet1!$B$1</c:f>
              <c:strCache>
                <c:ptCount val="1"/>
                <c:pt idx="0">
                  <c:v>Heap Size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Sheet1!$A$2:$A$8</c:f>
              <c:numCache>
                <c:formatCode>General</c:formatCode>
                <c:ptCount val="7"/>
                <c:pt idx="0">
                  <c:v>1</c:v>
                </c:pt>
                <c:pt idx="1">
                  <c:v>100</c:v>
                </c:pt>
                <c:pt idx="2">
                  <c:v>1000</c:v>
                </c:pt>
                <c:pt idx="3">
                  <c:v>2000</c:v>
                </c:pt>
                <c:pt idx="4">
                  <c:v>3000</c:v>
                </c:pt>
                <c:pt idx="5">
                  <c:v>4000</c:v>
                </c:pt>
                <c:pt idx="6">
                  <c:v>5000</c:v>
                </c:pt>
              </c:numCache>
            </c:numRef>
          </c:xVal>
          <c:yVal>
            <c:numRef>
              <c:f>Sheet1!$B$2:$B$8</c:f>
              <c:numCache>
                <c:formatCode>General</c:formatCode>
                <c:ptCount val="7"/>
                <c:pt idx="0">
                  <c:v>3</c:v>
                </c:pt>
                <c:pt idx="1">
                  <c:v>16</c:v>
                </c:pt>
                <c:pt idx="2">
                  <c:v>119</c:v>
                </c:pt>
                <c:pt idx="3">
                  <c:v>190</c:v>
                </c:pt>
                <c:pt idx="4">
                  <c:v>256</c:v>
                </c:pt>
                <c:pt idx="5">
                  <c:v>390</c:v>
                </c:pt>
                <c:pt idx="6">
                  <c:v>422</c:v>
                </c:pt>
              </c:numCache>
            </c:numRef>
          </c:yVal>
          <c:smooth val="0"/>
          <c:extLst>
            <c:ext xmlns:c16="http://schemas.microsoft.com/office/drawing/2014/chart" uri="{C3380CC4-5D6E-409C-BE32-E72D297353CC}">
              <c16:uniqueId val="{00000001-10F0-4C1A-AF95-0EF0F14B166C}"/>
            </c:ext>
          </c:extLst>
        </c:ser>
        <c:dLbls>
          <c:showLegendKey val="0"/>
          <c:showVal val="0"/>
          <c:showCatName val="0"/>
          <c:showSerName val="0"/>
          <c:showPercent val="0"/>
          <c:showBubbleSize val="0"/>
        </c:dLbls>
        <c:axId val="874232735"/>
        <c:axId val="41865759"/>
      </c:scatterChart>
      <c:valAx>
        <c:axId val="8742327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Active Connection</a:t>
                </a:r>
                <a:r>
                  <a:rPr lang="en-US" baseline="0"/>
                  <a:t> 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5759"/>
        <c:crosses val="autoZero"/>
        <c:crossBetween val="midCat"/>
      </c:valAx>
      <c:valAx>
        <c:axId val="41865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Heap Size in MB</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423273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p:txBody>
      </p:sp>
      <p:sp>
        <p:nvSpPr>
          <p:cNvPr id="4" name="Slide Number Placeholder 3"/>
          <p:cNvSpPr>
            <a:spLocks noGrp="1"/>
          </p:cNvSpPr>
          <p:nvPr>
            <p:ph type="sldNum" sz="quarter" idx="5"/>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221722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9m</a:t>
            </a:r>
          </a:p>
        </p:txBody>
      </p:sp>
      <p:sp>
        <p:nvSpPr>
          <p:cNvPr id="4" name="Slide Number Placeholder 3"/>
          <p:cNvSpPr>
            <a:spLocks noGrp="1"/>
          </p:cNvSpPr>
          <p:nvPr>
            <p:ph type="sldNum" sz="quarter" idx="10"/>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412585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364153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19</a:t>
            </a:fld>
            <a:endParaRPr lang="en-US"/>
          </a:p>
        </p:txBody>
      </p:sp>
    </p:spTree>
    <p:extLst>
      <p:ext uri="{BB962C8B-B14F-4D97-AF65-F5344CB8AC3E}">
        <p14:creationId xmlns:p14="http://schemas.microsoft.com/office/powerpoint/2010/main" val="82827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15m</a:t>
            </a:r>
          </a:p>
        </p:txBody>
      </p:sp>
      <p:sp>
        <p:nvSpPr>
          <p:cNvPr id="4" name="Slide Number Placeholder 3"/>
          <p:cNvSpPr>
            <a:spLocks noGrp="1"/>
          </p:cNvSpPr>
          <p:nvPr>
            <p:ph type="sldNum" sz="quarter" idx="5"/>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365171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You can build anything with .NET.  We’ve made significant investments in .NET over the years as well as unifying the ecosystem to support building literally anything. From desktop to gaming to the cloud, .NET is a general purpose programming platform that enables all kinds of scenarios. Once you learn one, you can easily pick up another. </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0918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emf"/><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emf"/><Relationship Id="rId5" Type="http://schemas.openxmlformats.org/officeDocument/2006/relationships/image" Target="../media/image6.sv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29070-1FD3-47A5-811F-38481046D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25"/>
            <a:ext cx="12192000" cy="6381750"/>
          </a:xfrm>
          <a:prstGeom prst="rect">
            <a:avLst/>
          </a:prstGeom>
        </p:spPr>
      </p:pic>
      <p:pic>
        <p:nvPicPr>
          <p:cNvPr id="19" name="Picture 18"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2" name="TextBox 1">
            <a:extLst>
              <a:ext uri="{FF2B5EF4-FFF2-40B4-BE49-F238E27FC236}">
                <a16:creationId xmlns:a16="http://schemas.microsoft.com/office/drawing/2014/main" id="{6E3E4BBD-D484-4B33-8113-1E7DD1741B22}"/>
              </a:ext>
            </a:extLst>
          </p:cNvPr>
          <p:cNvSpPr txBox="1"/>
          <p:nvPr userDrawn="1"/>
        </p:nvSpPr>
        <p:spPr>
          <a:xfrm>
            <a:off x="8229601" y="5855677"/>
            <a:ext cx="3217984" cy="627864"/>
          </a:xfrm>
          <a:prstGeom prst="rect">
            <a:avLst/>
          </a:prstGeom>
          <a:solidFill>
            <a:srgbClr val="E2068C"/>
          </a:solidFill>
        </p:spPr>
        <p:txBody>
          <a:bodyPr wrap="square" lIns="182880" tIns="146304" rIns="182880" bIns="146304" rtlCol="0">
            <a:spAutoFit/>
          </a:bodyPr>
          <a:lstStyle/>
          <a:p>
            <a:pPr algn="ctr">
              <a:lnSpc>
                <a:spcPct val="90000"/>
              </a:lnSpc>
              <a:spcAft>
                <a:spcPts val="600"/>
              </a:spcAft>
            </a:pPr>
            <a:r>
              <a:rPr lang="en-US" sz="2400">
                <a:solidFill>
                  <a:schemeClr val="bg1"/>
                </a:solidFill>
              </a:rPr>
              <a:t>www.dotnetconf.net </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3412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4149648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Graphic 1">
            <a:extLst>
              <a:ext uri="{FF2B5EF4-FFF2-40B4-BE49-F238E27FC236}">
                <a16:creationId xmlns:a16="http://schemas.microsoft.com/office/drawing/2014/main" id="{BB4BD62E-DE50-443B-986C-2AABE50DB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p:bg>
      <p:bgRef idx="1001">
        <a:schemeClr val="bg1"/>
      </p:bgRef>
    </p:bg>
    <p:spTree>
      <p:nvGrpSpPr>
        <p:cNvPr id="1" name=""/>
        <p:cNvGrpSpPr/>
        <p:nvPr/>
      </p:nvGrpSpPr>
      <p:grpSpPr>
        <a:xfrm>
          <a:off x="0" y="0"/>
          <a:ext cx="0" cy="0"/>
          <a:chOff x="0" y="0"/>
          <a:chExt cx="0" cy="0"/>
        </a:xfrm>
      </p:grpSpPr>
      <p:sp>
        <p:nvSpPr>
          <p:cNvPr id="5" name="Footer Placeholder 6" hidden="1"/>
          <p:cNvSpPr txBox="1">
            <a:spLocks/>
          </p:cNvSpPr>
          <p:nvPr/>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457202" y="457200"/>
            <a:ext cx="11277599" cy="635000"/>
          </a:xfrm>
          <a:prstGeom prst="rect">
            <a:avLst/>
          </a:prstGeom>
        </p:spPr>
        <p:txBody>
          <a:bodyPr vert="horz" lIns="0" tIns="0" rIns="0" bIns="0" rtlCol="0" anchor="t">
            <a:normAutofit/>
          </a:bodyPr>
          <a:lstStyle>
            <a:lvl1pPr>
              <a:defRPr sz="4400" b="0" i="0">
                <a:solidFill>
                  <a:schemeClr val="tx1"/>
                </a:solidFill>
                <a:latin typeface="Segoe Semibold" charset="0"/>
                <a:ea typeface="Segoe Semibold" charset="0"/>
                <a:cs typeface="Segoe Semibold" charset="0"/>
              </a:defRPr>
            </a:lvl1pPr>
          </a:lstStyle>
          <a:p>
            <a:r>
              <a:rPr lang="en-US" dirty="0"/>
              <a:t>Click to edit Master title style</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7" name="Footer Placeholder 6" hidden="1">
            <a:extLst>
              <a:ext uri="{FF2B5EF4-FFF2-40B4-BE49-F238E27FC236}">
                <a16:creationId xmlns:a16="http://schemas.microsoft.com/office/drawing/2014/main" id="{288157B8-476F-EA4F-A047-5A8BD09DED6D}"/>
              </a:ext>
            </a:extLst>
          </p:cNvPr>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0" name="Text Placeholder 3">
            <a:extLst>
              <a:ext uri="{FF2B5EF4-FFF2-40B4-BE49-F238E27FC236}">
                <a16:creationId xmlns:a16="http://schemas.microsoft.com/office/drawing/2014/main" id="{9113A430-F6A1-4E86-9240-781A33179C75}"/>
              </a:ext>
            </a:extLst>
          </p:cNvPr>
          <p:cNvSpPr>
            <a:spLocks noGrp="1"/>
          </p:cNvSpPr>
          <p:nvPr>
            <p:ph idx="32"/>
          </p:nvPr>
        </p:nvSpPr>
        <p:spPr>
          <a:xfrm>
            <a:off x="457202" y="1355077"/>
            <a:ext cx="11277599" cy="5025873"/>
          </a:xfrm>
          <a:prstGeom prst="rect">
            <a:avLst/>
          </a:prstGeom>
        </p:spPr>
        <p:txBody>
          <a:bodyPr vert="horz" wrap="square" lIns="0" tIns="0" rIns="0" bIns="0" rtlCol="0">
            <a:noAutofit/>
          </a:bodyPr>
          <a:lstStyle>
            <a:lvl1pPr>
              <a:defRPr b="0"/>
            </a:lvl1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8633329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306639201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3852839"/>
            <a:ext cx="10363200" cy="554062"/>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355914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79FFEB9-2BE6-4DB6-8DCA-DBA500633B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0" name="Graphic 9">
            <a:extLst>
              <a:ext uri="{FF2B5EF4-FFF2-40B4-BE49-F238E27FC236}">
                <a16:creationId xmlns:a16="http://schemas.microsoft.com/office/drawing/2014/main" id="{9E39216E-F59B-4BC9-B7CE-10A9447E20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30" y="0"/>
            <a:ext cx="12169140" cy="6858000"/>
          </a:xfrm>
          <a:prstGeom prst="rect">
            <a:avLst/>
          </a:prstGeom>
        </p:spPr>
      </p:pic>
      <p:sp>
        <p:nvSpPr>
          <p:cNvPr id="18" name="Rectangle 17">
            <a:extLst>
              <a:ext uri="{FF2B5EF4-FFF2-40B4-BE49-F238E27FC236}">
                <a16:creationId xmlns:a16="http://schemas.microsoft.com/office/drawing/2014/main" id="{00414B93-1C7A-463B-94D3-C75120E48B38}"/>
              </a:ext>
            </a:extLst>
          </p:cNvPr>
          <p:cNvSpPr/>
          <p:nvPr userDrawn="1"/>
        </p:nvSpPr>
        <p:spPr bwMode="auto">
          <a:xfrm>
            <a:off x="11430" y="1758462"/>
            <a:ext cx="12192000" cy="34465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7" name="Graphic 6">
            <a:extLst>
              <a:ext uri="{FF2B5EF4-FFF2-40B4-BE49-F238E27FC236}">
                <a16:creationId xmlns:a16="http://schemas.microsoft.com/office/drawing/2014/main" id="{0EDE7E98-2515-4CF5-A7F5-85F9915B5AC4}"/>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949183" y="3714094"/>
            <a:ext cx="2168764" cy="2317429"/>
          </a:xfrm>
          <a:prstGeom prst="rect">
            <a:avLst/>
          </a:prstGeom>
        </p:spPr>
      </p:pic>
      <p:sp>
        <p:nvSpPr>
          <p:cNvPr id="13" name="Title 1"/>
          <p:cNvSpPr>
            <a:spLocks noGrp="1"/>
          </p:cNvSpPr>
          <p:nvPr>
            <p:ph type="title" hasCustomPrompt="1"/>
          </p:nvPr>
        </p:nvSpPr>
        <p:spPr>
          <a:xfrm>
            <a:off x="543146" y="1925787"/>
            <a:ext cx="11062699"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21145"/>
            <a:ext cx="9860611" cy="116586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Stars">
    <p:bg>
      <p:bgPr>
        <a:solidFill>
          <a:schemeClr val="bg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79FFEB9-2BE6-4DB6-8DCA-DBA500633B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0" name="Graphic 9">
            <a:extLst>
              <a:ext uri="{FF2B5EF4-FFF2-40B4-BE49-F238E27FC236}">
                <a16:creationId xmlns:a16="http://schemas.microsoft.com/office/drawing/2014/main" id="{9E39216E-F59B-4BC9-B7CE-10A9447E20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30" y="0"/>
            <a:ext cx="12169140" cy="6858000"/>
          </a:xfrm>
          <a:prstGeom prst="rect">
            <a:avLst/>
          </a:prstGeom>
        </p:spPr>
      </p:pic>
      <p:pic>
        <p:nvPicPr>
          <p:cNvPr id="16" name="Picture 15"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Tree>
    <p:extLst>
      <p:ext uri="{BB962C8B-B14F-4D97-AF65-F5344CB8AC3E}">
        <p14:creationId xmlns:p14="http://schemas.microsoft.com/office/powerpoint/2010/main" val="2611482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E0A57BE-82BA-4DCD-B0B6-AC816A5C5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pic>
        <p:nvPicPr>
          <p:cNvPr id="3" name="Graphic 2">
            <a:extLst>
              <a:ext uri="{FF2B5EF4-FFF2-40B4-BE49-F238E27FC236}">
                <a16:creationId xmlns:a16="http://schemas.microsoft.com/office/drawing/2014/main" id="{01202919-2AB2-4208-B4CC-1AAF68D6BF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lain">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44B1990-E922-475D-BDA2-9E23A047A1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56" r:id="rId3"/>
    <p:sldLayoutId id="2147483718" r:id="rId4"/>
    <p:sldLayoutId id="2147483719" r:id="rId5"/>
    <p:sldLayoutId id="2147483720" r:id="rId6"/>
    <p:sldLayoutId id="2147483722" r:id="rId7"/>
    <p:sldLayoutId id="2147483723" r:id="rId8"/>
    <p:sldLayoutId id="2147483725" r:id="rId9"/>
    <p:sldLayoutId id="2147483714" r:id="rId10"/>
    <p:sldLayoutId id="2147483752" r:id="rId11"/>
    <p:sldLayoutId id="2147483753" r:id="rId12"/>
    <p:sldLayoutId id="2147483728" r:id="rId13"/>
    <p:sldLayoutId id="2147483726" r:id="rId14"/>
    <p:sldLayoutId id="2147483754" r:id="rId15"/>
    <p:sldLayoutId id="2147483758" r:id="rId16"/>
    <p:sldLayoutId id="2147483759" r:id="rId17"/>
    <p:sldLayoutId id="2147483760"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6.xml"/><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4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F8DCC6-4A10-40D5-92E3-67013F74D37C}"/>
              </a:ext>
            </a:extLst>
          </p:cNvPr>
          <p:cNvSpPr>
            <a:spLocks noGrp="1"/>
          </p:cNvSpPr>
          <p:nvPr>
            <p:ph type="title"/>
          </p:nvPr>
        </p:nvSpPr>
        <p:spPr/>
        <p:txBody>
          <a:bodyPr/>
          <a:lstStyle/>
          <a:p>
            <a:r>
              <a:rPr lang="en-US" dirty="0"/>
              <a:t>How </a:t>
            </a:r>
            <a:r>
              <a:rPr lang="en-US" dirty="0" err="1"/>
              <a:t>Blazor</a:t>
            </a:r>
            <a:r>
              <a:rPr lang="en-US" dirty="0"/>
              <a:t> Server Works</a:t>
            </a:r>
          </a:p>
        </p:txBody>
      </p:sp>
      <p:sp>
        <p:nvSpPr>
          <p:cNvPr id="4" name="Text Placeholder 3">
            <a:extLst>
              <a:ext uri="{FF2B5EF4-FFF2-40B4-BE49-F238E27FC236}">
                <a16:creationId xmlns:a16="http://schemas.microsoft.com/office/drawing/2014/main" id="{32C21D72-C26A-47A6-8912-33C75ACB1212}"/>
              </a:ext>
            </a:extLst>
          </p:cNvPr>
          <p:cNvSpPr>
            <a:spLocks noGrp="1"/>
          </p:cNvSpPr>
          <p:nvPr>
            <p:ph type="body" sz="quarter" idx="10"/>
          </p:nvPr>
        </p:nvSpPr>
        <p:spPr/>
        <p:txBody>
          <a:bodyPr/>
          <a:lstStyle/>
          <a:p>
            <a:r>
              <a:rPr lang="en-US" dirty="0"/>
              <a:t>Components produce “frames” </a:t>
            </a:r>
            <a:r>
              <a:rPr lang="en-US" dirty="0" err="1"/>
              <a:t>respresenting</a:t>
            </a:r>
            <a:r>
              <a:rPr lang="en-US" dirty="0"/>
              <a:t> elements, attributes, other components.</a:t>
            </a:r>
          </a:p>
          <a:p>
            <a:endParaRPr lang="en-US" dirty="0"/>
          </a:p>
        </p:txBody>
      </p:sp>
      <p:sp>
        <p:nvSpPr>
          <p:cNvPr id="5" name="Text Placeholder 4">
            <a:extLst>
              <a:ext uri="{FF2B5EF4-FFF2-40B4-BE49-F238E27FC236}">
                <a16:creationId xmlns:a16="http://schemas.microsoft.com/office/drawing/2014/main" id="{5E366E67-5B63-47CD-B8E2-E8C9353BD363}"/>
              </a:ext>
            </a:extLst>
          </p:cNvPr>
          <p:cNvSpPr>
            <a:spLocks noGrp="1"/>
          </p:cNvSpPr>
          <p:nvPr>
            <p:ph type="body" sz="quarter" idx="11"/>
          </p:nvPr>
        </p:nvSpPr>
        <p:spPr/>
        <p:txBody>
          <a:bodyPr/>
          <a:lstStyle/>
          <a:p>
            <a:r>
              <a:rPr lang="en-US" dirty="0"/>
              <a:t>The runtime produces an efficient diff. </a:t>
            </a:r>
          </a:p>
        </p:txBody>
      </p:sp>
      <p:sp>
        <p:nvSpPr>
          <p:cNvPr id="6" name="Text Placeholder 5">
            <a:extLst>
              <a:ext uri="{FF2B5EF4-FFF2-40B4-BE49-F238E27FC236}">
                <a16:creationId xmlns:a16="http://schemas.microsoft.com/office/drawing/2014/main" id="{609B4A07-0D64-49E7-8761-56B5D0EC3BBF}"/>
              </a:ext>
            </a:extLst>
          </p:cNvPr>
          <p:cNvSpPr>
            <a:spLocks noGrp="1"/>
          </p:cNvSpPr>
          <p:nvPr>
            <p:ph type="body" sz="quarter" idx="12"/>
          </p:nvPr>
        </p:nvSpPr>
        <p:spPr/>
        <p:txBody>
          <a:bodyPr/>
          <a:lstStyle/>
          <a:p>
            <a:r>
              <a:rPr lang="en-US" dirty="0"/>
              <a:t>The runtime sends a the diff back to the browser.</a:t>
            </a:r>
          </a:p>
        </p:txBody>
      </p:sp>
    </p:spTree>
    <p:extLst>
      <p:ext uri="{BB962C8B-B14F-4D97-AF65-F5344CB8AC3E}">
        <p14:creationId xmlns:p14="http://schemas.microsoft.com/office/powerpoint/2010/main" val="16122372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0" y="2084172"/>
            <a:ext cx="12192000" cy="1162178"/>
          </a:xfrm>
        </p:spPr>
        <p:txBody>
          <a:bodyPr/>
          <a:lstStyle/>
          <a:p>
            <a:pPr algn="ctr"/>
            <a:r>
              <a:rPr lang="en-US" dirty="0"/>
              <a:t>What is </a:t>
            </a:r>
            <a:r>
              <a:rPr lang="en-US" dirty="0" err="1"/>
              <a:t>SignalR</a:t>
            </a:r>
            <a:r>
              <a:rPr lang="en-US" dirty="0"/>
              <a:t>?</a:t>
            </a:r>
          </a:p>
        </p:txBody>
      </p:sp>
    </p:spTree>
    <p:extLst>
      <p:ext uri="{BB962C8B-B14F-4D97-AF65-F5344CB8AC3E}">
        <p14:creationId xmlns:p14="http://schemas.microsoft.com/office/powerpoint/2010/main" val="16942222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8B76-D62B-7441-A06A-FCD1ACCB07EE}"/>
              </a:ext>
            </a:extLst>
          </p:cNvPr>
          <p:cNvSpPr>
            <a:spLocks noGrp="1"/>
          </p:cNvSpPr>
          <p:nvPr>
            <p:ph type="title"/>
          </p:nvPr>
        </p:nvSpPr>
        <p:spPr/>
        <p:txBody>
          <a:bodyPr>
            <a:normAutofit/>
          </a:bodyPr>
          <a:lstStyle/>
          <a:p>
            <a:r>
              <a:rPr lang="en-US" dirty="0"/>
              <a:t>Long polling</a:t>
            </a:r>
          </a:p>
        </p:txBody>
      </p:sp>
      <p:sp>
        <p:nvSpPr>
          <p:cNvPr id="3" name="Subtitle 2">
            <a:extLst>
              <a:ext uri="{FF2B5EF4-FFF2-40B4-BE49-F238E27FC236}">
                <a16:creationId xmlns:a16="http://schemas.microsoft.com/office/drawing/2014/main" id="{7F326FBB-BE8D-A345-96BE-4E5A981231AC}"/>
              </a:ext>
            </a:extLst>
          </p:cNvPr>
          <p:cNvSpPr>
            <a:spLocks noGrp="1"/>
          </p:cNvSpPr>
          <p:nvPr>
            <p:ph type="subTitle" idx="4294967295"/>
          </p:nvPr>
        </p:nvSpPr>
        <p:spPr>
          <a:xfrm>
            <a:off x="457200" y="1051561"/>
            <a:ext cx="11277600" cy="493035"/>
          </a:xfrm>
        </p:spPr>
        <p:txBody>
          <a:bodyPr>
            <a:normAutofit fontScale="70000" lnSpcReduction="20000"/>
          </a:bodyPr>
          <a:lstStyle/>
          <a:p>
            <a:endParaRPr lang="en-US"/>
          </a:p>
        </p:txBody>
      </p:sp>
      <p:sp>
        <p:nvSpPr>
          <p:cNvPr id="9" name="Right Arrow 8">
            <a:extLst>
              <a:ext uri="{FF2B5EF4-FFF2-40B4-BE49-F238E27FC236}">
                <a16:creationId xmlns:a16="http://schemas.microsoft.com/office/drawing/2014/main" id="{34CC1354-6250-5C44-AFD8-04BB18D3EA92}"/>
              </a:ext>
            </a:extLst>
          </p:cNvPr>
          <p:cNvSpPr/>
          <p:nvPr/>
        </p:nvSpPr>
        <p:spPr>
          <a:xfrm>
            <a:off x="1727201" y="2124559"/>
            <a:ext cx="8242300" cy="647700"/>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Request</a:t>
            </a:r>
          </a:p>
        </p:txBody>
      </p:sp>
      <p:sp>
        <p:nvSpPr>
          <p:cNvPr id="10" name="Right Arrow 9">
            <a:extLst>
              <a:ext uri="{FF2B5EF4-FFF2-40B4-BE49-F238E27FC236}">
                <a16:creationId xmlns:a16="http://schemas.microsoft.com/office/drawing/2014/main" id="{88780DA7-F6AA-5243-903B-7739C4762D99}"/>
              </a:ext>
            </a:extLst>
          </p:cNvPr>
          <p:cNvSpPr/>
          <p:nvPr/>
        </p:nvSpPr>
        <p:spPr>
          <a:xfrm flipH="1">
            <a:off x="1727200" y="4260850"/>
            <a:ext cx="8242301" cy="647700"/>
          </a:xfrm>
          <a:prstGeom prst="right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Response</a:t>
            </a:r>
          </a:p>
        </p:txBody>
      </p:sp>
      <p:sp>
        <p:nvSpPr>
          <p:cNvPr id="11" name="Right Arrow 10">
            <a:extLst>
              <a:ext uri="{FF2B5EF4-FFF2-40B4-BE49-F238E27FC236}">
                <a16:creationId xmlns:a16="http://schemas.microsoft.com/office/drawing/2014/main" id="{6245FF56-75EE-FF42-91CC-87EE23DB2C44}"/>
              </a:ext>
            </a:extLst>
          </p:cNvPr>
          <p:cNvSpPr/>
          <p:nvPr/>
        </p:nvSpPr>
        <p:spPr>
          <a:xfrm>
            <a:off x="1727200" y="4920103"/>
            <a:ext cx="8242301" cy="647700"/>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Request</a:t>
            </a:r>
          </a:p>
        </p:txBody>
      </p:sp>
      <p:grpSp>
        <p:nvGrpSpPr>
          <p:cNvPr id="14" name="Group 13">
            <a:extLst>
              <a:ext uri="{FF2B5EF4-FFF2-40B4-BE49-F238E27FC236}">
                <a16:creationId xmlns:a16="http://schemas.microsoft.com/office/drawing/2014/main" id="{900C917F-B4C3-FA43-8186-A9A8757BC8EE}"/>
              </a:ext>
            </a:extLst>
          </p:cNvPr>
          <p:cNvGrpSpPr/>
          <p:nvPr/>
        </p:nvGrpSpPr>
        <p:grpSpPr>
          <a:xfrm>
            <a:off x="10198110" y="4189855"/>
            <a:ext cx="1062899" cy="819149"/>
            <a:chOff x="10198098" y="4443854"/>
            <a:chExt cx="1062897" cy="819149"/>
          </a:xfrm>
        </p:grpSpPr>
        <p:sp>
          <p:nvSpPr>
            <p:cNvPr id="12" name="Lightning Bolt 11">
              <a:extLst>
                <a:ext uri="{FF2B5EF4-FFF2-40B4-BE49-F238E27FC236}">
                  <a16:creationId xmlns:a16="http://schemas.microsoft.com/office/drawing/2014/main" id="{0406DD83-B529-A04B-9FE1-BDB255D19411}"/>
                </a:ext>
              </a:extLst>
            </p:cNvPr>
            <p:cNvSpPr/>
            <p:nvPr/>
          </p:nvSpPr>
          <p:spPr>
            <a:xfrm>
              <a:off x="10198098" y="4443854"/>
              <a:ext cx="558800" cy="819149"/>
            </a:xfrm>
            <a:prstGeom prst="lightningBolt">
              <a:avLst/>
            </a:prstGeom>
            <a:solidFill>
              <a:srgbClr val="FFC000"/>
            </a:solidFill>
            <a:ln>
              <a:solidFill>
                <a:srgbClr val="FF2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3E943-B438-4C4F-BE18-CE6D57D1058B}"/>
                </a:ext>
              </a:extLst>
            </p:cNvPr>
            <p:cNvSpPr txBox="1"/>
            <p:nvPr/>
          </p:nvSpPr>
          <p:spPr>
            <a:xfrm>
              <a:off x="10706101" y="4713730"/>
              <a:ext cx="554894" cy="276999"/>
            </a:xfrm>
            <a:prstGeom prst="rect">
              <a:avLst/>
            </a:prstGeom>
          </p:spPr>
          <p:txBody>
            <a:bodyPr wrap="none" lIns="0" tIns="0" rIns="0" bIns="0" rtlCol="0" anchor="t" anchorCtr="0">
              <a:spAutoFit/>
            </a:bodyPr>
            <a:lstStyle/>
            <a:p>
              <a:r>
                <a:rPr lang="en-US" dirty="0"/>
                <a:t>Event</a:t>
              </a:r>
            </a:p>
          </p:txBody>
        </p:sp>
      </p:grpSp>
      <p:sp>
        <p:nvSpPr>
          <p:cNvPr id="15" name="TextBox 14">
            <a:extLst>
              <a:ext uri="{FF2B5EF4-FFF2-40B4-BE49-F238E27FC236}">
                <a16:creationId xmlns:a16="http://schemas.microsoft.com/office/drawing/2014/main" id="{B8258D2B-C0A8-254E-B3F7-AFB12A8EC4C5}"/>
              </a:ext>
            </a:extLst>
          </p:cNvPr>
          <p:cNvSpPr txBox="1"/>
          <p:nvPr/>
        </p:nvSpPr>
        <p:spPr>
          <a:xfrm>
            <a:off x="1451739" y="1703285"/>
            <a:ext cx="841577" cy="369332"/>
          </a:xfrm>
          <a:prstGeom prst="rect">
            <a:avLst/>
          </a:prstGeom>
        </p:spPr>
        <p:txBody>
          <a:bodyPr wrap="none" lIns="0" tIns="0" rIns="0" bIns="0" rtlCol="0" anchor="t" anchorCtr="0">
            <a:spAutoFit/>
          </a:bodyPr>
          <a:lstStyle/>
          <a:p>
            <a:r>
              <a:rPr lang="en-US" sz="2400" b="1" dirty="0"/>
              <a:t>Client</a:t>
            </a:r>
          </a:p>
        </p:txBody>
      </p:sp>
      <p:sp>
        <p:nvSpPr>
          <p:cNvPr id="16" name="TextBox 15">
            <a:extLst>
              <a:ext uri="{FF2B5EF4-FFF2-40B4-BE49-F238E27FC236}">
                <a16:creationId xmlns:a16="http://schemas.microsoft.com/office/drawing/2014/main" id="{51AF8438-182C-A34B-B7DB-196C38B94868}"/>
              </a:ext>
            </a:extLst>
          </p:cNvPr>
          <p:cNvSpPr txBox="1"/>
          <p:nvPr/>
        </p:nvSpPr>
        <p:spPr>
          <a:xfrm>
            <a:off x="9401937" y="1703285"/>
            <a:ext cx="926216" cy="369332"/>
          </a:xfrm>
          <a:prstGeom prst="rect">
            <a:avLst/>
          </a:prstGeom>
        </p:spPr>
        <p:txBody>
          <a:bodyPr wrap="none" lIns="0" tIns="0" rIns="0" bIns="0" rtlCol="0" anchor="t" anchorCtr="0">
            <a:spAutoFit/>
          </a:bodyPr>
          <a:lstStyle/>
          <a:p>
            <a:r>
              <a:rPr lang="en-US" sz="2400" b="1" dirty="0"/>
              <a:t>Server</a:t>
            </a:r>
          </a:p>
        </p:txBody>
      </p:sp>
    </p:spTree>
    <p:extLst>
      <p:ext uri="{BB962C8B-B14F-4D97-AF65-F5344CB8AC3E}">
        <p14:creationId xmlns:p14="http://schemas.microsoft.com/office/powerpoint/2010/main" val="13013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500"/>
                            </p:stCondLst>
                            <p:childTnLst>
                              <p:par>
                                <p:cTn id="16" presetID="22" presetClass="entr" presetSubtype="2" fill="hold" grpId="0" nodeType="afterEffect">
                                  <p:stCondLst>
                                    <p:cond delay="50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8B76-D62B-7441-A06A-FCD1ACCB07EE}"/>
              </a:ext>
            </a:extLst>
          </p:cNvPr>
          <p:cNvSpPr>
            <a:spLocks noGrp="1"/>
          </p:cNvSpPr>
          <p:nvPr>
            <p:ph type="title"/>
          </p:nvPr>
        </p:nvSpPr>
        <p:spPr/>
        <p:txBody>
          <a:bodyPr>
            <a:normAutofit/>
          </a:bodyPr>
          <a:lstStyle/>
          <a:p>
            <a:r>
              <a:rPr lang="en-US" dirty="0"/>
              <a:t>Server-sent events</a:t>
            </a:r>
          </a:p>
        </p:txBody>
      </p:sp>
      <p:sp>
        <p:nvSpPr>
          <p:cNvPr id="3" name="Subtitle 2">
            <a:extLst>
              <a:ext uri="{FF2B5EF4-FFF2-40B4-BE49-F238E27FC236}">
                <a16:creationId xmlns:a16="http://schemas.microsoft.com/office/drawing/2014/main" id="{7F326FBB-BE8D-A345-96BE-4E5A981231AC}"/>
              </a:ext>
            </a:extLst>
          </p:cNvPr>
          <p:cNvSpPr>
            <a:spLocks noGrp="1"/>
          </p:cNvSpPr>
          <p:nvPr>
            <p:ph type="subTitle" idx="4294967295"/>
          </p:nvPr>
        </p:nvSpPr>
        <p:spPr>
          <a:xfrm>
            <a:off x="457200" y="1051561"/>
            <a:ext cx="11277600" cy="493035"/>
          </a:xfrm>
        </p:spPr>
        <p:txBody>
          <a:bodyPr>
            <a:normAutofit fontScale="70000" lnSpcReduction="20000"/>
          </a:bodyPr>
          <a:lstStyle/>
          <a:p>
            <a:endParaRPr lang="en-US"/>
          </a:p>
        </p:txBody>
      </p:sp>
      <p:sp>
        <p:nvSpPr>
          <p:cNvPr id="9" name="Right Arrow 8">
            <a:extLst>
              <a:ext uri="{FF2B5EF4-FFF2-40B4-BE49-F238E27FC236}">
                <a16:creationId xmlns:a16="http://schemas.microsoft.com/office/drawing/2014/main" id="{34CC1354-6250-5C44-AFD8-04BB18D3EA92}"/>
              </a:ext>
            </a:extLst>
          </p:cNvPr>
          <p:cNvSpPr/>
          <p:nvPr/>
        </p:nvSpPr>
        <p:spPr>
          <a:xfrm>
            <a:off x="1727201" y="2124559"/>
            <a:ext cx="8242300" cy="647700"/>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new </a:t>
            </a:r>
            <a:r>
              <a:rPr lang="en-US" dirty="0" err="1">
                <a:solidFill>
                  <a:schemeClr val="bg2"/>
                </a:solidFill>
              </a:rPr>
              <a:t>EventSource</a:t>
            </a:r>
            <a:r>
              <a:rPr lang="en-US" dirty="0">
                <a:solidFill>
                  <a:schemeClr val="bg2"/>
                </a:solidFill>
              </a:rPr>
              <a:t>(…)</a:t>
            </a:r>
          </a:p>
        </p:txBody>
      </p:sp>
      <p:sp>
        <p:nvSpPr>
          <p:cNvPr id="10" name="Right Arrow 9">
            <a:extLst>
              <a:ext uri="{FF2B5EF4-FFF2-40B4-BE49-F238E27FC236}">
                <a16:creationId xmlns:a16="http://schemas.microsoft.com/office/drawing/2014/main" id="{88780DA7-F6AA-5243-903B-7739C4762D99}"/>
              </a:ext>
            </a:extLst>
          </p:cNvPr>
          <p:cNvSpPr/>
          <p:nvPr/>
        </p:nvSpPr>
        <p:spPr>
          <a:xfrm flipH="1">
            <a:off x="1727200" y="3740150"/>
            <a:ext cx="8242301" cy="647700"/>
          </a:xfrm>
          <a:prstGeom prst="right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Message</a:t>
            </a:r>
          </a:p>
        </p:txBody>
      </p:sp>
      <p:grpSp>
        <p:nvGrpSpPr>
          <p:cNvPr id="14" name="Group 13">
            <a:extLst>
              <a:ext uri="{FF2B5EF4-FFF2-40B4-BE49-F238E27FC236}">
                <a16:creationId xmlns:a16="http://schemas.microsoft.com/office/drawing/2014/main" id="{900C917F-B4C3-FA43-8186-A9A8757BC8EE}"/>
              </a:ext>
            </a:extLst>
          </p:cNvPr>
          <p:cNvGrpSpPr/>
          <p:nvPr/>
        </p:nvGrpSpPr>
        <p:grpSpPr>
          <a:xfrm>
            <a:off x="10198110" y="3669155"/>
            <a:ext cx="1062899" cy="819149"/>
            <a:chOff x="10198098" y="4443854"/>
            <a:chExt cx="1062897" cy="819149"/>
          </a:xfrm>
        </p:grpSpPr>
        <p:sp>
          <p:nvSpPr>
            <p:cNvPr id="12" name="Lightning Bolt 11">
              <a:extLst>
                <a:ext uri="{FF2B5EF4-FFF2-40B4-BE49-F238E27FC236}">
                  <a16:creationId xmlns:a16="http://schemas.microsoft.com/office/drawing/2014/main" id="{0406DD83-B529-A04B-9FE1-BDB255D19411}"/>
                </a:ext>
              </a:extLst>
            </p:cNvPr>
            <p:cNvSpPr/>
            <p:nvPr/>
          </p:nvSpPr>
          <p:spPr>
            <a:xfrm>
              <a:off x="10198098" y="4443854"/>
              <a:ext cx="558800" cy="819149"/>
            </a:xfrm>
            <a:prstGeom prst="lightningBolt">
              <a:avLst/>
            </a:prstGeom>
            <a:solidFill>
              <a:srgbClr val="FFC000"/>
            </a:solidFill>
            <a:ln>
              <a:solidFill>
                <a:srgbClr val="FF2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3E943-B438-4C4F-BE18-CE6D57D1058B}"/>
                </a:ext>
              </a:extLst>
            </p:cNvPr>
            <p:cNvSpPr txBox="1"/>
            <p:nvPr/>
          </p:nvSpPr>
          <p:spPr>
            <a:xfrm>
              <a:off x="10706101" y="4713730"/>
              <a:ext cx="554894" cy="276999"/>
            </a:xfrm>
            <a:prstGeom prst="rect">
              <a:avLst/>
            </a:prstGeom>
          </p:spPr>
          <p:txBody>
            <a:bodyPr wrap="none" lIns="0" tIns="0" rIns="0" bIns="0" rtlCol="0" anchor="t" anchorCtr="0">
              <a:spAutoFit/>
            </a:bodyPr>
            <a:lstStyle/>
            <a:p>
              <a:r>
                <a:rPr lang="en-US" dirty="0"/>
                <a:t>Event</a:t>
              </a:r>
            </a:p>
          </p:txBody>
        </p:sp>
      </p:grpSp>
      <p:sp>
        <p:nvSpPr>
          <p:cNvPr id="15" name="TextBox 14">
            <a:extLst>
              <a:ext uri="{FF2B5EF4-FFF2-40B4-BE49-F238E27FC236}">
                <a16:creationId xmlns:a16="http://schemas.microsoft.com/office/drawing/2014/main" id="{B8258D2B-C0A8-254E-B3F7-AFB12A8EC4C5}"/>
              </a:ext>
            </a:extLst>
          </p:cNvPr>
          <p:cNvSpPr txBox="1"/>
          <p:nvPr/>
        </p:nvSpPr>
        <p:spPr>
          <a:xfrm>
            <a:off x="1451739" y="1703285"/>
            <a:ext cx="841577" cy="369332"/>
          </a:xfrm>
          <a:prstGeom prst="rect">
            <a:avLst/>
          </a:prstGeom>
        </p:spPr>
        <p:txBody>
          <a:bodyPr wrap="none" lIns="0" tIns="0" rIns="0" bIns="0" rtlCol="0" anchor="t" anchorCtr="0">
            <a:spAutoFit/>
          </a:bodyPr>
          <a:lstStyle/>
          <a:p>
            <a:r>
              <a:rPr lang="en-US" sz="2400" b="1" dirty="0"/>
              <a:t>Client</a:t>
            </a:r>
          </a:p>
        </p:txBody>
      </p:sp>
      <p:sp>
        <p:nvSpPr>
          <p:cNvPr id="16" name="TextBox 15">
            <a:extLst>
              <a:ext uri="{FF2B5EF4-FFF2-40B4-BE49-F238E27FC236}">
                <a16:creationId xmlns:a16="http://schemas.microsoft.com/office/drawing/2014/main" id="{51AF8438-182C-A34B-B7DB-196C38B94868}"/>
              </a:ext>
            </a:extLst>
          </p:cNvPr>
          <p:cNvSpPr txBox="1"/>
          <p:nvPr/>
        </p:nvSpPr>
        <p:spPr>
          <a:xfrm>
            <a:off x="9401937" y="1703285"/>
            <a:ext cx="926216" cy="369332"/>
          </a:xfrm>
          <a:prstGeom prst="rect">
            <a:avLst/>
          </a:prstGeom>
        </p:spPr>
        <p:txBody>
          <a:bodyPr wrap="none" lIns="0" tIns="0" rIns="0" bIns="0" rtlCol="0" anchor="t" anchorCtr="0">
            <a:spAutoFit/>
          </a:bodyPr>
          <a:lstStyle/>
          <a:p>
            <a:r>
              <a:rPr lang="en-US" sz="2400" b="1" dirty="0"/>
              <a:t>Server</a:t>
            </a:r>
          </a:p>
        </p:txBody>
      </p:sp>
      <p:sp>
        <p:nvSpPr>
          <p:cNvPr id="17" name="Right Arrow 16">
            <a:extLst>
              <a:ext uri="{FF2B5EF4-FFF2-40B4-BE49-F238E27FC236}">
                <a16:creationId xmlns:a16="http://schemas.microsoft.com/office/drawing/2014/main" id="{C66A3A41-3C33-BC48-A980-4F5F84D1B10A}"/>
              </a:ext>
            </a:extLst>
          </p:cNvPr>
          <p:cNvSpPr/>
          <p:nvPr/>
        </p:nvSpPr>
        <p:spPr>
          <a:xfrm flipH="1">
            <a:off x="1727200" y="4557095"/>
            <a:ext cx="8242301" cy="647700"/>
          </a:xfrm>
          <a:prstGeom prst="right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Message</a:t>
            </a:r>
          </a:p>
        </p:txBody>
      </p:sp>
      <p:grpSp>
        <p:nvGrpSpPr>
          <p:cNvPr id="18" name="Group 17">
            <a:extLst>
              <a:ext uri="{FF2B5EF4-FFF2-40B4-BE49-F238E27FC236}">
                <a16:creationId xmlns:a16="http://schemas.microsoft.com/office/drawing/2014/main" id="{D05BF62F-6780-EA43-B297-B7853FCF55F6}"/>
              </a:ext>
            </a:extLst>
          </p:cNvPr>
          <p:cNvGrpSpPr/>
          <p:nvPr/>
        </p:nvGrpSpPr>
        <p:grpSpPr>
          <a:xfrm>
            <a:off x="10198110" y="4486100"/>
            <a:ext cx="1062899" cy="819149"/>
            <a:chOff x="10198098" y="4443854"/>
            <a:chExt cx="1062897" cy="819149"/>
          </a:xfrm>
        </p:grpSpPr>
        <p:sp>
          <p:nvSpPr>
            <p:cNvPr id="19" name="Lightning Bolt 18">
              <a:extLst>
                <a:ext uri="{FF2B5EF4-FFF2-40B4-BE49-F238E27FC236}">
                  <a16:creationId xmlns:a16="http://schemas.microsoft.com/office/drawing/2014/main" id="{101AAD6D-6709-5747-BECD-04983DDD22E8}"/>
                </a:ext>
              </a:extLst>
            </p:cNvPr>
            <p:cNvSpPr/>
            <p:nvPr/>
          </p:nvSpPr>
          <p:spPr>
            <a:xfrm>
              <a:off x="10198098" y="4443854"/>
              <a:ext cx="558800" cy="819149"/>
            </a:xfrm>
            <a:prstGeom prst="lightningBolt">
              <a:avLst/>
            </a:prstGeom>
            <a:solidFill>
              <a:srgbClr val="FFC000"/>
            </a:solidFill>
            <a:ln>
              <a:solidFill>
                <a:srgbClr val="FF2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27DB04-1E51-1449-8BF1-23761FB5B7DE}"/>
                </a:ext>
              </a:extLst>
            </p:cNvPr>
            <p:cNvSpPr txBox="1"/>
            <p:nvPr/>
          </p:nvSpPr>
          <p:spPr>
            <a:xfrm>
              <a:off x="10706101" y="4713730"/>
              <a:ext cx="554894" cy="276999"/>
            </a:xfrm>
            <a:prstGeom prst="rect">
              <a:avLst/>
            </a:prstGeom>
          </p:spPr>
          <p:txBody>
            <a:bodyPr wrap="none" lIns="0" tIns="0" rIns="0" bIns="0" rtlCol="0" anchor="t" anchorCtr="0">
              <a:spAutoFit/>
            </a:bodyPr>
            <a:lstStyle/>
            <a:p>
              <a:r>
                <a:rPr lang="en-US" dirty="0"/>
                <a:t>Event</a:t>
              </a:r>
            </a:p>
          </p:txBody>
        </p:sp>
      </p:grpSp>
      <p:sp>
        <p:nvSpPr>
          <p:cNvPr id="21" name="Right Arrow 20">
            <a:extLst>
              <a:ext uri="{FF2B5EF4-FFF2-40B4-BE49-F238E27FC236}">
                <a16:creationId xmlns:a16="http://schemas.microsoft.com/office/drawing/2014/main" id="{13B94FC7-0703-A444-A41B-F653DCDB4D79}"/>
              </a:ext>
            </a:extLst>
          </p:cNvPr>
          <p:cNvSpPr/>
          <p:nvPr/>
        </p:nvSpPr>
        <p:spPr>
          <a:xfrm flipH="1">
            <a:off x="1727200" y="5377238"/>
            <a:ext cx="8242301" cy="647700"/>
          </a:xfrm>
          <a:prstGeom prst="right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Message</a:t>
            </a:r>
          </a:p>
        </p:txBody>
      </p:sp>
      <p:grpSp>
        <p:nvGrpSpPr>
          <p:cNvPr id="22" name="Group 21">
            <a:extLst>
              <a:ext uri="{FF2B5EF4-FFF2-40B4-BE49-F238E27FC236}">
                <a16:creationId xmlns:a16="http://schemas.microsoft.com/office/drawing/2014/main" id="{36D5869D-C8C6-5E40-87AF-EA2E12123C11}"/>
              </a:ext>
            </a:extLst>
          </p:cNvPr>
          <p:cNvGrpSpPr/>
          <p:nvPr/>
        </p:nvGrpSpPr>
        <p:grpSpPr>
          <a:xfrm>
            <a:off x="10198110" y="5306243"/>
            <a:ext cx="1062899" cy="819149"/>
            <a:chOff x="10198098" y="4443854"/>
            <a:chExt cx="1062897" cy="819149"/>
          </a:xfrm>
        </p:grpSpPr>
        <p:sp>
          <p:nvSpPr>
            <p:cNvPr id="23" name="Lightning Bolt 22">
              <a:extLst>
                <a:ext uri="{FF2B5EF4-FFF2-40B4-BE49-F238E27FC236}">
                  <a16:creationId xmlns:a16="http://schemas.microsoft.com/office/drawing/2014/main" id="{107E286E-2CBE-6245-811D-CF4C0596A0A3}"/>
                </a:ext>
              </a:extLst>
            </p:cNvPr>
            <p:cNvSpPr/>
            <p:nvPr/>
          </p:nvSpPr>
          <p:spPr>
            <a:xfrm>
              <a:off x="10198098" y="4443854"/>
              <a:ext cx="558800" cy="819149"/>
            </a:xfrm>
            <a:prstGeom prst="lightningBolt">
              <a:avLst/>
            </a:prstGeom>
            <a:solidFill>
              <a:srgbClr val="FFC000"/>
            </a:solidFill>
            <a:ln>
              <a:solidFill>
                <a:srgbClr val="FF2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E0A3B75-51BC-9C48-B908-901BAFF7483E}"/>
                </a:ext>
              </a:extLst>
            </p:cNvPr>
            <p:cNvSpPr txBox="1"/>
            <p:nvPr/>
          </p:nvSpPr>
          <p:spPr>
            <a:xfrm>
              <a:off x="10706101" y="4713730"/>
              <a:ext cx="554894" cy="276999"/>
            </a:xfrm>
            <a:prstGeom prst="rect">
              <a:avLst/>
            </a:prstGeom>
          </p:spPr>
          <p:txBody>
            <a:bodyPr wrap="none" lIns="0" tIns="0" rIns="0" bIns="0" rtlCol="0" anchor="t" anchorCtr="0">
              <a:spAutoFit/>
            </a:bodyPr>
            <a:lstStyle/>
            <a:p>
              <a:r>
                <a:rPr lang="en-US" dirty="0"/>
                <a:t>Event</a:t>
              </a:r>
            </a:p>
          </p:txBody>
        </p:sp>
      </p:grpSp>
    </p:spTree>
    <p:extLst>
      <p:ext uri="{BB962C8B-B14F-4D97-AF65-F5344CB8AC3E}">
        <p14:creationId xmlns:p14="http://schemas.microsoft.com/office/powerpoint/2010/main" val="21661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right)">
                                      <p:cBhvr>
                                        <p:cTn id="28" dur="500"/>
                                        <p:tgtEl>
                                          <p:spTgt spid="17"/>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childTnLst>
                          </p:cTn>
                        </p:par>
                        <p:par>
                          <p:cTn id="35" fill="hold">
                            <p:stCondLst>
                              <p:cond delay="2500"/>
                            </p:stCondLst>
                            <p:childTnLst>
                              <p:par>
                                <p:cTn id="36" presetID="2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right)">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8B76-D62B-7441-A06A-FCD1ACCB07EE}"/>
              </a:ext>
            </a:extLst>
          </p:cNvPr>
          <p:cNvSpPr>
            <a:spLocks noGrp="1"/>
          </p:cNvSpPr>
          <p:nvPr>
            <p:ph type="title"/>
          </p:nvPr>
        </p:nvSpPr>
        <p:spPr/>
        <p:txBody>
          <a:bodyPr>
            <a:normAutofit/>
          </a:bodyPr>
          <a:lstStyle/>
          <a:p>
            <a:r>
              <a:rPr lang="en-US" dirty="0" err="1"/>
              <a:t>WebSockets</a:t>
            </a:r>
            <a:endParaRPr lang="en-US" dirty="0"/>
          </a:p>
        </p:txBody>
      </p:sp>
      <p:sp>
        <p:nvSpPr>
          <p:cNvPr id="3" name="Subtitle 2">
            <a:extLst>
              <a:ext uri="{FF2B5EF4-FFF2-40B4-BE49-F238E27FC236}">
                <a16:creationId xmlns:a16="http://schemas.microsoft.com/office/drawing/2014/main" id="{7F326FBB-BE8D-A345-96BE-4E5A981231AC}"/>
              </a:ext>
            </a:extLst>
          </p:cNvPr>
          <p:cNvSpPr>
            <a:spLocks noGrp="1"/>
          </p:cNvSpPr>
          <p:nvPr>
            <p:ph type="subTitle" idx="4294967295"/>
          </p:nvPr>
        </p:nvSpPr>
        <p:spPr>
          <a:xfrm>
            <a:off x="457200" y="1051561"/>
            <a:ext cx="11277600" cy="493035"/>
          </a:xfrm>
        </p:spPr>
        <p:txBody>
          <a:bodyPr>
            <a:normAutofit fontScale="70000" lnSpcReduction="20000"/>
          </a:bodyPr>
          <a:lstStyle/>
          <a:p>
            <a:endParaRPr lang="en-US"/>
          </a:p>
        </p:txBody>
      </p:sp>
      <p:sp>
        <p:nvSpPr>
          <p:cNvPr id="9" name="Right Arrow 8">
            <a:extLst>
              <a:ext uri="{FF2B5EF4-FFF2-40B4-BE49-F238E27FC236}">
                <a16:creationId xmlns:a16="http://schemas.microsoft.com/office/drawing/2014/main" id="{34CC1354-6250-5C44-AFD8-04BB18D3EA92}"/>
              </a:ext>
            </a:extLst>
          </p:cNvPr>
          <p:cNvSpPr/>
          <p:nvPr/>
        </p:nvSpPr>
        <p:spPr>
          <a:xfrm>
            <a:off x="1727201" y="2124559"/>
            <a:ext cx="8242300" cy="647700"/>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upgrade: </a:t>
            </a:r>
            <a:r>
              <a:rPr lang="en-US" dirty="0" err="1">
                <a:solidFill>
                  <a:schemeClr val="bg2"/>
                </a:solidFill>
              </a:rPr>
              <a:t>websocket</a:t>
            </a:r>
            <a:endParaRPr lang="en-US" dirty="0">
              <a:solidFill>
                <a:schemeClr val="bg2"/>
              </a:solidFill>
            </a:endParaRPr>
          </a:p>
        </p:txBody>
      </p:sp>
      <p:sp>
        <p:nvSpPr>
          <p:cNvPr id="15" name="TextBox 14">
            <a:extLst>
              <a:ext uri="{FF2B5EF4-FFF2-40B4-BE49-F238E27FC236}">
                <a16:creationId xmlns:a16="http://schemas.microsoft.com/office/drawing/2014/main" id="{B8258D2B-C0A8-254E-B3F7-AFB12A8EC4C5}"/>
              </a:ext>
            </a:extLst>
          </p:cNvPr>
          <p:cNvSpPr txBox="1"/>
          <p:nvPr/>
        </p:nvSpPr>
        <p:spPr>
          <a:xfrm>
            <a:off x="1451739" y="1703285"/>
            <a:ext cx="841577" cy="369332"/>
          </a:xfrm>
          <a:prstGeom prst="rect">
            <a:avLst/>
          </a:prstGeom>
        </p:spPr>
        <p:txBody>
          <a:bodyPr wrap="none" lIns="0" tIns="0" rIns="0" bIns="0" rtlCol="0" anchor="t" anchorCtr="0">
            <a:spAutoFit/>
          </a:bodyPr>
          <a:lstStyle/>
          <a:p>
            <a:r>
              <a:rPr lang="en-US" sz="2400" b="1" dirty="0"/>
              <a:t>Client</a:t>
            </a:r>
          </a:p>
        </p:txBody>
      </p:sp>
      <p:sp>
        <p:nvSpPr>
          <p:cNvPr id="16" name="TextBox 15">
            <a:extLst>
              <a:ext uri="{FF2B5EF4-FFF2-40B4-BE49-F238E27FC236}">
                <a16:creationId xmlns:a16="http://schemas.microsoft.com/office/drawing/2014/main" id="{51AF8438-182C-A34B-B7DB-196C38B94868}"/>
              </a:ext>
            </a:extLst>
          </p:cNvPr>
          <p:cNvSpPr txBox="1"/>
          <p:nvPr/>
        </p:nvSpPr>
        <p:spPr>
          <a:xfrm>
            <a:off x="9401937" y="1703285"/>
            <a:ext cx="926216" cy="369332"/>
          </a:xfrm>
          <a:prstGeom prst="rect">
            <a:avLst/>
          </a:prstGeom>
        </p:spPr>
        <p:txBody>
          <a:bodyPr wrap="none" lIns="0" tIns="0" rIns="0" bIns="0" rtlCol="0" anchor="t" anchorCtr="0">
            <a:spAutoFit/>
          </a:bodyPr>
          <a:lstStyle/>
          <a:p>
            <a:r>
              <a:rPr lang="en-US" sz="2400" b="1" dirty="0"/>
              <a:t>Server</a:t>
            </a:r>
          </a:p>
        </p:txBody>
      </p:sp>
      <p:sp>
        <p:nvSpPr>
          <p:cNvPr id="5" name="Left-Right Arrow 4">
            <a:extLst>
              <a:ext uri="{FF2B5EF4-FFF2-40B4-BE49-F238E27FC236}">
                <a16:creationId xmlns:a16="http://schemas.microsoft.com/office/drawing/2014/main" id="{46C9BAE3-0CC0-2745-A535-E80596A93C0D}"/>
              </a:ext>
            </a:extLst>
          </p:cNvPr>
          <p:cNvSpPr/>
          <p:nvPr/>
        </p:nvSpPr>
        <p:spPr>
          <a:xfrm>
            <a:off x="1727199" y="3931054"/>
            <a:ext cx="8242300" cy="647700"/>
          </a:xfrm>
          <a:prstGeom prst="lef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messages</a:t>
            </a:r>
          </a:p>
        </p:txBody>
      </p:sp>
      <p:sp>
        <p:nvSpPr>
          <p:cNvPr id="25" name="Right Arrow 24">
            <a:extLst>
              <a:ext uri="{FF2B5EF4-FFF2-40B4-BE49-F238E27FC236}">
                <a16:creationId xmlns:a16="http://schemas.microsoft.com/office/drawing/2014/main" id="{634CB0E0-E989-4148-B09C-ED6D5A9F2248}"/>
              </a:ext>
            </a:extLst>
          </p:cNvPr>
          <p:cNvSpPr/>
          <p:nvPr/>
        </p:nvSpPr>
        <p:spPr>
          <a:xfrm flipH="1">
            <a:off x="1727200" y="2703957"/>
            <a:ext cx="8242301" cy="647700"/>
          </a:xfrm>
          <a:prstGeom prst="right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HTTP/1.1 101 Switching Protocols</a:t>
            </a:r>
          </a:p>
        </p:txBody>
      </p:sp>
      <p:sp>
        <p:nvSpPr>
          <p:cNvPr id="11" name="TextBox 10">
            <a:extLst>
              <a:ext uri="{FF2B5EF4-FFF2-40B4-BE49-F238E27FC236}">
                <a16:creationId xmlns:a16="http://schemas.microsoft.com/office/drawing/2014/main" id="{3ED7F43F-6E42-B84A-BC32-A39448C188CA}"/>
              </a:ext>
            </a:extLst>
          </p:cNvPr>
          <p:cNvSpPr txBox="1"/>
          <p:nvPr/>
        </p:nvSpPr>
        <p:spPr>
          <a:xfrm>
            <a:off x="10222483" y="2612992"/>
            <a:ext cx="230832" cy="738664"/>
          </a:xfrm>
          <a:prstGeom prst="rect">
            <a:avLst/>
          </a:prstGeom>
        </p:spPr>
        <p:txBody>
          <a:bodyPr wrap="square" lIns="0" tIns="0" rIns="0" bIns="0" rtlCol="0" anchor="t" anchorCtr="0">
            <a:spAutoFit/>
          </a:bodyPr>
          <a:lstStyle/>
          <a:p>
            <a:r>
              <a:rPr lang="en-US" sz="4800" dirty="0"/>
              <a:t>👍</a:t>
            </a:r>
          </a:p>
        </p:txBody>
      </p:sp>
      <p:sp>
        <p:nvSpPr>
          <p:cNvPr id="26" name="TextBox 25">
            <a:extLst>
              <a:ext uri="{FF2B5EF4-FFF2-40B4-BE49-F238E27FC236}">
                <a16:creationId xmlns:a16="http://schemas.microsoft.com/office/drawing/2014/main" id="{1076DBF4-B3B1-FF49-8645-E14F06BCCD68}"/>
              </a:ext>
            </a:extLst>
          </p:cNvPr>
          <p:cNvSpPr txBox="1"/>
          <p:nvPr/>
        </p:nvSpPr>
        <p:spPr>
          <a:xfrm>
            <a:off x="10222485" y="3981854"/>
            <a:ext cx="615553" cy="738664"/>
          </a:xfrm>
          <a:prstGeom prst="rect">
            <a:avLst/>
          </a:prstGeom>
        </p:spPr>
        <p:txBody>
          <a:bodyPr wrap="none" lIns="0" tIns="0" rIns="0" bIns="0" rtlCol="0" anchor="t" anchorCtr="0">
            <a:spAutoFit/>
          </a:bodyPr>
          <a:lstStyle/>
          <a:p>
            <a:r>
              <a:rPr lang="en-US" sz="4800" dirty="0"/>
              <a:t>🙂</a:t>
            </a:r>
          </a:p>
        </p:txBody>
      </p:sp>
      <p:sp>
        <p:nvSpPr>
          <p:cNvPr id="27" name="TextBox 26">
            <a:extLst>
              <a:ext uri="{FF2B5EF4-FFF2-40B4-BE49-F238E27FC236}">
                <a16:creationId xmlns:a16="http://schemas.microsoft.com/office/drawing/2014/main" id="{A762F009-60AE-EC43-B890-BBC841C46E43}"/>
              </a:ext>
            </a:extLst>
          </p:cNvPr>
          <p:cNvSpPr txBox="1"/>
          <p:nvPr/>
        </p:nvSpPr>
        <p:spPr>
          <a:xfrm>
            <a:off x="889000" y="3981854"/>
            <a:ext cx="615553" cy="738664"/>
          </a:xfrm>
          <a:prstGeom prst="rect">
            <a:avLst/>
          </a:prstGeom>
        </p:spPr>
        <p:txBody>
          <a:bodyPr wrap="none" lIns="0" tIns="0" rIns="0" bIns="0" rtlCol="0" anchor="t" anchorCtr="0">
            <a:spAutoFit/>
          </a:bodyPr>
          <a:lstStyle/>
          <a:p>
            <a:r>
              <a:rPr lang="en-US" sz="4800" dirty="0"/>
              <a:t>🙂</a:t>
            </a:r>
          </a:p>
        </p:txBody>
      </p:sp>
    </p:spTree>
    <p:extLst>
      <p:ext uri="{BB962C8B-B14F-4D97-AF65-F5344CB8AC3E}">
        <p14:creationId xmlns:p14="http://schemas.microsoft.com/office/powerpoint/2010/main" val="171332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strVal val="#ppt_h"/>
                                          </p:val>
                                        </p:tav>
                                        <p:tav tm="100000">
                                          <p:val>
                                            <p:strVal val="#ppt_h"/>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25" grpId="0" animBg="1"/>
      <p:bldP spid="11"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p:txBody>
          <a:bodyPr>
            <a:normAutofit fontScale="90000"/>
          </a:bodyPr>
          <a:lstStyle/>
          <a:p>
            <a:r>
              <a:rPr lang="en-US" dirty="0"/>
              <a:t>Scale out with </a:t>
            </a:r>
            <a:br>
              <a:rPr lang="en-US" dirty="0"/>
            </a:br>
            <a:r>
              <a:rPr lang="en-US" sz="8000" dirty="0"/>
              <a:t>Azure SignalR Service</a:t>
            </a:r>
            <a:endParaRPr lang="en-US" dirty="0"/>
          </a:p>
        </p:txBody>
      </p:sp>
    </p:spTree>
    <p:extLst>
      <p:ext uri="{BB962C8B-B14F-4D97-AF65-F5344CB8AC3E}">
        <p14:creationId xmlns:p14="http://schemas.microsoft.com/office/powerpoint/2010/main" val="20827160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2B4E-16CA-634D-BFD6-91BB555C7AC3}"/>
              </a:ext>
            </a:extLst>
          </p:cNvPr>
          <p:cNvSpPr>
            <a:spLocks noGrp="1"/>
          </p:cNvSpPr>
          <p:nvPr>
            <p:ph type="title"/>
          </p:nvPr>
        </p:nvSpPr>
        <p:spPr/>
        <p:txBody>
          <a:bodyPr>
            <a:normAutofit/>
          </a:bodyPr>
          <a:lstStyle/>
          <a:p>
            <a:r>
              <a:rPr lang="en-US" dirty="0"/>
              <a:t>Azure SignalR Service</a:t>
            </a:r>
          </a:p>
        </p:txBody>
      </p:sp>
      <p:sp>
        <p:nvSpPr>
          <p:cNvPr id="4" name="Content Placeholder 3">
            <a:extLst>
              <a:ext uri="{FF2B5EF4-FFF2-40B4-BE49-F238E27FC236}">
                <a16:creationId xmlns:a16="http://schemas.microsoft.com/office/drawing/2014/main" id="{9379EDEC-5BB0-9348-B25B-AE66D21B46BE}"/>
              </a:ext>
            </a:extLst>
          </p:cNvPr>
          <p:cNvSpPr>
            <a:spLocks noGrp="1"/>
          </p:cNvSpPr>
          <p:nvPr>
            <p:ph idx="32"/>
          </p:nvPr>
        </p:nvSpPr>
        <p:spPr/>
        <p:txBody>
          <a:bodyPr/>
          <a:lstStyle/>
          <a:p>
            <a:r>
              <a:rPr lang="en-US" dirty="0"/>
              <a:t>Offload ASP.NET Core SignalR scale-out to a managed service</a:t>
            </a:r>
          </a:p>
          <a:p>
            <a:r>
              <a:rPr lang="en-US" dirty="0"/>
              <a:t>Free tier – Up to 20 connections</a:t>
            </a:r>
          </a:p>
          <a:p>
            <a:r>
              <a:rPr lang="en-US" dirty="0"/>
              <a:t>Pay for “units” of 1,000 connections, up to 100,000 connections</a:t>
            </a:r>
          </a:p>
          <a:p>
            <a:r>
              <a:rPr lang="en-US" dirty="0"/>
              <a:t>Add NuGet package </a:t>
            </a:r>
            <a:r>
              <a:rPr lang="en-US"/>
              <a:t>and 0 </a:t>
            </a:r>
            <a:r>
              <a:rPr lang="en-US" dirty="0"/>
              <a:t>lines of code</a:t>
            </a:r>
          </a:p>
        </p:txBody>
      </p:sp>
      <p:sp>
        <p:nvSpPr>
          <p:cNvPr id="5" name="Freeform: Shape 5">
            <a:extLst>
              <a:ext uri="{FF2B5EF4-FFF2-40B4-BE49-F238E27FC236}">
                <a16:creationId xmlns:a16="http://schemas.microsoft.com/office/drawing/2014/main" id="{5CCE4843-08D3-B942-8DE1-AD3A0B303693}"/>
              </a:ext>
            </a:extLst>
          </p:cNvPr>
          <p:cNvSpPr/>
          <p:nvPr/>
        </p:nvSpPr>
        <p:spPr>
          <a:xfrm>
            <a:off x="9915926" y="4777177"/>
            <a:ext cx="1729551" cy="1743239"/>
          </a:xfrm>
          <a:custGeom>
            <a:avLst/>
            <a:gdLst>
              <a:gd name="connsiteX0" fmla="*/ 1787857 w 3575714"/>
              <a:gd name="connsiteY0" fmla="*/ 0 h 3575714"/>
              <a:gd name="connsiteX1" fmla="*/ 3575714 w 3575714"/>
              <a:gd name="connsiteY1" fmla="*/ 1787857 h 3575714"/>
              <a:gd name="connsiteX2" fmla="*/ 2925100 w 3575714"/>
              <a:gd name="connsiteY2" fmla="*/ 3167455 h 3575714"/>
              <a:gd name="connsiteX3" fmla="*/ 2813407 w 3575714"/>
              <a:gd name="connsiteY3" fmla="*/ 3250977 h 3575714"/>
              <a:gd name="connsiteX4" fmla="*/ 2166450 w 3575714"/>
              <a:gd name="connsiteY4" fmla="*/ 2605650 h 3575714"/>
              <a:gd name="connsiteX5" fmla="*/ 2234550 w 3575714"/>
              <a:gd name="connsiteY5" fmla="*/ 2599092 h 3575714"/>
              <a:gd name="connsiteX6" fmla="*/ 2922894 w 3575714"/>
              <a:gd name="connsiteY6" fmla="*/ 1792406 h 3575714"/>
              <a:gd name="connsiteX7" fmla="*/ 2234550 w 3575714"/>
              <a:gd name="connsiteY7" fmla="*/ 985720 h 3575714"/>
              <a:gd name="connsiteX8" fmla="*/ 2182203 w 3575714"/>
              <a:gd name="connsiteY8" fmla="*/ 978089 h 3575714"/>
              <a:gd name="connsiteX9" fmla="*/ 2114336 w 3575714"/>
              <a:gd name="connsiteY9" fmla="*/ 978089 h 3575714"/>
              <a:gd name="connsiteX10" fmla="*/ 1936191 w 3575714"/>
              <a:gd name="connsiteY10" fmla="*/ 978089 h 3575714"/>
              <a:gd name="connsiteX11" fmla="*/ 1456523 w 3575714"/>
              <a:gd name="connsiteY11" fmla="*/ 978089 h 3575714"/>
              <a:gd name="connsiteX12" fmla="*/ 1456523 w 3575714"/>
              <a:gd name="connsiteY12" fmla="*/ 663536 h 3575714"/>
              <a:gd name="connsiteX13" fmla="*/ 1136422 w 3575714"/>
              <a:gd name="connsiteY13" fmla="*/ 978089 h 3575714"/>
              <a:gd name="connsiteX14" fmla="*/ 1135807 w 3575714"/>
              <a:gd name="connsiteY14" fmla="*/ 978089 h 3575714"/>
              <a:gd name="connsiteX15" fmla="*/ 647534 w 3575714"/>
              <a:gd name="connsiteY15" fmla="*/ 1466362 h 3575714"/>
              <a:gd name="connsiteX16" fmla="*/ 2114336 w 3575714"/>
              <a:gd name="connsiteY16" fmla="*/ 1466362 h 3575714"/>
              <a:gd name="connsiteX17" fmla="*/ 2114336 w 3575714"/>
              <a:gd name="connsiteY17" fmla="*/ 1465899 h 3575714"/>
              <a:gd name="connsiteX18" fmla="*/ 2170041 w 3575714"/>
              <a:gd name="connsiteY18" fmla="*/ 1471515 h 3575714"/>
              <a:gd name="connsiteX19" fmla="*/ 2431575 w 3575714"/>
              <a:gd name="connsiteY19" fmla="*/ 1792406 h 3575714"/>
              <a:gd name="connsiteX20" fmla="*/ 2104029 w 3575714"/>
              <a:gd name="connsiteY20" fmla="*/ 2119952 h 3575714"/>
              <a:gd name="connsiteX21" fmla="*/ 1680331 w 3575714"/>
              <a:gd name="connsiteY21" fmla="*/ 2119952 h 3575714"/>
              <a:gd name="connsiteX22" fmla="*/ 1468804 w 3575714"/>
              <a:gd name="connsiteY22" fmla="*/ 2616480 h 3575714"/>
              <a:gd name="connsiteX23" fmla="*/ 2341728 w 3575714"/>
              <a:gd name="connsiteY23" fmla="*/ 3487204 h 3575714"/>
              <a:gd name="connsiteX24" fmla="*/ 2319511 w 3575714"/>
              <a:gd name="connsiteY24" fmla="*/ 3495336 h 3575714"/>
              <a:gd name="connsiteX25" fmla="*/ 1787857 w 3575714"/>
              <a:gd name="connsiteY25" fmla="*/ 3575714 h 3575714"/>
              <a:gd name="connsiteX26" fmla="*/ 0 w 3575714"/>
              <a:gd name="connsiteY26" fmla="*/ 1787857 h 3575714"/>
              <a:gd name="connsiteX27" fmla="*/ 1787857 w 3575714"/>
              <a:gd name="connsiteY27" fmla="*/ 0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75714" h="3575714">
                <a:moveTo>
                  <a:pt x="1787857" y="0"/>
                </a:moveTo>
                <a:cubicBezTo>
                  <a:pt x="2775263" y="0"/>
                  <a:pt x="3575714" y="800451"/>
                  <a:pt x="3575714" y="1787857"/>
                </a:cubicBezTo>
                <a:cubicBezTo>
                  <a:pt x="3575714" y="2343273"/>
                  <a:pt x="3322447" y="2839535"/>
                  <a:pt x="2925100" y="3167455"/>
                </a:cubicBezTo>
                <a:lnTo>
                  <a:pt x="2813407" y="3250977"/>
                </a:lnTo>
                <a:lnTo>
                  <a:pt x="2166450" y="2605650"/>
                </a:lnTo>
                <a:lnTo>
                  <a:pt x="2234550" y="2599092"/>
                </a:lnTo>
                <a:cubicBezTo>
                  <a:pt x="2627388" y="2522312"/>
                  <a:pt x="2922894" y="2190321"/>
                  <a:pt x="2922894" y="1792406"/>
                </a:cubicBezTo>
                <a:cubicBezTo>
                  <a:pt x="2922894" y="1394491"/>
                  <a:pt x="2627388" y="1062500"/>
                  <a:pt x="2234550" y="985720"/>
                </a:cubicBezTo>
                <a:lnTo>
                  <a:pt x="2182203" y="978089"/>
                </a:lnTo>
                <a:lnTo>
                  <a:pt x="2114336" y="978089"/>
                </a:lnTo>
                <a:lnTo>
                  <a:pt x="1936191" y="978089"/>
                </a:lnTo>
                <a:lnTo>
                  <a:pt x="1456523" y="978089"/>
                </a:lnTo>
                <a:lnTo>
                  <a:pt x="1456523" y="663536"/>
                </a:lnTo>
                <a:lnTo>
                  <a:pt x="1136422" y="978089"/>
                </a:lnTo>
                <a:lnTo>
                  <a:pt x="1135807" y="978089"/>
                </a:lnTo>
                <a:lnTo>
                  <a:pt x="647534" y="1466362"/>
                </a:lnTo>
                <a:lnTo>
                  <a:pt x="2114336" y="1466362"/>
                </a:lnTo>
                <a:lnTo>
                  <a:pt x="2114336" y="1465899"/>
                </a:lnTo>
                <a:lnTo>
                  <a:pt x="2170041" y="1471515"/>
                </a:lnTo>
                <a:cubicBezTo>
                  <a:pt x="2319299" y="1502057"/>
                  <a:pt x="2431575" y="1634120"/>
                  <a:pt x="2431575" y="1792406"/>
                </a:cubicBezTo>
                <a:cubicBezTo>
                  <a:pt x="2431575" y="1973305"/>
                  <a:pt x="2284928" y="2119952"/>
                  <a:pt x="2104029" y="2119952"/>
                </a:cubicBezTo>
                <a:lnTo>
                  <a:pt x="1680331" y="2119952"/>
                </a:lnTo>
                <a:lnTo>
                  <a:pt x="1468804" y="2616480"/>
                </a:lnTo>
                <a:lnTo>
                  <a:pt x="2341728" y="3487204"/>
                </a:lnTo>
                <a:lnTo>
                  <a:pt x="2319511" y="3495336"/>
                </a:lnTo>
                <a:cubicBezTo>
                  <a:pt x="2151562" y="3547573"/>
                  <a:pt x="1972996" y="3575714"/>
                  <a:pt x="1787857" y="3575714"/>
                </a:cubicBezTo>
                <a:cubicBezTo>
                  <a:pt x="800451" y="3575714"/>
                  <a:pt x="0" y="2775263"/>
                  <a:pt x="0" y="1787857"/>
                </a:cubicBezTo>
                <a:cubicBezTo>
                  <a:pt x="0" y="800451"/>
                  <a:pt x="800451" y="0"/>
                  <a:pt x="1787857" y="0"/>
                </a:cubicBezTo>
                <a:close/>
              </a:path>
            </a:pathLst>
          </a:cu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000000"/>
              </a:solidFill>
              <a:latin typeface="Segoe UI"/>
            </a:endParaRPr>
          </a:p>
        </p:txBody>
      </p:sp>
    </p:spTree>
    <p:extLst>
      <p:ext uri="{BB962C8B-B14F-4D97-AF65-F5344CB8AC3E}">
        <p14:creationId xmlns:p14="http://schemas.microsoft.com/office/powerpoint/2010/main" val="401141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3D7DA9A-E6C1-2241-859E-5C982EB4986E}"/>
              </a:ext>
            </a:extLst>
          </p:cNvPr>
          <p:cNvSpPr/>
          <p:nvPr/>
        </p:nvSpPr>
        <p:spPr bwMode="auto">
          <a:xfrm>
            <a:off x="147812" y="121026"/>
            <a:ext cx="11712493" cy="5116553"/>
          </a:xfrm>
          <a:prstGeom prst="cloud">
            <a:avLst/>
          </a:prstGeom>
          <a:solidFill>
            <a:schemeClr val="accent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BA91D78D-01A9-954E-B725-59DE1BB75512}"/>
              </a:ext>
            </a:extLst>
          </p:cNvPr>
          <p:cNvSpPr/>
          <p:nvPr/>
        </p:nvSpPr>
        <p:spPr bwMode="auto">
          <a:xfrm>
            <a:off x="1309466" y="1522683"/>
            <a:ext cx="3596199" cy="2023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ASP.NET</a:t>
            </a:r>
          </a:p>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Core app</a:t>
            </a:r>
          </a:p>
        </p:txBody>
      </p:sp>
      <p:sp>
        <p:nvSpPr>
          <p:cNvPr id="6" name="Rectangle: Rounded Corners 5">
            <a:extLst>
              <a:ext uri="{FF2B5EF4-FFF2-40B4-BE49-F238E27FC236}">
                <a16:creationId xmlns:a16="http://schemas.microsoft.com/office/drawing/2014/main" id="{18DF0FD9-310E-CF48-A573-29071B6B3487}"/>
              </a:ext>
            </a:extLst>
          </p:cNvPr>
          <p:cNvSpPr/>
          <p:nvPr/>
        </p:nvSpPr>
        <p:spPr bwMode="auto">
          <a:xfrm>
            <a:off x="3702360" y="1895911"/>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000" dirty="0" err="1">
                <a:ln w="0"/>
                <a:solidFill>
                  <a:schemeClr val="accent6">
                    <a:lumMod val="50000"/>
                  </a:schemeClr>
                </a:solidFill>
                <a:latin typeface="Segoe UI"/>
                <a:ea typeface="Segoe UI" pitchFamily="34" charset="0"/>
                <a:cs typeface="Segoe UI" pitchFamily="34" charset="0"/>
              </a:rPr>
              <a:t>Blazor</a:t>
            </a:r>
            <a:r>
              <a:rPr lang="en-US" sz="2000" dirty="0">
                <a:ln w="0"/>
                <a:solidFill>
                  <a:schemeClr val="accent6">
                    <a:lumMod val="50000"/>
                  </a:schemeClr>
                </a:solidFill>
                <a:latin typeface="Segoe UI"/>
                <a:ea typeface="Segoe UI" pitchFamily="34" charset="0"/>
                <a:cs typeface="Segoe UI" pitchFamily="34" charset="0"/>
              </a:rPr>
              <a:t> Server</a:t>
            </a:r>
          </a:p>
        </p:txBody>
      </p:sp>
      <p:sp>
        <p:nvSpPr>
          <p:cNvPr id="7" name="Rectangle: Rounded Corners 8">
            <a:extLst>
              <a:ext uri="{FF2B5EF4-FFF2-40B4-BE49-F238E27FC236}">
                <a16:creationId xmlns:a16="http://schemas.microsoft.com/office/drawing/2014/main" id="{2D8D8D71-01E5-0641-9DD0-022AAE43FF16}"/>
              </a:ext>
            </a:extLst>
          </p:cNvPr>
          <p:cNvSpPr/>
          <p:nvPr/>
        </p:nvSpPr>
        <p:spPr bwMode="auto">
          <a:xfrm>
            <a:off x="5164311" y="5635743"/>
            <a:ext cx="1598711" cy="104559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3200" dirty="0">
                <a:solidFill>
                  <a:schemeClr val="bg1"/>
                </a:solidFill>
                <a:latin typeface="Segoe UI"/>
                <a:ea typeface="Segoe UI" pitchFamily="34" charset="0"/>
                <a:cs typeface="Segoe UI" pitchFamily="34" charset="0"/>
              </a:rPr>
              <a:t>Client</a:t>
            </a:r>
          </a:p>
        </p:txBody>
      </p:sp>
      <p:sp>
        <p:nvSpPr>
          <p:cNvPr id="8" name="Rectangle: Rounded Corners 13">
            <a:extLst>
              <a:ext uri="{FF2B5EF4-FFF2-40B4-BE49-F238E27FC236}">
                <a16:creationId xmlns:a16="http://schemas.microsoft.com/office/drawing/2014/main" id="{262668B0-7EA1-0347-B724-AFAB94790D05}"/>
              </a:ext>
            </a:extLst>
          </p:cNvPr>
          <p:cNvSpPr/>
          <p:nvPr/>
        </p:nvSpPr>
        <p:spPr bwMode="auto">
          <a:xfrm>
            <a:off x="1646351" y="2884993"/>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400" dirty="0">
                <a:ln w="0"/>
                <a:solidFill>
                  <a:schemeClr val="accent6">
                    <a:lumMod val="50000"/>
                  </a:schemeClr>
                </a:solidFill>
                <a:latin typeface="Segoe UI"/>
                <a:ea typeface="Segoe UI" pitchFamily="34" charset="0"/>
                <a:cs typeface="Segoe UI" pitchFamily="34" charset="0"/>
              </a:rPr>
              <a:t>Pages</a:t>
            </a:r>
          </a:p>
        </p:txBody>
      </p:sp>
      <p:cxnSp>
        <p:nvCxnSpPr>
          <p:cNvPr id="12" name="Connector: Curved 18">
            <a:extLst>
              <a:ext uri="{FF2B5EF4-FFF2-40B4-BE49-F238E27FC236}">
                <a16:creationId xmlns:a16="http://schemas.microsoft.com/office/drawing/2014/main" id="{2E3FCE3A-D06E-5244-B4AF-5EA1C3F30E46}"/>
              </a:ext>
            </a:extLst>
          </p:cNvPr>
          <p:cNvCxnSpPr>
            <a:cxnSpLocks/>
            <a:stCxn id="7" idx="1"/>
            <a:endCxn id="8" idx="2"/>
          </p:cNvCxnSpPr>
          <p:nvPr/>
        </p:nvCxnSpPr>
        <p:spPr>
          <a:xfrm rot="10800000">
            <a:off x="2505914" y="4057767"/>
            <a:ext cx="2658399" cy="2100776"/>
          </a:xfrm>
          <a:prstGeom prst="curvedConnector2">
            <a:avLst/>
          </a:prstGeom>
          <a:ln w="127000">
            <a:solidFill>
              <a:schemeClr val="accent1">
                <a:lumMod val="40000"/>
                <a:lumOff val="6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22">
            <a:extLst>
              <a:ext uri="{FF2B5EF4-FFF2-40B4-BE49-F238E27FC236}">
                <a16:creationId xmlns:a16="http://schemas.microsoft.com/office/drawing/2014/main" id="{DFE93E74-D180-B64B-A753-FD9383172CC7}"/>
              </a:ext>
            </a:extLst>
          </p:cNvPr>
          <p:cNvCxnSpPr>
            <a:cxnSpLocks/>
            <a:stCxn id="7" idx="1"/>
            <a:endCxn id="6" idx="2"/>
          </p:cNvCxnSpPr>
          <p:nvPr/>
        </p:nvCxnSpPr>
        <p:spPr>
          <a:xfrm rot="10800000">
            <a:off x="4561922" y="3068688"/>
            <a:ext cx="602391" cy="3089857"/>
          </a:xfrm>
          <a:prstGeom prst="curvedConnector2">
            <a:avLst/>
          </a:prstGeom>
          <a:ln w="127000">
            <a:solidFill>
              <a:schemeClr val="accent1">
                <a:lumMod val="40000"/>
                <a:lumOff val="6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B3198D5-48BF-9644-9A4B-A9AC3578627F}"/>
              </a:ext>
            </a:extLst>
          </p:cNvPr>
          <p:cNvSpPr txBox="1"/>
          <p:nvPr/>
        </p:nvSpPr>
        <p:spPr>
          <a:xfrm>
            <a:off x="2886938" y="6004656"/>
            <a:ext cx="1704457" cy="307777"/>
          </a:xfrm>
          <a:prstGeom prst="rect">
            <a:avLst/>
          </a:prstGeom>
          <a:noFill/>
        </p:spPr>
        <p:txBody>
          <a:bodyPr wrap="square" lIns="0" tIns="0" rIns="0" bIns="0" rtlCol="0">
            <a:spAutoFit/>
          </a:bodyPr>
          <a:lstStyle/>
          <a:p>
            <a:pPr defTabSz="914344">
              <a:defRPr/>
            </a:pPr>
            <a:r>
              <a:rPr lang="en-US" sz="2000" dirty="0">
                <a:latin typeface="Segoe UI"/>
              </a:rPr>
              <a:t>Web traffic</a:t>
            </a:r>
          </a:p>
        </p:txBody>
      </p:sp>
      <p:sp>
        <p:nvSpPr>
          <p:cNvPr id="24" name="TextBox 23">
            <a:extLst>
              <a:ext uri="{FF2B5EF4-FFF2-40B4-BE49-F238E27FC236}">
                <a16:creationId xmlns:a16="http://schemas.microsoft.com/office/drawing/2014/main" id="{1963D0B5-643E-D04D-B334-776E66D920D7}"/>
              </a:ext>
            </a:extLst>
          </p:cNvPr>
          <p:cNvSpPr txBox="1"/>
          <p:nvPr/>
        </p:nvSpPr>
        <p:spPr>
          <a:xfrm>
            <a:off x="3957100" y="5160636"/>
            <a:ext cx="1704457" cy="307777"/>
          </a:xfrm>
          <a:prstGeom prst="rect">
            <a:avLst/>
          </a:prstGeom>
          <a:noFill/>
        </p:spPr>
        <p:txBody>
          <a:bodyPr wrap="square" lIns="0" tIns="0" rIns="0" bIns="0" rtlCol="0">
            <a:spAutoFit/>
          </a:bodyPr>
          <a:lstStyle/>
          <a:p>
            <a:pPr defTabSz="914344">
              <a:defRPr/>
            </a:pPr>
            <a:r>
              <a:rPr lang="en-US" sz="2000" dirty="0">
                <a:latin typeface="Segoe UI"/>
              </a:rPr>
              <a:t>SignalR traffic</a:t>
            </a:r>
          </a:p>
        </p:txBody>
      </p:sp>
    </p:spTree>
    <p:extLst>
      <p:ext uri="{BB962C8B-B14F-4D97-AF65-F5344CB8AC3E}">
        <p14:creationId xmlns:p14="http://schemas.microsoft.com/office/powerpoint/2010/main" val="22457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3D7DA9A-E6C1-2241-859E-5C982EB4986E}"/>
              </a:ext>
            </a:extLst>
          </p:cNvPr>
          <p:cNvSpPr/>
          <p:nvPr/>
        </p:nvSpPr>
        <p:spPr bwMode="auto">
          <a:xfrm>
            <a:off x="147812" y="121026"/>
            <a:ext cx="11712493" cy="5109881"/>
          </a:xfrm>
          <a:prstGeom prst="cloud">
            <a:avLst/>
          </a:prstGeom>
          <a:solidFill>
            <a:schemeClr val="accent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2000" dirty="0" err="1">
              <a:gradFill>
                <a:gsLst>
                  <a:gs pos="0">
                    <a:srgbClr val="FFFFFF"/>
                  </a:gs>
                  <a:gs pos="100000">
                    <a:srgbClr val="FFFFFF"/>
                  </a:gs>
                </a:gsLst>
                <a:lin ang="5400000" scaled="0"/>
              </a:gradFill>
              <a:latin typeface="Segoe UI"/>
            </a:endParaRPr>
          </a:p>
        </p:txBody>
      </p:sp>
      <p:sp>
        <p:nvSpPr>
          <p:cNvPr id="5" name="Rectangle: Rounded Corners 4">
            <a:extLst>
              <a:ext uri="{FF2B5EF4-FFF2-40B4-BE49-F238E27FC236}">
                <a16:creationId xmlns:a16="http://schemas.microsoft.com/office/drawing/2014/main" id="{BA91D78D-01A9-954E-B725-59DE1BB75512}"/>
              </a:ext>
            </a:extLst>
          </p:cNvPr>
          <p:cNvSpPr/>
          <p:nvPr/>
        </p:nvSpPr>
        <p:spPr bwMode="auto">
          <a:xfrm>
            <a:off x="1309466" y="1522683"/>
            <a:ext cx="3596199" cy="2023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ASP.NET</a:t>
            </a:r>
          </a:p>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Core app</a:t>
            </a:r>
          </a:p>
        </p:txBody>
      </p:sp>
      <p:sp>
        <p:nvSpPr>
          <p:cNvPr id="6" name="Rectangle: Rounded Corners 5">
            <a:extLst>
              <a:ext uri="{FF2B5EF4-FFF2-40B4-BE49-F238E27FC236}">
                <a16:creationId xmlns:a16="http://schemas.microsoft.com/office/drawing/2014/main" id="{18DF0FD9-310E-CF48-A573-29071B6B3487}"/>
              </a:ext>
            </a:extLst>
          </p:cNvPr>
          <p:cNvSpPr/>
          <p:nvPr/>
        </p:nvSpPr>
        <p:spPr bwMode="auto">
          <a:xfrm>
            <a:off x="3702360" y="1895911"/>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000" dirty="0" err="1">
                <a:ln w="0"/>
                <a:solidFill>
                  <a:schemeClr val="accent6">
                    <a:lumMod val="50000"/>
                  </a:schemeClr>
                </a:solidFill>
                <a:latin typeface="Segoe UI"/>
                <a:ea typeface="Segoe UI" pitchFamily="34" charset="0"/>
                <a:cs typeface="Segoe UI" pitchFamily="34" charset="0"/>
              </a:rPr>
              <a:t>Blazor</a:t>
            </a:r>
            <a:r>
              <a:rPr lang="en-US" sz="2000" dirty="0">
                <a:ln w="0"/>
                <a:solidFill>
                  <a:schemeClr val="accent6">
                    <a:lumMod val="50000"/>
                  </a:schemeClr>
                </a:solidFill>
                <a:latin typeface="Segoe UI"/>
                <a:ea typeface="Segoe UI" pitchFamily="34" charset="0"/>
                <a:cs typeface="Segoe UI" pitchFamily="34" charset="0"/>
              </a:rPr>
              <a:t> Server</a:t>
            </a:r>
          </a:p>
        </p:txBody>
      </p:sp>
      <p:sp>
        <p:nvSpPr>
          <p:cNvPr id="7" name="Rectangle: Rounded Corners 8">
            <a:extLst>
              <a:ext uri="{FF2B5EF4-FFF2-40B4-BE49-F238E27FC236}">
                <a16:creationId xmlns:a16="http://schemas.microsoft.com/office/drawing/2014/main" id="{2D8D8D71-01E5-0641-9DD0-022AAE43FF16}"/>
              </a:ext>
            </a:extLst>
          </p:cNvPr>
          <p:cNvSpPr/>
          <p:nvPr/>
        </p:nvSpPr>
        <p:spPr bwMode="auto">
          <a:xfrm>
            <a:off x="5164311" y="5635743"/>
            <a:ext cx="1598711" cy="104559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Client</a:t>
            </a:r>
          </a:p>
        </p:txBody>
      </p:sp>
      <p:sp>
        <p:nvSpPr>
          <p:cNvPr id="8" name="Rectangle: Rounded Corners 13">
            <a:extLst>
              <a:ext uri="{FF2B5EF4-FFF2-40B4-BE49-F238E27FC236}">
                <a16:creationId xmlns:a16="http://schemas.microsoft.com/office/drawing/2014/main" id="{262668B0-7EA1-0347-B724-AFAB94790D05}"/>
              </a:ext>
            </a:extLst>
          </p:cNvPr>
          <p:cNvSpPr/>
          <p:nvPr/>
        </p:nvSpPr>
        <p:spPr bwMode="auto">
          <a:xfrm>
            <a:off x="1646351" y="2884993"/>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400" dirty="0">
                <a:ln w="0"/>
                <a:solidFill>
                  <a:schemeClr val="accent6">
                    <a:lumMod val="50000"/>
                  </a:schemeClr>
                </a:solidFill>
                <a:latin typeface="Segoe UI"/>
                <a:ea typeface="Segoe UI" pitchFamily="34" charset="0"/>
                <a:cs typeface="Segoe UI" pitchFamily="34" charset="0"/>
              </a:rPr>
              <a:t>Pages</a:t>
            </a:r>
          </a:p>
        </p:txBody>
      </p:sp>
      <p:sp>
        <p:nvSpPr>
          <p:cNvPr id="9" name="Rectangle: Rounded Corners 14">
            <a:extLst>
              <a:ext uri="{FF2B5EF4-FFF2-40B4-BE49-F238E27FC236}">
                <a16:creationId xmlns:a16="http://schemas.microsoft.com/office/drawing/2014/main" id="{5C02BB58-3EC6-4347-84B7-CE4B9C34C3C4}"/>
              </a:ext>
            </a:extLst>
          </p:cNvPr>
          <p:cNvSpPr/>
          <p:nvPr/>
        </p:nvSpPr>
        <p:spPr bwMode="auto">
          <a:xfrm>
            <a:off x="7021671" y="1522683"/>
            <a:ext cx="3596199" cy="2023600"/>
          </a:xfrm>
          <a:prstGeom prst="roundRect">
            <a:avLst/>
          </a:prstGeom>
          <a:solidFill>
            <a:srgbClr val="0721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49" fontAlgn="base">
              <a:spcBef>
                <a:spcPct val="0"/>
              </a:spcBef>
              <a:spcAft>
                <a:spcPct val="0"/>
              </a:spcAft>
              <a:defRPr/>
            </a:pPr>
            <a:endParaRPr lang="en-US" sz="3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Rounded Corners 15">
            <a:extLst>
              <a:ext uri="{FF2B5EF4-FFF2-40B4-BE49-F238E27FC236}">
                <a16:creationId xmlns:a16="http://schemas.microsoft.com/office/drawing/2014/main" id="{663AAFAD-298A-5C40-9C0E-716FDAC72954}"/>
              </a:ext>
            </a:extLst>
          </p:cNvPr>
          <p:cNvSpPr/>
          <p:nvPr/>
        </p:nvSpPr>
        <p:spPr bwMode="auto">
          <a:xfrm>
            <a:off x="8561861" y="2884993"/>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400" dirty="0">
                <a:ln w="0"/>
                <a:solidFill>
                  <a:schemeClr val="accent6">
                    <a:lumMod val="50000"/>
                  </a:schemeClr>
                </a:solidFill>
                <a:latin typeface="Segoe UI"/>
                <a:ea typeface="Segoe UI" pitchFamily="34" charset="0"/>
                <a:cs typeface="Segoe UI" pitchFamily="34" charset="0"/>
              </a:rPr>
              <a:t>Client Endpoint</a:t>
            </a:r>
          </a:p>
        </p:txBody>
      </p:sp>
      <p:sp>
        <p:nvSpPr>
          <p:cNvPr id="11" name="Rectangle: Rounded Corners 16">
            <a:extLst>
              <a:ext uri="{FF2B5EF4-FFF2-40B4-BE49-F238E27FC236}">
                <a16:creationId xmlns:a16="http://schemas.microsoft.com/office/drawing/2014/main" id="{EF2703A1-2318-DA46-B657-46D3C9627D83}"/>
              </a:ext>
            </a:extLst>
          </p:cNvPr>
          <p:cNvSpPr/>
          <p:nvPr/>
        </p:nvSpPr>
        <p:spPr bwMode="auto">
          <a:xfrm>
            <a:off x="6505852" y="1895911"/>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400" dirty="0">
                <a:ln w="0"/>
                <a:solidFill>
                  <a:schemeClr val="accent6">
                    <a:lumMod val="50000"/>
                  </a:schemeClr>
                </a:solidFill>
                <a:latin typeface="Segoe UI"/>
                <a:ea typeface="Segoe UI" pitchFamily="34" charset="0"/>
                <a:cs typeface="Segoe UI" pitchFamily="34" charset="0"/>
              </a:rPr>
              <a:t>Server Endpoint</a:t>
            </a:r>
          </a:p>
        </p:txBody>
      </p:sp>
      <p:cxnSp>
        <p:nvCxnSpPr>
          <p:cNvPr id="12" name="Connector: Curved 18">
            <a:extLst>
              <a:ext uri="{FF2B5EF4-FFF2-40B4-BE49-F238E27FC236}">
                <a16:creationId xmlns:a16="http://schemas.microsoft.com/office/drawing/2014/main" id="{2E3FCE3A-D06E-5244-B4AF-5EA1C3F30E46}"/>
              </a:ext>
            </a:extLst>
          </p:cNvPr>
          <p:cNvCxnSpPr>
            <a:cxnSpLocks/>
            <a:stCxn id="7" idx="1"/>
            <a:endCxn id="8" idx="2"/>
          </p:cNvCxnSpPr>
          <p:nvPr/>
        </p:nvCxnSpPr>
        <p:spPr>
          <a:xfrm rot="10800000">
            <a:off x="2505914" y="4057767"/>
            <a:ext cx="2658399" cy="2100776"/>
          </a:xfrm>
          <a:prstGeom prst="curvedConnector2">
            <a:avLst/>
          </a:prstGeom>
          <a:ln w="127000">
            <a:solidFill>
              <a:schemeClr val="accent1">
                <a:lumMod val="40000"/>
                <a:lumOff val="6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22">
            <a:extLst>
              <a:ext uri="{FF2B5EF4-FFF2-40B4-BE49-F238E27FC236}">
                <a16:creationId xmlns:a16="http://schemas.microsoft.com/office/drawing/2014/main" id="{DFE93E74-D180-B64B-A753-FD9383172CC7}"/>
              </a:ext>
            </a:extLst>
          </p:cNvPr>
          <p:cNvCxnSpPr>
            <a:cxnSpLocks/>
            <a:stCxn id="7" idx="3"/>
            <a:endCxn id="10" idx="2"/>
          </p:cNvCxnSpPr>
          <p:nvPr/>
        </p:nvCxnSpPr>
        <p:spPr>
          <a:xfrm flipV="1">
            <a:off x="6763022" y="4057767"/>
            <a:ext cx="2658401" cy="2100776"/>
          </a:xfrm>
          <a:prstGeom prst="curvedConnector2">
            <a:avLst/>
          </a:prstGeom>
          <a:ln w="127000">
            <a:solidFill>
              <a:schemeClr val="accent1">
                <a:lumMod val="40000"/>
                <a:lumOff val="6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715632-97A8-E541-8A14-B9160DE32560}"/>
              </a:ext>
            </a:extLst>
          </p:cNvPr>
          <p:cNvCxnSpPr>
            <a:stCxn id="6" idx="3"/>
            <a:endCxn id="11" idx="1"/>
          </p:cNvCxnSpPr>
          <p:nvPr/>
        </p:nvCxnSpPr>
        <p:spPr>
          <a:xfrm>
            <a:off x="5421484" y="2482299"/>
            <a:ext cx="1084369"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9B0F6A5-ACBF-7C43-839D-057B867FB101}"/>
              </a:ext>
            </a:extLst>
          </p:cNvPr>
          <p:cNvSpPr txBox="1"/>
          <p:nvPr/>
        </p:nvSpPr>
        <p:spPr>
          <a:xfrm>
            <a:off x="8010884" y="6004656"/>
            <a:ext cx="1704457" cy="307777"/>
          </a:xfrm>
          <a:prstGeom prst="rect">
            <a:avLst/>
          </a:prstGeom>
          <a:noFill/>
        </p:spPr>
        <p:txBody>
          <a:bodyPr wrap="square" lIns="0" tIns="0" rIns="0" bIns="0" rtlCol="0">
            <a:spAutoFit/>
          </a:bodyPr>
          <a:lstStyle/>
          <a:p>
            <a:pPr defTabSz="914344">
              <a:defRPr/>
            </a:pPr>
            <a:r>
              <a:rPr lang="en-US" sz="2000" dirty="0">
                <a:latin typeface="Segoe UI"/>
              </a:rPr>
              <a:t>SignalR traffic</a:t>
            </a:r>
          </a:p>
        </p:txBody>
      </p:sp>
      <p:sp>
        <p:nvSpPr>
          <p:cNvPr id="16" name="TextBox 15">
            <a:extLst>
              <a:ext uri="{FF2B5EF4-FFF2-40B4-BE49-F238E27FC236}">
                <a16:creationId xmlns:a16="http://schemas.microsoft.com/office/drawing/2014/main" id="{FB3198D5-48BF-9644-9A4B-A9AC3578627F}"/>
              </a:ext>
            </a:extLst>
          </p:cNvPr>
          <p:cNvSpPr txBox="1"/>
          <p:nvPr/>
        </p:nvSpPr>
        <p:spPr>
          <a:xfrm>
            <a:off x="2886938" y="6004656"/>
            <a:ext cx="1704457" cy="307777"/>
          </a:xfrm>
          <a:prstGeom prst="rect">
            <a:avLst/>
          </a:prstGeom>
          <a:noFill/>
        </p:spPr>
        <p:txBody>
          <a:bodyPr wrap="square" lIns="0" tIns="0" rIns="0" bIns="0" rtlCol="0">
            <a:spAutoFit/>
          </a:bodyPr>
          <a:lstStyle/>
          <a:p>
            <a:pPr defTabSz="914344">
              <a:defRPr/>
            </a:pPr>
            <a:r>
              <a:rPr lang="en-US" sz="2000" dirty="0">
                <a:latin typeface="Segoe UI"/>
              </a:rPr>
              <a:t>Web traffic</a:t>
            </a:r>
          </a:p>
        </p:txBody>
      </p:sp>
      <p:pic>
        <p:nvPicPr>
          <p:cNvPr id="17" name="Picture 16">
            <a:extLst>
              <a:ext uri="{FF2B5EF4-FFF2-40B4-BE49-F238E27FC236}">
                <a16:creationId xmlns:a16="http://schemas.microsoft.com/office/drawing/2014/main" id="{689A6F05-A170-F34B-93FC-638C1947EED0}"/>
              </a:ext>
            </a:extLst>
          </p:cNvPr>
          <p:cNvPicPr>
            <a:picLocks noChangeAspect="1"/>
          </p:cNvPicPr>
          <p:nvPr/>
        </p:nvPicPr>
        <p:blipFill>
          <a:blip r:embed="rId2"/>
          <a:stretch>
            <a:fillRect/>
          </a:stretch>
        </p:blipFill>
        <p:spPr>
          <a:xfrm>
            <a:off x="8856883" y="1600576"/>
            <a:ext cx="1129079" cy="1139485"/>
          </a:xfrm>
          <a:prstGeom prst="rect">
            <a:avLst/>
          </a:prstGeom>
        </p:spPr>
      </p:pic>
      <p:sp>
        <p:nvSpPr>
          <p:cNvPr id="18" name="TextBox 17">
            <a:extLst>
              <a:ext uri="{FF2B5EF4-FFF2-40B4-BE49-F238E27FC236}">
                <a16:creationId xmlns:a16="http://schemas.microsoft.com/office/drawing/2014/main" id="{8A22D1AF-7107-EC4E-8A8D-21F3E3E25F6A}"/>
              </a:ext>
            </a:extLst>
          </p:cNvPr>
          <p:cNvSpPr txBox="1"/>
          <p:nvPr/>
        </p:nvSpPr>
        <p:spPr>
          <a:xfrm>
            <a:off x="7306726" y="1013211"/>
            <a:ext cx="329667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SignalR Service</a:t>
            </a:r>
          </a:p>
        </p:txBody>
      </p:sp>
    </p:spTree>
    <p:extLst>
      <p:ext uri="{BB962C8B-B14F-4D97-AF65-F5344CB8AC3E}">
        <p14:creationId xmlns:p14="http://schemas.microsoft.com/office/powerpoint/2010/main" val="291324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3D7DA9A-E6C1-2241-859E-5C982EB4986E}"/>
              </a:ext>
            </a:extLst>
          </p:cNvPr>
          <p:cNvSpPr/>
          <p:nvPr/>
        </p:nvSpPr>
        <p:spPr bwMode="auto">
          <a:xfrm>
            <a:off x="147812" y="121026"/>
            <a:ext cx="11712493" cy="5109881"/>
          </a:xfrm>
          <a:prstGeom prst="cloud">
            <a:avLst/>
          </a:prstGeom>
          <a:solidFill>
            <a:schemeClr val="accent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2000" dirty="0" err="1">
              <a:gradFill>
                <a:gsLst>
                  <a:gs pos="0">
                    <a:srgbClr val="FFFFFF"/>
                  </a:gs>
                  <a:gs pos="100000">
                    <a:srgbClr val="FFFFFF"/>
                  </a:gs>
                </a:gsLst>
                <a:lin ang="5400000" scaled="0"/>
              </a:gradFill>
              <a:latin typeface="Segoe UI"/>
            </a:endParaRPr>
          </a:p>
        </p:txBody>
      </p:sp>
      <p:sp>
        <p:nvSpPr>
          <p:cNvPr id="5" name="Rectangle: Rounded Corners 4">
            <a:extLst>
              <a:ext uri="{FF2B5EF4-FFF2-40B4-BE49-F238E27FC236}">
                <a16:creationId xmlns:a16="http://schemas.microsoft.com/office/drawing/2014/main" id="{BA91D78D-01A9-954E-B725-59DE1BB75512}"/>
              </a:ext>
            </a:extLst>
          </p:cNvPr>
          <p:cNvSpPr/>
          <p:nvPr/>
        </p:nvSpPr>
        <p:spPr bwMode="auto">
          <a:xfrm>
            <a:off x="1309466" y="1522683"/>
            <a:ext cx="2148349" cy="2023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Scaled App</a:t>
            </a:r>
          </a:p>
        </p:txBody>
      </p:sp>
      <p:sp>
        <p:nvSpPr>
          <p:cNvPr id="7" name="Rectangle: Rounded Corners 8">
            <a:extLst>
              <a:ext uri="{FF2B5EF4-FFF2-40B4-BE49-F238E27FC236}">
                <a16:creationId xmlns:a16="http://schemas.microsoft.com/office/drawing/2014/main" id="{2D8D8D71-01E5-0641-9DD0-022AAE43FF16}"/>
              </a:ext>
            </a:extLst>
          </p:cNvPr>
          <p:cNvSpPr/>
          <p:nvPr/>
        </p:nvSpPr>
        <p:spPr bwMode="auto">
          <a:xfrm>
            <a:off x="5164311" y="5635743"/>
            <a:ext cx="1598711" cy="104559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Client</a:t>
            </a:r>
          </a:p>
        </p:txBody>
      </p:sp>
      <p:sp>
        <p:nvSpPr>
          <p:cNvPr id="9" name="Rectangle: Rounded Corners 14">
            <a:extLst>
              <a:ext uri="{FF2B5EF4-FFF2-40B4-BE49-F238E27FC236}">
                <a16:creationId xmlns:a16="http://schemas.microsoft.com/office/drawing/2014/main" id="{5C02BB58-3EC6-4347-84B7-CE4B9C34C3C4}"/>
              </a:ext>
            </a:extLst>
          </p:cNvPr>
          <p:cNvSpPr/>
          <p:nvPr/>
        </p:nvSpPr>
        <p:spPr bwMode="auto">
          <a:xfrm>
            <a:off x="7021671" y="1522683"/>
            <a:ext cx="3596199" cy="2023600"/>
          </a:xfrm>
          <a:prstGeom prst="roundRect">
            <a:avLst/>
          </a:prstGeom>
          <a:solidFill>
            <a:srgbClr val="0721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49" fontAlgn="base">
              <a:spcBef>
                <a:spcPct val="0"/>
              </a:spcBef>
              <a:spcAft>
                <a:spcPct val="0"/>
              </a:spcAft>
              <a:defRPr/>
            </a:pPr>
            <a:endParaRPr lang="en-US" sz="3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Rounded Corners 15">
            <a:extLst>
              <a:ext uri="{FF2B5EF4-FFF2-40B4-BE49-F238E27FC236}">
                <a16:creationId xmlns:a16="http://schemas.microsoft.com/office/drawing/2014/main" id="{663AAFAD-298A-5C40-9C0E-716FDAC72954}"/>
              </a:ext>
            </a:extLst>
          </p:cNvPr>
          <p:cNvSpPr/>
          <p:nvPr/>
        </p:nvSpPr>
        <p:spPr bwMode="auto">
          <a:xfrm>
            <a:off x="8561861" y="2884993"/>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400" dirty="0">
                <a:ln w="0"/>
                <a:solidFill>
                  <a:schemeClr val="accent6">
                    <a:lumMod val="50000"/>
                  </a:schemeClr>
                </a:solidFill>
                <a:latin typeface="Segoe UI"/>
                <a:ea typeface="Segoe UI" pitchFamily="34" charset="0"/>
                <a:cs typeface="Segoe UI" pitchFamily="34" charset="0"/>
              </a:rPr>
              <a:t>Client Endpoint</a:t>
            </a:r>
          </a:p>
        </p:txBody>
      </p:sp>
      <p:sp>
        <p:nvSpPr>
          <p:cNvPr id="11" name="Rectangle: Rounded Corners 16">
            <a:extLst>
              <a:ext uri="{FF2B5EF4-FFF2-40B4-BE49-F238E27FC236}">
                <a16:creationId xmlns:a16="http://schemas.microsoft.com/office/drawing/2014/main" id="{EF2703A1-2318-DA46-B657-46D3C9627D83}"/>
              </a:ext>
            </a:extLst>
          </p:cNvPr>
          <p:cNvSpPr/>
          <p:nvPr/>
        </p:nvSpPr>
        <p:spPr bwMode="auto">
          <a:xfrm>
            <a:off x="6505852" y="1895911"/>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400" dirty="0">
                <a:ln w="0"/>
                <a:solidFill>
                  <a:schemeClr val="accent6">
                    <a:lumMod val="50000"/>
                  </a:schemeClr>
                </a:solidFill>
                <a:latin typeface="Segoe UI"/>
                <a:ea typeface="Segoe UI" pitchFamily="34" charset="0"/>
                <a:cs typeface="Segoe UI" pitchFamily="34" charset="0"/>
              </a:rPr>
              <a:t>Server Endpoint</a:t>
            </a:r>
          </a:p>
        </p:txBody>
      </p:sp>
      <p:cxnSp>
        <p:nvCxnSpPr>
          <p:cNvPr id="12" name="Connector: Curved 18">
            <a:extLst>
              <a:ext uri="{FF2B5EF4-FFF2-40B4-BE49-F238E27FC236}">
                <a16:creationId xmlns:a16="http://schemas.microsoft.com/office/drawing/2014/main" id="{2E3FCE3A-D06E-5244-B4AF-5EA1C3F30E46}"/>
              </a:ext>
            </a:extLst>
          </p:cNvPr>
          <p:cNvCxnSpPr>
            <a:cxnSpLocks/>
            <a:stCxn id="7" idx="1"/>
          </p:cNvCxnSpPr>
          <p:nvPr/>
        </p:nvCxnSpPr>
        <p:spPr>
          <a:xfrm rot="10800000">
            <a:off x="2505914" y="4057767"/>
            <a:ext cx="2658399" cy="2100776"/>
          </a:xfrm>
          <a:prstGeom prst="curvedConnector2">
            <a:avLst/>
          </a:prstGeom>
          <a:ln w="127000">
            <a:solidFill>
              <a:schemeClr val="accent1">
                <a:lumMod val="40000"/>
                <a:lumOff val="6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22">
            <a:extLst>
              <a:ext uri="{FF2B5EF4-FFF2-40B4-BE49-F238E27FC236}">
                <a16:creationId xmlns:a16="http://schemas.microsoft.com/office/drawing/2014/main" id="{DFE93E74-D180-B64B-A753-FD9383172CC7}"/>
              </a:ext>
            </a:extLst>
          </p:cNvPr>
          <p:cNvCxnSpPr>
            <a:cxnSpLocks/>
            <a:stCxn id="7" idx="3"/>
            <a:endCxn id="10" idx="2"/>
          </p:cNvCxnSpPr>
          <p:nvPr/>
        </p:nvCxnSpPr>
        <p:spPr>
          <a:xfrm flipV="1">
            <a:off x="6763022" y="4057767"/>
            <a:ext cx="2658401" cy="2100776"/>
          </a:xfrm>
          <a:prstGeom prst="curvedConnector2">
            <a:avLst/>
          </a:prstGeom>
          <a:ln w="127000">
            <a:solidFill>
              <a:schemeClr val="accent1">
                <a:lumMod val="40000"/>
                <a:lumOff val="6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715632-97A8-E541-8A14-B9160DE32560}"/>
              </a:ext>
            </a:extLst>
          </p:cNvPr>
          <p:cNvCxnSpPr>
            <a:cxnSpLocks/>
            <a:stCxn id="5" idx="3"/>
            <a:endCxn id="11" idx="1"/>
          </p:cNvCxnSpPr>
          <p:nvPr/>
        </p:nvCxnSpPr>
        <p:spPr>
          <a:xfrm flipV="1">
            <a:off x="3457815" y="2482299"/>
            <a:ext cx="3048037" cy="5218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9B0F6A5-ACBF-7C43-839D-057B867FB101}"/>
              </a:ext>
            </a:extLst>
          </p:cNvPr>
          <p:cNvSpPr txBox="1"/>
          <p:nvPr/>
        </p:nvSpPr>
        <p:spPr>
          <a:xfrm>
            <a:off x="8010884" y="6004656"/>
            <a:ext cx="1704457" cy="307777"/>
          </a:xfrm>
          <a:prstGeom prst="rect">
            <a:avLst/>
          </a:prstGeom>
          <a:noFill/>
        </p:spPr>
        <p:txBody>
          <a:bodyPr wrap="square" lIns="0" tIns="0" rIns="0" bIns="0" rtlCol="0">
            <a:spAutoFit/>
          </a:bodyPr>
          <a:lstStyle/>
          <a:p>
            <a:pPr defTabSz="914344">
              <a:defRPr/>
            </a:pPr>
            <a:r>
              <a:rPr lang="en-US" sz="2000" dirty="0">
                <a:latin typeface="Segoe UI"/>
              </a:rPr>
              <a:t>SignalR traffic</a:t>
            </a:r>
          </a:p>
        </p:txBody>
      </p:sp>
      <p:sp>
        <p:nvSpPr>
          <p:cNvPr id="16" name="TextBox 15">
            <a:extLst>
              <a:ext uri="{FF2B5EF4-FFF2-40B4-BE49-F238E27FC236}">
                <a16:creationId xmlns:a16="http://schemas.microsoft.com/office/drawing/2014/main" id="{FB3198D5-48BF-9644-9A4B-A9AC3578627F}"/>
              </a:ext>
            </a:extLst>
          </p:cNvPr>
          <p:cNvSpPr txBox="1"/>
          <p:nvPr/>
        </p:nvSpPr>
        <p:spPr>
          <a:xfrm>
            <a:off x="2886938" y="6004656"/>
            <a:ext cx="1704457" cy="307777"/>
          </a:xfrm>
          <a:prstGeom prst="rect">
            <a:avLst/>
          </a:prstGeom>
          <a:noFill/>
        </p:spPr>
        <p:txBody>
          <a:bodyPr wrap="square" lIns="0" tIns="0" rIns="0" bIns="0" rtlCol="0">
            <a:spAutoFit/>
          </a:bodyPr>
          <a:lstStyle/>
          <a:p>
            <a:pPr defTabSz="914344">
              <a:defRPr/>
            </a:pPr>
            <a:r>
              <a:rPr lang="en-US" sz="2000" dirty="0">
                <a:latin typeface="Segoe UI"/>
              </a:rPr>
              <a:t>Web traffic</a:t>
            </a:r>
          </a:p>
        </p:txBody>
      </p:sp>
      <p:pic>
        <p:nvPicPr>
          <p:cNvPr id="17" name="Picture 16">
            <a:extLst>
              <a:ext uri="{FF2B5EF4-FFF2-40B4-BE49-F238E27FC236}">
                <a16:creationId xmlns:a16="http://schemas.microsoft.com/office/drawing/2014/main" id="{689A6F05-A170-F34B-93FC-638C1947EED0}"/>
              </a:ext>
            </a:extLst>
          </p:cNvPr>
          <p:cNvPicPr>
            <a:picLocks noChangeAspect="1"/>
          </p:cNvPicPr>
          <p:nvPr/>
        </p:nvPicPr>
        <p:blipFill>
          <a:blip r:embed="rId3"/>
          <a:stretch>
            <a:fillRect/>
          </a:stretch>
        </p:blipFill>
        <p:spPr>
          <a:xfrm>
            <a:off x="8856883" y="1600576"/>
            <a:ext cx="1129079" cy="1139485"/>
          </a:xfrm>
          <a:prstGeom prst="rect">
            <a:avLst/>
          </a:prstGeom>
        </p:spPr>
      </p:pic>
      <p:sp>
        <p:nvSpPr>
          <p:cNvPr id="18" name="TextBox 17">
            <a:extLst>
              <a:ext uri="{FF2B5EF4-FFF2-40B4-BE49-F238E27FC236}">
                <a16:creationId xmlns:a16="http://schemas.microsoft.com/office/drawing/2014/main" id="{8A22D1AF-7107-EC4E-8A8D-21F3E3E25F6A}"/>
              </a:ext>
            </a:extLst>
          </p:cNvPr>
          <p:cNvSpPr txBox="1"/>
          <p:nvPr/>
        </p:nvSpPr>
        <p:spPr>
          <a:xfrm>
            <a:off x="7306726" y="1013211"/>
            <a:ext cx="329667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SignalR Service</a:t>
            </a:r>
          </a:p>
        </p:txBody>
      </p:sp>
      <p:sp>
        <p:nvSpPr>
          <p:cNvPr id="19" name="Rectangle: Rounded Corners 18">
            <a:extLst>
              <a:ext uri="{FF2B5EF4-FFF2-40B4-BE49-F238E27FC236}">
                <a16:creationId xmlns:a16="http://schemas.microsoft.com/office/drawing/2014/main" id="{F7F22C04-7D45-4FAB-B34B-508FD75B030A}"/>
              </a:ext>
            </a:extLst>
          </p:cNvPr>
          <p:cNvSpPr/>
          <p:nvPr/>
        </p:nvSpPr>
        <p:spPr bwMode="auto">
          <a:xfrm>
            <a:off x="3639790" y="243315"/>
            <a:ext cx="2148349" cy="2023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Scaled App</a:t>
            </a:r>
          </a:p>
        </p:txBody>
      </p:sp>
      <p:sp>
        <p:nvSpPr>
          <p:cNvPr id="20" name="Rectangle: Rounded Corners 19">
            <a:extLst>
              <a:ext uri="{FF2B5EF4-FFF2-40B4-BE49-F238E27FC236}">
                <a16:creationId xmlns:a16="http://schemas.microsoft.com/office/drawing/2014/main" id="{D8150EF8-CB93-4672-9BA1-8969B457AC01}"/>
              </a:ext>
            </a:extLst>
          </p:cNvPr>
          <p:cNvSpPr/>
          <p:nvPr/>
        </p:nvSpPr>
        <p:spPr bwMode="auto">
          <a:xfrm>
            <a:off x="3748389" y="2789714"/>
            <a:ext cx="2148349" cy="2023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Scaled App</a:t>
            </a:r>
          </a:p>
        </p:txBody>
      </p:sp>
    </p:spTree>
    <p:extLst>
      <p:ext uri="{BB962C8B-B14F-4D97-AF65-F5344CB8AC3E}">
        <p14:creationId xmlns:p14="http://schemas.microsoft.com/office/powerpoint/2010/main" val="260623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3C9F-3DA8-4F58-9B21-34B53650FB3C}"/>
              </a:ext>
            </a:extLst>
          </p:cNvPr>
          <p:cNvSpPr>
            <a:spLocks noGrp="1"/>
          </p:cNvSpPr>
          <p:nvPr>
            <p:ph type="title"/>
          </p:nvPr>
        </p:nvSpPr>
        <p:spPr/>
        <p:txBody>
          <a:bodyPr/>
          <a:lstStyle/>
          <a:p>
            <a:r>
              <a:rPr lang="en-US" dirty="0" err="1"/>
              <a:t>Blazor</a:t>
            </a:r>
            <a:r>
              <a:rPr lang="en-US" dirty="0"/>
              <a:t> Server Scaling with </a:t>
            </a:r>
            <a:r>
              <a:rPr lang="en-US" dirty="0" err="1"/>
              <a:t>SignalR</a:t>
            </a:r>
            <a:endParaRPr lang="en-US" dirty="0"/>
          </a:p>
        </p:txBody>
      </p:sp>
      <p:sp>
        <p:nvSpPr>
          <p:cNvPr id="3" name="Text Placeholder 2">
            <a:extLst>
              <a:ext uri="{FF2B5EF4-FFF2-40B4-BE49-F238E27FC236}">
                <a16:creationId xmlns:a16="http://schemas.microsoft.com/office/drawing/2014/main" id="{3B422561-2665-4807-8FAF-95B2ADF788F5}"/>
              </a:ext>
            </a:extLst>
          </p:cNvPr>
          <p:cNvSpPr>
            <a:spLocks noGrp="1"/>
          </p:cNvSpPr>
          <p:nvPr>
            <p:ph type="body" sz="quarter" idx="12"/>
          </p:nvPr>
        </p:nvSpPr>
        <p:spPr/>
        <p:txBody>
          <a:bodyPr/>
          <a:lstStyle/>
          <a:p>
            <a:r>
              <a:rPr lang="en-US" dirty="0"/>
              <a:t>Ryan Nowak - @</a:t>
            </a:r>
            <a:r>
              <a:rPr lang="en-US" dirty="0" err="1"/>
              <a:t>aVerySpicyBoi</a:t>
            </a:r>
            <a:endParaRPr lang="en-US" dirty="0"/>
          </a:p>
        </p:txBody>
      </p:sp>
    </p:spTree>
    <p:extLst>
      <p:ext uri="{BB962C8B-B14F-4D97-AF65-F5344CB8AC3E}">
        <p14:creationId xmlns:p14="http://schemas.microsoft.com/office/powerpoint/2010/main" val="247927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412E54-5D1C-4364-AD75-FFD942BAD57D}"/>
              </a:ext>
            </a:extLst>
          </p:cNvPr>
          <p:cNvPicPr>
            <a:picLocks noChangeAspect="1"/>
          </p:cNvPicPr>
          <p:nvPr/>
        </p:nvPicPr>
        <p:blipFill>
          <a:blip r:embed="rId2"/>
          <a:stretch>
            <a:fillRect/>
          </a:stretch>
        </p:blipFill>
        <p:spPr>
          <a:xfrm>
            <a:off x="1590178" y="937453"/>
            <a:ext cx="9011644" cy="5382664"/>
          </a:xfrm>
          <a:prstGeom prst="rect">
            <a:avLst/>
          </a:prstGeom>
        </p:spPr>
      </p:pic>
      <p:sp>
        <p:nvSpPr>
          <p:cNvPr id="3" name="Rectangle 2">
            <a:extLst>
              <a:ext uri="{FF2B5EF4-FFF2-40B4-BE49-F238E27FC236}">
                <a16:creationId xmlns:a16="http://schemas.microsoft.com/office/drawing/2014/main" id="{53821C24-343A-40FC-ABD9-4641A23CDDDA}"/>
              </a:ext>
            </a:extLst>
          </p:cNvPr>
          <p:cNvSpPr/>
          <p:nvPr/>
        </p:nvSpPr>
        <p:spPr bwMode="auto">
          <a:xfrm>
            <a:off x="1713539" y="4756418"/>
            <a:ext cx="8698327" cy="1306286"/>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394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421E17-31D0-4CC0-A231-0721BD0C8F08}"/>
              </a:ext>
            </a:extLst>
          </p:cNvPr>
          <p:cNvPicPr>
            <a:picLocks noChangeAspect="1"/>
          </p:cNvPicPr>
          <p:nvPr/>
        </p:nvPicPr>
        <p:blipFill>
          <a:blip r:embed="rId2"/>
          <a:stretch>
            <a:fillRect/>
          </a:stretch>
        </p:blipFill>
        <p:spPr>
          <a:xfrm>
            <a:off x="2259107" y="671629"/>
            <a:ext cx="7673786" cy="5514742"/>
          </a:xfrm>
          <a:prstGeom prst="rect">
            <a:avLst/>
          </a:prstGeom>
        </p:spPr>
      </p:pic>
    </p:spTree>
    <p:extLst>
      <p:ext uri="{BB962C8B-B14F-4D97-AF65-F5344CB8AC3E}">
        <p14:creationId xmlns:p14="http://schemas.microsoft.com/office/powerpoint/2010/main" val="1426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7614-9510-4D3D-BAA1-AAEA984EA252}"/>
              </a:ext>
            </a:extLst>
          </p:cNvPr>
          <p:cNvSpPr>
            <a:spLocks noGrp="1"/>
          </p:cNvSpPr>
          <p:nvPr>
            <p:ph type="title"/>
          </p:nvPr>
        </p:nvSpPr>
        <p:spPr/>
        <p:txBody>
          <a:bodyPr/>
          <a:lstStyle/>
          <a:p>
            <a:r>
              <a:rPr lang="en-US" dirty="0" err="1"/>
              <a:t>Blazor</a:t>
            </a:r>
            <a:r>
              <a:rPr lang="en-US" dirty="0"/>
              <a:t> Server Considerations</a:t>
            </a:r>
          </a:p>
        </p:txBody>
      </p:sp>
      <p:sp>
        <p:nvSpPr>
          <p:cNvPr id="3" name="Text Placeholder 2">
            <a:extLst>
              <a:ext uri="{FF2B5EF4-FFF2-40B4-BE49-F238E27FC236}">
                <a16:creationId xmlns:a16="http://schemas.microsoft.com/office/drawing/2014/main" id="{4E295F39-CE28-44B8-8939-0B18F0E9AB60}"/>
              </a:ext>
            </a:extLst>
          </p:cNvPr>
          <p:cNvSpPr>
            <a:spLocks noGrp="1"/>
          </p:cNvSpPr>
          <p:nvPr>
            <p:ph type="body" sz="quarter" idx="10"/>
          </p:nvPr>
        </p:nvSpPr>
        <p:spPr>
          <a:xfrm>
            <a:off x="269239" y="1189177"/>
            <a:ext cx="11653523" cy="4118756"/>
          </a:xfrm>
        </p:spPr>
        <p:txBody>
          <a:bodyPr/>
          <a:lstStyle/>
          <a:p>
            <a:r>
              <a:rPr lang="en-US" dirty="0" err="1"/>
              <a:t>Blazor</a:t>
            </a:r>
            <a:r>
              <a:rPr lang="en-US" dirty="0"/>
              <a:t> Server needs “stickiness”.</a:t>
            </a:r>
          </a:p>
          <a:p>
            <a:pPr lvl="1"/>
            <a:r>
              <a:rPr lang="en-US" dirty="0"/>
              <a:t>Azure </a:t>
            </a:r>
            <a:r>
              <a:rPr lang="en-US" dirty="0" err="1"/>
              <a:t>SignalR</a:t>
            </a:r>
            <a:r>
              <a:rPr lang="en-US" dirty="0"/>
              <a:t> Service provides this.</a:t>
            </a:r>
          </a:p>
          <a:p>
            <a:r>
              <a:rPr lang="en-US" dirty="0" err="1"/>
              <a:t>Blazor</a:t>
            </a:r>
            <a:r>
              <a:rPr lang="en-US" dirty="0"/>
              <a:t> Server needs a WebSocket connection per user.</a:t>
            </a:r>
          </a:p>
          <a:p>
            <a:pPr lvl="1"/>
            <a:r>
              <a:rPr lang="en-US" dirty="0"/>
              <a:t>Azure </a:t>
            </a:r>
            <a:r>
              <a:rPr lang="en-US" dirty="0" err="1"/>
              <a:t>SignalR</a:t>
            </a:r>
            <a:r>
              <a:rPr lang="en-US" dirty="0"/>
              <a:t> Service can help scale.</a:t>
            </a:r>
          </a:p>
          <a:p>
            <a:pPr lvl="1"/>
            <a:r>
              <a:rPr lang="en-US" dirty="0"/>
              <a:t>WebSocket capacity is limited in some environments, can also be subject to per-VM limitations.</a:t>
            </a:r>
          </a:p>
          <a:p>
            <a:pPr marL="0" indent="0">
              <a:buNone/>
            </a:pPr>
            <a:endParaRPr lang="en-US" dirty="0"/>
          </a:p>
        </p:txBody>
      </p:sp>
      <p:sp>
        <p:nvSpPr>
          <p:cNvPr id="4" name="TextBox 3">
            <a:extLst>
              <a:ext uri="{FF2B5EF4-FFF2-40B4-BE49-F238E27FC236}">
                <a16:creationId xmlns:a16="http://schemas.microsoft.com/office/drawing/2014/main" id="{6D97B38E-B04F-4448-8AC5-DFF602301A40}"/>
              </a:ext>
            </a:extLst>
          </p:cNvPr>
          <p:cNvSpPr txBox="1"/>
          <p:nvPr/>
        </p:nvSpPr>
        <p:spPr>
          <a:xfrm>
            <a:off x="280889" y="6106824"/>
            <a:ext cx="11641873"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solidFill>
                  <a:schemeClr val="accent5"/>
                </a:solidFill>
              </a:rPr>
              <a:t>Details: https://docs.microsoft.com/en-us/azure/azure-resource-manager/management/azure-subscription-service-limits#app-service-limits</a:t>
            </a:r>
          </a:p>
        </p:txBody>
      </p:sp>
    </p:spTree>
    <p:extLst>
      <p:ext uri="{BB962C8B-B14F-4D97-AF65-F5344CB8AC3E}">
        <p14:creationId xmlns:p14="http://schemas.microsoft.com/office/powerpoint/2010/main" val="11018159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AAD56B-49B1-49A2-886F-9C7D695F05DE}"/>
              </a:ext>
            </a:extLst>
          </p:cNvPr>
          <p:cNvSpPr>
            <a:spLocks noGrp="1"/>
          </p:cNvSpPr>
          <p:nvPr>
            <p:ph type="title"/>
          </p:nvPr>
        </p:nvSpPr>
        <p:spPr/>
        <p:txBody>
          <a:bodyPr/>
          <a:lstStyle/>
          <a:p>
            <a:r>
              <a:rPr lang="en-US" dirty="0"/>
              <a:t>Planning </a:t>
            </a:r>
            <a:r>
              <a:rPr lang="en-US" dirty="0" err="1"/>
              <a:t>Blazor</a:t>
            </a:r>
            <a:r>
              <a:rPr lang="en-US" dirty="0"/>
              <a:t> Server Capacity</a:t>
            </a:r>
          </a:p>
        </p:txBody>
      </p:sp>
      <p:sp>
        <p:nvSpPr>
          <p:cNvPr id="5" name="Text Placeholder 4">
            <a:extLst>
              <a:ext uri="{FF2B5EF4-FFF2-40B4-BE49-F238E27FC236}">
                <a16:creationId xmlns:a16="http://schemas.microsoft.com/office/drawing/2014/main" id="{E1211F60-0274-4A16-B527-00C2D01A7B12}"/>
              </a:ext>
            </a:extLst>
          </p:cNvPr>
          <p:cNvSpPr>
            <a:spLocks noGrp="1"/>
          </p:cNvSpPr>
          <p:nvPr>
            <p:ph type="body" sz="quarter" idx="11"/>
          </p:nvPr>
        </p:nvSpPr>
        <p:spPr>
          <a:xfrm>
            <a:off x="6096000" y="1620356"/>
            <a:ext cx="5378548" cy="4122154"/>
          </a:xfrm>
        </p:spPr>
        <p:txBody>
          <a:bodyPr/>
          <a:lstStyle/>
          <a:p>
            <a:r>
              <a:rPr lang="en-US" dirty="0"/>
              <a:t>Experiment conducted with a very simple app. </a:t>
            </a:r>
          </a:p>
          <a:p>
            <a:r>
              <a:rPr lang="en-US" dirty="0"/>
              <a:t>Each client uses ~86kb of server memory.</a:t>
            </a:r>
          </a:p>
          <a:p>
            <a:r>
              <a:rPr lang="en-US" dirty="0"/>
              <a:t>Your usage will vary depending on the needs of the application.</a:t>
            </a:r>
          </a:p>
          <a:p>
            <a:endParaRPr lang="en-US" dirty="0"/>
          </a:p>
        </p:txBody>
      </p:sp>
      <p:graphicFrame>
        <p:nvGraphicFramePr>
          <p:cNvPr id="6" name="Chart 5">
            <a:extLst>
              <a:ext uri="{FF2B5EF4-FFF2-40B4-BE49-F238E27FC236}">
                <a16:creationId xmlns:a16="http://schemas.microsoft.com/office/drawing/2014/main" id="{EF9B32F1-C290-4171-B9D3-DD7180164749}"/>
              </a:ext>
            </a:extLst>
          </p:cNvPr>
          <p:cNvGraphicFramePr>
            <a:graphicFrameLocks/>
          </p:cNvGraphicFramePr>
          <p:nvPr>
            <p:extLst>
              <p:ext uri="{D42A27DB-BD31-4B8C-83A1-F6EECF244321}">
                <p14:modId xmlns:p14="http://schemas.microsoft.com/office/powerpoint/2010/main" val="1047173376"/>
              </p:ext>
            </p:extLst>
          </p:nvPr>
        </p:nvGraphicFramePr>
        <p:xfrm>
          <a:off x="405160" y="1189174"/>
          <a:ext cx="5241555" cy="3144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2017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35339A-72E1-4DA2-B6A8-F46E9EC800D2}"/>
              </a:ext>
            </a:extLst>
          </p:cNvPr>
          <p:cNvSpPr>
            <a:spLocks noGrp="1"/>
          </p:cNvSpPr>
          <p:nvPr>
            <p:ph type="title"/>
          </p:nvPr>
        </p:nvSpPr>
        <p:spPr/>
        <p:txBody>
          <a:bodyPr/>
          <a:lstStyle/>
          <a:p>
            <a:r>
              <a:rPr lang="en-US" dirty="0"/>
              <a:t>Demo: Visualizing Connections</a:t>
            </a:r>
          </a:p>
        </p:txBody>
      </p:sp>
    </p:spTree>
    <p:extLst>
      <p:ext uri="{BB962C8B-B14F-4D97-AF65-F5344CB8AC3E}">
        <p14:creationId xmlns:p14="http://schemas.microsoft.com/office/powerpoint/2010/main" val="31619862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17"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08"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575"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575"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575"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66"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575" y="3326907"/>
            <a:ext cx="11276838" cy="1280160"/>
          </a:xfrm>
          <a:prstGeom prst="rect">
            <a:avLst/>
          </a:prstGeom>
        </p:spPr>
      </p:pic>
      <p:grpSp>
        <p:nvGrpSpPr>
          <p:cNvPr id="31" name="Group 30"/>
          <p:cNvGrpSpPr/>
          <p:nvPr/>
        </p:nvGrpSpPr>
        <p:grpSpPr>
          <a:xfrm>
            <a:off x="275840" y="1899137"/>
            <a:ext cx="1664677" cy="1664677"/>
            <a:chOff x="337625" y="1899137"/>
            <a:chExt cx="1664677" cy="1664677"/>
          </a:xfrm>
          <a:solidFill>
            <a:srgbClr val="002060"/>
          </a:solidFill>
        </p:grpSpPr>
        <p:sp>
          <p:nvSpPr>
            <p:cNvPr id="24" name="Rectangle 23"/>
            <p:cNvSpPr/>
            <p:nvPr/>
          </p:nvSpPr>
          <p:spPr bwMode="auto">
            <a:xfrm>
              <a:off x="33762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a:grpFill/>
          </p:spPr>
        </p:pic>
        <p:sp>
          <p:nvSpPr>
            <p:cNvPr id="17" name="TextBox 16"/>
            <p:cNvSpPr txBox="1"/>
            <p:nvPr/>
          </p:nvSpPr>
          <p:spPr>
            <a:xfrm>
              <a:off x="344033"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p>
          </p:txBody>
        </p:sp>
      </p:grpSp>
      <p:grpSp>
        <p:nvGrpSpPr>
          <p:cNvPr id="32" name="Group 31"/>
          <p:cNvGrpSpPr/>
          <p:nvPr/>
        </p:nvGrpSpPr>
        <p:grpSpPr>
          <a:xfrm>
            <a:off x="1937523"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33" name="Group 32"/>
          <p:cNvGrpSpPr/>
          <p:nvPr/>
        </p:nvGrpSpPr>
        <p:grpSpPr>
          <a:xfrm>
            <a:off x="3592799"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nvGrpSpPr>
          <p:cNvPr id="34" name="Group 33"/>
          <p:cNvGrpSpPr/>
          <p:nvPr/>
        </p:nvGrpSpPr>
        <p:grpSpPr>
          <a:xfrm>
            <a:off x="5267525" y="1899137"/>
            <a:ext cx="1664677" cy="1664677"/>
            <a:chOff x="5329310" y="1899137"/>
            <a:chExt cx="1664677" cy="1664677"/>
          </a:xfrm>
          <a:solidFill>
            <a:srgbClr val="9B4F96"/>
          </a:solidFill>
        </p:grpSpPr>
        <p:sp>
          <p:nvSpPr>
            <p:cNvPr id="27" name="Rectangle 26"/>
            <p:cNvSpPr/>
            <p:nvPr/>
          </p:nvSpPr>
          <p:spPr bwMode="auto">
            <a:xfrm>
              <a:off x="532931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a:grpFill/>
          </p:spPr>
        </p:pic>
        <p:sp>
          <p:nvSpPr>
            <p:cNvPr id="20" name="TextBox 19"/>
            <p:cNvSpPr txBox="1"/>
            <p:nvPr/>
          </p:nvSpPr>
          <p:spPr>
            <a:xfrm>
              <a:off x="5355169"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MOBILE</a:t>
              </a:r>
            </a:p>
          </p:txBody>
        </p:sp>
      </p:grpSp>
      <p:grpSp>
        <p:nvGrpSpPr>
          <p:cNvPr id="35" name="Group 34"/>
          <p:cNvGrpSpPr/>
          <p:nvPr/>
        </p:nvGrpSpPr>
        <p:grpSpPr>
          <a:xfrm>
            <a:off x="6931420" y="1899137"/>
            <a:ext cx="1664677" cy="1664677"/>
            <a:chOff x="6993205" y="1899137"/>
            <a:chExt cx="1664677" cy="1664677"/>
          </a:xfrm>
          <a:solidFill>
            <a:srgbClr val="BAD80A"/>
          </a:solidFill>
        </p:grpSpPr>
        <p:sp>
          <p:nvSpPr>
            <p:cNvPr id="28" name="Rectangle 27"/>
            <p:cNvSpPr/>
            <p:nvPr/>
          </p:nvSpPr>
          <p:spPr bwMode="auto">
            <a:xfrm>
              <a:off x="699320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a:grpFill/>
          </p:spPr>
        </p:pic>
        <p:sp>
          <p:nvSpPr>
            <p:cNvPr id="21" name="TextBox 20"/>
            <p:cNvSpPr txBox="1"/>
            <p:nvPr/>
          </p:nvSpPr>
          <p:spPr>
            <a:xfrm>
              <a:off x="7010445"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GAMING</a:t>
              </a:r>
            </a:p>
          </p:txBody>
        </p:sp>
      </p:grpSp>
      <p:grpSp>
        <p:nvGrpSpPr>
          <p:cNvPr id="36" name="Group 35"/>
          <p:cNvGrpSpPr/>
          <p:nvPr/>
        </p:nvGrpSpPr>
        <p:grpSpPr>
          <a:xfrm>
            <a:off x="8558627"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p>
          </p:txBody>
        </p:sp>
      </p:grpSp>
      <p:grpSp>
        <p:nvGrpSpPr>
          <p:cNvPr id="37" name="Group 36"/>
          <p:cNvGrpSpPr/>
          <p:nvPr/>
        </p:nvGrpSpPr>
        <p:grpSpPr>
          <a:xfrm>
            <a:off x="10259212" y="1899137"/>
            <a:ext cx="1664677" cy="1664677"/>
            <a:chOff x="10320997" y="1899137"/>
            <a:chExt cx="1664677" cy="1664677"/>
          </a:xfrm>
          <a:solidFill>
            <a:srgbClr val="FF0000"/>
          </a:solidFill>
        </p:grpSpPr>
        <p:sp>
          <p:nvSpPr>
            <p:cNvPr id="30" name="Rectangle 29"/>
            <p:cNvSpPr/>
            <p:nvPr/>
          </p:nvSpPr>
          <p:spPr bwMode="auto">
            <a:xfrm>
              <a:off x="10320997"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23" name="TextBox 22"/>
            <p:cNvSpPr txBox="1"/>
            <p:nvPr/>
          </p:nvSpPr>
          <p:spPr>
            <a:xfrm>
              <a:off x="10356525" y="3143061"/>
              <a:ext cx="1585000"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AI</a:t>
              </a:r>
            </a:p>
          </p:txBody>
        </p:sp>
      </p:grpSp>
      <p:sp>
        <p:nvSpPr>
          <p:cNvPr id="42" name="TextBox 41"/>
          <p:cNvSpPr txBox="1"/>
          <p:nvPr/>
        </p:nvSpPr>
        <p:spPr>
          <a:xfrm>
            <a:off x="5277658" y="4261754"/>
            <a:ext cx="1664208" cy="1664208"/>
          </a:xfrm>
          <a:prstGeom prst="rect">
            <a:avLst/>
          </a:prstGeom>
          <a:solidFill>
            <a:srgbClr val="7030A0"/>
          </a:solidFill>
        </p:spPr>
        <p:txBody>
          <a:bodyPr wrap="square" lIns="0" tIns="0" rIns="0" bIns="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330" b="0" i="0" u="none" strike="noStrike" kern="1200" cap="none" spc="0" normalizeH="0" baseline="0" noProof="0">
                <a:ln>
                  <a:noFill/>
                </a:ln>
                <a:solidFill>
                  <a:srgbClr val="FFFFFF"/>
                </a:solidFill>
                <a:effectLst/>
                <a:uLnTx/>
                <a:uFillTx/>
                <a:latin typeface="Segoe UI Light"/>
                <a:ea typeface="+mn-ea"/>
                <a:cs typeface="+mn-cs"/>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0" y="133676"/>
            <a:ext cx="12192000"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ctr" defTabSz="913055" rtl="0" eaLnBrk="1" fontAlgn="auto" latinLnBrk="0" hangingPunct="1">
              <a:lnSpc>
                <a:spcPct val="90000"/>
              </a:lnSpc>
              <a:spcBef>
                <a:spcPts val="0"/>
              </a:spcBef>
              <a:spcAft>
                <a:spcPts val="0"/>
              </a:spcAft>
              <a:buClrTx/>
              <a:buSzTx/>
              <a:buFontTx/>
              <a:buNone/>
              <a:tabLst/>
              <a:defRPr/>
            </a:pPr>
            <a:r>
              <a:rPr kumimoji="0" lang="en-US" sz="5333" b="0" i="0" u="none" strike="noStrike" kern="1200" cap="none" spc="-100" normalizeH="0" baseline="0" noProof="0">
                <a:ln w="3175">
                  <a:noFill/>
                </a:ln>
                <a:solidFill>
                  <a:schemeClr val="tx1"/>
                </a:solidFill>
                <a:effectLst/>
                <a:uLnTx/>
                <a:uFillTx/>
                <a:latin typeface="Segoe UI Light"/>
                <a:ea typeface="+mn-ea"/>
                <a:cs typeface="Segoe UI" pitchFamily="34" charset="0"/>
              </a:rPr>
              <a:t>Your platform for building </a:t>
            </a:r>
            <a:r>
              <a:rPr kumimoji="0" lang="en-US" sz="5333" b="0" i="0" u="none" strike="noStrike" kern="1200" cap="none" spc="-100" normalizeH="0" baseline="0" noProof="0">
                <a:ln w="3175">
                  <a:noFill/>
                </a:ln>
                <a:solidFill>
                  <a:schemeClr val="tx1"/>
                </a:solidFill>
                <a:effectLst/>
                <a:uLnTx/>
                <a:uFillTx/>
                <a:latin typeface="Segoe UI Semibold" panose="020B0702040204020203" pitchFamily="34" charset="0"/>
                <a:ea typeface="+mn-ea"/>
                <a:cs typeface="Segoe UI" pitchFamily="34" charset="0"/>
              </a:rPr>
              <a:t>anything</a:t>
            </a:r>
          </a:p>
        </p:txBody>
      </p:sp>
    </p:spTree>
    <p:extLst>
      <p:ext uri="{BB962C8B-B14F-4D97-AF65-F5344CB8AC3E}">
        <p14:creationId xmlns:p14="http://schemas.microsoft.com/office/powerpoint/2010/main" val="6745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76E980-D216-4927-97AF-C2F66E72FC40}"/>
              </a:ext>
            </a:extLst>
          </p:cNvPr>
          <p:cNvSpPr>
            <a:spLocks noGrp="1"/>
          </p:cNvSpPr>
          <p:nvPr>
            <p:ph type="body" sz="quarter" idx="10"/>
          </p:nvPr>
        </p:nvSpPr>
        <p:spPr>
          <a:xfrm>
            <a:off x="269239" y="1189177"/>
            <a:ext cx="11653523" cy="2055114"/>
          </a:xfrm>
        </p:spPr>
        <p:txBody>
          <a:bodyPr/>
          <a:lstStyle/>
          <a:p>
            <a:r>
              <a:rPr lang="en-US" dirty="0"/>
              <a:t>I work on .NET/ASP.NET Core @Microsoft</a:t>
            </a:r>
          </a:p>
          <a:p>
            <a:r>
              <a:rPr lang="en-US" dirty="0"/>
              <a:t>Engineer #2 on </a:t>
            </a:r>
            <a:r>
              <a:rPr lang="en-US" dirty="0" err="1"/>
              <a:t>Blazor</a:t>
            </a:r>
            <a:endParaRPr lang="en-US" dirty="0"/>
          </a:p>
          <a:p>
            <a:r>
              <a:rPr lang="en-US" dirty="0"/>
              <a:t>Materials: https://github.com/rynowak/Presentations</a:t>
            </a:r>
          </a:p>
        </p:txBody>
      </p:sp>
      <p:sp>
        <p:nvSpPr>
          <p:cNvPr id="4" name="Title 3">
            <a:extLst>
              <a:ext uri="{FF2B5EF4-FFF2-40B4-BE49-F238E27FC236}">
                <a16:creationId xmlns:a16="http://schemas.microsoft.com/office/drawing/2014/main" id="{48E624D4-AB0A-4585-AB6C-9345EAE72F33}"/>
              </a:ext>
            </a:extLst>
          </p:cNvPr>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16665110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DA6D4A-A1B7-4F58-80AD-935344722996}"/>
              </a:ext>
            </a:extLst>
          </p:cNvPr>
          <p:cNvSpPr>
            <a:spLocks noGrp="1"/>
          </p:cNvSpPr>
          <p:nvPr>
            <p:ph type="title"/>
          </p:nvPr>
        </p:nvSpPr>
        <p:spPr/>
        <p:txBody>
          <a:bodyPr/>
          <a:lstStyle/>
          <a:p>
            <a:r>
              <a:rPr lang="en-US" dirty="0"/>
              <a:t>What is </a:t>
            </a:r>
            <a:r>
              <a:rPr lang="en-US" dirty="0" err="1"/>
              <a:t>Blazor</a:t>
            </a:r>
            <a:r>
              <a:rPr lang="en-US" dirty="0"/>
              <a:t> Server?</a:t>
            </a:r>
          </a:p>
        </p:txBody>
      </p:sp>
    </p:spTree>
    <p:extLst>
      <p:ext uri="{BB962C8B-B14F-4D97-AF65-F5344CB8AC3E}">
        <p14:creationId xmlns:p14="http://schemas.microsoft.com/office/powerpoint/2010/main" val="24841571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722C6B0-997F-41F6-9BEE-D3D015F70399}"/>
              </a:ext>
            </a:extLst>
          </p:cNvPr>
          <p:cNvGrpSpPr/>
          <p:nvPr/>
        </p:nvGrpSpPr>
        <p:grpSpPr>
          <a:xfrm>
            <a:off x="2192584" y="2811284"/>
            <a:ext cx="3756141" cy="2791184"/>
            <a:chOff x="5624219" y="3540444"/>
            <a:chExt cx="3094572" cy="2059862"/>
          </a:xfrm>
        </p:grpSpPr>
        <p:pic>
          <p:nvPicPr>
            <p:cNvPr id="4" name="Picture 3">
              <a:extLst>
                <a:ext uri="{FF2B5EF4-FFF2-40B4-BE49-F238E27FC236}">
                  <a16:creationId xmlns:a16="http://schemas.microsoft.com/office/drawing/2014/main" id="{12BB35BE-98DB-4DE8-A7C1-0B52EFD0D966}"/>
                </a:ext>
              </a:extLst>
            </p:cNvPr>
            <p:cNvPicPr>
              <a:picLocks noChangeAspect="1"/>
            </p:cNvPicPr>
            <p:nvPr/>
          </p:nvPicPr>
          <p:blipFill>
            <a:blip r:embed="rId2"/>
            <a:stretch>
              <a:fillRect/>
            </a:stretch>
          </p:blipFill>
          <p:spPr>
            <a:xfrm>
              <a:off x="5624219" y="3540444"/>
              <a:ext cx="3094572" cy="2059862"/>
            </a:xfrm>
            <a:prstGeom prst="rect">
              <a:avLst/>
            </a:prstGeom>
            <a:effectLst>
              <a:outerShdw blurRad="50800" dist="38100" dir="5400000" algn="t" rotWithShape="0">
                <a:prstClr val="black">
                  <a:alpha val="27000"/>
                </a:prstClr>
              </a:outerShdw>
            </a:effectLst>
          </p:spPr>
        </p:pic>
        <p:sp>
          <p:nvSpPr>
            <p:cNvPr id="5" name="Freeform: Shape 4">
              <a:extLst>
                <a:ext uri="{FF2B5EF4-FFF2-40B4-BE49-F238E27FC236}">
                  <a16:creationId xmlns:a16="http://schemas.microsoft.com/office/drawing/2014/main" id="{88C91D12-28DD-4D75-829C-18D9612C66B0}"/>
                </a:ext>
              </a:extLst>
            </p:cNvPr>
            <p:cNvSpPr/>
            <p:nvPr/>
          </p:nvSpPr>
          <p:spPr>
            <a:xfrm>
              <a:off x="5738938" y="3744180"/>
              <a:ext cx="2842612" cy="1718116"/>
            </a:xfrm>
            <a:custGeom>
              <a:avLst/>
              <a:gdLst>
                <a:gd name="connsiteX0" fmla="*/ 103761 w 3819727"/>
                <a:gd name="connsiteY0" fmla="*/ 2075234 h 2308698"/>
                <a:gd name="connsiteX1" fmla="*/ 103761 w 3819727"/>
                <a:gd name="connsiteY1" fmla="*/ 2075234 h 2308698"/>
                <a:gd name="connsiteX2" fmla="*/ 103761 w 3819727"/>
                <a:gd name="connsiteY2" fmla="*/ 2010383 h 2308698"/>
                <a:gd name="connsiteX3" fmla="*/ 0 w 3819727"/>
                <a:gd name="connsiteY3" fmla="*/ 1504545 h 2308698"/>
                <a:gd name="connsiteX4" fmla="*/ 194553 w 3819727"/>
                <a:gd name="connsiteY4" fmla="*/ 1089498 h 2308698"/>
                <a:gd name="connsiteX5" fmla="*/ 810638 w 3819727"/>
                <a:gd name="connsiteY5" fmla="*/ 1005191 h 2308698"/>
                <a:gd name="connsiteX6" fmla="*/ 966281 w 3819727"/>
                <a:gd name="connsiteY6" fmla="*/ 603115 h 2308698"/>
                <a:gd name="connsiteX7" fmla="*/ 1420238 w 3819727"/>
                <a:gd name="connsiteY7" fmla="*/ 434502 h 2308698"/>
                <a:gd name="connsiteX8" fmla="*/ 1562910 w 3819727"/>
                <a:gd name="connsiteY8" fmla="*/ 505838 h 2308698"/>
                <a:gd name="connsiteX9" fmla="*/ 2016868 w 3819727"/>
                <a:gd name="connsiteY9" fmla="*/ 0 h 2308698"/>
                <a:gd name="connsiteX10" fmla="*/ 2808051 w 3819727"/>
                <a:gd name="connsiteY10" fmla="*/ 32425 h 2308698"/>
                <a:gd name="connsiteX11" fmla="*/ 3197157 w 3819727"/>
                <a:gd name="connsiteY11" fmla="*/ 499353 h 2308698"/>
                <a:gd name="connsiteX12" fmla="*/ 3281464 w 3819727"/>
                <a:gd name="connsiteY12" fmla="*/ 1024647 h 2308698"/>
                <a:gd name="connsiteX13" fmla="*/ 3709481 w 3819727"/>
                <a:gd name="connsiteY13" fmla="*/ 1238655 h 2308698"/>
                <a:gd name="connsiteX14" fmla="*/ 3819727 w 3819727"/>
                <a:gd name="connsiteY14" fmla="*/ 1614791 h 2308698"/>
                <a:gd name="connsiteX15" fmla="*/ 3631659 w 3819727"/>
                <a:gd name="connsiteY15" fmla="*/ 2068749 h 2308698"/>
                <a:gd name="connsiteX16" fmla="*/ 2866417 w 3819727"/>
                <a:gd name="connsiteY16" fmla="*/ 2308698 h 2308698"/>
                <a:gd name="connsiteX17" fmla="*/ 350195 w 3819727"/>
                <a:gd name="connsiteY17" fmla="*/ 2276272 h 2308698"/>
                <a:gd name="connsiteX18" fmla="*/ 103761 w 3819727"/>
                <a:gd name="connsiteY18" fmla="*/ 2075234 h 230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9727" h="2308698">
                  <a:moveTo>
                    <a:pt x="103761" y="2075234"/>
                  </a:moveTo>
                  <a:lnTo>
                    <a:pt x="103761" y="2075234"/>
                  </a:lnTo>
                  <a:lnTo>
                    <a:pt x="103761" y="2010383"/>
                  </a:lnTo>
                  <a:lnTo>
                    <a:pt x="0" y="1504545"/>
                  </a:lnTo>
                  <a:lnTo>
                    <a:pt x="194553" y="1089498"/>
                  </a:lnTo>
                  <a:lnTo>
                    <a:pt x="810638" y="1005191"/>
                  </a:lnTo>
                  <a:lnTo>
                    <a:pt x="966281" y="603115"/>
                  </a:lnTo>
                  <a:lnTo>
                    <a:pt x="1420238" y="434502"/>
                  </a:lnTo>
                  <a:lnTo>
                    <a:pt x="1562910" y="505838"/>
                  </a:lnTo>
                  <a:lnTo>
                    <a:pt x="2016868" y="0"/>
                  </a:lnTo>
                  <a:lnTo>
                    <a:pt x="2808051" y="32425"/>
                  </a:lnTo>
                  <a:lnTo>
                    <a:pt x="3197157" y="499353"/>
                  </a:lnTo>
                  <a:lnTo>
                    <a:pt x="3281464" y="1024647"/>
                  </a:lnTo>
                  <a:lnTo>
                    <a:pt x="3709481" y="1238655"/>
                  </a:lnTo>
                  <a:lnTo>
                    <a:pt x="3819727" y="1614791"/>
                  </a:lnTo>
                  <a:lnTo>
                    <a:pt x="3631659" y="2068749"/>
                  </a:lnTo>
                  <a:lnTo>
                    <a:pt x="2866417" y="2308698"/>
                  </a:lnTo>
                  <a:lnTo>
                    <a:pt x="350195" y="2276272"/>
                  </a:lnTo>
                  <a:lnTo>
                    <a:pt x="103761" y="2075234"/>
                  </a:lnTo>
                  <a:close/>
                </a:path>
              </a:pathLst>
            </a:custGeom>
            <a:solidFill>
              <a:sysClr val="window" lastClr="FFFFFF"/>
            </a:solidFill>
            <a:ln w="12700" cap="flat" cmpd="sng" algn="ctr">
              <a:noFill/>
              <a:prstDash val="solid"/>
              <a:miter lim="800000"/>
            </a:ln>
            <a:effectLst/>
          </p:spPr>
          <p:txBody>
            <a:bodyPr rtlCol="0" anchor="ctr"/>
            <a:lstStyle/>
            <a:p>
              <a:pPr algn="ctr">
                <a:defRPr/>
              </a:pPr>
              <a:endParaRPr lang="en-GB" kern="0" dirty="0">
                <a:solidFill>
                  <a:prstClr val="white"/>
                </a:solidFill>
                <a:latin typeface="Calibri" panose="020F0502020204030204"/>
              </a:endParaRPr>
            </a:p>
          </p:txBody>
        </p:sp>
      </p:grpSp>
      <p:grpSp>
        <p:nvGrpSpPr>
          <p:cNvPr id="6" name="Group 5">
            <a:extLst>
              <a:ext uri="{FF2B5EF4-FFF2-40B4-BE49-F238E27FC236}">
                <a16:creationId xmlns:a16="http://schemas.microsoft.com/office/drawing/2014/main" id="{EE6C0F81-5F0C-4979-8803-C544C280EEA7}"/>
              </a:ext>
            </a:extLst>
          </p:cNvPr>
          <p:cNvGrpSpPr/>
          <p:nvPr/>
        </p:nvGrpSpPr>
        <p:grpSpPr>
          <a:xfrm>
            <a:off x="6615341" y="2234624"/>
            <a:ext cx="3437253" cy="3364279"/>
            <a:chOff x="7698994" y="1757819"/>
            <a:chExt cx="1950483" cy="3364279"/>
          </a:xfrm>
        </p:grpSpPr>
        <p:grpSp>
          <p:nvGrpSpPr>
            <p:cNvPr id="7" name="Group 6">
              <a:extLst>
                <a:ext uri="{FF2B5EF4-FFF2-40B4-BE49-F238E27FC236}">
                  <a16:creationId xmlns:a16="http://schemas.microsoft.com/office/drawing/2014/main" id="{7457C720-E8CF-4278-9544-0BDAA35D3464}"/>
                </a:ext>
              </a:extLst>
            </p:cNvPr>
            <p:cNvGrpSpPr/>
            <p:nvPr/>
          </p:nvGrpSpPr>
          <p:grpSpPr>
            <a:xfrm>
              <a:off x="7698994" y="1757819"/>
              <a:ext cx="1950483" cy="3364279"/>
              <a:chOff x="6763968" y="1188192"/>
              <a:chExt cx="3257666" cy="4202149"/>
            </a:xfrm>
          </p:grpSpPr>
          <p:sp>
            <p:nvSpPr>
              <p:cNvPr id="9" name="Rectangle 8">
                <a:extLst>
                  <a:ext uri="{FF2B5EF4-FFF2-40B4-BE49-F238E27FC236}">
                    <a16:creationId xmlns:a16="http://schemas.microsoft.com/office/drawing/2014/main" id="{42810558-A0C6-4E2B-A758-86765F27747B}"/>
                  </a:ext>
                </a:extLst>
              </p:cNvPr>
              <p:cNvSpPr/>
              <p:nvPr/>
            </p:nvSpPr>
            <p:spPr>
              <a:xfrm>
                <a:off x="6763968" y="1195735"/>
                <a:ext cx="3256460" cy="4194606"/>
              </a:xfrm>
              <a:prstGeom prst="rect">
                <a:avLst/>
              </a:prstGeom>
              <a:solidFill>
                <a:sysClr val="window" lastClr="FFFFFF"/>
              </a:solidFill>
              <a:ln w="12700" cap="flat" cmpd="sng" algn="ctr">
                <a:noFill/>
                <a:prstDash val="solid"/>
                <a:miter lim="800000"/>
              </a:ln>
              <a:effectLst>
                <a:outerShdw blurRad="203200" sx="102000" sy="102000" algn="ctr" rotWithShape="0">
                  <a:prstClr val="black">
                    <a:alpha val="40000"/>
                  </a:prstClr>
                </a:outerShdw>
              </a:effectLst>
            </p:spPr>
            <p:txBody>
              <a:bodyPr rtlCol="0" anchor="ctr"/>
              <a:lstStyle/>
              <a:p>
                <a:pPr algn="ctr">
                  <a:defRPr/>
                </a:pPr>
                <a:endParaRPr lang="en-GB" kern="0" dirty="0">
                  <a:solidFill>
                    <a:prstClr val="white"/>
                  </a:solidFill>
                  <a:latin typeface="Calibri" panose="020F0502020204030204"/>
                </a:endParaRPr>
              </a:p>
            </p:txBody>
          </p:sp>
          <p:sp>
            <p:nvSpPr>
              <p:cNvPr id="10" name="Rectangle 9">
                <a:extLst>
                  <a:ext uri="{FF2B5EF4-FFF2-40B4-BE49-F238E27FC236}">
                    <a16:creationId xmlns:a16="http://schemas.microsoft.com/office/drawing/2014/main" id="{80E693FD-7636-4F4F-AD2F-1608249249E0}"/>
                  </a:ext>
                </a:extLst>
              </p:cNvPr>
              <p:cNvSpPr/>
              <p:nvPr/>
            </p:nvSpPr>
            <p:spPr>
              <a:xfrm>
                <a:off x="6763968" y="1190113"/>
                <a:ext cx="3256460" cy="1004505"/>
              </a:xfrm>
              <a:prstGeom prst="rect">
                <a:avLst/>
              </a:prstGeom>
              <a:solidFill>
                <a:sysClr val="window" lastClr="FFFFFF">
                  <a:lumMod val="65000"/>
                </a:sysClr>
              </a:solidFill>
              <a:ln w="12700" cap="flat" cmpd="sng" algn="ctr">
                <a:noFill/>
                <a:prstDash val="solid"/>
                <a:miter lim="800000"/>
              </a:ln>
              <a:effectLst/>
            </p:spPr>
            <p:txBody>
              <a:bodyPr rtlCol="0" anchor="ctr"/>
              <a:lstStyle/>
              <a:p>
                <a:pPr algn="ctr">
                  <a:defRPr/>
                </a:pPr>
                <a:endParaRPr lang="en-GB" kern="0">
                  <a:solidFill>
                    <a:prstClr val="white"/>
                  </a:solidFill>
                  <a:latin typeface="Calibri" panose="020F0502020204030204"/>
                </a:endParaRPr>
              </a:p>
            </p:txBody>
          </p:sp>
          <p:sp>
            <p:nvSpPr>
              <p:cNvPr id="11" name="Rectangle 10">
                <a:extLst>
                  <a:ext uri="{FF2B5EF4-FFF2-40B4-BE49-F238E27FC236}">
                    <a16:creationId xmlns:a16="http://schemas.microsoft.com/office/drawing/2014/main" id="{1B8BDD1E-D806-4D1C-9ADE-244D09E6A83F}"/>
                  </a:ext>
                </a:extLst>
              </p:cNvPr>
              <p:cNvSpPr/>
              <p:nvPr/>
            </p:nvSpPr>
            <p:spPr>
              <a:xfrm>
                <a:off x="7263315" y="1573392"/>
                <a:ext cx="2297263" cy="418165"/>
              </a:xfrm>
              <a:prstGeom prst="rect">
                <a:avLst/>
              </a:prstGeom>
              <a:solidFill>
                <a:sysClr val="window" lastClr="FFFFFF">
                  <a:lumMod val="95000"/>
                </a:sysClr>
              </a:solidFill>
              <a:ln w="12700" cap="flat" cmpd="sng" algn="ctr">
                <a:noFill/>
                <a:prstDash val="solid"/>
                <a:miter lim="800000"/>
              </a:ln>
              <a:effectLst/>
            </p:spPr>
            <p:txBody>
              <a:bodyPr rtlCol="0" anchor="ctr"/>
              <a:lstStyle/>
              <a:p>
                <a:pPr>
                  <a:defRPr/>
                </a:pPr>
                <a:r>
                  <a:rPr lang="en-GB" sz="2000" b="1" kern="0" dirty="0">
                    <a:solidFill>
                      <a:prstClr val="white">
                        <a:lumMod val="65000"/>
                      </a:prstClr>
                    </a:solidFill>
                    <a:latin typeface="Consolas" panose="020B0609020204030204" pitchFamily="49" charset="0"/>
                  </a:rPr>
                  <a:t>https...</a:t>
                </a:r>
              </a:p>
            </p:txBody>
          </p:sp>
          <p:sp>
            <p:nvSpPr>
              <p:cNvPr id="12" name="Rectangle 11">
                <a:extLst>
                  <a:ext uri="{FF2B5EF4-FFF2-40B4-BE49-F238E27FC236}">
                    <a16:creationId xmlns:a16="http://schemas.microsoft.com/office/drawing/2014/main" id="{F522319E-56AB-4D75-8CDF-6AF085CCB8C0}"/>
                  </a:ext>
                </a:extLst>
              </p:cNvPr>
              <p:cNvSpPr/>
              <p:nvPr/>
            </p:nvSpPr>
            <p:spPr>
              <a:xfrm>
                <a:off x="9625114" y="1188192"/>
                <a:ext cx="396520" cy="278268"/>
              </a:xfrm>
              <a:prstGeom prst="rect">
                <a:avLst/>
              </a:prstGeom>
              <a:solidFill>
                <a:srgbClr val="C00000"/>
              </a:solidFill>
              <a:ln w="12700" cap="flat" cmpd="sng" algn="ctr">
                <a:noFill/>
                <a:prstDash val="solid"/>
                <a:miter lim="800000"/>
              </a:ln>
              <a:effectLst/>
            </p:spPr>
            <p:txBody>
              <a:bodyPr rtlCol="0" anchor="ctr"/>
              <a:lstStyle/>
              <a:p>
                <a:pPr algn="ctr">
                  <a:defRPr/>
                </a:pPr>
                <a:endParaRPr lang="en-GB" kern="0">
                  <a:solidFill>
                    <a:prstClr val="white"/>
                  </a:solidFill>
                  <a:latin typeface="Calibri" panose="020F0502020204030204"/>
                </a:endParaRPr>
              </a:p>
            </p:txBody>
          </p:sp>
          <p:sp>
            <p:nvSpPr>
              <p:cNvPr id="13" name="Rectangle 12">
                <a:extLst>
                  <a:ext uri="{FF2B5EF4-FFF2-40B4-BE49-F238E27FC236}">
                    <a16:creationId xmlns:a16="http://schemas.microsoft.com/office/drawing/2014/main" id="{DC67AE93-AA4F-4E8D-ACD2-6103C8CE1E5B}"/>
                  </a:ext>
                </a:extLst>
              </p:cNvPr>
              <p:cNvSpPr/>
              <p:nvPr/>
            </p:nvSpPr>
            <p:spPr>
              <a:xfrm>
                <a:off x="9164059" y="1188192"/>
                <a:ext cx="396520" cy="278268"/>
              </a:xfrm>
              <a:prstGeom prst="rect">
                <a:avLst/>
              </a:prstGeom>
              <a:solidFill>
                <a:sysClr val="windowText" lastClr="000000">
                  <a:lumMod val="65000"/>
                  <a:lumOff val="35000"/>
                </a:sysClr>
              </a:solidFill>
              <a:ln w="12700" cap="flat" cmpd="sng" algn="ctr">
                <a:noFill/>
                <a:prstDash val="solid"/>
                <a:miter lim="800000"/>
              </a:ln>
              <a:effectLst/>
            </p:spPr>
            <p:txBody>
              <a:bodyPr rtlCol="0" anchor="ctr"/>
              <a:lstStyle/>
              <a:p>
                <a:pPr algn="ctr">
                  <a:defRPr/>
                </a:pPr>
                <a:endParaRPr lang="en-GB" kern="0">
                  <a:solidFill>
                    <a:prstClr val="white"/>
                  </a:solidFill>
                  <a:latin typeface="Calibri" panose="020F0502020204030204"/>
                </a:endParaRPr>
              </a:p>
            </p:txBody>
          </p:sp>
          <p:sp>
            <p:nvSpPr>
              <p:cNvPr id="14" name="Rectangle 13">
                <a:extLst>
                  <a:ext uri="{FF2B5EF4-FFF2-40B4-BE49-F238E27FC236}">
                    <a16:creationId xmlns:a16="http://schemas.microsoft.com/office/drawing/2014/main" id="{6CAB31D6-A543-4918-95E5-2D1DB2CBE392}"/>
                  </a:ext>
                </a:extLst>
              </p:cNvPr>
              <p:cNvSpPr/>
              <p:nvPr/>
            </p:nvSpPr>
            <p:spPr>
              <a:xfrm>
                <a:off x="8702217" y="1188192"/>
                <a:ext cx="396520" cy="278268"/>
              </a:xfrm>
              <a:prstGeom prst="rect">
                <a:avLst/>
              </a:prstGeom>
              <a:solidFill>
                <a:sysClr val="windowText" lastClr="000000">
                  <a:lumMod val="65000"/>
                  <a:lumOff val="35000"/>
                </a:sysClr>
              </a:solidFill>
              <a:ln w="12700" cap="flat" cmpd="sng" algn="ctr">
                <a:noFill/>
                <a:prstDash val="solid"/>
                <a:miter lim="800000"/>
              </a:ln>
              <a:effectLst/>
            </p:spPr>
            <p:txBody>
              <a:bodyPr rtlCol="0" anchor="ctr"/>
              <a:lstStyle/>
              <a:p>
                <a:pPr algn="ctr">
                  <a:defRPr/>
                </a:pPr>
                <a:endParaRPr lang="en-GB" kern="0">
                  <a:solidFill>
                    <a:prstClr val="white"/>
                  </a:solidFill>
                  <a:latin typeface="Calibri" panose="020F0502020204030204"/>
                </a:endParaRPr>
              </a:p>
            </p:txBody>
          </p:sp>
          <p:sp>
            <p:nvSpPr>
              <p:cNvPr id="15" name="Isosceles Triangle 14">
                <a:extLst>
                  <a:ext uri="{FF2B5EF4-FFF2-40B4-BE49-F238E27FC236}">
                    <a16:creationId xmlns:a16="http://schemas.microsoft.com/office/drawing/2014/main" id="{18EF399B-AF26-47AA-BAE1-BB78FABBB0D4}"/>
                  </a:ext>
                </a:extLst>
              </p:cNvPr>
              <p:cNvSpPr/>
              <p:nvPr/>
            </p:nvSpPr>
            <p:spPr>
              <a:xfrm rot="16200000">
                <a:off x="6876308" y="1698472"/>
                <a:ext cx="255155" cy="159346"/>
              </a:xfrm>
              <a:prstGeom prst="triangle">
                <a:avLst/>
              </a:prstGeom>
              <a:solidFill>
                <a:sysClr val="windowText" lastClr="000000">
                  <a:lumMod val="75000"/>
                  <a:lumOff val="25000"/>
                </a:sysClr>
              </a:solidFill>
              <a:ln w="12700" cap="flat" cmpd="sng" algn="ctr">
                <a:noFill/>
                <a:prstDash val="solid"/>
                <a:miter lim="800000"/>
              </a:ln>
              <a:effectLst/>
            </p:spPr>
            <p:txBody>
              <a:bodyPr rtlCol="0" anchor="ctr"/>
              <a:lstStyle/>
              <a:p>
                <a:pPr algn="ctr">
                  <a:defRPr/>
                </a:pPr>
                <a:endParaRPr lang="en-GB" kern="0">
                  <a:solidFill>
                    <a:prstClr val="white"/>
                  </a:solidFill>
                  <a:latin typeface="Calibri" panose="020F0502020204030204"/>
                </a:endParaRPr>
              </a:p>
            </p:txBody>
          </p:sp>
          <p:cxnSp>
            <p:nvCxnSpPr>
              <p:cNvPr id="16" name="Straight Connector 15">
                <a:extLst>
                  <a:ext uri="{FF2B5EF4-FFF2-40B4-BE49-F238E27FC236}">
                    <a16:creationId xmlns:a16="http://schemas.microsoft.com/office/drawing/2014/main" id="{FA2AD443-00AC-43F8-8931-7B58A6947B08}"/>
                  </a:ext>
                </a:extLst>
              </p:cNvPr>
              <p:cNvCxnSpPr>
                <a:cxnSpLocks/>
              </p:cNvCxnSpPr>
              <p:nvPr/>
            </p:nvCxnSpPr>
            <p:spPr>
              <a:xfrm>
                <a:off x="9639983" y="1650941"/>
                <a:ext cx="278937" cy="0"/>
              </a:xfrm>
              <a:prstGeom prst="line">
                <a:avLst/>
              </a:prstGeom>
              <a:noFill/>
              <a:ln w="41275" cap="flat" cmpd="sng" algn="ctr">
                <a:solidFill>
                  <a:sysClr val="windowText" lastClr="000000">
                    <a:lumMod val="65000"/>
                    <a:lumOff val="35000"/>
                  </a:sysClr>
                </a:solidFill>
                <a:prstDash val="solid"/>
                <a:miter lim="800000"/>
              </a:ln>
              <a:effectLst/>
            </p:spPr>
          </p:cxnSp>
          <p:cxnSp>
            <p:nvCxnSpPr>
              <p:cNvPr id="17" name="Straight Connector 16">
                <a:extLst>
                  <a:ext uri="{FF2B5EF4-FFF2-40B4-BE49-F238E27FC236}">
                    <a16:creationId xmlns:a16="http://schemas.microsoft.com/office/drawing/2014/main" id="{48F02D60-CA6B-4C6D-BEDD-F69005EB226B}"/>
                  </a:ext>
                </a:extLst>
              </p:cNvPr>
              <p:cNvCxnSpPr>
                <a:cxnSpLocks/>
              </p:cNvCxnSpPr>
              <p:nvPr/>
            </p:nvCxnSpPr>
            <p:spPr>
              <a:xfrm>
                <a:off x="9639983" y="1910737"/>
                <a:ext cx="278937" cy="0"/>
              </a:xfrm>
              <a:prstGeom prst="line">
                <a:avLst/>
              </a:prstGeom>
              <a:noFill/>
              <a:ln w="41275" cap="flat" cmpd="sng" algn="ctr">
                <a:solidFill>
                  <a:sysClr val="windowText" lastClr="000000">
                    <a:lumMod val="65000"/>
                    <a:lumOff val="35000"/>
                  </a:sysClr>
                </a:solidFill>
                <a:prstDash val="solid"/>
                <a:miter lim="800000"/>
              </a:ln>
              <a:effectLst/>
            </p:spPr>
          </p:cxnSp>
          <p:cxnSp>
            <p:nvCxnSpPr>
              <p:cNvPr id="18" name="Straight Connector 17">
                <a:extLst>
                  <a:ext uri="{FF2B5EF4-FFF2-40B4-BE49-F238E27FC236}">
                    <a16:creationId xmlns:a16="http://schemas.microsoft.com/office/drawing/2014/main" id="{CB795411-E327-4C20-BE90-A09ACC450278}"/>
                  </a:ext>
                </a:extLst>
              </p:cNvPr>
              <p:cNvCxnSpPr>
                <a:cxnSpLocks/>
              </p:cNvCxnSpPr>
              <p:nvPr/>
            </p:nvCxnSpPr>
            <p:spPr>
              <a:xfrm>
                <a:off x="9639983" y="1780411"/>
                <a:ext cx="278937" cy="0"/>
              </a:xfrm>
              <a:prstGeom prst="line">
                <a:avLst/>
              </a:prstGeom>
              <a:noFill/>
              <a:ln w="41275" cap="flat" cmpd="sng" algn="ctr">
                <a:solidFill>
                  <a:sysClr val="windowText" lastClr="000000">
                    <a:lumMod val="65000"/>
                    <a:lumOff val="35000"/>
                  </a:sysClr>
                </a:solidFill>
                <a:prstDash val="solid"/>
                <a:miter lim="800000"/>
              </a:ln>
              <a:effectLst/>
            </p:spPr>
          </p:cxnSp>
          <p:grpSp>
            <p:nvGrpSpPr>
              <p:cNvPr id="19" name="Group 18">
                <a:extLst>
                  <a:ext uri="{FF2B5EF4-FFF2-40B4-BE49-F238E27FC236}">
                    <a16:creationId xmlns:a16="http://schemas.microsoft.com/office/drawing/2014/main" id="{A9FF66A8-09C9-4A33-939E-8EFE87F7F455}"/>
                  </a:ext>
                </a:extLst>
              </p:cNvPr>
              <p:cNvGrpSpPr/>
              <p:nvPr/>
            </p:nvGrpSpPr>
            <p:grpSpPr>
              <a:xfrm>
                <a:off x="9745492" y="1259858"/>
                <a:ext cx="166801" cy="125053"/>
                <a:chOff x="6250177" y="1290073"/>
                <a:chExt cx="96832" cy="54279"/>
              </a:xfrm>
            </p:grpSpPr>
            <p:cxnSp>
              <p:nvCxnSpPr>
                <p:cNvPr id="26" name="Straight Connector 25">
                  <a:extLst>
                    <a:ext uri="{FF2B5EF4-FFF2-40B4-BE49-F238E27FC236}">
                      <a16:creationId xmlns:a16="http://schemas.microsoft.com/office/drawing/2014/main" id="{F14024AE-0839-4159-9E19-0ADEE3928791}"/>
                    </a:ext>
                  </a:extLst>
                </p:cNvPr>
                <p:cNvCxnSpPr/>
                <p:nvPr/>
              </p:nvCxnSpPr>
              <p:spPr>
                <a:xfrm>
                  <a:off x="6250307" y="1290078"/>
                  <a:ext cx="96702" cy="54274"/>
                </a:xfrm>
                <a:prstGeom prst="line">
                  <a:avLst/>
                </a:prstGeom>
                <a:noFill/>
                <a:ln w="25400" cap="flat" cmpd="sng" algn="ctr">
                  <a:solidFill>
                    <a:sysClr val="window" lastClr="FFFFFF"/>
                  </a:solidFill>
                  <a:prstDash val="solid"/>
                  <a:miter lim="800000"/>
                </a:ln>
                <a:effectLst/>
              </p:spPr>
            </p:cxnSp>
            <p:cxnSp>
              <p:nvCxnSpPr>
                <p:cNvPr id="27" name="Straight Connector 26">
                  <a:extLst>
                    <a:ext uri="{FF2B5EF4-FFF2-40B4-BE49-F238E27FC236}">
                      <a16:creationId xmlns:a16="http://schemas.microsoft.com/office/drawing/2014/main" id="{6659CB15-7B26-4F66-B8E1-F7CD27FB2A99}"/>
                    </a:ext>
                  </a:extLst>
                </p:cNvPr>
                <p:cNvCxnSpPr>
                  <a:cxnSpLocks/>
                </p:cNvCxnSpPr>
                <p:nvPr/>
              </p:nvCxnSpPr>
              <p:spPr>
                <a:xfrm flipH="1">
                  <a:off x="6250177" y="1290073"/>
                  <a:ext cx="96702" cy="54274"/>
                </a:xfrm>
                <a:prstGeom prst="line">
                  <a:avLst/>
                </a:prstGeom>
                <a:noFill/>
                <a:ln w="25400" cap="flat" cmpd="sng" algn="ctr">
                  <a:solidFill>
                    <a:sysClr val="window" lastClr="FFFFFF"/>
                  </a:solidFill>
                  <a:prstDash val="solid"/>
                  <a:miter lim="800000"/>
                </a:ln>
                <a:effectLst/>
              </p:spPr>
            </p:cxnSp>
          </p:grpSp>
          <p:cxnSp>
            <p:nvCxnSpPr>
              <p:cNvPr id="20" name="Straight Connector 19">
                <a:extLst>
                  <a:ext uri="{FF2B5EF4-FFF2-40B4-BE49-F238E27FC236}">
                    <a16:creationId xmlns:a16="http://schemas.microsoft.com/office/drawing/2014/main" id="{6D481EFE-C4EE-4CD9-96DF-E2DF5B38D9A8}"/>
                  </a:ext>
                </a:extLst>
              </p:cNvPr>
              <p:cNvCxnSpPr>
                <a:cxnSpLocks/>
              </p:cNvCxnSpPr>
              <p:nvPr/>
            </p:nvCxnSpPr>
            <p:spPr>
              <a:xfrm>
                <a:off x="8791682" y="1393459"/>
                <a:ext cx="217560" cy="0"/>
              </a:xfrm>
              <a:prstGeom prst="line">
                <a:avLst/>
              </a:prstGeom>
              <a:noFill/>
              <a:ln w="25400" cap="flat" cmpd="sng" algn="ctr">
                <a:solidFill>
                  <a:sysClr val="window" lastClr="FFFFFF"/>
                </a:solidFill>
                <a:prstDash val="solid"/>
                <a:miter lim="800000"/>
              </a:ln>
              <a:effectLst/>
            </p:spPr>
          </p:cxnSp>
          <p:grpSp>
            <p:nvGrpSpPr>
              <p:cNvPr id="21" name="Group 20">
                <a:extLst>
                  <a:ext uri="{FF2B5EF4-FFF2-40B4-BE49-F238E27FC236}">
                    <a16:creationId xmlns:a16="http://schemas.microsoft.com/office/drawing/2014/main" id="{5432CB7F-DE52-421C-941F-C225FF4DBDBD}"/>
                  </a:ext>
                </a:extLst>
              </p:cNvPr>
              <p:cNvGrpSpPr/>
              <p:nvPr/>
            </p:nvGrpSpPr>
            <p:grpSpPr>
              <a:xfrm>
                <a:off x="9260184" y="1260021"/>
                <a:ext cx="198355" cy="120716"/>
                <a:chOff x="5770527" y="1244809"/>
                <a:chExt cx="126354" cy="56133"/>
              </a:xfrm>
            </p:grpSpPr>
            <p:cxnSp>
              <p:nvCxnSpPr>
                <p:cNvPr id="22" name="Straight Connector 21">
                  <a:extLst>
                    <a:ext uri="{FF2B5EF4-FFF2-40B4-BE49-F238E27FC236}">
                      <a16:creationId xmlns:a16="http://schemas.microsoft.com/office/drawing/2014/main" id="{5EDBFA13-668B-4E8D-95DA-228C4FF852AE}"/>
                    </a:ext>
                  </a:extLst>
                </p:cNvPr>
                <p:cNvCxnSpPr>
                  <a:cxnSpLocks/>
                </p:cNvCxnSpPr>
                <p:nvPr/>
              </p:nvCxnSpPr>
              <p:spPr>
                <a:xfrm>
                  <a:off x="5770527" y="1300942"/>
                  <a:ext cx="126293" cy="0"/>
                </a:xfrm>
                <a:prstGeom prst="line">
                  <a:avLst/>
                </a:prstGeom>
                <a:noFill/>
                <a:ln w="25400" cap="flat" cmpd="sng" algn="ctr">
                  <a:solidFill>
                    <a:sysClr val="window" lastClr="FFFFFF"/>
                  </a:solidFill>
                  <a:prstDash val="solid"/>
                  <a:miter lim="800000"/>
                </a:ln>
                <a:effectLst/>
              </p:spPr>
            </p:cxnSp>
            <p:cxnSp>
              <p:nvCxnSpPr>
                <p:cNvPr id="23" name="Straight Connector 22">
                  <a:extLst>
                    <a:ext uri="{FF2B5EF4-FFF2-40B4-BE49-F238E27FC236}">
                      <a16:creationId xmlns:a16="http://schemas.microsoft.com/office/drawing/2014/main" id="{A211F0DF-D21B-48E4-ADCA-BA5FB93DDA96}"/>
                    </a:ext>
                  </a:extLst>
                </p:cNvPr>
                <p:cNvCxnSpPr>
                  <a:cxnSpLocks/>
                </p:cNvCxnSpPr>
                <p:nvPr/>
              </p:nvCxnSpPr>
              <p:spPr>
                <a:xfrm>
                  <a:off x="5770583" y="1245205"/>
                  <a:ext cx="126298" cy="0"/>
                </a:xfrm>
                <a:prstGeom prst="line">
                  <a:avLst/>
                </a:prstGeom>
                <a:noFill/>
                <a:ln w="25400" cap="flat" cmpd="sng" algn="ctr">
                  <a:solidFill>
                    <a:sysClr val="window" lastClr="FFFFFF"/>
                  </a:solidFill>
                  <a:prstDash val="solid"/>
                  <a:miter lim="800000"/>
                </a:ln>
                <a:effectLst/>
              </p:spPr>
            </p:cxnSp>
            <p:cxnSp>
              <p:nvCxnSpPr>
                <p:cNvPr id="24" name="Straight Connector 23">
                  <a:extLst>
                    <a:ext uri="{FF2B5EF4-FFF2-40B4-BE49-F238E27FC236}">
                      <a16:creationId xmlns:a16="http://schemas.microsoft.com/office/drawing/2014/main" id="{000F0B49-6067-4964-9016-C5F5B7E1AFE7}"/>
                    </a:ext>
                  </a:extLst>
                </p:cNvPr>
                <p:cNvCxnSpPr>
                  <a:cxnSpLocks/>
                </p:cNvCxnSpPr>
                <p:nvPr/>
              </p:nvCxnSpPr>
              <p:spPr>
                <a:xfrm>
                  <a:off x="5894816" y="1244809"/>
                  <a:ext cx="0" cy="54274"/>
                </a:xfrm>
                <a:prstGeom prst="line">
                  <a:avLst/>
                </a:prstGeom>
                <a:noFill/>
                <a:ln w="25400" cap="flat" cmpd="sng" algn="ctr">
                  <a:solidFill>
                    <a:sysClr val="window" lastClr="FFFFFF"/>
                  </a:solidFill>
                  <a:prstDash val="solid"/>
                  <a:miter lim="800000"/>
                </a:ln>
                <a:effectLst/>
              </p:spPr>
            </p:cxnSp>
            <p:cxnSp>
              <p:nvCxnSpPr>
                <p:cNvPr id="25" name="Straight Connector 24">
                  <a:extLst>
                    <a:ext uri="{FF2B5EF4-FFF2-40B4-BE49-F238E27FC236}">
                      <a16:creationId xmlns:a16="http://schemas.microsoft.com/office/drawing/2014/main" id="{3C4C263C-6233-4791-B3F3-F9C6C909CDBF}"/>
                    </a:ext>
                  </a:extLst>
                </p:cNvPr>
                <p:cNvCxnSpPr>
                  <a:cxnSpLocks/>
                </p:cNvCxnSpPr>
                <p:nvPr/>
              </p:nvCxnSpPr>
              <p:spPr>
                <a:xfrm>
                  <a:off x="5773407" y="1244817"/>
                  <a:ext cx="0" cy="54274"/>
                </a:xfrm>
                <a:prstGeom prst="line">
                  <a:avLst/>
                </a:prstGeom>
                <a:noFill/>
                <a:ln w="25400" cap="flat" cmpd="sng" algn="ctr">
                  <a:solidFill>
                    <a:sysClr val="window" lastClr="FFFFFF"/>
                  </a:solidFill>
                  <a:prstDash val="solid"/>
                  <a:miter lim="800000"/>
                </a:ln>
                <a:effectLst/>
              </p:spPr>
            </p:cxnSp>
          </p:grpSp>
        </p:grpSp>
        <p:sp>
          <p:nvSpPr>
            <p:cNvPr id="8" name="Rectangle 7">
              <a:extLst>
                <a:ext uri="{FF2B5EF4-FFF2-40B4-BE49-F238E27FC236}">
                  <a16:creationId xmlns:a16="http://schemas.microsoft.com/office/drawing/2014/main" id="{2766028F-4591-4F5F-AAB3-5AD67B5106E1}"/>
                </a:ext>
              </a:extLst>
            </p:cNvPr>
            <p:cNvSpPr/>
            <p:nvPr/>
          </p:nvSpPr>
          <p:spPr>
            <a:xfrm>
              <a:off x="8193032" y="3732363"/>
              <a:ext cx="982555" cy="584775"/>
            </a:xfrm>
            <a:prstGeom prst="rect">
              <a:avLst/>
            </a:prstGeom>
            <a:solidFill>
              <a:srgbClr val="E2C200"/>
            </a:solidFill>
          </p:spPr>
          <p:txBody>
            <a:bodyPr wrap="square">
              <a:spAutoFit/>
            </a:bodyPr>
            <a:lstStyle/>
            <a:p>
              <a:pPr algn="ctr"/>
              <a:r>
                <a:rPr lang="en-GB" sz="3200" b="1" dirty="0">
                  <a:solidFill>
                    <a:prstClr val="black">
                      <a:lumMod val="65000"/>
                      <a:lumOff val="35000"/>
                    </a:prstClr>
                  </a:solidFill>
                  <a:latin typeface="Consolas" panose="020B0609020204030204" pitchFamily="49" charset="0"/>
                </a:rPr>
                <a:t>DOM</a:t>
              </a:r>
              <a:endParaRPr lang="en-GB" sz="3200" dirty="0">
                <a:solidFill>
                  <a:prstClr val="black">
                    <a:lumMod val="65000"/>
                    <a:lumOff val="35000"/>
                  </a:prstClr>
                </a:solidFill>
                <a:latin typeface="Calibri" panose="020F0502020204030204"/>
              </a:endParaRPr>
            </a:p>
          </p:txBody>
        </p:sp>
      </p:grpSp>
      <p:sp>
        <p:nvSpPr>
          <p:cNvPr id="28" name="TextBox 27">
            <a:extLst>
              <a:ext uri="{FF2B5EF4-FFF2-40B4-BE49-F238E27FC236}">
                <a16:creationId xmlns:a16="http://schemas.microsoft.com/office/drawing/2014/main" id="{52EB07F3-03CA-47AF-A7FC-D23F9E4E804E}"/>
              </a:ext>
            </a:extLst>
          </p:cNvPr>
          <p:cNvSpPr txBox="1"/>
          <p:nvPr/>
        </p:nvSpPr>
        <p:spPr>
          <a:xfrm>
            <a:off x="3180892" y="3455099"/>
            <a:ext cx="2065822" cy="461665"/>
          </a:xfrm>
          <a:prstGeom prst="rect">
            <a:avLst/>
          </a:prstGeom>
          <a:noFill/>
        </p:spPr>
        <p:txBody>
          <a:bodyPr wrap="none" rtlCol="0">
            <a:spAutoFit/>
          </a:bodyPr>
          <a:lstStyle/>
          <a:p>
            <a:r>
              <a:rPr lang="en-US" sz="2400" b="1" dirty="0">
                <a:solidFill>
                  <a:prstClr val="black"/>
                </a:solidFill>
                <a:latin typeface="+mj-lt"/>
              </a:rPr>
              <a:t>ASP.NET Core</a:t>
            </a:r>
          </a:p>
        </p:txBody>
      </p:sp>
      <p:pic>
        <p:nvPicPr>
          <p:cNvPr id="29" name="Graphic 28" descr="Line Arrow: Clockwise curve">
            <a:extLst>
              <a:ext uri="{FF2B5EF4-FFF2-40B4-BE49-F238E27FC236}">
                <a16:creationId xmlns:a16="http://schemas.microsoft.com/office/drawing/2014/main" id="{7556A415-7681-49AF-A4C8-E9361B4847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097434">
            <a:off x="5780687" y="3838600"/>
            <a:ext cx="911865" cy="1492262"/>
          </a:xfrm>
          <a:prstGeom prst="rect">
            <a:avLst/>
          </a:prstGeom>
          <a:effectLst/>
        </p:spPr>
      </p:pic>
      <p:pic>
        <p:nvPicPr>
          <p:cNvPr id="30" name="Graphic 29" descr="Line Arrow: Clockwise curve">
            <a:extLst>
              <a:ext uri="{FF2B5EF4-FFF2-40B4-BE49-F238E27FC236}">
                <a16:creationId xmlns:a16="http://schemas.microsoft.com/office/drawing/2014/main" id="{3F24D020-B53E-4AF5-952A-C455ADBEE8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097434" flipH="1" flipV="1">
            <a:off x="5816912" y="3395346"/>
            <a:ext cx="911864" cy="1492262"/>
          </a:xfrm>
          <a:prstGeom prst="rect">
            <a:avLst/>
          </a:prstGeom>
          <a:effectLst/>
        </p:spPr>
      </p:pic>
      <p:sp>
        <p:nvSpPr>
          <p:cNvPr id="31" name="TextBox 30">
            <a:extLst>
              <a:ext uri="{FF2B5EF4-FFF2-40B4-BE49-F238E27FC236}">
                <a16:creationId xmlns:a16="http://schemas.microsoft.com/office/drawing/2014/main" id="{05D17A26-1430-4DEE-B34F-81417C5EF8EA}"/>
              </a:ext>
            </a:extLst>
          </p:cNvPr>
          <p:cNvSpPr txBox="1"/>
          <p:nvPr/>
        </p:nvSpPr>
        <p:spPr>
          <a:xfrm>
            <a:off x="5831857" y="4163690"/>
            <a:ext cx="881973" cy="369332"/>
          </a:xfrm>
          <a:prstGeom prst="rect">
            <a:avLst/>
          </a:prstGeom>
          <a:noFill/>
        </p:spPr>
        <p:txBody>
          <a:bodyPr wrap="none" rtlCol="0">
            <a:spAutoFit/>
          </a:bodyPr>
          <a:lstStyle/>
          <a:p>
            <a:r>
              <a:rPr lang="en-US" dirty="0">
                <a:solidFill>
                  <a:schemeClr val="bg2"/>
                </a:solidFill>
                <a:latin typeface="Calibri" panose="020F0502020204030204"/>
              </a:rPr>
              <a:t>SignalR</a:t>
            </a:r>
          </a:p>
        </p:txBody>
      </p:sp>
      <p:grpSp>
        <p:nvGrpSpPr>
          <p:cNvPr id="32" name="Group 31">
            <a:extLst>
              <a:ext uri="{FF2B5EF4-FFF2-40B4-BE49-F238E27FC236}">
                <a16:creationId xmlns:a16="http://schemas.microsoft.com/office/drawing/2014/main" id="{51283806-550C-44CD-9927-9928303C7FCC}"/>
              </a:ext>
            </a:extLst>
          </p:cNvPr>
          <p:cNvGrpSpPr/>
          <p:nvPr/>
        </p:nvGrpSpPr>
        <p:grpSpPr>
          <a:xfrm>
            <a:off x="3014199" y="3937141"/>
            <a:ext cx="2259720" cy="1453971"/>
            <a:chOff x="2044967" y="2752181"/>
            <a:chExt cx="2259720" cy="1453971"/>
          </a:xfrm>
        </p:grpSpPr>
        <p:grpSp>
          <p:nvGrpSpPr>
            <p:cNvPr id="33" name="Group 32">
              <a:extLst>
                <a:ext uri="{FF2B5EF4-FFF2-40B4-BE49-F238E27FC236}">
                  <a16:creationId xmlns:a16="http://schemas.microsoft.com/office/drawing/2014/main" id="{71138D1E-D40E-4309-BB8E-D7BE8EE17BF9}"/>
                </a:ext>
              </a:extLst>
            </p:cNvPr>
            <p:cNvGrpSpPr/>
            <p:nvPr/>
          </p:nvGrpSpPr>
          <p:grpSpPr>
            <a:xfrm>
              <a:off x="2044967" y="2752181"/>
              <a:ext cx="2259720" cy="1453971"/>
              <a:chOff x="784337" y="2272787"/>
              <a:chExt cx="2259720" cy="1453971"/>
            </a:xfrm>
          </p:grpSpPr>
          <p:sp>
            <p:nvSpPr>
              <p:cNvPr id="36" name="Rectangle: Rounded Corners 35">
                <a:extLst>
                  <a:ext uri="{FF2B5EF4-FFF2-40B4-BE49-F238E27FC236}">
                    <a16:creationId xmlns:a16="http://schemas.microsoft.com/office/drawing/2014/main" id="{ABA80B50-F44D-43E4-886F-BCB0FE7C80F4}"/>
                  </a:ext>
                </a:extLst>
              </p:cNvPr>
              <p:cNvSpPr/>
              <p:nvPr/>
            </p:nvSpPr>
            <p:spPr>
              <a:xfrm>
                <a:off x="784337" y="2272787"/>
                <a:ext cx="2259720" cy="1453971"/>
              </a:xfrm>
              <a:prstGeom prst="roundRect">
                <a:avLst>
                  <a:gd name="adj" fmla="val 6024"/>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nvGrpSpPr>
              <p:cNvPr id="37" name="Group 36">
                <a:extLst>
                  <a:ext uri="{FF2B5EF4-FFF2-40B4-BE49-F238E27FC236}">
                    <a16:creationId xmlns:a16="http://schemas.microsoft.com/office/drawing/2014/main" id="{C371A3FA-9C9F-4CF9-8211-3073978D49F6}"/>
                  </a:ext>
                </a:extLst>
              </p:cNvPr>
              <p:cNvGrpSpPr/>
              <p:nvPr/>
            </p:nvGrpSpPr>
            <p:grpSpPr>
              <a:xfrm>
                <a:off x="1204474" y="2411592"/>
                <a:ext cx="1442545" cy="339191"/>
                <a:chOff x="977953" y="2433131"/>
                <a:chExt cx="6182954" cy="1453829"/>
              </a:xfrm>
              <a:solidFill>
                <a:sysClr val="windowText" lastClr="000000"/>
              </a:solidFill>
              <a:effectLst/>
            </p:grpSpPr>
            <p:sp>
              <p:nvSpPr>
                <p:cNvPr id="38" name="Freeform: Shape 37">
                  <a:extLst>
                    <a:ext uri="{FF2B5EF4-FFF2-40B4-BE49-F238E27FC236}">
                      <a16:creationId xmlns:a16="http://schemas.microsoft.com/office/drawing/2014/main" id="{612581CF-D770-4F0E-B699-F7C3427A6722}"/>
                    </a:ext>
                  </a:extLst>
                </p:cNvPr>
                <p:cNvSpPr/>
                <p:nvPr/>
              </p:nvSpPr>
              <p:spPr>
                <a:xfrm>
                  <a:off x="2256408" y="2433131"/>
                  <a:ext cx="290494" cy="1452467"/>
                </a:xfrm>
                <a:custGeom>
                  <a:avLst/>
                  <a:gdLst/>
                  <a:ahLst/>
                  <a:cxnLst/>
                  <a:rect l="l" t="t" r="r" b="b"/>
                  <a:pathLst>
                    <a:path w="290494" h="1452467">
                      <a:moveTo>
                        <a:pt x="0" y="0"/>
                      </a:moveTo>
                      <a:lnTo>
                        <a:pt x="290494" y="0"/>
                      </a:lnTo>
                      <a:lnTo>
                        <a:pt x="290494" y="1452467"/>
                      </a:lnTo>
                      <a:lnTo>
                        <a:pt x="0" y="1452467"/>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39" name="Freeform: Shape 38">
                  <a:extLst>
                    <a:ext uri="{FF2B5EF4-FFF2-40B4-BE49-F238E27FC236}">
                      <a16:creationId xmlns:a16="http://schemas.microsoft.com/office/drawing/2014/main" id="{5E9AEAB1-1012-4351-A004-4F62C2CCB547}"/>
                    </a:ext>
                  </a:extLst>
                </p:cNvPr>
                <p:cNvSpPr/>
                <p:nvPr/>
              </p:nvSpPr>
              <p:spPr>
                <a:xfrm>
                  <a:off x="977953" y="2435236"/>
                  <a:ext cx="1159869" cy="1450362"/>
                </a:xfrm>
                <a:custGeom>
                  <a:avLst/>
                  <a:gdLst/>
                  <a:ahLst/>
                  <a:cxnLst/>
                  <a:rect l="l" t="t" r="r" b="b"/>
                  <a:pathLst>
                    <a:path w="1159869" h="1450362">
                      <a:moveTo>
                        <a:pt x="0" y="0"/>
                      </a:moveTo>
                      <a:lnTo>
                        <a:pt x="290493" y="0"/>
                      </a:lnTo>
                      <a:lnTo>
                        <a:pt x="290493" y="366274"/>
                      </a:lnTo>
                      <a:cubicBezTo>
                        <a:pt x="355047" y="329787"/>
                        <a:pt x="421356" y="306281"/>
                        <a:pt x="489418" y="295756"/>
                      </a:cubicBezTo>
                      <a:cubicBezTo>
                        <a:pt x="557481" y="285231"/>
                        <a:pt x="623789" y="286283"/>
                        <a:pt x="688343" y="298914"/>
                      </a:cubicBezTo>
                      <a:cubicBezTo>
                        <a:pt x="752897" y="311544"/>
                        <a:pt x="813592" y="334348"/>
                        <a:pt x="870428" y="367327"/>
                      </a:cubicBezTo>
                      <a:cubicBezTo>
                        <a:pt x="927264" y="400306"/>
                        <a:pt x="977082" y="441704"/>
                        <a:pt x="1019885" y="491523"/>
                      </a:cubicBezTo>
                      <a:cubicBezTo>
                        <a:pt x="1062687" y="541342"/>
                        <a:pt x="1096718" y="598178"/>
                        <a:pt x="1121978" y="662030"/>
                      </a:cubicBezTo>
                      <a:cubicBezTo>
                        <a:pt x="1147239" y="725883"/>
                        <a:pt x="1159869" y="794998"/>
                        <a:pt x="1159869" y="869375"/>
                      </a:cubicBezTo>
                      <a:cubicBezTo>
                        <a:pt x="1159869" y="949366"/>
                        <a:pt x="1144783" y="1024796"/>
                        <a:pt x="1114611" y="1095666"/>
                      </a:cubicBezTo>
                      <a:cubicBezTo>
                        <a:pt x="1084439" y="1166535"/>
                        <a:pt x="1043040" y="1228282"/>
                        <a:pt x="990414" y="1280908"/>
                      </a:cubicBezTo>
                      <a:cubicBezTo>
                        <a:pt x="937789" y="1333533"/>
                        <a:pt x="876392" y="1374932"/>
                        <a:pt x="806225" y="1405104"/>
                      </a:cubicBezTo>
                      <a:cubicBezTo>
                        <a:pt x="736057" y="1435276"/>
                        <a:pt x="660978" y="1450362"/>
                        <a:pt x="580987" y="1450362"/>
                      </a:cubicBezTo>
                      <a:cubicBezTo>
                        <a:pt x="500996" y="1450362"/>
                        <a:pt x="425566" y="1435276"/>
                        <a:pt x="354697" y="1405104"/>
                      </a:cubicBezTo>
                      <a:cubicBezTo>
                        <a:pt x="283827" y="1374932"/>
                        <a:pt x="222080" y="1333533"/>
                        <a:pt x="169454" y="1280908"/>
                      </a:cubicBezTo>
                      <a:cubicBezTo>
                        <a:pt x="116829" y="1228282"/>
                        <a:pt x="75430" y="1166535"/>
                        <a:pt x="45258" y="1095666"/>
                      </a:cubicBezTo>
                      <a:cubicBezTo>
                        <a:pt x="15086" y="1024796"/>
                        <a:pt x="0" y="949366"/>
                        <a:pt x="0" y="869375"/>
                      </a:cubicBezTo>
                      <a:lnTo>
                        <a:pt x="0" y="0"/>
                      </a:lnTo>
                      <a:close/>
                      <a:moveTo>
                        <a:pt x="580987" y="578882"/>
                      </a:moveTo>
                      <a:cubicBezTo>
                        <a:pt x="540290" y="578882"/>
                        <a:pt x="502399" y="586600"/>
                        <a:pt x="467316" y="602037"/>
                      </a:cubicBezTo>
                      <a:cubicBezTo>
                        <a:pt x="432232" y="617474"/>
                        <a:pt x="401709" y="638173"/>
                        <a:pt x="375747" y="664135"/>
                      </a:cubicBezTo>
                      <a:cubicBezTo>
                        <a:pt x="349785" y="690097"/>
                        <a:pt x="329085" y="720971"/>
                        <a:pt x="313649" y="756756"/>
                      </a:cubicBezTo>
                      <a:cubicBezTo>
                        <a:pt x="298212" y="792542"/>
                        <a:pt x="290493" y="830081"/>
                        <a:pt x="290493" y="869375"/>
                      </a:cubicBezTo>
                      <a:cubicBezTo>
                        <a:pt x="290493" y="910073"/>
                        <a:pt x="298212" y="947963"/>
                        <a:pt x="313649" y="983047"/>
                      </a:cubicBezTo>
                      <a:cubicBezTo>
                        <a:pt x="329085" y="1018130"/>
                        <a:pt x="349785" y="1048653"/>
                        <a:pt x="375747" y="1074615"/>
                      </a:cubicBezTo>
                      <a:cubicBezTo>
                        <a:pt x="401709" y="1100577"/>
                        <a:pt x="432232" y="1121277"/>
                        <a:pt x="467316" y="1136713"/>
                      </a:cubicBezTo>
                      <a:cubicBezTo>
                        <a:pt x="502399" y="1152150"/>
                        <a:pt x="540290" y="1159869"/>
                        <a:pt x="580987" y="1159869"/>
                      </a:cubicBezTo>
                      <a:cubicBezTo>
                        <a:pt x="620281" y="1159869"/>
                        <a:pt x="657470" y="1152150"/>
                        <a:pt x="692553" y="1136713"/>
                      </a:cubicBezTo>
                      <a:cubicBezTo>
                        <a:pt x="727637" y="1121277"/>
                        <a:pt x="758511" y="1100577"/>
                        <a:pt x="785174" y="1074615"/>
                      </a:cubicBezTo>
                      <a:cubicBezTo>
                        <a:pt x="811838" y="1048653"/>
                        <a:pt x="832537" y="1018130"/>
                        <a:pt x="847273" y="983047"/>
                      </a:cubicBezTo>
                      <a:cubicBezTo>
                        <a:pt x="862008" y="947963"/>
                        <a:pt x="869375" y="910073"/>
                        <a:pt x="869375" y="869375"/>
                      </a:cubicBezTo>
                      <a:cubicBezTo>
                        <a:pt x="869375" y="830081"/>
                        <a:pt x="862008" y="792542"/>
                        <a:pt x="847273" y="756756"/>
                      </a:cubicBezTo>
                      <a:cubicBezTo>
                        <a:pt x="832537" y="720971"/>
                        <a:pt x="811838" y="690097"/>
                        <a:pt x="785174" y="664135"/>
                      </a:cubicBezTo>
                      <a:cubicBezTo>
                        <a:pt x="758511" y="638173"/>
                        <a:pt x="727637" y="617474"/>
                        <a:pt x="692553" y="602037"/>
                      </a:cubicBezTo>
                      <a:cubicBezTo>
                        <a:pt x="657470" y="586600"/>
                        <a:pt x="620281" y="578882"/>
                        <a:pt x="580987" y="57888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0" name="Freeform: Shape 39">
                  <a:extLst>
                    <a:ext uri="{FF2B5EF4-FFF2-40B4-BE49-F238E27FC236}">
                      <a16:creationId xmlns:a16="http://schemas.microsoft.com/office/drawing/2014/main" id="{1B2F8AD8-9302-4EFF-BD7F-7A84446AC1C0}"/>
                    </a:ext>
                  </a:extLst>
                </p:cNvPr>
                <p:cNvSpPr/>
                <p:nvPr/>
              </p:nvSpPr>
              <p:spPr>
                <a:xfrm>
                  <a:off x="6419938" y="2746780"/>
                  <a:ext cx="740969" cy="1138818"/>
                </a:xfrm>
                <a:custGeom>
                  <a:avLst/>
                  <a:gdLst>
                    <a:gd name="connsiteX0" fmla="*/ 452311 w 740969"/>
                    <a:gd name="connsiteY0" fmla="*/ 15642 h 1138818"/>
                    <a:gd name="connsiteX1" fmla="*/ 359571 w 740969"/>
                    <a:gd name="connsiteY1" fmla="*/ 44332 h 1138818"/>
                    <a:gd name="connsiteX2" fmla="*/ 426268 w 740969"/>
                    <a:gd name="connsiteY2" fmla="*/ 21049 h 1138818"/>
                    <a:gd name="connsiteX3" fmla="*/ 467481 w 740969"/>
                    <a:gd name="connsiteY3" fmla="*/ 12492 h 1138818"/>
                    <a:gd name="connsiteX4" fmla="*/ 452311 w 740969"/>
                    <a:gd name="connsiteY4" fmla="*/ 15642 h 1138818"/>
                    <a:gd name="connsiteX5" fmla="*/ 460211 w 740969"/>
                    <a:gd name="connsiteY5" fmla="*/ 13198 h 1138818"/>
                    <a:gd name="connsiteX6" fmla="*/ 580987 w 740969"/>
                    <a:gd name="connsiteY6" fmla="*/ 0 h 1138818"/>
                    <a:gd name="connsiteX7" fmla="*/ 740969 w 740969"/>
                    <a:gd name="connsiteY7" fmla="*/ 0 h 1138818"/>
                    <a:gd name="connsiteX8" fmla="*/ 740969 w 740969"/>
                    <a:gd name="connsiteY8" fmla="*/ 28121 h 1138818"/>
                    <a:gd name="connsiteX9" fmla="*/ 740969 w 740969"/>
                    <a:gd name="connsiteY9" fmla="*/ 290493 h 1138818"/>
                    <a:gd name="connsiteX10" fmla="*/ 580987 w 740969"/>
                    <a:gd name="connsiteY10" fmla="*/ 290493 h 1138818"/>
                    <a:gd name="connsiteX11" fmla="*/ 467315 w 740969"/>
                    <a:gd name="connsiteY11" fmla="*/ 313648 h 1138818"/>
                    <a:gd name="connsiteX12" fmla="*/ 464958 w 740969"/>
                    <a:gd name="connsiteY12" fmla="*/ 314947 h 1138818"/>
                    <a:gd name="connsiteX13" fmla="*/ 464954 w 740969"/>
                    <a:gd name="connsiteY13" fmla="*/ 314948 h 1138818"/>
                    <a:gd name="connsiteX14" fmla="*/ 459713 w 740969"/>
                    <a:gd name="connsiteY14" fmla="*/ 317835 h 1138818"/>
                    <a:gd name="connsiteX15" fmla="*/ 382297 w 740969"/>
                    <a:gd name="connsiteY15" fmla="*/ 370335 h 1138818"/>
                    <a:gd name="connsiteX16" fmla="*/ 375747 w 740969"/>
                    <a:gd name="connsiteY16" fmla="*/ 375746 h 1138818"/>
                    <a:gd name="connsiteX17" fmla="*/ 313648 w 740969"/>
                    <a:gd name="connsiteY17" fmla="*/ 468367 h 1138818"/>
                    <a:gd name="connsiteX18" fmla="*/ 290493 w 740969"/>
                    <a:gd name="connsiteY18" fmla="*/ 580986 h 1138818"/>
                    <a:gd name="connsiteX19" fmla="*/ 290493 w 740969"/>
                    <a:gd name="connsiteY19" fmla="*/ 624778 h 1138818"/>
                    <a:gd name="connsiteX20" fmla="*/ 286283 w 740969"/>
                    <a:gd name="connsiteY20" fmla="*/ 582871 h 1138818"/>
                    <a:gd name="connsiteX21" fmla="*/ 286283 w 740969"/>
                    <a:gd name="connsiteY21" fmla="*/ 582872 h 1138818"/>
                    <a:gd name="connsiteX22" fmla="*/ 290493 w 740969"/>
                    <a:gd name="connsiteY22" fmla="*/ 624779 h 1138818"/>
                    <a:gd name="connsiteX23" fmla="*/ 290493 w 740969"/>
                    <a:gd name="connsiteY23" fmla="*/ 1087903 h 1138818"/>
                    <a:gd name="connsiteX24" fmla="*/ 290493 w 740969"/>
                    <a:gd name="connsiteY24" fmla="*/ 1138818 h 1138818"/>
                    <a:gd name="connsiteX25" fmla="*/ 286283 w 740969"/>
                    <a:gd name="connsiteY25" fmla="*/ 1138818 h 1138818"/>
                    <a:gd name="connsiteX26" fmla="*/ 0 w 740969"/>
                    <a:gd name="connsiteY26" fmla="*/ 1138818 h 1138818"/>
                    <a:gd name="connsiteX27" fmla="*/ 0 w 740969"/>
                    <a:gd name="connsiteY27" fmla="*/ 580987 h 1138818"/>
                    <a:gd name="connsiteX28" fmla="*/ 0 w 740969"/>
                    <a:gd name="connsiteY28" fmla="*/ 539501 h 1138818"/>
                    <a:gd name="connsiteX29" fmla="*/ 7105 w 740969"/>
                    <a:gd name="connsiteY29" fmla="*/ 466306 h 1138818"/>
                    <a:gd name="connsiteX30" fmla="*/ 41048 w 740969"/>
                    <a:gd name="connsiteY30" fmla="*/ 356581 h 1138818"/>
                    <a:gd name="connsiteX31" fmla="*/ 165244 w 740969"/>
                    <a:gd name="connsiteY31" fmla="*/ 171339 h 1138818"/>
                    <a:gd name="connsiteX32" fmla="*/ 251024 w 740969"/>
                    <a:gd name="connsiteY32" fmla="*/ 100821 h 1138818"/>
                    <a:gd name="connsiteX33" fmla="*/ 329572 w 740969"/>
                    <a:gd name="connsiteY33" fmla="*/ 58430 h 1138818"/>
                    <a:gd name="connsiteX34" fmla="*/ 350487 w 740969"/>
                    <a:gd name="connsiteY34" fmla="*/ 47143 h 1138818"/>
                    <a:gd name="connsiteX35" fmla="*/ 359571 w 740969"/>
                    <a:gd name="connsiteY35" fmla="*/ 44333 h 1138818"/>
                    <a:gd name="connsiteX36" fmla="*/ 452311 w 740969"/>
                    <a:gd name="connsiteY36" fmla="*/ 15643 h 1138818"/>
                    <a:gd name="connsiteX37" fmla="*/ 467481 w 740969"/>
                    <a:gd name="connsiteY37" fmla="*/ 12493 h 1138818"/>
                    <a:gd name="connsiteX38" fmla="*/ 502311 w 740969"/>
                    <a:gd name="connsiteY38" fmla="*/ 5262 h 1138818"/>
                    <a:gd name="connsiteX39" fmla="*/ 580987 w 740969"/>
                    <a:gd name="connsiteY39" fmla="*/ 0 h 11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0969" h="1138818">
                      <a:moveTo>
                        <a:pt x="452311" y="15642"/>
                      </a:moveTo>
                      <a:lnTo>
                        <a:pt x="359571" y="44332"/>
                      </a:lnTo>
                      <a:lnTo>
                        <a:pt x="426268" y="21049"/>
                      </a:lnTo>
                      <a:close/>
                      <a:moveTo>
                        <a:pt x="467481" y="12492"/>
                      </a:moveTo>
                      <a:lnTo>
                        <a:pt x="452311" y="15642"/>
                      </a:lnTo>
                      <a:lnTo>
                        <a:pt x="460211" y="13198"/>
                      </a:lnTo>
                      <a:close/>
                      <a:moveTo>
                        <a:pt x="580987" y="0"/>
                      </a:moveTo>
                      <a:lnTo>
                        <a:pt x="740969" y="0"/>
                      </a:lnTo>
                      <a:lnTo>
                        <a:pt x="740969" y="28121"/>
                      </a:lnTo>
                      <a:lnTo>
                        <a:pt x="740969" y="290493"/>
                      </a:lnTo>
                      <a:lnTo>
                        <a:pt x="580987" y="290493"/>
                      </a:lnTo>
                      <a:cubicBezTo>
                        <a:pt x="540289" y="290493"/>
                        <a:pt x="502399" y="298212"/>
                        <a:pt x="467315" y="313648"/>
                      </a:cubicBezTo>
                      <a:lnTo>
                        <a:pt x="464958" y="314947"/>
                      </a:lnTo>
                      <a:lnTo>
                        <a:pt x="464954" y="314948"/>
                      </a:lnTo>
                      <a:lnTo>
                        <a:pt x="459713" y="317835"/>
                      </a:lnTo>
                      <a:lnTo>
                        <a:pt x="382297" y="370335"/>
                      </a:lnTo>
                      <a:lnTo>
                        <a:pt x="375747" y="375746"/>
                      </a:lnTo>
                      <a:cubicBezTo>
                        <a:pt x="349784" y="401708"/>
                        <a:pt x="329085" y="432581"/>
                        <a:pt x="313648" y="468367"/>
                      </a:cubicBezTo>
                      <a:cubicBezTo>
                        <a:pt x="298211" y="504152"/>
                        <a:pt x="290493" y="541692"/>
                        <a:pt x="290493" y="580986"/>
                      </a:cubicBezTo>
                      <a:lnTo>
                        <a:pt x="290493" y="624778"/>
                      </a:lnTo>
                      <a:lnTo>
                        <a:pt x="286283" y="582871"/>
                      </a:lnTo>
                      <a:lnTo>
                        <a:pt x="286283" y="582872"/>
                      </a:lnTo>
                      <a:lnTo>
                        <a:pt x="290493" y="624779"/>
                      </a:lnTo>
                      <a:lnTo>
                        <a:pt x="290493" y="1087903"/>
                      </a:lnTo>
                      <a:lnTo>
                        <a:pt x="290493" y="1138818"/>
                      </a:lnTo>
                      <a:lnTo>
                        <a:pt x="286283" y="1138818"/>
                      </a:lnTo>
                      <a:lnTo>
                        <a:pt x="0" y="1138818"/>
                      </a:lnTo>
                      <a:lnTo>
                        <a:pt x="0" y="580987"/>
                      </a:lnTo>
                      <a:lnTo>
                        <a:pt x="0" y="539501"/>
                      </a:lnTo>
                      <a:lnTo>
                        <a:pt x="7105" y="466306"/>
                      </a:lnTo>
                      <a:cubicBezTo>
                        <a:pt x="14648" y="428591"/>
                        <a:pt x="25962" y="392016"/>
                        <a:pt x="41048" y="356581"/>
                      </a:cubicBezTo>
                      <a:cubicBezTo>
                        <a:pt x="71220" y="285712"/>
                        <a:pt x="112619" y="223965"/>
                        <a:pt x="165244" y="171339"/>
                      </a:cubicBezTo>
                      <a:cubicBezTo>
                        <a:pt x="191557" y="145027"/>
                        <a:pt x="220150" y="121521"/>
                        <a:pt x="251024" y="100821"/>
                      </a:cubicBezTo>
                      <a:lnTo>
                        <a:pt x="329572" y="58430"/>
                      </a:lnTo>
                      <a:lnTo>
                        <a:pt x="350487" y="47143"/>
                      </a:lnTo>
                      <a:lnTo>
                        <a:pt x="359571" y="44333"/>
                      </a:lnTo>
                      <a:lnTo>
                        <a:pt x="452311" y="15643"/>
                      </a:lnTo>
                      <a:lnTo>
                        <a:pt x="467481" y="12493"/>
                      </a:lnTo>
                      <a:lnTo>
                        <a:pt x="502311" y="5262"/>
                      </a:lnTo>
                      <a:cubicBezTo>
                        <a:pt x="528098" y="1754"/>
                        <a:pt x="554323" y="0"/>
                        <a:pt x="580987"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1" name="Freeform: Shape 40">
                  <a:extLst>
                    <a:ext uri="{FF2B5EF4-FFF2-40B4-BE49-F238E27FC236}">
                      <a16:creationId xmlns:a16="http://schemas.microsoft.com/office/drawing/2014/main" id="{6A8C935E-1573-45CF-AD7E-79F78169B8AC}"/>
                    </a:ext>
                  </a:extLst>
                </p:cNvPr>
                <p:cNvSpPr/>
                <p:nvPr/>
              </p:nvSpPr>
              <p:spPr>
                <a:xfrm>
                  <a:off x="3937123" y="2723624"/>
                  <a:ext cx="1138818" cy="1161974"/>
                </a:xfrm>
                <a:custGeom>
                  <a:avLst/>
                  <a:gdLst/>
                  <a:ahLst/>
                  <a:cxnLst/>
                  <a:rect l="l" t="t" r="r" b="b"/>
                  <a:pathLst>
                    <a:path w="1138818" h="1161974">
                      <a:moveTo>
                        <a:pt x="0" y="0"/>
                      </a:moveTo>
                      <a:lnTo>
                        <a:pt x="1138818" y="0"/>
                      </a:lnTo>
                      <a:lnTo>
                        <a:pt x="549411" y="871481"/>
                      </a:lnTo>
                      <a:lnTo>
                        <a:pt x="1138818" y="871481"/>
                      </a:lnTo>
                      <a:lnTo>
                        <a:pt x="1138818" y="1161974"/>
                      </a:lnTo>
                      <a:lnTo>
                        <a:pt x="0" y="1161974"/>
                      </a:lnTo>
                      <a:lnTo>
                        <a:pt x="591512" y="290494"/>
                      </a:lnTo>
                      <a:lnTo>
                        <a:pt x="0" y="290494"/>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2" name="Freeform: Shape 41">
                  <a:extLst>
                    <a:ext uri="{FF2B5EF4-FFF2-40B4-BE49-F238E27FC236}">
                      <a16:creationId xmlns:a16="http://schemas.microsoft.com/office/drawing/2014/main" id="{790EFA7F-4632-4D31-AD91-C21157ADB610}"/>
                    </a:ext>
                  </a:extLst>
                </p:cNvPr>
                <p:cNvSpPr/>
                <p:nvPr/>
              </p:nvSpPr>
              <p:spPr>
                <a:xfrm>
                  <a:off x="5166953" y="2723624"/>
                  <a:ext cx="1157763" cy="1161974"/>
                </a:xfrm>
                <a:custGeom>
                  <a:avLst/>
                  <a:gdLst/>
                  <a:ahLst/>
                  <a:cxnLst/>
                  <a:rect l="l" t="t" r="r" b="b"/>
                  <a:pathLst>
                    <a:path w="1157763" h="1161974">
                      <a:moveTo>
                        <a:pt x="578881" y="0"/>
                      </a:moveTo>
                      <a:cubicBezTo>
                        <a:pt x="654662" y="0"/>
                        <a:pt x="727286" y="14736"/>
                        <a:pt x="796751" y="44206"/>
                      </a:cubicBezTo>
                      <a:cubicBezTo>
                        <a:pt x="866217" y="73676"/>
                        <a:pt x="927965" y="114023"/>
                        <a:pt x="981993" y="165245"/>
                      </a:cubicBezTo>
                      <a:cubicBezTo>
                        <a:pt x="1036023" y="216467"/>
                        <a:pt x="1078825" y="277513"/>
                        <a:pt x="1110400" y="348382"/>
                      </a:cubicBezTo>
                      <a:cubicBezTo>
                        <a:pt x="1141975" y="419251"/>
                        <a:pt x="1157763" y="496786"/>
                        <a:pt x="1157763" y="580987"/>
                      </a:cubicBezTo>
                      <a:cubicBezTo>
                        <a:pt x="1157763" y="660978"/>
                        <a:pt x="1142677" y="736408"/>
                        <a:pt x="1112505" y="807278"/>
                      </a:cubicBezTo>
                      <a:cubicBezTo>
                        <a:pt x="1082333" y="878147"/>
                        <a:pt x="1040935" y="939894"/>
                        <a:pt x="988309" y="992520"/>
                      </a:cubicBezTo>
                      <a:cubicBezTo>
                        <a:pt x="935683" y="1045145"/>
                        <a:pt x="874287" y="1086544"/>
                        <a:pt x="804119" y="1116716"/>
                      </a:cubicBezTo>
                      <a:cubicBezTo>
                        <a:pt x="733952" y="1146888"/>
                        <a:pt x="658872" y="1161974"/>
                        <a:pt x="578881" y="1161974"/>
                      </a:cubicBezTo>
                      <a:cubicBezTo>
                        <a:pt x="503101" y="1161974"/>
                        <a:pt x="430477" y="1147239"/>
                        <a:pt x="361012" y="1117769"/>
                      </a:cubicBezTo>
                      <a:cubicBezTo>
                        <a:pt x="291546" y="1088298"/>
                        <a:pt x="229799" y="1047952"/>
                        <a:pt x="175769" y="996730"/>
                      </a:cubicBezTo>
                      <a:cubicBezTo>
                        <a:pt x="121740" y="945507"/>
                        <a:pt x="78938" y="884462"/>
                        <a:pt x="47363" y="813593"/>
                      </a:cubicBezTo>
                      <a:cubicBezTo>
                        <a:pt x="15788" y="742723"/>
                        <a:pt x="0" y="665188"/>
                        <a:pt x="0" y="580987"/>
                      </a:cubicBezTo>
                      <a:cubicBezTo>
                        <a:pt x="0" y="500996"/>
                        <a:pt x="15086" y="425917"/>
                        <a:pt x="45258" y="355750"/>
                      </a:cubicBezTo>
                      <a:cubicBezTo>
                        <a:pt x="75430" y="285582"/>
                        <a:pt x="116829" y="224186"/>
                        <a:pt x="169454" y="171560"/>
                      </a:cubicBezTo>
                      <a:cubicBezTo>
                        <a:pt x="222080" y="118934"/>
                        <a:pt x="283477" y="77185"/>
                        <a:pt x="353644" y="46311"/>
                      </a:cubicBezTo>
                      <a:cubicBezTo>
                        <a:pt x="423811" y="15437"/>
                        <a:pt x="498891" y="0"/>
                        <a:pt x="578881" y="0"/>
                      </a:cubicBezTo>
                      <a:close/>
                      <a:moveTo>
                        <a:pt x="578881" y="290494"/>
                      </a:moveTo>
                      <a:cubicBezTo>
                        <a:pt x="538184" y="290494"/>
                        <a:pt x="500294" y="298212"/>
                        <a:pt x="465210" y="313649"/>
                      </a:cubicBezTo>
                      <a:cubicBezTo>
                        <a:pt x="430126" y="329086"/>
                        <a:pt x="399604" y="349785"/>
                        <a:pt x="373642" y="375747"/>
                      </a:cubicBezTo>
                      <a:cubicBezTo>
                        <a:pt x="347680" y="401709"/>
                        <a:pt x="326980" y="432583"/>
                        <a:pt x="311544" y="468368"/>
                      </a:cubicBezTo>
                      <a:cubicBezTo>
                        <a:pt x="296107" y="504154"/>
                        <a:pt x="288388" y="541693"/>
                        <a:pt x="288388" y="580987"/>
                      </a:cubicBezTo>
                      <a:cubicBezTo>
                        <a:pt x="288388" y="621685"/>
                        <a:pt x="296107" y="659575"/>
                        <a:pt x="311544" y="694659"/>
                      </a:cubicBezTo>
                      <a:cubicBezTo>
                        <a:pt x="326980" y="729742"/>
                        <a:pt x="347680" y="760265"/>
                        <a:pt x="373642" y="786227"/>
                      </a:cubicBezTo>
                      <a:cubicBezTo>
                        <a:pt x="399604" y="812189"/>
                        <a:pt x="430126" y="832889"/>
                        <a:pt x="465210" y="848325"/>
                      </a:cubicBezTo>
                      <a:cubicBezTo>
                        <a:pt x="500294" y="863762"/>
                        <a:pt x="538184" y="871481"/>
                        <a:pt x="578881" y="871481"/>
                      </a:cubicBezTo>
                      <a:cubicBezTo>
                        <a:pt x="618175" y="871481"/>
                        <a:pt x="655364" y="863762"/>
                        <a:pt x="690448" y="848325"/>
                      </a:cubicBezTo>
                      <a:cubicBezTo>
                        <a:pt x="725532" y="832889"/>
                        <a:pt x="756405" y="812189"/>
                        <a:pt x="783069" y="786227"/>
                      </a:cubicBezTo>
                      <a:cubicBezTo>
                        <a:pt x="809732" y="760265"/>
                        <a:pt x="830432" y="729742"/>
                        <a:pt x="845167" y="694659"/>
                      </a:cubicBezTo>
                      <a:cubicBezTo>
                        <a:pt x="859902" y="659575"/>
                        <a:pt x="867270" y="621685"/>
                        <a:pt x="867270" y="580987"/>
                      </a:cubicBezTo>
                      <a:cubicBezTo>
                        <a:pt x="867270" y="541693"/>
                        <a:pt x="859902" y="504154"/>
                        <a:pt x="845167" y="468368"/>
                      </a:cubicBezTo>
                      <a:cubicBezTo>
                        <a:pt x="830432" y="432583"/>
                        <a:pt x="809732" y="401709"/>
                        <a:pt x="783069" y="375747"/>
                      </a:cubicBezTo>
                      <a:cubicBezTo>
                        <a:pt x="756405" y="349785"/>
                        <a:pt x="725532" y="329086"/>
                        <a:pt x="690448" y="313649"/>
                      </a:cubicBezTo>
                      <a:cubicBezTo>
                        <a:pt x="655364" y="298212"/>
                        <a:pt x="618175" y="290494"/>
                        <a:pt x="578881" y="29049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3" name="Freeform: Shape 42">
                  <a:extLst>
                    <a:ext uri="{FF2B5EF4-FFF2-40B4-BE49-F238E27FC236}">
                      <a16:creationId xmlns:a16="http://schemas.microsoft.com/office/drawing/2014/main" id="{7D916781-4F5B-484D-BAD0-95BEAA99E20F}"/>
                    </a:ext>
                  </a:extLst>
                </p:cNvPr>
                <p:cNvSpPr/>
                <p:nvPr/>
              </p:nvSpPr>
              <p:spPr>
                <a:xfrm>
                  <a:off x="2662878" y="2724367"/>
                  <a:ext cx="1159868" cy="1162593"/>
                </a:xfrm>
                <a:custGeom>
                  <a:avLst/>
                  <a:gdLst/>
                  <a:ahLst/>
                  <a:cxnLst/>
                  <a:rect l="l" t="t" r="r" b="b"/>
                  <a:pathLst>
                    <a:path w="1159868" h="1162593">
                      <a:moveTo>
                        <a:pt x="570462" y="310"/>
                      </a:moveTo>
                      <a:cubicBezTo>
                        <a:pt x="672906" y="-3199"/>
                        <a:pt x="772544" y="23114"/>
                        <a:pt x="869375" y="79248"/>
                      </a:cubicBezTo>
                      <a:lnTo>
                        <a:pt x="869375" y="1362"/>
                      </a:lnTo>
                      <a:lnTo>
                        <a:pt x="1159868" y="1362"/>
                      </a:lnTo>
                      <a:lnTo>
                        <a:pt x="1159868" y="1161231"/>
                      </a:lnTo>
                      <a:lnTo>
                        <a:pt x="869375" y="1161231"/>
                      </a:lnTo>
                      <a:lnTo>
                        <a:pt x="869375" y="1083345"/>
                      </a:lnTo>
                      <a:cubicBezTo>
                        <a:pt x="772544" y="1139479"/>
                        <a:pt x="672906" y="1165792"/>
                        <a:pt x="570462" y="1162284"/>
                      </a:cubicBezTo>
                      <a:cubicBezTo>
                        <a:pt x="468017" y="1158775"/>
                        <a:pt x="374343" y="1132813"/>
                        <a:pt x="289441" y="1084398"/>
                      </a:cubicBezTo>
                      <a:cubicBezTo>
                        <a:pt x="204538" y="1035982"/>
                        <a:pt x="135072" y="968271"/>
                        <a:pt x="81043" y="881263"/>
                      </a:cubicBezTo>
                      <a:cubicBezTo>
                        <a:pt x="27014" y="794255"/>
                        <a:pt x="0" y="694617"/>
                        <a:pt x="0" y="582349"/>
                      </a:cubicBezTo>
                      <a:cubicBezTo>
                        <a:pt x="0" y="470081"/>
                        <a:pt x="27014" y="370443"/>
                        <a:pt x="81043" y="283436"/>
                      </a:cubicBezTo>
                      <a:cubicBezTo>
                        <a:pt x="135072" y="196428"/>
                        <a:pt x="204538" y="128366"/>
                        <a:pt x="289441" y="79248"/>
                      </a:cubicBezTo>
                      <a:cubicBezTo>
                        <a:pt x="374343" y="30131"/>
                        <a:pt x="468017" y="3818"/>
                        <a:pt x="570462" y="310"/>
                      </a:cubicBezTo>
                      <a:close/>
                      <a:moveTo>
                        <a:pt x="578882" y="291856"/>
                      </a:moveTo>
                      <a:cubicBezTo>
                        <a:pt x="538185" y="291856"/>
                        <a:pt x="500294" y="299224"/>
                        <a:pt x="465210" y="313959"/>
                      </a:cubicBezTo>
                      <a:cubicBezTo>
                        <a:pt x="430127" y="328694"/>
                        <a:pt x="399604" y="349393"/>
                        <a:pt x="373642" y="376057"/>
                      </a:cubicBezTo>
                      <a:cubicBezTo>
                        <a:pt x="347680" y="402721"/>
                        <a:pt x="326980" y="433594"/>
                        <a:pt x="311544" y="468678"/>
                      </a:cubicBezTo>
                      <a:cubicBezTo>
                        <a:pt x="296107" y="503762"/>
                        <a:pt x="288388" y="541652"/>
                        <a:pt x="288388" y="582349"/>
                      </a:cubicBezTo>
                      <a:cubicBezTo>
                        <a:pt x="288388" y="623046"/>
                        <a:pt x="296107" y="660586"/>
                        <a:pt x="311544" y="694968"/>
                      </a:cubicBezTo>
                      <a:cubicBezTo>
                        <a:pt x="326980" y="729350"/>
                        <a:pt x="347680" y="759873"/>
                        <a:pt x="373642" y="786537"/>
                      </a:cubicBezTo>
                      <a:cubicBezTo>
                        <a:pt x="399604" y="813200"/>
                        <a:pt x="430127" y="833900"/>
                        <a:pt x="465210" y="848635"/>
                      </a:cubicBezTo>
                      <a:cubicBezTo>
                        <a:pt x="500294" y="863370"/>
                        <a:pt x="538185" y="870738"/>
                        <a:pt x="578882" y="870738"/>
                      </a:cubicBezTo>
                      <a:cubicBezTo>
                        <a:pt x="618176" y="870738"/>
                        <a:pt x="655013" y="863721"/>
                        <a:pt x="689395" y="849687"/>
                      </a:cubicBezTo>
                      <a:cubicBezTo>
                        <a:pt x="723778" y="835654"/>
                        <a:pt x="754300" y="816007"/>
                        <a:pt x="780964" y="790747"/>
                      </a:cubicBezTo>
                      <a:cubicBezTo>
                        <a:pt x="807628" y="765486"/>
                        <a:pt x="828678" y="736016"/>
                        <a:pt x="844115" y="702336"/>
                      </a:cubicBezTo>
                      <a:cubicBezTo>
                        <a:pt x="859552" y="668655"/>
                        <a:pt x="867972" y="632168"/>
                        <a:pt x="869375" y="592874"/>
                      </a:cubicBezTo>
                      <a:lnTo>
                        <a:pt x="869375" y="590769"/>
                      </a:lnTo>
                      <a:lnTo>
                        <a:pt x="869375" y="582349"/>
                      </a:lnTo>
                      <a:lnTo>
                        <a:pt x="869375" y="571824"/>
                      </a:lnTo>
                      <a:lnTo>
                        <a:pt x="869375" y="569719"/>
                      </a:lnTo>
                      <a:cubicBezTo>
                        <a:pt x="867972" y="530425"/>
                        <a:pt x="859552" y="493938"/>
                        <a:pt x="844115" y="460258"/>
                      </a:cubicBezTo>
                      <a:cubicBezTo>
                        <a:pt x="828678" y="426578"/>
                        <a:pt x="807628" y="397107"/>
                        <a:pt x="780964" y="371847"/>
                      </a:cubicBezTo>
                      <a:cubicBezTo>
                        <a:pt x="754300" y="346586"/>
                        <a:pt x="723778" y="326940"/>
                        <a:pt x="689395" y="312906"/>
                      </a:cubicBezTo>
                      <a:cubicBezTo>
                        <a:pt x="655013" y="298873"/>
                        <a:pt x="618176" y="291856"/>
                        <a:pt x="578882" y="291856"/>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grpSp>
        <p:sp>
          <p:nvSpPr>
            <p:cNvPr id="34" name="Rectangle 33">
              <a:extLst>
                <a:ext uri="{FF2B5EF4-FFF2-40B4-BE49-F238E27FC236}">
                  <a16:creationId xmlns:a16="http://schemas.microsoft.com/office/drawing/2014/main" id="{CB890DB9-0DA4-48C2-BB5B-5E0B2A020E81}"/>
                </a:ext>
              </a:extLst>
            </p:cNvPr>
            <p:cNvSpPr/>
            <p:nvPr/>
          </p:nvSpPr>
          <p:spPr>
            <a:xfrm>
              <a:off x="2150732" y="3363773"/>
              <a:ext cx="2048189" cy="41672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Razor Components</a:t>
              </a:r>
            </a:p>
          </p:txBody>
        </p:sp>
        <p:sp>
          <p:nvSpPr>
            <p:cNvPr id="35" name="Rectangle 34">
              <a:extLst>
                <a:ext uri="{FF2B5EF4-FFF2-40B4-BE49-F238E27FC236}">
                  <a16:creationId xmlns:a16="http://schemas.microsoft.com/office/drawing/2014/main" id="{503B31BB-F0D6-474F-B44D-4AB8C69781AC}"/>
                </a:ext>
              </a:extLst>
            </p:cNvPr>
            <p:cNvSpPr/>
            <p:nvPr/>
          </p:nvSpPr>
          <p:spPr>
            <a:xfrm>
              <a:off x="2150732" y="3810237"/>
              <a:ext cx="2048189" cy="29087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.NET</a:t>
              </a:r>
            </a:p>
          </p:txBody>
        </p:sp>
      </p:grpSp>
      <p:sp>
        <p:nvSpPr>
          <p:cNvPr id="44" name="TextBox 43">
            <a:extLst>
              <a:ext uri="{FF2B5EF4-FFF2-40B4-BE49-F238E27FC236}">
                <a16:creationId xmlns:a16="http://schemas.microsoft.com/office/drawing/2014/main" id="{D10EF57B-2BFC-421C-BBEA-F834CAE07988}"/>
              </a:ext>
            </a:extLst>
          </p:cNvPr>
          <p:cNvSpPr txBox="1"/>
          <p:nvPr/>
        </p:nvSpPr>
        <p:spPr>
          <a:xfrm>
            <a:off x="4495402" y="5665113"/>
            <a:ext cx="2119939" cy="430887"/>
          </a:xfrm>
          <a:prstGeom prst="rect">
            <a:avLst/>
          </a:prstGeom>
          <a:noFill/>
        </p:spPr>
        <p:txBody>
          <a:bodyPr wrap="none" lIns="0" tIns="0" rIns="0" bIns="0" rtlCol="0">
            <a:spAutoFit/>
          </a:bodyPr>
          <a:lstStyle/>
          <a:p>
            <a:pPr algn="l"/>
            <a:r>
              <a:rPr lang="en-US" sz="2800" dirty="0">
                <a:solidFill>
                  <a:schemeClr val="bg1"/>
                </a:solidFill>
              </a:rPr>
              <a:t>.NET Core 3.1</a:t>
            </a:r>
          </a:p>
        </p:txBody>
      </p:sp>
    </p:spTree>
    <p:extLst>
      <p:ext uri="{BB962C8B-B14F-4D97-AF65-F5344CB8AC3E}">
        <p14:creationId xmlns:p14="http://schemas.microsoft.com/office/powerpoint/2010/main" val="825633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CBD71-B021-4F37-9B48-0E275343BC45}"/>
              </a:ext>
            </a:extLst>
          </p:cNvPr>
          <p:cNvSpPr>
            <a:spLocks noGrp="1"/>
          </p:cNvSpPr>
          <p:nvPr>
            <p:ph type="title"/>
          </p:nvPr>
        </p:nvSpPr>
        <p:spPr>
          <a:xfrm>
            <a:off x="1285498" y="2881341"/>
            <a:ext cx="10010687" cy="1015663"/>
          </a:xfrm>
        </p:spPr>
        <p:txBody>
          <a:bodyPr/>
          <a:lstStyle/>
          <a:p>
            <a:r>
              <a:rPr lang="en-US" dirty="0"/>
              <a:t>Demo: </a:t>
            </a:r>
            <a:r>
              <a:rPr lang="en-US" dirty="0" err="1"/>
              <a:t>Blazor</a:t>
            </a:r>
            <a:r>
              <a:rPr lang="en-US" dirty="0"/>
              <a:t> Server</a:t>
            </a:r>
          </a:p>
        </p:txBody>
      </p:sp>
    </p:spTree>
    <p:extLst>
      <p:ext uri="{BB962C8B-B14F-4D97-AF65-F5344CB8AC3E}">
        <p14:creationId xmlns:p14="http://schemas.microsoft.com/office/powerpoint/2010/main" val="3023713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E86A7-5EA7-4570-A776-75005AFFDB14}"/>
              </a:ext>
            </a:extLst>
          </p:cNvPr>
          <p:cNvSpPr>
            <a:spLocks noGrp="1"/>
          </p:cNvSpPr>
          <p:nvPr>
            <p:ph type="title"/>
          </p:nvPr>
        </p:nvSpPr>
        <p:spPr/>
        <p:txBody>
          <a:bodyPr/>
          <a:lstStyle/>
          <a:p>
            <a:r>
              <a:rPr lang="en-US" dirty="0"/>
              <a:t>Writing </a:t>
            </a:r>
            <a:r>
              <a:rPr lang="en-US" dirty="0" err="1"/>
              <a:t>Blazor</a:t>
            </a:r>
            <a:r>
              <a:rPr lang="en-US" dirty="0"/>
              <a:t> Code</a:t>
            </a:r>
          </a:p>
        </p:txBody>
      </p:sp>
      <p:pic>
        <p:nvPicPr>
          <p:cNvPr id="5" name="Picture 4">
            <a:extLst>
              <a:ext uri="{FF2B5EF4-FFF2-40B4-BE49-F238E27FC236}">
                <a16:creationId xmlns:a16="http://schemas.microsoft.com/office/drawing/2014/main" id="{8842686F-FB20-44E6-9012-00AAC317B868}"/>
              </a:ext>
            </a:extLst>
          </p:cNvPr>
          <p:cNvPicPr>
            <a:picLocks noChangeAspect="1"/>
          </p:cNvPicPr>
          <p:nvPr/>
        </p:nvPicPr>
        <p:blipFill>
          <a:blip r:embed="rId2"/>
          <a:stretch>
            <a:fillRect/>
          </a:stretch>
        </p:blipFill>
        <p:spPr>
          <a:xfrm>
            <a:off x="269240" y="2021314"/>
            <a:ext cx="8534400" cy="3940686"/>
          </a:xfrm>
          <a:prstGeom prst="rect">
            <a:avLst/>
          </a:prstGeom>
        </p:spPr>
      </p:pic>
    </p:spTree>
    <p:extLst>
      <p:ext uri="{BB962C8B-B14F-4D97-AF65-F5344CB8AC3E}">
        <p14:creationId xmlns:p14="http://schemas.microsoft.com/office/powerpoint/2010/main" val="5495758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025140-4F5F-477A-B7B2-806211EF57B5}"/>
              </a:ext>
            </a:extLst>
          </p:cNvPr>
          <p:cNvSpPr>
            <a:spLocks noGrp="1"/>
          </p:cNvSpPr>
          <p:nvPr>
            <p:ph type="title"/>
          </p:nvPr>
        </p:nvSpPr>
        <p:spPr/>
        <p:txBody>
          <a:bodyPr/>
          <a:lstStyle/>
          <a:p>
            <a:r>
              <a:rPr lang="en-US" dirty="0"/>
              <a:t>How does </a:t>
            </a:r>
            <a:r>
              <a:rPr lang="en-US" dirty="0" err="1"/>
              <a:t>Blazor</a:t>
            </a:r>
            <a:r>
              <a:rPr lang="en-US" dirty="0"/>
              <a:t> update UI?</a:t>
            </a:r>
          </a:p>
        </p:txBody>
      </p:sp>
      <p:sp>
        <p:nvSpPr>
          <p:cNvPr id="4" name="Text Placeholder 3">
            <a:extLst>
              <a:ext uri="{FF2B5EF4-FFF2-40B4-BE49-F238E27FC236}">
                <a16:creationId xmlns:a16="http://schemas.microsoft.com/office/drawing/2014/main" id="{54008F6D-C810-4E43-A714-759DBC5E8C1D}"/>
              </a:ext>
            </a:extLst>
          </p:cNvPr>
          <p:cNvSpPr>
            <a:spLocks noGrp="1"/>
          </p:cNvSpPr>
          <p:nvPr>
            <p:ph type="body" sz="quarter" idx="10"/>
          </p:nvPr>
        </p:nvSpPr>
        <p:spPr/>
        <p:txBody>
          <a:bodyPr/>
          <a:lstStyle/>
          <a:p>
            <a:r>
              <a:rPr lang="en-US" dirty="0"/>
              <a:t>Components respond to events.</a:t>
            </a:r>
          </a:p>
        </p:txBody>
      </p:sp>
      <p:sp>
        <p:nvSpPr>
          <p:cNvPr id="5" name="Text Placeholder 4">
            <a:extLst>
              <a:ext uri="{FF2B5EF4-FFF2-40B4-BE49-F238E27FC236}">
                <a16:creationId xmlns:a16="http://schemas.microsoft.com/office/drawing/2014/main" id="{864DAD55-BCF2-4BC6-9FC9-BEDBCD94643C}"/>
              </a:ext>
            </a:extLst>
          </p:cNvPr>
          <p:cNvSpPr>
            <a:spLocks noGrp="1"/>
          </p:cNvSpPr>
          <p:nvPr>
            <p:ph type="body" sz="quarter" idx="11"/>
          </p:nvPr>
        </p:nvSpPr>
        <p:spPr/>
        <p:txBody>
          <a:bodyPr/>
          <a:lstStyle/>
          <a:p>
            <a:r>
              <a:rPr lang="en-US" dirty="0"/>
              <a:t>Components “render” (update their markup).</a:t>
            </a:r>
          </a:p>
        </p:txBody>
      </p:sp>
      <p:sp>
        <p:nvSpPr>
          <p:cNvPr id="6" name="Text Placeholder 5">
            <a:extLst>
              <a:ext uri="{FF2B5EF4-FFF2-40B4-BE49-F238E27FC236}">
                <a16:creationId xmlns:a16="http://schemas.microsoft.com/office/drawing/2014/main" id="{75A7A552-F358-45D2-889E-ACD761CB875A}"/>
              </a:ext>
            </a:extLst>
          </p:cNvPr>
          <p:cNvSpPr>
            <a:spLocks noGrp="1"/>
          </p:cNvSpPr>
          <p:nvPr>
            <p:ph type="body" sz="quarter" idx="12"/>
          </p:nvPr>
        </p:nvSpPr>
        <p:spPr/>
        <p:txBody>
          <a:bodyPr/>
          <a:lstStyle/>
          <a:p>
            <a:r>
              <a:rPr lang="en-US" dirty="0"/>
              <a:t>This can trigger more updates to other components.</a:t>
            </a:r>
          </a:p>
        </p:txBody>
      </p:sp>
    </p:spTree>
    <p:extLst>
      <p:ext uri="{BB962C8B-B14F-4D97-AF65-F5344CB8AC3E}">
        <p14:creationId xmlns:p14="http://schemas.microsoft.com/office/powerpoint/2010/main" val="14221160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2DE4-DB00-4F90-960D-8F011E19A48D}"/>
              </a:ext>
            </a:extLst>
          </p:cNvPr>
          <p:cNvSpPr>
            <a:spLocks noGrp="1"/>
          </p:cNvSpPr>
          <p:nvPr>
            <p:ph type="title"/>
          </p:nvPr>
        </p:nvSpPr>
        <p:spPr/>
        <p:txBody>
          <a:bodyPr/>
          <a:lstStyle/>
          <a:p>
            <a:r>
              <a:rPr lang="en-US" dirty="0"/>
              <a:t>What needs to update?</a:t>
            </a:r>
          </a:p>
        </p:txBody>
      </p:sp>
      <p:pic>
        <p:nvPicPr>
          <p:cNvPr id="7" name="Picture 6">
            <a:extLst>
              <a:ext uri="{FF2B5EF4-FFF2-40B4-BE49-F238E27FC236}">
                <a16:creationId xmlns:a16="http://schemas.microsoft.com/office/drawing/2014/main" id="{09642B72-4C3A-4498-B171-E4E12C20B86F}"/>
              </a:ext>
            </a:extLst>
          </p:cNvPr>
          <p:cNvPicPr>
            <a:picLocks noChangeAspect="1"/>
          </p:cNvPicPr>
          <p:nvPr/>
        </p:nvPicPr>
        <p:blipFill>
          <a:blip r:embed="rId2"/>
          <a:stretch>
            <a:fillRect/>
          </a:stretch>
        </p:blipFill>
        <p:spPr>
          <a:xfrm>
            <a:off x="269240" y="2021313"/>
            <a:ext cx="8534400" cy="3940686"/>
          </a:xfrm>
          <a:prstGeom prst="rect">
            <a:avLst/>
          </a:prstGeom>
        </p:spPr>
      </p:pic>
      <p:sp>
        <p:nvSpPr>
          <p:cNvPr id="8" name="Rectangle 7">
            <a:extLst>
              <a:ext uri="{FF2B5EF4-FFF2-40B4-BE49-F238E27FC236}">
                <a16:creationId xmlns:a16="http://schemas.microsoft.com/office/drawing/2014/main" id="{DA237C42-4B59-455C-8479-75EBCCAF81D1}"/>
              </a:ext>
            </a:extLst>
          </p:cNvPr>
          <p:cNvSpPr/>
          <p:nvPr/>
        </p:nvSpPr>
        <p:spPr bwMode="auto">
          <a:xfrm>
            <a:off x="2836127" y="2293053"/>
            <a:ext cx="2668859" cy="275064"/>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5AB3E15D-D415-4254-83D3-950198D2D157}"/>
              </a:ext>
            </a:extLst>
          </p:cNvPr>
          <p:cNvSpPr/>
          <p:nvPr/>
        </p:nvSpPr>
        <p:spPr bwMode="auto">
          <a:xfrm>
            <a:off x="2709745" y="2553249"/>
            <a:ext cx="1505415" cy="263912"/>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2895903"/>
      </p:ext>
    </p:extLst>
  </p:cSld>
  <p:clrMapOvr>
    <a:masterClrMapping/>
  </p:clrMapOvr>
  <p:transition>
    <p:fade/>
  </p:transition>
</p:sld>
</file>

<file path=ppt/theme/theme1.xml><?xml version="1.0" encoding="utf-8"?>
<a:theme xmlns:a="http://schemas.openxmlformats.org/drawingml/2006/main" name="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5" ma:contentTypeDescription="Create a new document." ma:contentTypeScope="" ma:versionID="3a81cc4177a2cfbc51d69d3922f78c36">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b609d5801db63fe484c47c44deb589b2"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E43D6-DB2F-4C33-A8C8-D28F777A5DE7}">
  <ds:schemaRefs>
    <ds:schemaRef ds:uri="http://schemas.microsoft.com/office/infopath/2007/PartnerControls"/>
    <ds:schemaRef ds:uri="http://schemas.openxmlformats.org/package/2006/metadata/core-properties"/>
    <ds:schemaRef ds:uri="11245976-3b4d-4794-a754-317688483df2"/>
    <ds:schemaRef ds:uri="http://purl.org/dc/elements/1.1/"/>
    <ds:schemaRef ds:uri="http://purl.org/dc/dcmitype/"/>
    <ds:schemaRef ds:uri="http://schemas.microsoft.com/office/2006/documentManagement/types"/>
    <ds:schemaRef ds:uri="569b343d-e775-480b-9b2b-6a6986deb9b0"/>
    <ds:schemaRef ds:uri="http://schemas.microsoft.com/office/2006/metadata/properties"/>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7A70A875-E90F-409F-BA88-9969B62F29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2091</TotalTime>
  <Words>484</Words>
  <Application>Microsoft Office PowerPoint</Application>
  <PresentationFormat>Widescreen</PresentationFormat>
  <Paragraphs>118</Paragraphs>
  <Slides>25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Segoe Semibold</vt:lpstr>
      <vt:lpstr>Segoe UI</vt:lpstr>
      <vt:lpstr>Segoe UI Light</vt:lpstr>
      <vt:lpstr>Segoe UI Semibold</vt:lpstr>
      <vt:lpstr>Wingdings</vt:lpstr>
      <vt:lpstr>Dotnet_Template</vt:lpstr>
      <vt:lpstr>PowerPoint Presentation</vt:lpstr>
      <vt:lpstr>Blazor Server Scaling with SignalR</vt:lpstr>
      <vt:lpstr>About Me</vt:lpstr>
      <vt:lpstr>What is Blazor Server?</vt:lpstr>
      <vt:lpstr>PowerPoint Presentation</vt:lpstr>
      <vt:lpstr>Demo: Blazor Server</vt:lpstr>
      <vt:lpstr>Writing Blazor Code</vt:lpstr>
      <vt:lpstr>How does Blazor update UI?</vt:lpstr>
      <vt:lpstr>What needs to update?</vt:lpstr>
      <vt:lpstr>How Blazor Server Works</vt:lpstr>
      <vt:lpstr>What is SignalR?</vt:lpstr>
      <vt:lpstr>Long polling</vt:lpstr>
      <vt:lpstr>Server-sent events</vt:lpstr>
      <vt:lpstr>WebSockets</vt:lpstr>
      <vt:lpstr>Scale out with  Azure SignalR Service</vt:lpstr>
      <vt:lpstr>Azure SignalR Service</vt:lpstr>
      <vt:lpstr>PowerPoint Presentation</vt:lpstr>
      <vt:lpstr>PowerPoint Presentation</vt:lpstr>
      <vt:lpstr>PowerPoint Presentation</vt:lpstr>
      <vt:lpstr>PowerPoint Presentation</vt:lpstr>
      <vt:lpstr>PowerPoint Presentation</vt:lpstr>
      <vt:lpstr>Blazor Server Considerations</vt:lpstr>
      <vt:lpstr>Planning Blazor Server Capacity</vt:lpstr>
      <vt:lpstr>Demo: Visualizing Connections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Ryan Nowak</cp:lastModifiedBy>
  <cp:revision>91</cp:revision>
  <dcterms:created xsi:type="dcterms:W3CDTF">2018-01-09T22:22:16Z</dcterms:created>
  <dcterms:modified xsi:type="dcterms:W3CDTF">2020-01-14T21:11:10Z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