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1" r:id="rId8"/>
    <p:sldId id="262" r:id="rId9"/>
    <p:sldId id="263" r:id="rId10"/>
    <p:sldId id="267" r:id="rId11"/>
    <p:sldId id="264" r:id="rId12"/>
    <p:sldId id="265" r:id="rId13"/>
    <p:sldId id="266" r:id="rId14"/>
    <p:sldId id="270" r:id="rId15"/>
    <p:sldId id="26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p:scale>
          <a:sx n="94" d="100"/>
          <a:sy n="94" d="100"/>
        </p:scale>
        <p:origin x="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612B-19BB-4C4E-98D1-DECF0BEB9B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6981B2-62AB-4DEE-9F50-7C8F6FF0B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75D63D-C250-46DF-8871-6537D237457F}"/>
              </a:ext>
            </a:extLst>
          </p:cNvPr>
          <p:cNvSpPr>
            <a:spLocks noGrp="1"/>
          </p:cNvSpPr>
          <p:nvPr>
            <p:ph type="dt" sz="half" idx="10"/>
          </p:nvPr>
        </p:nvSpPr>
        <p:spPr/>
        <p:txBody>
          <a:bodyPr/>
          <a:lstStyle/>
          <a:p>
            <a:fld id="{2D745CF9-C4EF-4CCD-BF20-45A85334F2A6}" type="datetimeFigureOut">
              <a:rPr lang="en-US" smtClean="0"/>
              <a:t>10/6/2019</a:t>
            </a:fld>
            <a:endParaRPr lang="en-US"/>
          </a:p>
        </p:txBody>
      </p:sp>
      <p:sp>
        <p:nvSpPr>
          <p:cNvPr id="5" name="Footer Placeholder 4">
            <a:extLst>
              <a:ext uri="{FF2B5EF4-FFF2-40B4-BE49-F238E27FC236}">
                <a16:creationId xmlns:a16="http://schemas.microsoft.com/office/drawing/2014/main" id="{E2ECC203-A00F-4E4E-9B8F-1B2FF8906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21996-FEF1-4BBC-8046-482E11697A87}"/>
              </a:ext>
            </a:extLst>
          </p:cNvPr>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42368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040A-BD5B-4754-A7E9-18632990C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88807E-29CC-4DA8-A17C-26BD7D6F61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2030C-76EC-4BA8-A7A6-08CF9DA04F29}"/>
              </a:ext>
            </a:extLst>
          </p:cNvPr>
          <p:cNvSpPr>
            <a:spLocks noGrp="1"/>
          </p:cNvSpPr>
          <p:nvPr>
            <p:ph type="dt" sz="half" idx="10"/>
          </p:nvPr>
        </p:nvSpPr>
        <p:spPr/>
        <p:txBody>
          <a:bodyPr/>
          <a:lstStyle/>
          <a:p>
            <a:fld id="{2D745CF9-C4EF-4CCD-BF20-45A85334F2A6}" type="datetimeFigureOut">
              <a:rPr lang="en-US" smtClean="0"/>
              <a:t>10/6/2019</a:t>
            </a:fld>
            <a:endParaRPr lang="en-US"/>
          </a:p>
        </p:txBody>
      </p:sp>
      <p:sp>
        <p:nvSpPr>
          <p:cNvPr id="5" name="Footer Placeholder 4">
            <a:extLst>
              <a:ext uri="{FF2B5EF4-FFF2-40B4-BE49-F238E27FC236}">
                <a16:creationId xmlns:a16="http://schemas.microsoft.com/office/drawing/2014/main" id="{05ED4A12-57C5-4359-9C45-672AD13CD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B98AD-D11F-4A0D-9AD8-A3E572354A43}"/>
              </a:ext>
            </a:extLst>
          </p:cNvPr>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51830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C8E97-D929-4C23-80ED-B1FD2ECC78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D0D12F-D23F-4E8F-9D7B-42AAA53670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F06BD-C206-4C45-883C-299D41FE1D50}"/>
              </a:ext>
            </a:extLst>
          </p:cNvPr>
          <p:cNvSpPr>
            <a:spLocks noGrp="1"/>
          </p:cNvSpPr>
          <p:nvPr>
            <p:ph type="dt" sz="half" idx="10"/>
          </p:nvPr>
        </p:nvSpPr>
        <p:spPr/>
        <p:txBody>
          <a:bodyPr/>
          <a:lstStyle/>
          <a:p>
            <a:fld id="{2D745CF9-C4EF-4CCD-BF20-45A85334F2A6}" type="datetimeFigureOut">
              <a:rPr lang="en-US" smtClean="0"/>
              <a:t>10/6/2019</a:t>
            </a:fld>
            <a:endParaRPr lang="en-US"/>
          </a:p>
        </p:txBody>
      </p:sp>
      <p:sp>
        <p:nvSpPr>
          <p:cNvPr id="5" name="Footer Placeholder 4">
            <a:extLst>
              <a:ext uri="{FF2B5EF4-FFF2-40B4-BE49-F238E27FC236}">
                <a16:creationId xmlns:a16="http://schemas.microsoft.com/office/drawing/2014/main" id="{3BCA974E-EEC4-43EF-A7ED-7225E5925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769C3-3440-4669-9AC0-F88A5B52064A}"/>
              </a:ext>
            </a:extLst>
          </p:cNvPr>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51669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8FE0-3A27-4F78-BD1A-E861A64C04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98A84E-CFB5-4FCD-BFCD-96398478F3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C3C14-5767-49AF-918C-943CCF505CED}"/>
              </a:ext>
            </a:extLst>
          </p:cNvPr>
          <p:cNvSpPr>
            <a:spLocks noGrp="1"/>
          </p:cNvSpPr>
          <p:nvPr>
            <p:ph type="dt" sz="half" idx="10"/>
          </p:nvPr>
        </p:nvSpPr>
        <p:spPr/>
        <p:txBody>
          <a:bodyPr/>
          <a:lstStyle/>
          <a:p>
            <a:fld id="{2D745CF9-C4EF-4CCD-BF20-45A85334F2A6}" type="datetimeFigureOut">
              <a:rPr lang="en-US" smtClean="0"/>
              <a:t>10/6/2019</a:t>
            </a:fld>
            <a:endParaRPr lang="en-US"/>
          </a:p>
        </p:txBody>
      </p:sp>
      <p:sp>
        <p:nvSpPr>
          <p:cNvPr id="5" name="Footer Placeholder 4">
            <a:extLst>
              <a:ext uri="{FF2B5EF4-FFF2-40B4-BE49-F238E27FC236}">
                <a16:creationId xmlns:a16="http://schemas.microsoft.com/office/drawing/2014/main" id="{CF51F8C3-5CDE-4A91-A36D-77A2E7755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E5925-9FCA-4753-924B-634645A5D359}"/>
              </a:ext>
            </a:extLst>
          </p:cNvPr>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409589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A543-6633-4D6F-A1A6-CD449663A6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FCD00C-2B58-4937-991F-3975B7F515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C621D9-3A25-4960-880A-58D1B161A499}"/>
              </a:ext>
            </a:extLst>
          </p:cNvPr>
          <p:cNvSpPr>
            <a:spLocks noGrp="1"/>
          </p:cNvSpPr>
          <p:nvPr>
            <p:ph type="dt" sz="half" idx="10"/>
          </p:nvPr>
        </p:nvSpPr>
        <p:spPr/>
        <p:txBody>
          <a:bodyPr/>
          <a:lstStyle/>
          <a:p>
            <a:fld id="{2D745CF9-C4EF-4CCD-BF20-45A85334F2A6}" type="datetimeFigureOut">
              <a:rPr lang="en-US" smtClean="0"/>
              <a:t>10/6/2019</a:t>
            </a:fld>
            <a:endParaRPr lang="en-US"/>
          </a:p>
        </p:txBody>
      </p:sp>
      <p:sp>
        <p:nvSpPr>
          <p:cNvPr id="5" name="Footer Placeholder 4">
            <a:extLst>
              <a:ext uri="{FF2B5EF4-FFF2-40B4-BE49-F238E27FC236}">
                <a16:creationId xmlns:a16="http://schemas.microsoft.com/office/drawing/2014/main" id="{D6A5E1B0-163A-4BE4-A14C-92BA1B1C3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D07B3-0F5D-4F52-86E6-4BD191DC48CF}"/>
              </a:ext>
            </a:extLst>
          </p:cNvPr>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243987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B8DC-EC45-4A95-8B4B-BDA16D30AE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F4A1EC-004C-49C8-9725-19E553BB69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319D06-CA14-4244-8966-8D59C09D49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8310DD-ADDB-4E98-AB2F-4E50AAAF69AB}"/>
              </a:ext>
            </a:extLst>
          </p:cNvPr>
          <p:cNvSpPr>
            <a:spLocks noGrp="1"/>
          </p:cNvSpPr>
          <p:nvPr>
            <p:ph type="dt" sz="half" idx="10"/>
          </p:nvPr>
        </p:nvSpPr>
        <p:spPr/>
        <p:txBody>
          <a:bodyPr/>
          <a:lstStyle/>
          <a:p>
            <a:fld id="{2D745CF9-C4EF-4CCD-BF20-45A85334F2A6}" type="datetimeFigureOut">
              <a:rPr lang="en-US" smtClean="0"/>
              <a:t>10/6/2019</a:t>
            </a:fld>
            <a:endParaRPr lang="en-US"/>
          </a:p>
        </p:txBody>
      </p:sp>
      <p:sp>
        <p:nvSpPr>
          <p:cNvPr id="6" name="Footer Placeholder 5">
            <a:extLst>
              <a:ext uri="{FF2B5EF4-FFF2-40B4-BE49-F238E27FC236}">
                <a16:creationId xmlns:a16="http://schemas.microsoft.com/office/drawing/2014/main" id="{92AD6FC4-2660-447E-B1EA-7625B266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9AF68-A438-4FAA-9DF0-7DF452833BCF}"/>
              </a:ext>
            </a:extLst>
          </p:cNvPr>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23573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2533-A900-471F-AA70-34B0B8B862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C04C10-166F-452C-A1A1-CA8766D0E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64FC5-AC7D-412F-9BE4-C8DFC3EFE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9A3B9A-4CD1-4DEC-A53D-D45E05403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F2371B-4168-406E-8B41-139A971D95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F98D4-B70A-4DD9-BA52-2886E748CAEB}"/>
              </a:ext>
            </a:extLst>
          </p:cNvPr>
          <p:cNvSpPr>
            <a:spLocks noGrp="1"/>
          </p:cNvSpPr>
          <p:nvPr>
            <p:ph type="dt" sz="half" idx="10"/>
          </p:nvPr>
        </p:nvSpPr>
        <p:spPr/>
        <p:txBody>
          <a:bodyPr/>
          <a:lstStyle/>
          <a:p>
            <a:fld id="{2D745CF9-C4EF-4CCD-BF20-45A85334F2A6}" type="datetimeFigureOut">
              <a:rPr lang="en-US" smtClean="0"/>
              <a:t>10/6/2019</a:t>
            </a:fld>
            <a:endParaRPr lang="en-US"/>
          </a:p>
        </p:txBody>
      </p:sp>
      <p:sp>
        <p:nvSpPr>
          <p:cNvPr id="8" name="Footer Placeholder 7">
            <a:extLst>
              <a:ext uri="{FF2B5EF4-FFF2-40B4-BE49-F238E27FC236}">
                <a16:creationId xmlns:a16="http://schemas.microsoft.com/office/drawing/2014/main" id="{1247482C-468D-452E-8C62-AA92C8D2CF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AA7F6A-D70D-42F1-8E78-CD29925DAF48}"/>
              </a:ext>
            </a:extLst>
          </p:cNvPr>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43030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474F-1E75-44E4-A11C-6FBA5AD5A7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8822C7-498F-461F-AAB5-AA115FF9C764}"/>
              </a:ext>
            </a:extLst>
          </p:cNvPr>
          <p:cNvSpPr>
            <a:spLocks noGrp="1"/>
          </p:cNvSpPr>
          <p:nvPr>
            <p:ph type="dt" sz="half" idx="10"/>
          </p:nvPr>
        </p:nvSpPr>
        <p:spPr/>
        <p:txBody>
          <a:bodyPr/>
          <a:lstStyle/>
          <a:p>
            <a:fld id="{2D745CF9-C4EF-4CCD-BF20-45A85334F2A6}" type="datetimeFigureOut">
              <a:rPr lang="en-US" smtClean="0"/>
              <a:t>10/6/2019</a:t>
            </a:fld>
            <a:endParaRPr lang="en-US"/>
          </a:p>
        </p:txBody>
      </p:sp>
      <p:sp>
        <p:nvSpPr>
          <p:cNvPr id="4" name="Footer Placeholder 3">
            <a:extLst>
              <a:ext uri="{FF2B5EF4-FFF2-40B4-BE49-F238E27FC236}">
                <a16:creationId xmlns:a16="http://schemas.microsoft.com/office/drawing/2014/main" id="{2ED6A85A-F528-436D-A7DE-B89687FD47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29827-60D3-436E-82BF-82BC601BE8CA}"/>
              </a:ext>
            </a:extLst>
          </p:cNvPr>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60074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FCF21-01D1-48CE-9D38-D289671DDA40}"/>
              </a:ext>
            </a:extLst>
          </p:cNvPr>
          <p:cNvSpPr>
            <a:spLocks noGrp="1"/>
          </p:cNvSpPr>
          <p:nvPr>
            <p:ph type="dt" sz="half" idx="10"/>
          </p:nvPr>
        </p:nvSpPr>
        <p:spPr/>
        <p:txBody>
          <a:bodyPr/>
          <a:lstStyle/>
          <a:p>
            <a:fld id="{2D745CF9-C4EF-4CCD-BF20-45A85334F2A6}" type="datetimeFigureOut">
              <a:rPr lang="en-US" smtClean="0"/>
              <a:t>10/6/2019</a:t>
            </a:fld>
            <a:endParaRPr lang="en-US"/>
          </a:p>
        </p:txBody>
      </p:sp>
      <p:sp>
        <p:nvSpPr>
          <p:cNvPr id="3" name="Footer Placeholder 2">
            <a:extLst>
              <a:ext uri="{FF2B5EF4-FFF2-40B4-BE49-F238E27FC236}">
                <a16:creationId xmlns:a16="http://schemas.microsoft.com/office/drawing/2014/main" id="{8D7E916A-F806-4236-875C-378FB162CF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54C5C6-5C82-4E2F-BA0B-54733B269A1F}"/>
              </a:ext>
            </a:extLst>
          </p:cNvPr>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33188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25D6-C73F-4EFC-80B7-6C36044E9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BFBC3E-3729-4C77-9297-A6C9930BC2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3F10B5-3DF1-4C89-BC6C-E8D145D06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4C479-8245-44BE-ABBD-944F9DDF243B}"/>
              </a:ext>
            </a:extLst>
          </p:cNvPr>
          <p:cNvSpPr>
            <a:spLocks noGrp="1"/>
          </p:cNvSpPr>
          <p:nvPr>
            <p:ph type="dt" sz="half" idx="10"/>
          </p:nvPr>
        </p:nvSpPr>
        <p:spPr/>
        <p:txBody>
          <a:bodyPr/>
          <a:lstStyle/>
          <a:p>
            <a:fld id="{2D745CF9-C4EF-4CCD-BF20-45A85334F2A6}" type="datetimeFigureOut">
              <a:rPr lang="en-US" smtClean="0"/>
              <a:t>10/6/2019</a:t>
            </a:fld>
            <a:endParaRPr lang="en-US"/>
          </a:p>
        </p:txBody>
      </p:sp>
      <p:sp>
        <p:nvSpPr>
          <p:cNvPr id="6" name="Footer Placeholder 5">
            <a:extLst>
              <a:ext uri="{FF2B5EF4-FFF2-40B4-BE49-F238E27FC236}">
                <a16:creationId xmlns:a16="http://schemas.microsoft.com/office/drawing/2014/main" id="{43F71A87-25CF-4B67-BDAA-BC90646DFD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44B99F-DA8A-4798-866A-7BB5D8B08160}"/>
              </a:ext>
            </a:extLst>
          </p:cNvPr>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4247316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0B11-D78B-4131-8043-09D97A33C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03A2BB-1105-4429-94CE-B73EC64AD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5F37B8-A1F8-4434-A06E-008C74BB9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98F40-ED33-4639-AD9E-C92B6D49E668}"/>
              </a:ext>
            </a:extLst>
          </p:cNvPr>
          <p:cNvSpPr>
            <a:spLocks noGrp="1"/>
          </p:cNvSpPr>
          <p:nvPr>
            <p:ph type="dt" sz="half" idx="10"/>
          </p:nvPr>
        </p:nvSpPr>
        <p:spPr/>
        <p:txBody>
          <a:bodyPr/>
          <a:lstStyle/>
          <a:p>
            <a:fld id="{2D745CF9-C4EF-4CCD-BF20-45A85334F2A6}" type="datetimeFigureOut">
              <a:rPr lang="en-US" smtClean="0"/>
              <a:t>10/6/2019</a:t>
            </a:fld>
            <a:endParaRPr lang="en-US"/>
          </a:p>
        </p:txBody>
      </p:sp>
      <p:sp>
        <p:nvSpPr>
          <p:cNvPr id="6" name="Footer Placeholder 5">
            <a:extLst>
              <a:ext uri="{FF2B5EF4-FFF2-40B4-BE49-F238E27FC236}">
                <a16:creationId xmlns:a16="http://schemas.microsoft.com/office/drawing/2014/main" id="{83721FC0-BDAC-49BC-9970-AEEE13980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47572-5922-4B4B-859D-7FB406829549}"/>
              </a:ext>
            </a:extLst>
          </p:cNvPr>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76539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331C7-D50E-4D95-9165-2E68D57350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E946F4-1241-437A-AB06-43C963A9F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9A05B-B6F7-4302-849E-50250A7837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45CF9-C4EF-4CCD-BF20-45A85334F2A6}" type="datetimeFigureOut">
              <a:rPr lang="en-US" smtClean="0"/>
              <a:t>10/6/2019</a:t>
            </a:fld>
            <a:endParaRPr lang="en-US"/>
          </a:p>
        </p:txBody>
      </p:sp>
      <p:sp>
        <p:nvSpPr>
          <p:cNvPr id="5" name="Footer Placeholder 4">
            <a:extLst>
              <a:ext uri="{FF2B5EF4-FFF2-40B4-BE49-F238E27FC236}">
                <a16:creationId xmlns:a16="http://schemas.microsoft.com/office/drawing/2014/main" id="{68AC090D-C2B2-4CD2-8EB7-0C0C61B698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6DC15F-A97D-441D-A5BB-FEE8512D4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75E87-3842-4186-9C36-3B1CA6797AEB}" type="slidenum">
              <a:rPr lang="en-US" smtClean="0"/>
              <a:t>‹#›</a:t>
            </a:fld>
            <a:endParaRPr lang="en-US"/>
          </a:p>
        </p:txBody>
      </p:sp>
    </p:spTree>
    <p:extLst>
      <p:ext uri="{BB962C8B-B14F-4D97-AF65-F5344CB8AC3E}">
        <p14:creationId xmlns:p14="http://schemas.microsoft.com/office/powerpoint/2010/main" val="4195817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FD92-4AB8-4F01-9020-880DADC36377}"/>
              </a:ext>
            </a:extLst>
          </p:cNvPr>
          <p:cNvSpPr>
            <a:spLocks noGrp="1"/>
          </p:cNvSpPr>
          <p:nvPr>
            <p:ph type="ctrTitle"/>
          </p:nvPr>
        </p:nvSpPr>
        <p:spPr/>
        <p:txBody>
          <a:bodyPr/>
          <a:lstStyle/>
          <a:p>
            <a:r>
              <a:rPr lang="en-US" dirty="0"/>
              <a:t>The past and future of ASP.NET Core</a:t>
            </a:r>
          </a:p>
        </p:txBody>
      </p:sp>
      <p:sp>
        <p:nvSpPr>
          <p:cNvPr id="3" name="Subtitle 2">
            <a:extLst>
              <a:ext uri="{FF2B5EF4-FFF2-40B4-BE49-F238E27FC236}">
                <a16:creationId xmlns:a16="http://schemas.microsoft.com/office/drawing/2014/main" id="{B1A5D87D-AD6D-4629-B49C-FC5C4BFC81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286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ABC9-83EA-46D5-AD2C-E26CB2F3ADD8}"/>
              </a:ext>
            </a:extLst>
          </p:cNvPr>
          <p:cNvSpPr>
            <a:spLocks noGrp="1"/>
          </p:cNvSpPr>
          <p:nvPr>
            <p:ph type="title"/>
          </p:nvPr>
        </p:nvSpPr>
        <p:spPr/>
        <p:txBody>
          <a:bodyPr/>
          <a:lstStyle/>
          <a:p>
            <a:r>
              <a:rPr lang="en-US" dirty="0"/>
              <a:t>Demo: Bedrock</a:t>
            </a:r>
          </a:p>
        </p:txBody>
      </p:sp>
      <p:sp>
        <p:nvSpPr>
          <p:cNvPr id="3" name="Content Placeholder 2">
            <a:extLst>
              <a:ext uri="{FF2B5EF4-FFF2-40B4-BE49-F238E27FC236}">
                <a16:creationId xmlns:a16="http://schemas.microsoft.com/office/drawing/2014/main" id="{5E29900F-0C63-4911-8277-146F036C43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9322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3062-BAB0-4EF2-A330-519F6D9CD9D2}"/>
              </a:ext>
            </a:extLst>
          </p:cNvPr>
          <p:cNvSpPr>
            <a:spLocks noGrp="1"/>
          </p:cNvSpPr>
          <p:nvPr>
            <p:ph type="title"/>
          </p:nvPr>
        </p:nvSpPr>
        <p:spPr/>
        <p:txBody>
          <a:bodyPr/>
          <a:lstStyle/>
          <a:p>
            <a:r>
              <a:rPr lang="en-US" dirty="0"/>
              <a:t>Frameworks</a:t>
            </a:r>
          </a:p>
        </p:txBody>
      </p:sp>
      <p:sp>
        <p:nvSpPr>
          <p:cNvPr id="3" name="Content Placeholder 2">
            <a:extLst>
              <a:ext uri="{FF2B5EF4-FFF2-40B4-BE49-F238E27FC236}">
                <a16:creationId xmlns:a16="http://schemas.microsoft.com/office/drawing/2014/main" id="{8956C6D2-4A3D-4443-8A80-9CD2898EF255}"/>
              </a:ext>
            </a:extLst>
          </p:cNvPr>
          <p:cNvSpPr>
            <a:spLocks noGrp="1"/>
          </p:cNvSpPr>
          <p:nvPr>
            <p:ph idx="1"/>
          </p:nvPr>
        </p:nvSpPr>
        <p:spPr/>
        <p:txBody>
          <a:bodyPr/>
          <a:lstStyle/>
          <a:p>
            <a:r>
              <a:rPr lang="en-US" dirty="0"/>
              <a:t>.NET Core 1.0 included MVC (Controllers)</a:t>
            </a:r>
          </a:p>
          <a:p>
            <a:r>
              <a:rPr lang="en-US" dirty="0"/>
              <a:t>.NET Core 2.X adds Razor Pages and </a:t>
            </a:r>
            <a:r>
              <a:rPr lang="en-US" dirty="0" err="1"/>
              <a:t>SignalR</a:t>
            </a:r>
            <a:endParaRPr lang="en-US" dirty="0"/>
          </a:p>
          <a:p>
            <a:pPr lvl="1"/>
            <a:r>
              <a:rPr lang="en-US" dirty="0"/>
              <a:t>There's not much sharing of framework logic</a:t>
            </a:r>
          </a:p>
          <a:p>
            <a:pPr lvl="1"/>
            <a:r>
              <a:rPr lang="en-US" dirty="0"/>
              <a:t>Controllers and Razor Pages are coupled</a:t>
            </a:r>
          </a:p>
          <a:p>
            <a:pPr lvl="1"/>
            <a:r>
              <a:rPr lang="en-US" dirty="0" err="1"/>
              <a:t>SignalR</a:t>
            </a:r>
            <a:r>
              <a:rPr lang="en-US" dirty="0"/>
              <a:t> is totally separate - has its own routing engine</a:t>
            </a:r>
          </a:p>
          <a:p>
            <a:pPr lvl="1"/>
            <a:r>
              <a:rPr lang="en-US" dirty="0"/>
              <a:t>Our frameworks all implement their own support for </a:t>
            </a:r>
            <a:r>
              <a:rPr lang="en-US" dirty="0" err="1"/>
              <a:t>AuthZ</a:t>
            </a:r>
            <a:r>
              <a:rPr lang="en-US" dirty="0"/>
              <a:t> and other cross-cutting features</a:t>
            </a:r>
          </a:p>
          <a:p>
            <a:endParaRPr lang="en-US" dirty="0"/>
          </a:p>
        </p:txBody>
      </p:sp>
    </p:spTree>
    <p:extLst>
      <p:ext uri="{BB962C8B-B14F-4D97-AF65-F5344CB8AC3E}">
        <p14:creationId xmlns:p14="http://schemas.microsoft.com/office/powerpoint/2010/main" val="222420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9598-3375-4C07-A821-6FFE9A0D8E61}"/>
              </a:ext>
            </a:extLst>
          </p:cNvPr>
          <p:cNvSpPr>
            <a:spLocks noGrp="1"/>
          </p:cNvSpPr>
          <p:nvPr>
            <p:ph type="title"/>
          </p:nvPr>
        </p:nvSpPr>
        <p:spPr/>
        <p:txBody>
          <a:bodyPr/>
          <a:lstStyle/>
          <a:p>
            <a:r>
              <a:rPr lang="en-US" dirty="0"/>
              <a:t>Frameworks</a:t>
            </a:r>
          </a:p>
        </p:txBody>
      </p:sp>
      <p:sp>
        <p:nvSpPr>
          <p:cNvPr id="3" name="Content Placeholder 2">
            <a:extLst>
              <a:ext uri="{FF2B5EF4-FFF2-40B4-BE49-F238E27FC236}">
                <a16:creationId xmlns:a16="http://schemas.microsoft.com/office/drawing/2014/main" id="{EF765D96-1299-4141-857D-E24337BE4C86}"/>
              </a:ext>
            </a:extLst>
          </p:cNvPr>
          <p:cNvSpPr>
            <a:spLocks noGrp="1"/>
          </p:cNvSpPr>
          <p:nvPr>
            <p:ph idx="1"/>
          </p:nvPr>
        </p:nvSpPr>
        <p:spPr/>
        <p:txBody>
          <a:bodyPr>
            <a:normAutofit fontScale="85000" lnSpcReduction="20000"/>
          </a:bodyPr>
          <a:lstStyle/>
          <a:p>
            <a:r>
              <a:rPr lang="en-US" dirty="0"/>
              <a:t>In 3.0 the landscape is much more diverse</a:t>
            </a:r>
          </a:p>
          <a:p>
            <a:r>
              <a:rPr lang="en-US" dirty="0"/>
              <a:t>Endpoint routing is a "big bet" that makes it cheap to build a framework </a:t>
            </a:r>
          </a:p>
          <a:p>
            <a:pPr lvl="1"/>
            <a:r>
              <a:rPr lang="en-US" dirty="0"/>
              <a:t>Routing engine is abstract enough to work for different frameworks</a:t>
            </a:r>
          </a:p>
          <a:p>
            <a:pPr lvl="1"/>
            <a:r>
              <a:rPr lang="en-US" dirty="0"/>
              <a:t>Routing engine can be replaced by another middleware</a:t>
            </a:r>
          </a:p>
          <a:p>
            <a:pPr lvl="1"/>
            <a:r>
              <a:rPr lang="en-US" dirty="0"/>
              <a:t>Integration with middleware to remove duplication</a:t>
            </a:r>
          </a:p>
          <a:p>
            <a:r>
              <a:rPr lang="en-US" dirty="0"/>
              <a:t>The team is contributing to </a:t>
            </a:r>
            <a:r>
              <a:rPr lang="en-US" dirty="0" err="1"/>
              <a:t>gRPC</a:t>
            </a:r>
            <a:r>
              <a:rPr lang="en-US" dirty="0"/>
              <a:t> along with Google and CNCF </a:t>
            </a:r>
          </a:p>
          <a:p>
            <a:pPr lvl="1"/>
            <a:r>
              <a:rPr lang="en-US" dirty="0"/>
              <a:t>Building a managed </a:t>
            </a:r>
            <a:r>
              <a:rPr lang="en-US" dirty="0" err="1"/>
              <a:t>gRPC</a:t>
            </a:r>
            <a:r>
              <a:rPr lang="en-US" dirty="0"/>
              <a:t> client and server</a:t>
            </a:r>
          </a:p>
          <a:p>
            <a:r>
              <a:rPr lang="en-US" dirty="0"/>
              <a:t>Built on endpoint routing in 3.0 </a:t>
            </a:r>
          </a:p>
          <a:p>
            <a:pPr lvl="1"/>
            <a:r>
              <a:rPr lang="en-US" dirty="0"/>
              <a:t>Controllers/Pages</a:t>
            </a:r>
          </a:p>
          <a:p>
            <a:pPr lvl="1"/>
            <a:r>
              <a:rPr lang="en-US" dirty="0" err="1"/>
              <a:t>SignalR</a:t>
            </a:r>
            <a:endParaRPr lang="en-US" dirty="0"/>
          </a:p>
          <a:p>
            <a:pPr lvl="1"/>
            <a:r>
              <a:rPr lang="en-US" dirty="0" err="1"/>
              <a:t>gRPC</a:t>
            </a:r>
            <a:endParaRPr lang="en-US" dirty="0"/>
          </a:p>
          <a:p>
            <a:pPr lvl="1"/>
            <a:r>
              <a:rPr lang="en-US" dirty="0"/>
              <a:t>Server-Side </a:t>
            </a:r>
            <a:r>
              <a:rPr lang="en-US" dirty="0" err="1"/>
              <a:t>Blazor</a:t>
            </a:r>
            <a:endParaRPr lang="en-US" dirty="0"/>
          </a:p>
          <a:p>
            <a:pPr lvl="1"/>
            <a:r>
              <a:rPr lang="en-US" dirty="0" err="1"/>
              <a:t>Routerware</a:t>
            </a:r>
            <a:r>
              <a:rPr lang="en-US" dirty="0"/>
              <a:t>/route-to-code</a:t>
            </a:r>
          </a:p>
          <a:p>
            <a:endParaRPr lang="en-US" dirty="0"/>
          </a:p>
        </p:txBody>
      </p:sp>
    </p:spTree>
    <p:extLst>
      <p:ext uri="{BB962C8B-B14F-4D97-AF65-F5344CB8AC3E}">
        <p14:creationId xmlns:p14="http://schemas.microsoft.com/office/powerpoint/2010/main" val="98612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B679-41EB-4B25-90BD-C6EFD1637B38}"/>
              </a:ext>
            </a:extLst>
          </p:cNvPr>
          <p:cNvSpPr>
            <a:spLocks noGrp="1"/>
          </p:cNvSpPr>
          <p:nvPr>
            <p:ph type="title"/>
          </p:nvPr>
        </p:nvSpPr>
        <p:spPr/>
        <p:txBody>
          <a:bodyPr/>
          <a:lstStyle/>
          <a:p>
            <a:r>
              <a:rPr lang="en-US" dirty="0"/>
              <a:t>Frameworks</a:t>
            </a:r>
          </a:p>
        </p:txBody>
      </p:sp>
      <p:sp>
        <p:nvSpPr>
          <p:cNvPr id="3" name="Content Placeholder 2">
            <a:extLst>
              <a:ext uri="{FF2B5EF4-FFF2-40B4-BE49-F238E27FC236}">
                <a16:creationId xmlns:a16="http://schemas.microsoft.com/office/drawing/2014/main" id="{14386F47-2D38-4BB2-85DB-1881EBF89296}"/>
              </a:ext>
            </a:extLst>
          </p:cNvPr>
          <p:cNvSpPr>
            <a:spLocks noGrp="1"/>
          </p:cNvSpPr>
          <p:nvPr>
            <p:ph idx="1"/>
          </p:nvPr>
        </p:nvSpPr>
        <p:spPr/>
        <p:txBody>
          <a:bodyPr/>
          <a:lstStyle/>
          <a:p>
            <a:r>
              <a:rPr lang="en-US" dirty="0"/>
              <a:t>We get the feedback that MVC is too heavy. </a:t>
            </a:r>
          </a:p>
          <a:p>
            <a:r>
              <a:rPr lang="en-US" dirty="0"/>
              <a:t>We're working on "pushing down" more complex features from MVC that are reusable to give you more options.</a:t>
            </a:r>
          </a:p>
          <a:p>
            <a:pPr lvl="1"/>
            <a:r>
              <a:rPr lang="en-US" dirty="0"/>
              <a:t>Model binding</a:t>
            </a:r>
          </a:p>
          <a:p>
            <a:pPr lvl="1"/>
            <a:r>
              <a:rPr lang="en-US" dirty="0"/>
              <a:t>Formatters</a:t>
            </a:r>
          </a:p>
          <a:p>
            <a:pPr lvl="1"/>
            <a:r>
              <a:rPr lang="en-US" dirty="0"/>
              <a:t>Open API support</a:t>
            </a:r>
          </a:p>
          <a:p>
            <a:endParaRPr lang="en-US" dirty="0"/>
          </a:p>
        </p:txBody>
      </p:sp>
    </p:spTree>
    <p:extLst>
      <p:ext uri="{BB962C8B-B14F-4D97-AF65-F5344CB8AC3E}">
        <p14:creationId xmlns:p14="http://schemas.microsoft.com/office/powerpoint/2010/main" val="520330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5AF3-A5AE-4C88-9C4A-167F61EB8A3D}"/>
              </a:ext>
            </a:extLst>
          </p:cNvPr>
          <p:cNvSpPr>
            <a:spLocks noGrp="1"/>
          </p:cNvSpPr>
          <p:nvPr>
            <p:ph type="title"/>
          </p:nvPr>
        </p:nvSpPr>
        <p:spPr/>
        <p:txBody>
          <a:bodyPr/>
          <a:lstStyle/>
          <a:p>
            <a:r>
              <a:rPr lang="en-US" dirty="0"/>
              <a:t>Route-to-code</a:t>
            </a:r>
          </a:p>
        </p:txBody>
      </p:sp>
      <p:sp>
        <p:nvSpPr>
          <p:cNvPr id="3" name="Content Placeholder 2">
            <a:extLst>
              <a:ext uri="{FF2B5EF4-FFF2-40B4-BE49-F238E27FC236}">
                <a16:creationId xmlns:a16="http://schemas.microsoft.com/office/drawing/2014/main" id="{5614D542-2841-451B-9C6F-F7D09FB4C90B}"/>
              </a:ext>
            </a:extLst>
          </p:cNvPr>
          <p:cNvSpPr>
            <a:spLocks noGrp="1"/>
          </p:cNvSpPr>
          <p:nvPr>
            <p:ph idx="1"/>
          </p:nvPr>
        </p:nvSpPr>
        <p:spPr/>
        <p:txBody>
          <a:bodyPr/>
          <a:lstStyle/>
          <a:p>
            <a:r>
              <a:rPr lang="en-US" dirty="0"/>
              <a:t>This is a project to see how we can make smaller amounts of code/ceremony feel good. This is another response to feedback we get, and also from comparison ourselves to other frameworks. We want to make this possible as an option and see if it picks up steam.</a:t>
            </a:r>
          </a:p>
          <a:p>
            <a:r>
              <a:rPr lang="en-US" dirty="0"/>
              <a:t>This is a prototype focused on removing concepts - the SFA (single-file application)</a:t>
            </a:r>
          </a:p>
          <a:p>
            <a:endParaRPr lang="en-US" dirty="0"/>
          </a:p>
        </p:txBody>
      </p:sp>
    </p:spTree>
    <p:extLst>
      <p:ext uri="{BB962C8B-B14F-4D97-AF65-F5344CB8AC3E}">
        <p14:creationId xmlns:p14="http://schemas.microsoft.com/office/powerpoint/2010/main" val="297494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0A72-EB17-4493-BB0E-63261391B341}"/>
              </a:ext>
            </a:extLst>
          </p:cNvPr>
          <p:cNvSpPr>
            <a:spLocks noGrp="1"/>
          </p:cNvSpPr>
          <p:nvPr>
            <p:ph type="title"/>
          </p:nvPr>
        </p:nvSpPr>
        <p:spPr/>
        <p:txBody>
          <a:bodyPr/>
          <a:lstStyle/>
          <a:p>
            <a:r>
              <a:rPr lang="en-US" dirty="0"/>
              <a:t>Demo: Route-to-code</a:t>
            </a:r>
          </a:p>
        </p:txBody>
      </p:sp>
      <p:sp>
        <p:nvSpPr>
          <p:cNvPr id="3" name="Content Placeholder 2">
            <a:extLst>
              <a:ext uri="{FF2B5EF4-FFF2-40B4-BE49-F238E27FC236}">
                <a16:creationId xmlns:a16="http://schemas.microsoft.com/office/drawing/2014/main" id="{19DC7864-F391-4EDB-871F-8CFB94E81B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5014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D5C2-5C88-4DD6-99C5-765A9EF05505}"/>
              </a:ext>
            </a:extLst>
          </p:cNvPr>
          <p:cNvSpPr>
            <a:spLocks noGrp="1"/>
          </p:cNvSpPr>
          <p:nvPr>
            <p:ph type="title"/>
          </p:nvPr>
        </p:nvSpPr>
        <p:spPr/>
        <p:txBody>
          <a:bodyPr/>
          <a:lstStyle/>
          <a:p>
            <a:r>
              <a:rPr lang="en-US" dirty="0"/>
              <a:t>Small EXE</a:t>
            </a:r>
          </a:p>
        </p:txBody>
      </p:sp>
      <p:sp>
        <p:nvSpPr>
          <p:cNvPr id="3" name="Content Placeholder 2">
            <a:extLst>
              <a:ext uri="{FF2B5EF4-FFF2-40B4-BE49-F238E27FC236}">
                <a16:creationId xmlns:a16="http://schemas.microsoft.com/office/drawing/2014/main" id="{01745E07-FBBC-49B5-BA02-8BBFC5C6EA9A}"/>
              </a:ext>
            </a:extLst>
          </p:cNvPr>
          <p:cNvSpPr>
            <a:spLocks noGrp="1"/>
          </p:cNvSpPr>
          <p:nvPr>
            <p:ph idx="1"/>
          </p:nvPr>
        </p:nvSpPr>
        <p:spPr/>
        <p:txBody>
          <a:bodyPr>
            <a:normAutofit fontScale="85000" lnSpcReduction="20000"/>
          </a:bodyPr>
          <a:lstStyle/>
          <a:p>
            <a:r>
              <a:rPr lang="en-US" dirty="0"/>
              <a:t>Let's talk about another kind of single-file application. This time, I mean that your build output is a single file.</a:t>
            </a:r>
          </a:p>
          <a:p>
            <a:r>
              <a:rPr lang="en-US" dirty="0"/>
              <a:t>We've been working on making small, fast, single-file applications. This is a prototyping exercise to see how far we can go to make things:</a:t>
            </a:r>
          </a:p>
          <a:p>
            <a:r>
              <a:rPr lang="en-US" dirty="0"/>
              <a:t>Small (size on disk)</a:t>
            </a:r>
          </a:p>
          <a:p>
            <a:r>
              <a:rPr lang="en-US" dirty="0"/>
              <a:t>Fast startup</a:t>
            </a:r>
          </a:p>
          <a:p>
            <a:r>
              <a:rPr lang="en-US" dirty="0"/>
              <a:t>Same runtime throughput (or better if we can)</a:t>
            </a:r>
          </a:p>
          <a:p>
            <a:r>
              <a:rPr lang="en-US" dirty="0"/>
              <a:t>Lower working set</a:t>
            </a:r>
          </a:p>
          <a:p>
            <a:r>
              <a:rPr lang="en-US" dirty="0"/>
              <a:t>What this entails:</a:t>
            </a:r>
          </a:p>
          <a:p>
            <a:r>
              <a:rPr lang="en-US" dirty="0"/>
              <a:t>Running the linker in </a:t>
            </a:r>
            <a:r>
              <a:rPr lang="en-US" dirty="0" err="1"/>
              <a:t>aggresive</a:t>
            </a:r>
            <a:r>
              <a:rPr lang="en-US" dirty="0"/>
              <a:t> mode</a:t>
            </a:r>
          </a:p>
          <a:p>
            <a:r>
              <a:rPr lang="en-US" dirty="0"/>
              <a:t>A prototype single-exe host</a:t>
            </a:r>
          </a:p>
          <a:p>
            <a:r>
              <a:rPr lang="en-US" dirty="0"/>
              <a:t>Optimizations in the CLR and ASP.NET Core</a:t>
            </a:r>
          </a:p>
          <a:p>
            <a:endParaRPr lang="en-US" dirty="0"/>
          </a:p>
        </p:txBody>
      </p:sp>
    </p:spTree>
    <p:extLst>
      <p:ext uri="{BB962C8B-B14F-4D97-AF65-F5344CB8AC3E}">
        <p14:creationId xmlns:p14="http://schemas.microsoft.com/office/powerpoint/2010/main" val="2527235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64B2-10DF-41CE-87E8-CD4549FC9482}"/>
              </a:ext>
            </a:extLst>
          </p:cNvPr>
          <p:cNvSpPr>
            <a:spLocks noGrp="1"/>
          </p:cNvSpPr>
          <p:nvPr>
            <p:ph type="title"/>
          </p:nvPr>
        </p:nvSpPr>
        <p:spPr/>
        <p:txBody>
          <a:bodyPr/>
          <a:lstStyle/>
          <a:p>
            <a:r>
              <a:rPr lang="en-US" dirty="0"/>
              <a:t>Small EXE</a:t>
            </a:r>
          </a:p>
        </p:txBody>
      </p:sp>
      <p:sp>
        <p:nvSpPr>
          <p:cNvPr id="3" name="Content Placeholder 2">
            <a:extLst>
              <a:ext uri="{FF2B5EF4-FFF2-40B4-BE49-F238E27FC236}">
                <a16:creationId xmlns:a16="http://schemas.microsoft.com/office/drawing/2014/main" id="{268C3A56-AA7A-4B11-92BE-0E7952479E5F}"/>
              </a:ext>
            </a:extLst>
          </p:cNvPr>
          <p:cNvSpPr>
            <a:spLocks noGrp="1"/>
          </p:cNvSpPr>
          <p:nvPr>
            <p:ph idx="1"/>
          </p:nvPr>
        </p:nvSpPr>
        <p:spPr/>
        <p:txBody>
          <a:bodyPr>
            <a:normAutofit fontScale="92500" lnSpcReduction="10000"/>
          </a:bodyPr>
          <a:lstStyle/>
          <a:p>
            <a:r>
              <a:rPr lang="en-US" dirty="0"/>
              <a:t>You've heard us talk about native code before, this is a step in that direction. Taking everyone on this journey will be incremental, goal is to enable "real .NET".</a:t>
            </a:r>
          </a:p>
          <a:p>
            <a:r>
              <a:rPr lang="en-US" dirty="0"/>
              <a:t>Running the linker has lots of challenges:</a:t>
            </a:r>
          </a:p>
          <a:p>
            <a:r>
              <a:rPr lang="en-US" dirty="0"/>
              <a:t>Unanalyzable patterns</a:t>
            </a:r>
          </a:p>
          <a:p>
            <a:r>
              <a:rPr lang="en-US" dirty="0"/>
              <a:t>Choke point APIs</a:t>
            </a:r>
          </a:p>
          <a:p>
            <a:r>
              <a:rPr lang="en-US" dirty="0"/>
              <a:t>Native dependencies of managed code</a:t>
            </a:r>
          </a:p>
          <a:p>
            <a:r>
              <a:rPr lang="en-US" dirty="0"/>
              <a:t>Solutions will require new tools </a:t>
            </a:r>
          </a:p>
          <a:p>
            <a:pPr lvl="1"/>
            <a:r>
              <a:rPr lang="en-US" dirty="0"/>
              <a:t>Analyzers</a:t>
            </a:r>
          </a:p>
          <a:p>
            <a:pPr lvl="1"/>
            <a:r>
              <a:rPr lang="en-US" dirty="0"/>
              <a:t>Pattern recognition in the linker</a:t>
            </a:r>
          </a:p>
          <a:p>
            <a:pPr lvl="1"/>
            <a:r>
              <a:rPr lang="en-US" dirty="0"/>
              <a:t>Changes to runtime features</a:t>
            </a:r>
          </a:p>
          <a:p>
            <a:endParaRPr lang="en-US" dirty="0"/>
          </a:p>
        </p:txBody>
      </p:sp>
    </p:spTree>
    <p:extLst>
      <p:ext uri="{BB962C8B-B14F-4D97-AF65-F5344CB8AC3E}">
        <p14:creationId xmlns:p14="http://schemas.microsoft.com/office/powerpoint/2010/main" val="360643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CA8F-1406-455F-9CE3-A57C2DD92ECB}"/>
              </a:ext>
            </a:extLst>
          </p:cNvPr>
          <p:cNvSpPr>
            <a:spLocks noGrp="1"/>
          </p:cNvSpPr>
          <p:nvPr>
            <p:ph type="title"/>
          </p:nvPr>
        </p:nvSpPr>
        <p:spPr/>
        <p:txBody>
          <a:bodyPr/>
          <a:lstStyle/>
          <a:p>
            <a:r>
              <a:rPr lang="en-US" dirty="0"/>
              <a:t>Demo: Small EXE</a:t>
            </a:r>
          </a:p>
        </p:txBody>
      </p:sp>
      <p:sp>
        <p:nvSpPr>
          <p:cNvPr id="3" name="Content Placeholder 2">
            <a:extLst>
              <a:ext uri="{FF2B5EF4-FFF2-40B4-BE49-F238E27FC236}">
                <a16:creationId xmlns:a16="http://schemas.microsoft.com/office/drawing/2014/main" id="{48229B76-DA63-477C-B34B-92E4709D2E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4254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4C3A-D3FA-47BD-9530-EAAAC78D1EEF}"/>
              </a:ext>
            </a:extLst>
          </p:cNvPr>
          <p:cNvSpPr>
            <a:spLocks noGrp="1"/>
          </p:cNvSpPr>
          <p:nvPr>
            <p:ph type="title"/>
          </p:nvPr>
        </p:nvSpPr>
        <p:spPr/>
        <p:txBody>
          <a:bodyPr/>
          <a:lstStyle/>
          <a:p>
            <a:r>
              <a:rPr lang="en-US" dirty="0"/>
              <a:t>Performance: Small EXE</a:t>
            </a:r>
          </a:p>
        </p:txBody>
      </p:sp>
      <p:sp>
        <p:nvSpPr>
          <p:cNvPr id="3" name="Content Placeholder 2">
            <a:extLst>
              <a:ext uri="{FF2B5EF4-FFF2-40B4-BE49-F238E27FC236}">
                <a16:creationId xmlns:a16="http://schemas.microsoft.com/office/drawing/2014/main" id="{F2D54B40-8C7F-4B1E-956F-A2BB3D2E37CB}"/>
              </a:ext>
            </a:extLst>
          </p:cNvPr>
          <p:cNvSpPr>
            <a:spLocks noGrp="1"/>
          </p:cNvSpPr>
          <p:nvPr>
            <p:ph idx="1"/>
          </p:nvPr>
        </p:nvSpPr>
        <p:spPr/>
        <p:txBody>
          <a:bodyPr/>
          <a:lstStyle/>
          <a:p>
            <a:r>
              <a:rPr lang="en-US"/>
              <a:t>TODO</a:t>
            </a:r>
          </a:p>
        </p:txBody>
      </p:sp>
    </p:spTree>
    <p:extLst>
      <p:ext uri="{BB962C8B-B14F-4D97-AF65-F5344CB8AC3E}">
        <p14:creationId xmlns:p14="http://schemas.microsoft.com/office/powerpoint/2010/main" val="139347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0F7C-65DB-4C2D-974D-B67B3ABDB6F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71FDEEA-2296-4C4E-BA98-13BFC83B4D16}"/>
              </a:ext>
            </a:extLst>
          </p:cNvPr>
          <p:cNvSpPr>
            <a:spLocks noGrp="1"/>
          </p:cNvSpPr>
          <p:nvPr>
            <p:ph idx="1"/>
          </p:nvPr>
        </p:nvSpPr>
        <p:spPr/>
        <p:txBody>
          <a:bodyPr/>
          <a:lstStyle/>
          <a:p>
            <a:r>
              <a:rPr lang="en-US" dirty="0"/>
              <a:t>This is science fiction</a:t>
            </a:r>
          </a:p>
          <a:p>
            <a:r>
              <a:rPr lang="en-US" dirty="0"/>
              <a:t>We're going to talk about the past, the present and </a:t>
            </a:r>
            <a:r>
              <a:rPr lang="en-US" i="1" dirty="0"/>
              <a:t>possible</a:t>
            </a:r>
            <a:r>
              <a:rPr lang="en-US" dirty="0"/>
              <a:t> futures of features</a:t>
            </a:r>
          </a:p>
          <a:p>
            <a:r>
              <a:rPr lang="en-US" dirty="0"/>
              <a:t>Not talking about </a:t>
            </a:r>
            <a:r>
              <a:rPr lang="en-US" dirty="0" err="1"/>
              <a:t>Blazor</a:t>
            </a:r>
            <a:r>
              <a:rPr lang="en-US" dirty="0"/>
              <a:t> because that's not fictional, we have dates for that</a:t>
            </a:r>
          </a:p>
          <a:p>
            <a:r>
              <a:rPr lang="en-US" dirty="0"/>
              <a:t>Tell us what you like, what you use it for</a:t>
            </a:r>
          </a:p>
          <a:p>
            <a:endParaRPr lang="en-US" dirty="0"/>
          </a:p>
        </p:txBody>
      </p:sp>
    </p:spTree>
    <p:extLst>
      <p:ext uri="{BB962C8B-B14F-4D97-AF65-F5344CB8AC3E}">
        <p14:creationId xmlns:p14="http://schemas.microsoft.com/office/powerpoint/2010/main" val="387373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2EE8-5653-456A-BBF2-169711DD0FE1}"/>
              </a:ext>
            </a:extLst>
          </p:cNvPr>
          <p:cNvSpPr>
            <a:spLocks noGrp="1"/>
          </p:cNvSpPr>
          <p:nvPr>
            <p:ph type="title"/>
          </p:nvPr>
        </p:nvSpPr>
        <p:spPr/>
        <p:txBody>
          <a:bodyPr/>
          <a:lstStyle/>
          <a:p>
            <a:r>
              <a:rPr lang="en-US" dirty="0"/>
              <a:t>Hosting</a:t>
            </a:r>
          </a:p>
        </p:txBody>
      </p:sp>
      <p:sp>
        <p:nvSpPr>
          <p:cNvPr id="3" name="Content Placeholder 2">
            <a:extLst>
              <a:ext uri="{FF2B5EF4-FFF2-40B4-BE49-F238E27FC236}">
                <a16:creationId xmlns:a16="http://schemas.microsoft.com/office/drawing/2014/main" id="{5189BC2A-DA01-4DC9-A853-F3F1FF9F41C7}"/>
              </a:ext>
            </a:extLst>
          </p:cNvPr>
          <p:cNvSpPr>
            <a:spLocks noGrp="1"/>
          </p:cNvSpPr>
          <p:nvPr>
            <p:ph idx="1"/>
          </p:nvPr>
        </p:nvSpPr>
        <p:spPr/>
        <p:txBody>
          <a:bodyPr/>
          <a:lstStyle/>
          <a:p>
            <a:r>
              <a:rPr lang="en-US" dirty="0"/>
              <a:t>Hosting is the glue that ties everything together:</a:t>
            </a:r>
          </a:p>
          <a:p>
            <a:pPr lvl="1"/>
            <a:r>
              <a:rPr lang="en-US" dirty="0"/>
              <a:t>Controls the sequence of operations during startup</a:t>
            </a:r>
          </a:p>
          <a:p>
            <a:pPr lvl="1"/>
            <a:r>
              <a:rPr lang="en-US" dirty="0"/>
              <a:t>Config/Logging/DI</a:t>
            </a:r>
          </a:p>
          <a:p>
            <a:pPr lvl="1"/>
            <a:r>
              <a:rPr lang="en-US" dirty="0"/>
              <a:t>Lifetime management (console, service, daemon)</a:t>
            </a:r>
          </a:p>
          <a:p>
            <a:pPr lvl="1"/>
            <a:r>
              <a:rPr lang="en-US" dirty="0"/>
              <a:t>"Hosted Services"</a:t>
            </a:r>
          </a:p>
        </p:txBody>
      </p:sp>
    </p:spTree>
    <p:extLst>
      <p:ext uri="{BB962C8B-B14F-4D97-AF65-F5344CB8AC3E}">
        <p14:creationId xmlns:p14="http://schemas.microsoft.com/office/powerpoint/2010/main" val="320953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2ADB-84D4-4DC1-ABE3-7C3BF242E438}"/>
              </a:ext>
            </a:extLst>
          </p:cNvPr>
          <p:cNvSpPr>
            <a:spLocks noGrp="1"/>
          </p:cNvSpPr>
          <p:nvPr>
            <p:ph type="title"/>
          </p:nvPr>
        </p:nvSpPr>
        <p:spPr/>
        <p:txBody>
          <a:bodyPr/>
          <a:lstStyle/>
          <a:p>
            <a:r>
              <a:rPr lang="en-US" dirty="0"/>
              <a:t>Hosting</a:t>
            </a:r>
          </a:p>
        </p:txBody>
      </p:sp>
      <p:sp>
        <p:nvSpPr>
          <p:cNvPr id="3" name="Content Placeholder 2">
            <a:extLst>
              <a:ext uri="{FF2B5EF4-FFF2-40B4-BE49-F238E27FC236}">
                <a16:creationId xmlns:a16="http://schemas.microsoft.com/office/drawing/2014/main" id="{E5633B9D-FDA8-45AD-81ED-500F33C99DFC}"/>
              </a:ext>
            </a:extLst>
          </p:cNvPr>
          <p:cNvSpPr>
            <a:spLocks noGrp="1"/>
          </p:cNvSpPr>
          <p:nvPr>
            <p:ph idx="1"/>
          </p:nvPr>
        </p:nvSpPr>
        <p:spPr/>
        <p:txBody>
          <a:bodyPr/>
          <a:lstStyle/>
          <a:p>
            <a:r>
              <a:rPr lang="en-US" dirty="0"/>
              <a:t>ASP.NET Core 2.1 introduces the "Generic Host"</a:t>
            </a:r>
          </a:p>
          <a:p>
            <a:pPr lvl="1"/>
            <a:r>
              <a:rPr lang="en-US" dirty="0"/>
              <a:t>This is hosting decoupled from the HTTP server</a:t>
            </a:r>
          </a:p>
          <a:p>
            <a:pPr lvl="1"/>
            <a:r>
              <a:rPr lang="en-US" dirty="0"/>
              <a:t>This is the default in 3.0</a:t>
            </a:r>
          </a:p>
          <a:p>
            <a:pPr lvl="1"/>
            <a:r>
              <a:rPr lang="en-US" dirty="0"/>
              <a:t>Suitable for use in any kind of application</a:t>
            </a:r>
          </a:p>
          <a:p>
            <a:pPr lvl="1"/>
            <a:r>
              <a:rPr lang="en-US" dirty="0"/>
              <a:t>2.2 adds the "worker template" for non-HTTP server processes</a:t>
            </a:r>
          </a:p>
          <a:p>
            <a:endParaRPr lang="en-US" dirty="0"/>
          </a:p>
        </p:txBody>
      </p:sp>
    </p:spTree>
    <p:extLst>
      <p:ext uri="{BB962C8B-B14F-4D97-AF65-F5344CB8AC3E}">
        <p14:creationId xmlns:p14="http://schemas.microsoft.com/office/powerpoint/2010/main" val="48452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3EB0-3C87-4DDD-994C-1EAF90423D40}"/>
              </a:ext>
            </a:extLst>
          </p:cNvPr>
          <p:cNvSpPr>
            <a:spLocks noGrp="1"/>
          </p:cNvSpPr>
          <p:nvPr>
            <p:ph type="title"/>
          </p:nvPr>
        </p:nvSpPr>
        <p:spPr/>
        <p:txBody>
          <a:bodyPr/>
          <a:lstStyle/>
          <a:p>
            <a:r>
              <a:rPr lang="en-US" dirty="0"/>
              <a:t>Hosting</a:t>
            </a:r>
          </a:p>
        </p:txBody>
      </p:sp>
      <p:sp>
        <p:nvSpPr>
          <p:cNvPr id="3" name="Content Placeholder 2">
            <a:extLst>
              <a:ext uri="{FF2B5EF4-FFF2-40B4-BE49-F238E27FC236}">
                <a16:creationId xmlns:a16="http://schemas.microsoft.com/office/drawing/2014/main" id="{A6021819-DFD1-4200-9F34-171E5AC5B6B4}"/>
              </a:ext>
            </a:extLst>
          </p:cNvPr>
          <p:cNvSpPr>
            <a:spLocks noGrp="1"/>
          </p:cNvSpPr>
          <p:nvPr>
            <p:ph idx="1"/>
          </p:nvPr>
        </p:nvSpPr>
        <p:spPr/>
        <p:txBody>
          <a:bodyPr/>
          <a:lstStyle/>
          <a:p>
            <a:r>
              <a:rPr lang="en-US" dirty="0"/>
              <a:t>Looking forward to the future:</a:t>
            </a:r>
          </a:p>
          <a:p>
            <a:pPr lvl="1"/>
            <a:r>
              <a:rPr lang="en-US" dirty="0"/>
              <a:t>The future is non-ASP.NET</a:t>
            </a:r>
          </a:p>
          <a:p>
            <a:pPr lvl="1"/>
            <a:r>
              <a:rPr lang="en-US" dirty="0"/>
              <a:t>More use cases for generic host</a:t>
            </a:r>
          </a:p>
          <a:p>
            <a:pPr lvl="1"/>
            <a:r>
              <a:rPr lang="en-US" dirty="0"/>
              <a:t>Built-in options for UI applications</a:t>
            </a:r>
          </a:p>
          <a:p>
            <a:pPr lvl="1"/>
            <a:r>
              <a:rPr lang="en-US" dirty="0"/>
              <a:t>Built-in recipes for DI + UI frameworks</a:t>
            </a:r>
          </a:p>
          <a:p>
            <a:pPr lvl="1"/>
            <a:r>
              <a:rPr lang="en-US" dirty="0"/>
              <a:t>Support for different platforms (Android, iPhone)</a:t>
            </a:r>
          </a:p>
          <a:p>
            <a:endParaRPr lang="en-US" dirty="0"/>
          </a:p>
        </p:txBody>
      </p:sp>
    </p:spTree>
    <p:extLst>
      <p:ext uri="{BB962C8B-B14F-4D97-AF65-F5344CB8AC3E}">
        <p14:creationId xmlns:p14="http://schemas.microsoft.com/office/powerpoint/2010/main" val="200933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E188-F011-47F3-B97A-593BF6494AC1}"/>
              </a:ext>
            </a:extLst>
          </p:cNvPr>
          <p:cNvSpPr>
            <a:spLocks noGrp="1"/>
          </p:cNvSpPr>
          <p:nvPr>
            <p:ph type="title"/>
          </p:nvPr>
        </p:nvSpPr>
        <p:spPr/>
        <p:txBody>
          <a:bodyPr/>
          <a:lstStyle/>
          <a:p>
            <a:r>
              <a:rPr lang="en-US" dirty="0"/>
              <a:t>Demo: Hosting and Xamarin</a:t>
            </a:r>
          </a:p>
        </p:txBody>
      </p:sp>
      <p:sp>
        <p:nvSpPr>
          <p:cNvPr id="3" name="Content Placeholder 2">
            <a:extLst>
              <a:ext uri="{FF2B5EF4-FFF2-40B4-BE49-F238E27FC236}">
                <a16:creationId xmlns:a16="http://schemas.microsoft.com/office/drawing/2014/main" id="{59DE8FAE-A055-49B8-86F4-A4F33C8B57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896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CBF3-2276-486F-B296-2C18656A307F}"/>
              </a:ext>
            </a:extLst>
          </p:cNvPr>
          <p:cNvSpPr>
            <a:spLocks noGrp="1"/>
          </p:cNvSpPr>
          <p:nvPr>
            <p:ph type="title"/>
          </p:nvPr>
        </p:nvSpPr>
        <p:spPr/>
        <p:txBody>
          <a:bodyPr/>
          <a:lstStyle/>
          <a:p>
            <a:r>
              <a:rPr lang="en-US" dirty="0"/>
              <a:t>Servers</a:t>
            </a:r>
          </a:p>
        </p:txBody>
      </p:sp>
      <p:sp>
        <p:nvSpPr>
          <p:cNvPr id="3" name="Content Placeholder 2">
            <a:extLst>
              <a:ext uri="{FF2B5EF4-FFF2-40B4-BE49-F238E27FC236}">
                <a16:creationId xmlns:a16="http://schemas.microsoft.com/office/drawing/2014/main" id="{A9A48A56-B866-4F91-9842-F4884E27E8BF}"/>
              </a:ext>
            </a:extLst>
          </p:cNvPr>
          <p:cNvSpPr>
            <a:spLocks noGrp="1"/>
          </p:cNvSpPr>
          <p:nvPr>
            <p:ph idx="1"/>
          </p:nvPr>
        </p:nvSpPr>
        <p:spPr/>
        <p:txBody>
          <a:bodyPr/>
          <a:lstStyle/>
          <a:p>
            <a:r>
              <a:rPr lang="en-US" dirty="0"/>
              <a:t>Kestrel was written for ASP.NET Core 1.0:</a:t>
            </a:r>
          </a:p>
          <a:p>
            <a:r>
              <a:rPr lang="en-US" dirty="0"/>
              <a:t>We needed a server that could be used standalone</a:t>
            </a:r>
          </a:p>
          <a:p>
            <a:r>
              <a:rPr lang="en-US" dirty="0"/>
              <a:t>This was a better option than writing a "module" for various servers </a:t>
            </a:r>
          </a:p>
          <a:p>
            <a:pPr lvl="1"/>
            <a:r>
              <a:rPr lang="en-US" dirty="0"/>
              <a:t>We have existing user-base on IIS, tools for IIS Ex</a:t>
            </a:r>
          </a:p>
          <a:p>
            <a:pPr lvl="1"/>
            <a:r>
              <a:rPr lang="en-US" dirty="0"/>
              <a:t>Linux has several popular options</a:t>
            </a:r>
          </a:p>
          <a:p>
            <a:pPr lvl="1"/>
            <a:r>
              <a:rPr lang="en-US" dirty="0"/>
              <a:t>We don't want to write a module for each server</a:t>
            </a:r>
          </a:p>
          <a:p>
            <a:pPr lvl="1"/>
            <a:r>
              <a:rPr lang="en-US" dirty="0"/>
              <a:t>Reverse proxies are high quality and common today</a:t>
            </a:r>
          </a:p>
          <a:p>
            <a:r>
              <a:rPr lang="en-US" dirty="0"/>
              <a:t>Early version used </a:t>
            </a:r>
            <a:r>
              <a:rPr lang="en-US" dirty="0" err="1"/>
              <a:t>LibUv</a:t>
            </a:r>
            <a:r>
              <a:rPr lang="en-US" dirty="0"/>
              <a:t> (and thus were web scale)</a:t>
            </a:r>
          </a:p>
          <a:p>
            <a:r>
              <a:rPr lang="en-US" dirty="0"/>
              <a:t>Kestrel not recommended for production "edge" traffic</a:t>
            </a:r>
          </a:p>
          <a:p>
            <a:pPr marL="0" indent="0">
              <a:buNone/>
            </a:pPr>
            <a:endParaRPr lang="en-US" dirty="0"/>
          </a:p>
        </p:txBody>
      </p:sp>
    </p:spTree>
    <p:extLst>
      <p:ext uri="{BB962C8B-B14F-4D97-AF65-F5344CB8AC3E}">
        <p14:creationId xmlns:p14="http://schemas.microsoft.com/office/powerpoint/2010/main" val="4220339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8162-2475-456A-9524-BB54F075848B}"/>
              </a:ext>
            </a:extLst>
          </p:cNvPr>
          <p:cNvSpPr>
            <a:spLocks noGrp="1"/>
          </p:cNvSpPr>
          <p:nvPr>
            <p:ph type="title"/>
          </p:nvPr>
        </p:nvSpPr>
        <p:spPr/>
        <p:txBody>
          <a:bodyPr/>
          <a:lstStyle/>
          <a:p>
            <a:r>
              <a:rPr lang="en-US" dirty="0"/>
              <a:t>Servers</a:t>
            </a:r>
          </a:p>
        </p:txBody>
      </p:sp>
      <p:sp>
        <p:nvSpPr>
          <p:cNvPr id="3" name="Content Placeholder 2">
            <a:extLst>
              <a:ext uri="{FF2B5EF4-FFF2-40B4-BE49-F238E27FC236}">
                <a16:creationId xmlns:a16="http://schemas.microsoft.com/office/drawing/2014/main" id="{6259216F-A597-4A87-A17F-AE9E7AFB36F2}"/>
              </a:ext>
            </a:extLst>
          </p:cNvPr>
          <p:cNvSpPr>
            <a:spLocks noGrp="1"/>
          </p:cNvSpPr>
          <p:nvPr>
            <p:ph idx="1"/>
          </p:nvPr>
        </p:nvSpPr>
        <p:spPr/>
        <p:txBody>
          <a:bodyPr/>
          <a:lstStyle/>
          <a:p>
            <a:r>
              <a:rPr lang="en-US" dirty="0"/>
              <a:t>Kestrel now:</a:t>
            </a:r>
          </a:p>
          <a:p>
            <a:pPr lvl="1"/>
            <a:r>
              <a:rPr lang="en-US" dirty="0"/>
              <a:t>Recommended for "edge" traffic</a:t>
            </a:r>
          </a:p>
          <a:p>
            <a:pPr lvl="1"/>
            <a:r>
              <a:rPr lang="en-US" dirty="0"/>
              <a:t>Optional module for IIS (better performance than IIS reverse proxy options)</a:t>
            </a:r>
          </a:p>
          <a:p>
            <a:pPr lvl="1"/>
            <a:r>
              <a:rPr lang="en-US" dirty="0"/>
              <a:t>Uses its own event loop</a:t>
            </a:r>
          </a:p>
          <a:p>
            <a:pPr lvl="1"/>
            <a:r>
              <a:rPr lang="en-US" dirty="0"/>
              <a:t>Users .NET's socket implementation</a:t>
            </a:r>
          </a:p>
          <a:p>
            <a:pPr lvl="1"/>
            <a:r>
              <a:rPr lang="en-US" dirty="0"/>
              <a:t>Native support for HTTP2</a:t>
            </a:r>
          </a:p>
          <a:p>
            <a:endParaRPr lang="en-US" dirty="0"/>
          </a:p>
        </p:txBody>
      </p:sp>
    </p:spTree>
    <p:extLst>
      <p:ext uri="{BB962C8B-B14F-4D97-AF65-F5344CB8AC3E}">
        <p14:creationId xmlns:p14="http://schemas.microsoft.com/office/powerpoint/2010/main" val="1202749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0E25-2E03-427E-AA52-9C0F92647D6B}"/>
              </a:ext>
            </a:extLst>
          </p:cNvPr>
          <p:cNvSpPr>
            <a:spLocks noGrp="1"/>
          </p:cNvSpPr>
          <p:nvPr>
            <p:ph type="title"/>
          </p:nvPr>
        </p:nvSpPr>
        <p:spPr/>
        <p:txBody>
          <a:bodyPr/>
          <a:lstStyle/>
          <a:p>
            <a:r>
              <a:rPr lang="en-US" dirty="0"/>
              <a:t>Servers</a:t>
            </a:r>
          </a:p>
        </p:txBody>
      </p:sp>
      <p:sp>
        <p:nvSpPr>
          <p:cNvPr id="3" name="Content Placeholder 2">
            <a:extLst>
              <a:ext uri="{FF2B5EF4-FFF2-40B4-BE49-F238E27FC236}">
                <a16:creationId xmlns:a16="http://schemas.microsoft.com/office/drawing/2014/main" id="{02C6CB67-4338-4123-9BD4-94B4981B646E}"/>
              </a:ext>
            </a:extLst>
          </p:cNvPr>
          <p:cNvSpPr>
            <a:spLocks noGrp="1"/>
          </p:cNvSpPr>
          <p:nvPr>
            <p:ph idx="1"/>
          </p:nvPr>
        </p:nvSpPr>
        <p:spPr/>
        <p:txBody>
          <a:bodyPr>
            <a:normAutofit/>
          </a:bodyPr>
          <a:lstStyle/>
          <a:p>
            <a:r>
              <a:rPr lang="en-US" dirty="0"/>
              <a:t>Kestrel in the future:</a:t>
            </a:r>
          </a:p>
          <a:p>
            <a:pPr lvl="1"/>
            <a:r>
              <a:rPr lang="en-US" dirty="0" err="1"/>
              <a:t>Kestel</a:t>
            </a:r>
            <a:r>
              <a:rPr lang="en-US" dirty="0"/>
              <a:t> has abstracted away HTTP</a:t>
            </a:r>
          </a:p>
          <a:p>
            <a:pPr lvl="1"/>
            <a:r>
              <a:rPr lang="en-US" dirty="0"/>
              <a:t>Event loop and connection abstractions are now separate</a:t>
            </a:r>
          </a:p>
          <a:p>
            <a:pPr lvl="1"/>
            <a:r>
              <a:rPr lang="en-US" dirty="0" err="1"/>
              <a:t>SignalR</a:t>
            </a:r>
            <a:r>
              <a:rPr lang="en-US" dirty="0"/>
              <a:t> based on connection abstractions</a:t>
            </a:r>
          </a:p>
          <a:p>
            <a:pPr lvl="1"/>
            <a:r>
              <a:rPr lang="en-US" dirty="0"/>
              <a:t>Working on HTTP3 and QUIC</a:t>
            </a:r>
          </a:p>
          <a:p>
            <a:r>
              <a:rPr lang="en-US" dirty="0"/>
              <a:t>.NET can be good for writing network protocols</a:t>
            </a:r>
          </a:p>
          <a:p>
            <a:pPr lvl="1"/>
            <a:r>
              <a:rPr lang="en-US" dirty="0"/>
              <a:t>If you avoid (or plan carefully for) allocations performance rivals native code</a:t>
            </a:r>
          </a:p>
          <a:p>
            <a:pPr lvl="1"/>
            <a:r>
              <a:rPr lang="en-US" dirty="0"/>
              <a:t>Get native speed and control with memory-safety</a:t>
            </a:r>
          </a:p>
        </p:txBody>
      </p:sp>
    </p:spTree>
    <p:extLst>
      <p:ext uri="{BB962C8B-B14F-4D97-AF65-F5344CB8AC3E}">
        <p14:creationId xmlns:p14="http://schemas.microsoft.com/office/powerpoint/2010/main" val="1123156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793</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The past and future of ASP.NET Core</vt:lpstr>
      <vt:lpstr>Agenda</vt:lpstr>
      <vt:lpstr>Hosting</vt:lpstr>
      <vt:lpstr>Hosting</vt:lpstr>
      <vt:lpstr>Hosting</vt:lpstr>
      <vt:lpstr>Demo: Hosting and Xamarin</vt:lpstr>
      <vt:lpstr>Servers</vt:lpstr>
      <vt:lpstr>Servers</vt:lpstr>
      <vt:lpstr>Servers</vt:lpstr>
      <vt:lpstr>Demo: Bedrock</vt:lpstr>
      <vt:lpstr>Frameworks</vt:lpstr>
      <vt:lpstr>Frameworks</vt:lpstr>
      <vt:lpstr>Frameworks</vt:lpstr>
      <vt:lpstr>Route-to-code</vt:lpstr>
      <vt:lpstr>Demo: Route-to-code</vt:lpstr>
      <vt:lpstr>Small EXE</vt:lpstr>
      <vt:lpstr>Small EXE</vt:lpstr>
      <vt:lpstr>Demo: Small EXE</vt:lpstr>
      <vt:lpstr>Performance: Small EXE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Nowak</dc:creator>
  <cp:lastModifiedBy>Ryan Nowak</cp:lastModifiedBy>
  <cp:revision>7</cp:revision>
  <dcterms:created xsi:type="dcterms:W3CDTF">2019-10-07T03:45:02Z</dcterms:created>
  <dcterms:modified xsi:type="dcterms:W3CDTF">2019-10-07T03:54:59Z</dcterms:modified>
</cp:coreProperties>
</file>