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339" r:id="rId33"/>
    <p:sldId id="345" r:id="rId34"/>
    <p:sldId id="347" r:id="rId35"/>
    <p:sldId id="346" r:id="rId36"/>
    <p:sldId id="348" r:id="rId37"/>
    <p:sldId id="369" r:id="rId38"/>
    <p:sldId id="447" r:id="rId39"/>
    <p:sldId id="372" r:id="rId40"/>
    <p:sldId id="435" r:id="rId41"/>
    <p:sldId id="383" r:id="rId42"/>
    <p:sldId id="446" r:id="rId43"/>
    <p:sldId id="437" r:id="rId44"/>
    <p:sldId id="443" r:id="rId45"/>
    <p:sldId id="445" r:id="rId46"/>
    <p:sldId id="444" r:id="rId47"/>
    <p:sldId id="370" r:id="rId48"/>
    <p:sldId id="334" r:id="rId49"/>
    <p:sldId id="403" r:id="rId50"/>
  </p:sldIdLst>
  <p:sldSz cx="9144000" cy="6858000" type="screen4x3"/>
  <p:notesSz cx="6881813" cy="92964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339"/>
            <p14:sldId id="345"/>
            <p14:sldId id="347"/>
            <p14:sldId id="346"/>
            <p14:sldId id="348"/>
            <p14:sldId id="369"/>
          </p14:sldIdLst>
        </p14:section>
        <p14:section name="NuGet Package Management" id="{8FF2DE43-510E-467D-A0FD-3112C602D486}">
          <p14:sldIdLst>
            <p14:sldId id="447"/>
            <p14:sldId id="372"/>
            <p14:sldId id="435"/>
            <p14:sldId id="383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44"/>
          </p14:sldIdLst>
        </p14:section>
        <p14:section name="Summary, Questions, Homework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81" d="100"/>
          <a:sy n="81" d="100"/>
        </p:scale>
        <p:origin x="13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1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spnetcore" TargetMode="External"/><Relationship Id="rId2" Type="http://schemas.openxmlformats.org/officeDocument/2006/relationships/hyperlink" Target="https://github.com/dot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ASP.NET MVC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pattern</a:t>
            </a:r>
          </a:p>
          <a:p>
            <a:r>
              <a:rPr lang="en-US" dirty="0"/>
              <a:t>Originally formulated in the late 1970</a:t>
            </a:r>
            <a:r>
              <a:rPr lang="en-US" baseline="-25000" dirty="0"/>
              <a:t>s</a:t>
            </a:r>
            <a:r>
              <a:rPr lang="en-US" dirty="0"/>
              <a:t> 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as part of the Smalltalk</a:t>
            </a:r>
          </a:p>
          <a:p>
            <a:r>
              <a:rPr lang="en-US" dirty="0"/>
              <a:t>Code reusability and separation of concerns</a:t>
            </a:r>
          </a:p>
          <a:p>
            <a:r>
              <a:rPr lang="en-US" dirty="0"/>
              <a:t>Originally developed for</a:t>
            </a:r>
            <a:br>
              <a:rPr lang="en-US" dirty="0"/>
            </a:br>
            <a:r>
              <a:rPr lang="en-US" dirty="0"/>
              <a:t>desktop, then adapted</a:t>
            </a:r>
            <a:br>
              <a:rPr lang="en-US" dirty="0"/>
            </a:br>
            <a:r>
              <a:rPr lang="en-US" dirty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/>
              <a:t>Set of classes that describes the data we are working with as well as the business</a:t>
            </a:r>
          </a:p>
          <a:p>
            <a:r>
              <a:rPr lang="en-US" dirty="0"/>
              <a:t>Rules for how the data can be</a:t>
            </a:r>
            <a:br>
              <a:rPr lang="en-US" dirty="0"/>
            </a:br>
            <a:r>
              <a:rPr lang="en-US" dirty="0"/>
              <a:t>changed and manipulated</a:t>
            </a:r>
          </a:p>
          <a:p>
            <a:r>
              <a:rPr lang="en-US" dirty="0"/>
              <a:t>May contain data validation rules</a:t>
            </a:r>
          </a:p>
          <a:p>
            <a:r>
              <a:rPr lang="en-US" dirty="0"/>
              <a:t>Often encapsulate data stored in a database as well as code used to manipulate the data</a:t>
            </a:r>
          </a:p>
          <a:p>
            <a:r>
              <a:rPr lang="en-US" dirty="0"/>
              <a:t>Most likely a Data Access Layer of some kind</a:t>
            </a:r>
          </a:p>
          <a:p>
            <a:r>
              <a:rPr lang="en-US" dirty="0"/>
              <a:t>Apart from giving the data objects, it doesn't have significance in the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BALSABYGGSATSER FLYGPLANSMODELLER">
            <a:extLst>
              <a:ext uri="{FF2B5EF4-FFF2-40B4-BE49-F238E27FC236}">
                <a16:creationId xmlns:a16="http://schemas.microsoft.com/office/drawing/2014/main" id="{73EB636B-4C87-4A0A-AF4E-B908C470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54" y="1752600"/>
            <a:ext cx="257827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how the application’s user interface (UI) will be displayed</a:t>
            </a:r>
          </a:p>
          <a:p>
            <a:r>
              <a:rPr lang="en-US" dirty="0"/>
              <a:t>May support master views (layouts) and sub-views (partial views or controls)</a:t>
            </a:r>
          </a:p>
          <a:p>
            <a:r>
              <a:rPr lang="en-US" dirty="0"/>
              <a:t>Web: Template to dynamically generate 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6" y="4038600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Utsikten - National Scenic Routes in Norway">
            <a:extLst>
              <a:ext uri="{FF2B5EF4-FFF2-40B4-BE49-F238E27FC236}">
                <a16:creationId xmlns:a16="http://schemas.microsoft.com/office/drawing/2014/main" id="{A71ED0F6-9369-4C7A-A8B7-E00CBEFE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038599"/>
            <a:ext cx="31623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The core MVC component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>
                <a:solidFill>
                  <a:srgbClr val="EBFFD2"/>
                </a:solidFill>
              </a:rPr>
              <a:t>For 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>
                <a:solidFill>
                  <a:srgbClr val="EBFFD2"/>
                </a:solidFill>
              </a:rPr>
              <a:t>Controller 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CakePHP</a:t>
            </a:r>
            <a:r>
              <a:rPr lang="en-US" dirty="0"/>
              <a:t> (PHP)</a:t>
            </a:r>
          </a:p>
          <a:p>
            <a:r>
              <a:rPr lang="en-US" dirty="0">
                <a:hlinkClick r:id="rId3"/>
              </a:rPr>
              <a:t>CodeIgniter</a:t>
            </a:r>
            <a:r>
              <a:rPr lang="en-US" dirty="0"/>
              <a:t> (PHP)</a:t>
            </a:r>
          </a:p>
          <a:p>
            <a:r>
              <a:rPr lang="en-US" dirty="0">
                <a:hlinkClick r:id="rId4"/>
              </a:rPr>
              <a:t>Spring</a:t>
            </a:r>
            <a:r>
              <a:rPr lang="en-US" dirty="0"/>
              <a:t> (Java)</a:t>
            </a:r>
          </a:p>
          <a:p>
            <a:r>
              <a:rPr lang="en-US" dirty="0"/>
              <a:t>Perl: Catalyst, Dancer</a:t>
            </a:r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Django</a:t>
            </a:r>
            <a:r>
              <a:rPr lang="en-US" dirty="0"/>
              <a:t>, Flask,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Nitro, Sinatra</a:t>
            </a:r>
          </a:p>
          <a:p>
            <a:r>
              <a:rPr lang="en-US" dirty="0"/>
              <a:t>JavaScript: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JavaScriptMVC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Spine</a:t>
            </a:r>
            <a:endParaRPr lang="en-US" dirty="0"/>
          </a:p>
          <a:p>
            <a:r>
              <a:rPr lang="en-US" dirty="0">
                <a:hlinkClick r:id="rId10"/>
              </a:rPr>
              <a:t>ASP.NET MVC</a:t>
            </a:r>
            <a:r>
              <a:rPr lang="en-US" dirty="0"/>
              <a:t> (.NET)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1" y="1310055"/>
            <a:ext cx="2675938" cy="2324577"/>
            <a:chOff x="524463" y="1482970"/>
            <a:chExt cx="2675938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24463" y="1482970"/>
              <a:ext cx="2675938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Razor Pages</a:t>
              </a:r>
            </a:p>
          </p:txBody>
        </p:sp>
        <p:cxnSp>
          <p:nvCxnSpPr>
            <p:cNvPr id="25" name="Straight Arrow Connector 24"/>
            <p:cNvCxnSpPr>
              <a:cxnSpLocks/>
              <a:stCxn id="24" idx="2"/>
            </p:cNvCxnSpPr>
            <p:nvPr/>
          </p:nvCxnSpPr>
          <p:spPr>
            <a:xfrm>
              <a:off x="1862432" y="2922577"/>
              <a:ext cx="571189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HTTP Protocol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Web and Examples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Advantages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ASP.NET MVC Project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NuGet Package Management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30709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mature, supported by heaps of third party controls and tools</a:t>
            </a:r>
          </a:p>
          <a:p>
            <a:r>
              <a:rPr lang="en-US" dirty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/>
              <a:t>Viewstate</a:t>
            </a:r>
            <a:endParaRPr lang="en-US" dirty="0"/>
          </a:p>
          <a:p>
            <a:r>
              <a:rPr lang="en-US" dirty="0"/>
              <a:t>Less 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Classic ASP introduced in late 1990's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ASP.NET 1.0 – 2002 (Web Forms)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ASP.NET 3.5 – 2008 (First version of MVC)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Two more versions in next two years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ASP.NET 4 – 2010 (VS 2010, MVC 2.0, Razor)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ASP.NET 4.5 (First version of Web API, VS 2012)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February 2013 – </a:t>
            </a:r>
            <a:r>
              <a:rPr lang="en-US" sz="2800" dirty="0" err="1"/>
              <a:t>SignalR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Autumn 2013 – VS 2013, One ASP.NET, MVC 5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ASP.NET Core – 2014, Roslyn, Platform ind.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ASP.NET 5 – 2010, unifies Core and other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Component-based</a:t>
            </a:r>
          </a:p>
          <a:p>
            <a:r>
              <a:rPr lang="en-US" dirty="0"/>
              <a:t>ASP.NET MVC</a:t>
            </a:r>
          </a:p>
          <a:p>
            <a:r>
              <a:rPr lang="en-US" dirty="0"/>
              <a:t>Web Pages</a:t>
            </a:r>
          </a:p>
          <a:p>
            <a:pPr lvl="1"/>
            <a:r>
              <a:rPr lang="en-US" dirty="0"/>
              <a:t>Lightweight framework for dynamic content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Real-time client-server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top of ASP.NET</a:t>
            </a:r>
          </a:p>
          <a:p>
            <a:pPr lvl="1"/>
            <a:r>
              <a:rPr lang="en-US" dirty="0"/>
              <a:t>Leverage the benefits of ASP.NET</a:t>
            </a:r>
          </a:p>
          <a:p>
            <a:r>
              <a:rPr lang="en-US" dirty="0"/>
              <a:t>Embrace the web</a:t>
            </a:r>
          </a:p>
          <a:p>
            <a:pPr lvl="1"/>
            <a:r>
              <a:rPr lang="en-US" sz="2800" dirty="0"/>
              <a:t>User/SEO friendly URLs, HTML 5, SPA</a:t>
            </a:r>
          </a:p>
          <a:p>
            <a:pPr lvl="1"/>
            <a:r>
              <a:rPr lang="en-US" sz="2800" dirty="0"/>
              <a:t>Adopt REST concepts</a:t>
            </a:r>
            <a:endParaRPr lang="en-US" dirty="0"/>
          </a:p>
          <a:p>
            <a:r>
              <a:rPr lang="en-US" dirty="0"/>
              <a:t>Uses MVC pattern</a:t>
            </a:r>
          </a:p>
          <a:p>
            <a:pPr lvl="1"/>
            <a:r>
              <a:rPr lang="en-US" sz="2800" dirty="0"/>
              <a:t>Conventions and Guidance</a:t>
            </a:r>
          </a:p>
          <a:p>
            <a:pPr lvl="1"/>
            <a:r>
              <a:rPr lang="en-US" sz="2800" dirty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Tight control over markup</a:t>
            </a:r>
          </a:p>
          <a:p>
            <a:r>
              <a:rPr lang="en-US" dirty="0"/>
              <a:t>Testable</a:t>
            </a:r>
          </a:p>
          <a:p>
            <a:r>
              <a:rPr lang="en-US" dirty="0"/>
              <a:t>Loosely coupled and extensible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Razor view engine</a:t>
            </a:r>
          </a:p>
          <a:p>
            <a:pPr lvl="1"/>
            <a:r>
              <a:rPr lang="en-US" dirty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intellisense</a:t>
            </a:r>
            <a:r>
              <a:rPr lang="en-US" dirty="0"/>
              <a:t>, integrated in Visual Studio</a:t>
            </a:r>
          </a:p>
          <a:p>
            <a:r>
              <a:rPr lang="en-US" dirty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ASP.NET MVC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February 2007, Scott Guthrie ("</a:t>
            </a:r>
            <a:r>
              <a:rPr lang="en-US" dirty="0">
                <a:hlinkClick r:id="rId2"/>
              </a:rPr>
              <a:t>ScottGu</a:t>
            </a:r>
            <a:r>
              <a:rPr lang="en-US" dirty="0"/>
              <a:t>") of Microsoft sketched out the core of 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on 13 March 2009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2.0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just one year later, 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3.0 – 13 January 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4.0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5.0 – 17 October 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Core 7.0 – November 2020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29" y="2590800"/>
            <a:ext cx="270554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responsibility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SRP</a:t>
            </a:r>
            <a:r>
              <a:rPr lang="en-US" dirty="0"/>
              <a:t> – Single Responsibility Principle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DRY</a:t>
            </a:r>
            <a:r>
              <a:rPr lang="en-US" dirty="0"/>
              <a:t> – Don’t Repeat Yourself</a:t>
            </a:r>
          </a:p>
          <a:p>
            <a:r>
              <a:rPr lang="en-US" dirty="0"/>
              <a:t>More easily testable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TDD</a:t>
            </a:r>
            <a:r>
              <a:rPr lang="en-US" dirty="0"/>
              <a:t> – Test-driven development</a:t>
            </a:r>
          </a:p>
          <a:p>
            <a:r>
              <a:rPr lang="en-US" dirty="0"/>
              <a:t>Helps with concurrent development</a:t>
            </a:r>
          </a:p>
          <a:p>
            <a:pPr lvl="1"/>
            <a:r>
              <a:rPr lang="en-US" dirty="0"/>
              <a:t>Performing tasks concurrently</a:t>
            </a:r>
          </a:p>
          <a:p>
            <a:pPr lvl="2"/>
            <a:r>
              <a:rPr lang="en-US" dirty="0"/>
              <a:t>One developer works on views</a:t>
            </a:r>
          </a:p>
          <a:p>
            <a:pPr lvl="2"/>
            <a:r>
              <a:rPr lang="en-US" dirty="0"/>
              <a:t>Another works on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any component of the system</a:t>
            </a:r>
          </a:p>
          <a:p>
            <a:pPr lvl="1"/>
            <a:r>
              <a:rPr lang="en-US" dirty="0"/>
              <a:t>Interface-based architecture</a:t>
            </a:r>
          </a:p>
          <a:p>
            <a:r>
              <a:rPr lang="en-US" dirty="0"/>
              <a:t>Almost anything can be replaced or extended</a:t>
            </a:r>
          </a:p>
          <a:p>
            <a:pPr lvl="1"/>
            <a:r>
              <a:rPr lang="en-US" dirty="0"/>
              <a:t>Model binders (request data to CLR objects)</a:t>
            </a:r>
          </a:p>
          <a:p>
            <a:pPr lvl="1"/>
            <a:r>
              <a:rPr lang="en-US" dirty="0"/>
              <a:t>Action/result filters (e.g. </a:t>
            </a:r>
            <a:r>
              <a:rPr lang="en-US" dirty="0" err="1"/>
              <a:t>OnActionExecuting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Spark)</a:t>
            </a:r>
          </a:p>
          <a:p>
            <a:pPr lvl="1"/>
            <a:r>
              <a:rPr lang="en-US" dirty="0"/>
              <a:t>View helpers (HTML, AJAX, URL, etc.)</a:t>
            </a:r>
          </a:p>
          <a:p>
            <a:pPr lvl="1"/>
            <a:r>
              <a:rPr lang="en-US" dirty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/blog/posts/2013/01/28/</a:t>
            </a:r>
            <a:r>
              <a:rPr lang="en-US" dirty="0" err="1"/>
              <a:t>mvc</a:t>
            </a:r>
            <a:r>
              <a:rPr lang="en-US" dirty="0"/>
              <a:t>-is-cool</a:t>
            </a:r>
          </a:p>
          <a:p>
            <a:r>
              <a:rPr lang="en-US" dirty="0"/>
              <a:t>Friendlier to 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/products/chocolate/</a:t>
            </a:r>
          </a:p>
          <a:p>
            <a:r>
              <a:rPr lang="en-US" dirty="0"/>
              <a:t>Friendlier to web 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.NET 5 (Core) source code is available in GitHub:</a:t>
            </a:r>
          </a:p>
          <a:p>
            <a:pPr lvl="1"/>
            <a:r>
              <a:rPr lang="en-US" dirty="0">
                <a:hlinkClick r:id="rId2"/>
              </a:rPr>
              <a:t>https://github.com/dotnet</a:t>
            </a:r>
            <a:endParaRPr lang="en-US" dirty="0"/>
          </a:p>
          <a:p>
            <a:r>
              <a:rPr lang="en-US" dirty="0"/>
              <a:t>ASP.NET Is available in</a:t>
            </a:r>
          </a:p>
          <a:p>
            <a:pPr lvl="1"/>
            <a:r>
              <a:rPr lang="en-US" dirty="0">
                <a:hlinkClick r:id="rId3"/>
              </a:rPr>
              <a:t>https://github.com/dotnet/aspnetcore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in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Niki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/>
              <a:t>Creating ASP.NET MVC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19400"/>
            <a:ext cx="4800600" cy="2880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Tools that we need: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IDE: Visual Studio 2019 Community Edition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Framework: .NET Core (3.1 and 5)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Web server: IIS Express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Data: Microsoft SQL Sever (</a:t>
            </a:r>
            <a:r>
              <a:rPr lang="en-US" dirty="0" err="1"/>
              <a:t>LocalDB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installer will install everything we need</a:t>
            </a:r>
            <a:endParaRPr lang="en-US" dirty="0">
              <a:hlinkClick r:id="rId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https://visualstudio.microsoft.com/downloads/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that ASP.NET MVC uses</a:t>
            </a:r>
          </a:p>
          <a:p>
            <a:pPr lvl="1"/>
            <a:r>
              <a:rPr lang="en-US" dirty="0"/>
              <a:t>C# (OOP, unit testing, </a:t>
            </a:r>
            <a:r>
              <a:rPr lang="en-US" dirty="0" err="1"/>
              <a:t>async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HTML(5) and CSS</a:t>
            </a:r>
          </a:p>
          <a:p>
            <a:pPr lvl="1"/>
            <a:r>
              <a:rPr lang="en-US" dirty="0"/>
              <a:t>JavaScript (jQuery, </a:t>
            </a:r>
            <a:r>
              <a:rPr lang="en-US" dirty="0" err="1"/>
              <a:t>KendoUI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AJAX, Single-page apps</a:t>
            </a:r>
          </a:p>
          <a:p>
            <a:pPr lvl="1"/>
            <a:r>
              <a:rPr lang="en-US" dirty="0"/>
              <a:t>Databases (MS SQL, SQLite, others)</a:t>
            </a:r>
          </a:p>
          <a:p>
            <a:pPr lvl="1"/>
            <a:r>
              <a:rPr lang="en-US" dirty="0"/>
              <a:t>ORM (Entity Framework and LINQ, Dapper)</a:t>
            </a:r>
          </a:p>
          <a:p>
            <a:pPr lvl="1"/>
            <a:r>
              <a:rPr lang="en-US" dirty="0"/>
              <a:t>Web and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/>
              <a:t>Visual Studio 2019: New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C96925A9-074B-45B2-A342-630C6B9F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3291431" cy="21600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7316636-2628-40E1-9AA0-CB587935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64" y="1475961"/>
            <a:ext cx="3291429" cy="21600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EC3A6C5-6D38-43D7-89F9-2AF1992B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04" y="3430095"/>
            <a:ext cx="3291444" cy="21600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B132516-B86C-4FB3-A866-CDE76AF65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81" y="4302039"/>
            <a:ext cx="311351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2019: Default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4AB5A8C-9A9C-4977-AB1A-711D3827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1" y="1066800"/>
            <a:ext cx="5249455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BFEEB475-B999-40DA-A888-CB23CCE1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370" y="2895600"/>
            <a:ext cx="5259376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13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A1F4E324-D650-489F-8C51-E45D01D9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6" b="3905"/>
          <a:stretch/>
        </p:blipFill>
        <p:spPr>
          <a:xfrm>
            <a:off x="88907" y="819613"/>
            <a:ext cx="2739920" cy="55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App Project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Pratbubbla: rektangel med rundade hörn 6">
            <a:extLst>
              <a:ext uri="{FF2B5EF4-FFF2-40B4-BE49-F238E27FC236}">
                <a16:creationId xmlns:a16="http://schemas.microsoft.com/office/drawing/2014/main" id="{AC71AB8E-26A0-4178-AFE9-E0E8F74B9625}"/>
              </a:ext>
            </a:extLst>
          </p:cNvPr>
          <p:cNvSpPr/>
          <p:nvPr/>
        </p:nvSpPr>
        <p:spPr>
          <a:xfrm>
            <a:off x="3121451" y="857397"/>
            <a:ext cx="3501920" cy="358047"/>
          </a:xfrm>
          <a:prstGeom prst="wedgeRoundRectCallout">
            <a:avLst>
              <a:gd name="adj1" fmla="val -103743"/>
              <a:gd name="adj2" fmla="val 225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Static</a:t>
            </a:r>
            <a:r>
              <a:rPr lang="sv-SE" sz="1600" dirty="0"/>
              <a:t> </a:t>
            </a:r>
            <a:r>
              <a:rPr lang="sv-SE" sz="1600" dirty="0" err="1"/>
              <a:t>files</a:t>
            </a:r>
            <a:r>
              <a:rPr lang="sv-SE" sz="1600" dirty="0"/>
              <a:t> (CSS, JavaScript, images </a:t>
            </a:r>
            <a:r>
              <a:rPr lang="sv-SE" sz="1600" dirty="0" err="1"/>
              <a:t>etc</a:t>
            </a:r>
            <a:endParaRPr lang="sv-SE" sz="1600" dirty="0"/>
          </a:p>
        </p:txBody>
      </p:sp>
      <p:sp>
        <p:nvSpPr>
          <p:cNvPr id="28" name="Pratbubbla: rektangel med rundade hörn 27">
            <a:extLst>
              <a:ext uri="{FF2B5EF4-FFF2-40B4-BE49-F238E27FC236}">
                <a16:creationId xmlns:a16="http://schemas.microsoft.com/office/drawing/2014/main" id="{61FD8B82-2F17-41CD-9064-554AA5399431}"/>
              </a:ext>
            </a:extLst>
          </p:cNvPr>
          <p:cNvSpPr/>
          <p:nvPr/>
        </p:nvSpPr>
        <p:spPr>
          <a:xfrm>
            <a:off x="3121451" y="1394553"/>
            <a:ext cx="1679149" cy="358047"/>
          </a:xfrm>
          <a:prstGeom prst="wedgeRoundRectCallout">
            <a:avLst>
              <a:gd name="adj1" fmla="val -162937"/>
              <a:gd name="adj2" fmla="val 117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Site </a:t>
            </a:r>
            <a:r>
              <a:rPr lang="sv-SE" sz="1600" dirty="0" err="1"/>
              <a:t>specific</a:t>
            </a:r>
            <a:r>
              <a:rPr lang="sv-SE" sz="1600" dirty="0"/>
              <a:t> CSS</a:t>
            </a:r>
          </a:p>
        </p:txBody>
      </p:sp>
      <p:sp>
        <p:nvSpPr>
          <p:cNvPr id="29" name="Pratbubbla: rektangel med rundade hörn 28">
            <a:extLst>
              <a:ext uri="{FF2B5EF4-FFF2-40B4-BE49-F238E27FC236}">
                <a16:creationId xmlns:a16="http://schemas.microsoft.com/office/drawing/2014/main" id="{74F107FA-F81E-4496-B323-DE90971564CC}"/>
              </a:ext>
            </a:extLst>
          </p:cNvPr>
          <p:cNvSpPr/>
          <p:nvPr/>
        </p:nvSpPr>
        <p:spPr>
          <a:xfrm>
            <a:off x="3121451" y="1806807"/>
            <a:ext cx="2212549" cy="358047"/>
          </a:xfrm>
          <a:prstGeom prst="wedgeRoundRectCallout">
            <a:avLst>
              <a:gd name="adj1" fmla="val -143278"/>
              <a:gd name="adj2" fmla="val 51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Site </a:t>
            </a:r>
            <a:r>
              <a:rPr lang="sv-SE" sz="1600" dirty="0" err="1"/>
              <a:t>specific</a:t>
            </a:r>
            <a:r>
              <a:rPr lang="sv-SE" sz="1600" dirty="0"/>
              <a:t> JavaScript</a:t>
            </a:r>
          </a:p>
        </p:txBody>
      </p:sp>
      <p:sp>
        <p:nvSpPr>
          <p:cNvPr id="30" name="Pratbubbla: rektangel med rundade hörn 29">
            <a:extLst>
              <a:ext uri="{FF2B5EF4-FFF2-40B4-BE49-F238E27FC236}">
                <a16:creationId xmlns:a16="http://schemas.microsoft.com/office/drawing/2014/main" id="{3005F316-6990-40A2-9C3A-DF5AE65D73FB}"/>
              </a:ext>
            </a:extLst>
          </p:cNvPr>
          <p:cNvSpPr/>
          <p:nvPr/>
        </p:nvSpPr>
        <p:spPr>
          <a:xfrm>
            <a:off x="3121450" y="2842568"/>
            <a:ext cx="2212549" cy="358047"/>
          </a:xfrm>
          <a:prstGeom prst="wedgeRoundRectCallout">
            <a:avLst>
              <a:gd name="adj1" fmla="val -136461"/>
              <a:gd name="adj2" fmla="val 101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Controllers and actions</a:t>
            </a:r>
          </a:p>
        </p:txBody>
      </p:sp>
      <p:sp>
        <p:nvSpPr>
          <p:cNvPr id="31" name="Pratbubbla: rektangel med rundade hörn 30">
            <a:extLst>
              <a:ext uri="{FF2B5EF4-FFF2-40B4-BE49-F238E27FC236}">
                <a16:creationId xmlns:a16="http://schemas.microsoft.com/office/drawing/2014/main" id="{CB4A1FD0-FA8C-41C7-877C-4BF757F4A49A}"/>
              </a:ext>
            </a:extLst>
          </p:cNvPr>
          <p:cNvSpPr/>
          <p:nvPr/>
        </p:nvSpPr>
        <p:spPr>
          <a:xfrm>
            <a:off x="3132862" y="2258390"/>
            <a:ext cx="2212549" cy="358047"/>
          </a:xfrm>
          <a:prstGeom prst="wedgeRoundRectCallout">
            <a:avLst>
              <a:gd name="adj1" fmla="val -139017"/>
              <a:gd name="adj2" fmla="val -21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JavaScript/CSS </a:t>
            </a:r>
            <a:r>
              <a:rPr lang="sv-SE" sz="1600" dirty="0" err="1"/>
              <a:t>libraries</a:t>
            </a:r>
            <a:endParaRPr lang="sv-SE" sz="1600" dirty="0"/>
          </a:p>
        </p:txBody>
      </p:sp>
      <p:sp>
        <p:nvSpPr>
          <p:cNvPr id="32" name="Pratbubbla: rektangel med rundade hörn 31">
            <a:extLst>
              <a:ext uri="{FF2B5EF4-FFF2-40B4-BE49-F238E27FC236}">
                <a16:creationId xmlns:a16="http://schemas.microsoft.com/office/drawing/2014/main" id="{BC2EC7D2-B152-4B89-A123-5791686F9B4B}"/>
              </a:ext>
            </a:extLst>
          </p:cNvPr>
          <p:cNvSpPr/>
          <p:nvPr/>
        </p:nvSpPr>
        <p:spPr>
          <a:xfrm>
            <a:off x="3132861" y="3259308"/>
            <a:ext cx="1058139" cy="358047"/>
          </a:xfrm>
          <a:prstGeom prst="wedgeRoundRectCallout">
            <a:avLst>
              <a:gd name="adj1" fmla="val -238022"/>
              <a:gd name="adj2" fmla="val 88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Models</a:t>
            </a:r>
            <a:endParaRPr lang="sv-SE" sz="1600" dirty="0"/>
          </a:p>
        </p:txBody>
      </p:sp>
      <p:sp>
        <p:nvSpPr>
          <p:cNvPr id="33" name="Pratbubbla: rektangel med rundade hörn 32">
            <a:extLst>
              <a:ext uri="{FF2B5EF4-FFF2-40B4-BE49-F238E27FC236}">
                <a16:creationId xmlns:a16="http://schemas.microsoft.com/office/drawing/2014/main" id="{5F73118A-5549-423B-B418-4BFE36C4984C}"/>
              </a:ext>
            </a:extLst>
          </p:cNvPr>
          <p:cNvSpPr/>
          <p:nvPr/>
        </p:nvSpPr>
        <p:spPr>
          <a:xfrm>
            <a:off x="3146216" y="3777700"/>
            <a:ext cx="1058139" cy="358047"/>
          </a:xfrm>
          <a:prstGeom prst="wedgeRoundRectCallout">
            <a:avLst>
              <a:gd name="adj1" fmla="val -245149"/>
              <a:gd name="adj2" fmla="val 46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Views</a:t>
            </a:r>
            <a:endParaRPr lang="sv-SE" sz="1600" dirty="0"/>
          </a:p>
        </p:txBody>
      </p:sp>
      <p:sp>
        <p:nvSpPr>
          <p:cNvPr id="36" name="Pratbubbla: rektangel med rundade hörn 35">
            <a:extLst>
              <a:ext uri="{FF2B5EF4-FFF2-40B4-BE49-F238E27FC236}">
                <a16:creationId xmlns:a16="http://schemas.microsoft.com/office/drawing/2014/main" id="{DA13050A-DE02-4058-8212-18B2C910C5B5}"/>
              </a:ext>
            </a:extLst>
          </p:cNvPr>
          <p:cNvSpPr/>
          <p:nvPr/>
        </p:nvSpPr>
        <p:spPr>
          <a:xfrm>
            <a:off x="3169585" y="4397195"/>
            <a:ext cx="1783415" cy="358047"/>
          </a:xfrm>
          <a:prstGeom prst="wedgeRoundRectCallout">
            <a:avLst>
              <a:gd name="adj1" fmla="val -152119"/>
              <a:gd name="adj2" fmla="val 730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View</a:t>
            </a:r>
            <a:r>
              <a:rPr lang="sv-SE" sz="1600" dirty="0"/>
              <a:t> templates</a:t>
            </a:r>
          </a:p>
        </p:txBody>
      </p:sp>
      <p:sp>
        <p:nvSpPr>
          <p:cNvPr id="37" name="Pratbubbla: rektangel med rundade hörn 36">
            <a:extLst>
              <a:ext uri="{FF2B5EF4-FFF2-40B4-BE49-F238E27FC236}">
                <a16:creationId xmlns:a16="http://schemas.microsoft.com/office/drawing/2014/main" id="{24BB40B7-E83C-42E4-99D1-EE0FBFF1D2C0}"/>
              </a:ext>
            </a:extLst>
          </p:cNvPr>
          <p:cNvSpPr/>
          <p:nvPr/>
        </p:nvSpPr>
        <p:spPr>
          <a:xfrm>
            <a:off x="3169585" y="5332327"/>
            <a:ext cx="3591879" cy="358047"/>
          </a:xfrm>
          <a:prstGeom prst="wedgeRoundRectCallout">
            <a:avLst>
              <a:gd name="adj1" fmla="val -93593"/>
              <a:gd name="adj2" fmla="val 109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appsettings.json</a:t>
            </a:r>
            <a:r>
              <a:rPr lang="sv-SE" sz="1600" dirty="0"/>
              <a:t> – </a:t>
            </a:r>
            <a:r>
              <a:rPr lang="sv-SE" sz="1600" dirty="0" err="1"/>
              <a:t>Configuration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8" name="Pratbubbla: rektangel med rundade hörn 37">
            <a:extLst>
              <a:ext uri="{FF2B5EF4-FFF2-40B4-BE49-F238E27FC236}">
                <a16:creationId xmlns:a16="http://schemas.microsoft.com/office/drawing/2014/main" id="{7114DD51-3253-4B2F-8B84-D515A49C9113}"/>
              </a:ext>
            </a:extLst>
          </p:cNvPr>
          <p:cNvSpPr/>
          <p:nvPr/>
        </p:nvSpPr>
        <p:spPr>
          <a:xfrm>
            <a:off x="3146216" y="4827739"/>
            <a:ext cx="4282608" cy="358047"/>
          </a:xfrm>
          <a:prstGeom prst="wedgeRoundRectCallout">
            <a:avLst>
              <a:gd name="adj1" fmla="val -80801"/>
              <a:gd name="adj2" fmla="val 4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_</a:t>
            </a:r>
            <a:r>
              <a:rPr lang="sv-SE" sz="1600" dirty="0" err="1"/>
              <a:t>Layout.cshtml</a:t>
            </a:r>
            <a:r>
              <a:rPr lang="sv-SE" sz="1600" dirty="0"/>
              <a:t> – master page (</a:t>
            </a:r>
            <a:r>
              <a:rPr lang="sv-SE" sz="1600" dirty="0" err="1"/>
              <a:t>main</a:t>
            </a:r>
            <a:r>
              <a:rPr lang="sv-SE" sz="1600" dirty="0"/>
              <a:t> template)</a:t>
            </a:r>
          </a:p>
        </p:txBody>
      </p:sp>
      <p:sp>
        <p:nvSpPr>
          <p:cNvPr id="39" name="Pratbubbla: rektangel med rundade hörn 38">
            <a:extLst>
              <a:ext uri="{FF2B5EF4-FFF2-40B4-BE49-F238E27FC236}">
                <a16:creationId xmlns:a16="http://schemas.microsoft.com/office/drawing/2014/main" id="{0AB21913-6AA2-4441-8CA5-25A00BE0984F}"/>
              </a:ext>
            </a:extLst>
          </p:cNvPr>
          <p:cNvSpPr/>
          <p:nvPr/>
        </p:nvSpPr>
        <p:spPr>
          <a:xfrm>
            <a:off x="3146216" y="5797992"/>
            <a:ext cx="4282608" cy="358047"/>
          </a:xfrm>
          <a:prstGeom prst="wedgeRoundRectCallout">
            <a:avLst>
              <a:gd name="adj1" fmla="val -92671"/>
              <a:gd name="adj2" fmla="val 28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Program.cs</a:t>
            </a:r>
            <a:r>
              <a:rPr lang="sv-SE" sz="1600" dirty="0"/>
              <a:t> – The </a:t>
            </a:r>
            <a:r>
              <a:rPr lang="sv-SE" sz="1600" dirty="0" err="1"/>
              <a:t>entry</a:t>
            </a:r>
            <a:r>
              <a:rPr lang="sv-SE" sz="1600" dirty="0"/>
              <a:t> </a:t>
            </a:r>
            <a:r>
              <a:rPr lang="sv-SE" sz="1600" dirty="0" err="1"/>
              <a:t>point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</a:t>
            </a:r>
            <a:r>
              <a:rPr lang="sv-SE" sz="1600" dirty="0" err="1"/>
              <a:t>application</a:t>
            </a:r>
            <a:endParaRPr lang="sv-SE" sz="1600" dirty="0"/>
          </a:p>
        </p:txBody>
      </p:sp>
      <p:sp>
        <p:nvSpPr>
          <p:cNvPr id="40" name="Pratbubbla: rektangel med rundade hörn 39">
            <a:extLst>
              <a:ext uri="{FF2B5EF4-FFF2-40B4-BE49-F238E27FC236}">
                <a16:creationId xmlns:a16="http://schemas.microsoft.com/office/drawing/2014/main" id="{5AB5F2A6-8F4A-46C2-94BD-CC066A39A03A}"/>
              </a:ext>
            </a:extLst>
          </p:cNvPr>
          <p:cNvSpPr/>
          <p:nvPr/>
        </p:nvSpPr>
        <p:spPr>
          <a:xfrm>
            <a:off x="3169585" y="6279485"/>
            <a:ext cx="4949293" cy="358047"/>
          </a:xfrm>
          <a:prstGeom prst="wedgeRoundRectCallout">
            <a:avLst>
              <a:gd name="adj1" fmla="val -87807"/>
              <a:gd name="adj2" fmla="val -48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Startup.cs</a:t>
            </a:r>
            <a:r>
              <a:rPr lang="sv-SE" sz="1600" dirty="0"/>
              <a:t> – Main </a:t>
            </a:r>
            <a:r>
              <a:rPr lang="sv-SE" sz="1600" dirty="0" err="1"/>
              <a:t>configuration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</a:t>
            </a:r>
            <a:r>
              <a:rPr lang="sv-SE" sz="1600" dirty="0" err="1"/>
              <a:t>application</a:t>
            </a:r>
            <a:endParaRPr lang="sv-SE" sz="1600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F0D207C6-9522-464F-A046-F776578A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340" y="2277723"/>
            <a:ext cx="3142060" cy="18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debugging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0547" y="797720"/>
            <a:ext cx="7924800" cy="1488280"/>
          </a:xfrm>
        </p:spPr>
        <p:txBody>
          <a:bodyPr/>
          <a:lstStyle/>
          <a:p>
            <a:r>
              <a:rPr lang="en-US" dirty="0"/>
              <a:t>NuGet Package Management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2" y="3200400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4" y="2133600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 source package management </a:t>
            </a:r>
          </a:p>
          <a:p>
            <a:r>
              <a:rPr lang="en-US" dirty="0"/>
              <a:t>Makes it easy to install and update open source libraries and tools</a:t>
            </a:r>
          </a:p>
          <a:p>
            <a:r>
              <a:rPr lang="en-US" dirty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/>
              <a:t>Simple as adding a reference</a:t>
            </a:r>
          </a:p>
          <a:p>
            <a:r>
              <a:rPr lang="en-US" dirty="0"/>
              <a:t>GUI-based package installer</a:t>
            </a:r>
          </a:p>
          <a:p>
            <a:r>
              <a:rPr lang="en-US" dirty="0"/>
              <a:t>Package manager console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resources (HTML files, images, styles, etc.)</a:t>
            </a:r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Relies on a unique resource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resource metadata (e.g. encoding)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(cookies can overcome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Nightly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Nightly builds of ASP.NET MVC are available via a private NuGet feed</a:t>
            </a:r>
          </a:p>
          <a:p>
            <a:pPr lvl="1"/>
            <a:r>
              <a:rPr lang="en-US" dirty="0"/>
              <a:t>In your Package Manager settings add the following package source: </a:t>
            </a:r>
          </a:p>
          <a:p>
            <a:pPr marL="357188" lvl="1" indent="0">
              <a:buNone/>
            </a:pPr>
            <a:r>
              <a:rPr lang="en-US" dirty="0">
                <a:hlinkClick r:id="rId2"/>
              </a:rPr>
              <a:t>http://www.myget.org/F/aspnetwebstacknightly/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2" y="3764733"/>
            <a:ext cx="5328736" cy="2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4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NuGet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838200"/>
          </a:xfrm>
        </p:spPr>
        <p:txBody>
          <a:bodyPr/>
          <a:lstStyle/>
          <a:p>
            <a:r>
              <a:rPr lang="en-US" dirty="0"/>
              <a:t>Install and update packages as easy as adding a reference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10572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Information 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/>
              <a:t>The open source diagnostics platform of the web</a:t>
            </a:r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538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5" y="4173668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Info with Glimpse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more</a:t>
            </a:r>
          </a:p>
          <a:p>
            <a:pPr lvl="1"/>
            <a:r>
              <a:rPr lang="en-US" dirty="0"/>
              <a:t>Showed inside browser (like </a:t>
            </a:r>
            <a:r>
              <a:rPr lang="en-US" dirty="0" err="1"/>
              <a:t>FireBug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no changes to the application code</a:t>
            </a:r>
          </a:p>
          <a:p>
            <a:pPr lvl="1"/>
            <a:r>
              <a:rPr lang="en-US" dirty="0"/>
              <a:t>Supports ASP.NET MVC, </a:t>
            </a:r>
            <a:r>
              <a:rPr lang="en-US" dirty="0" err="1"/>
              <a:t>WebForms</a:t>
            </a:r>
            <a:r>
              <a:rPr lang="en-US" dirty="0"/>
              <a:t> and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114800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NuGet packages:</a:t>
            </a:r>
          </a:p>
          <a:p>
            <a:pPr lvl="1"/>
            <a:r>
              <a:rPr lang="en-US"/>
              <a:t>Glimpse.Mvc5</a:t>
            </a:r>
            <a:endParaRPr lang="en-US" dirty="0"/>
          </a:p>
          <a:p>
            <a:pPr lvl="1"/>
            <a:r>
              <a:rPr lang="en-US" dirty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it:</a:t>
            </a:r>
          </a:p>
          <a:p>
            <a:pPr lvl="1"/>
            <a:r>
              <a:rPr lang="en-US" dirty="0">
                <a:hlinkClick r:id="rId2"/>
              </a:rPr>
              <a:t>http://localhost:port/Glimpse.axd</a:t>
            </a:r>
            <a:endParaRPr lang="en-US" dirty="0"/>
          </a:p>
          <a:p>
            <a:r>
              <a:rPr lang="en-US" i="1" dirty="0"/>
              <a:t>Beware: Currently "Glimpse.EF6" doesn't work with the new identity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3999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with 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Trace.TraceInformation("Info example");</a:t>
            </a:r>
          </a:p>
          <a:p>
            <a:r>
              <a:rPr lang="en-US" noProof="1"/>
              <a:t>Trace.TraceWarning("Warning example");</a:t>
            </a:r>
          </a:p>
          <a:p>
            <a:r>
              <a:rPr lang="en-US" noProof="1"/>
              <a:t>Debug.WriteLine("Debug example");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Demo: Glimpse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3" y="1066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HTTP is a client-server protocol for transferring web resources via Internet</a:t>
            </a:r>
          </a:p>
          <a:p>
            <a:pPr>
              <a:spcBef>
                <a:spcPts val="300"/>
              </a:spcBef>
            </a:pPr>
            <a:r>
              <a:rPr lang="en-US" dirty="0"/>
              <a:t>Model–view–controller (MVC) is a software architecture pattern</a:t>
            </a:r>
          </a:p>
          <a:p>
            <a:pPr>
              <a:spcBef>
                <a:spcPts val="300"/>
              </a:spcBef>
            </a:pPr>
            <a:r>
              <a:rPr lang="en-US" dirty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meta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9926</TotalTime>
  <Words>2112</Words>
  <Application>Microsoft Office PowerPoint</Application>
  <PresentationFormat>Bildspel på skärmen (4:3)</PresentationFormat>
  <Paragraphs>396</Paragraphs>
  <Slides>49</Slides>
  <Notes>3</Notes>
  <HiddenSlides>1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2019: New Project</vt:lpstr>
      <vt:lpstr>VS 2019: Default Layout</vt:lpstr>
      <vt:lpstr>Internet App Project Files</vt:lpstr>
      <vt:lpstr>Demo: Internet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Claes Engelin</cp:lastModifiedBy>
  <cp:revision>964</cp:revision>
  <dcterms:created xsi:type="dcterms:W3CDTF">2007-12-08T16:03:35Z</dcterms:created>
  <dcterms:modified xsi:type="dcterms:W3CDTF">2021-02-27T11:10:59Z</dcterms:modified>
  <cp:category>software engineering</cp:category>
</cp:coreProperties>
</file>