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38" r:id="rId2"/>
    <p:sldId id="335" r:id="rId3"/>
    <p:sldId id="470" r:id="rId4"/>
    <p:sldId id="468" r:id="rId5"/>
    <p:sldId id="469" r:id="rId6"/>
    <p:sldId id="429" r:id="rId7"/>
    <p:sldId id="454" r:id="rId8"/>
    <p:sldId id="476" r:id="rId9"/>
    <p:sldId id="477" r:id="rId10"/>
    <p:sldId id="478" r:id="rId11"/>
    <p:sldId id="479" r:id="rId12"/>
    <p:sldId id="480" r:id="rId13"/>
    <p:sldId id="481" r:id="rId14"/>
    <p:sldId id="463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26" r:id="rId23"/>
    <p:sldId id="456" r:id="rId24"/>
    <p:sldId id="458" r:id="rId25"/>
    <p:sldId id="457" r:id="rId26"/>
    <p:sldId id="459" r:id="rId27"/>
    <p:sldId id="461" r:id="rId28"/>
    <p:sldId id="491" r:id="rId29"/>
    <p:sldId id="490" r:id="rId30"/>
    <p:sldId id="462" r:id="rId31"/>
    <p:sldId id="492" r:id="rId32"/>
    <p:sldId id="493" r:id="rId33"/>
    <p:sldId id="494" r:id="rId34"/>
    <p:sldId id="495" r:id="rId35"/>
    <p:sldId id="466" r:id="rId36"/>
    <p:sldId id="465" r:id="rId37"/>
    <p:sldId id="473" r:id="rId38"/>
    <p:sldId id="474" r:id="rId39"/>
    <p:sldId id="475" r:id="rId40"/>
    <p:sldId id="496" r:id="rId41"/>
    <p:sldId id="497" r:id="rId42"/>
    <p:sldId id="334" r:id="rId43"/>
    <p:sldId id="464" r:id="rId44"/>
    <p:sldId id="40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53AB8A6-5416-45EE-A6C2-F0E18F6A2F91}">
          <p14:sldIdLst>
            <p14:sldId id="338"/>
            <p14:sldId id="335"/>
          </p14:sldIdLst>
        </p14:section>
        <p14:section name="Scaffolding" id="{B33C9A9D-0052-4063-B3FE-A659D35A6C93}">
          <p14:sldIdLst>
            <p14:sldId id="470"/>
            <p14:sldId id="468"/>
            <p14:sldId id="469"/>
          </p14:sldIdLst>
        </p14:section>
        <p14:section name="Model Binders" id="{6ECA7832-8107-49EE-A0CC-9D6CAF1D681D}">
          <p14:sldIdLst>
            <p14:sldId id="429"/>
            <p14:sldId id="454"/>
            <p14:sldId id="476"/>
            <p14:sldId id="477"/>
            <p14:sldId id="478"/>
            <p14:sldId id="479"/>
            <p14:sldId id="480"/>
            <p14:sldId id="481"/>
            <p14:sldId id="463"/>
          </p14:sldIdLst>
        </p14:section>
        <p14:section name="Display &amp; Editor Templates" id="{81487B51-A8E7-4D01-B8FC-5099973D26BB}">
          <p14:sldIdLst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Data Validation" id="{422460BE-98E3-4BBE-B9F2-A48820B6911A}">
          <p14:sldIdLst>
            <p14:sldId id="426"/>
            <p14:sldId id="456"/>
            <p14:sldId id="458"/>
            <p14:sldId id="457"/>
            <p14:sldId id="459"/>
            <p14:sldId id="461"/>
            <p14:sldId id="491"/>
            <p14:sldId id="490"/>
            <p14:sldId id="462"/>
          </p14:sldIdLst>
        </p14:section>
        <p14:section name="Session, TempData, Cache" id="{A01F72C9-B2D8-49A1-8B57-D983383DF48B}">
          <p14:sldIdLst>
            <p14:sldId id="492"/>
            <p14:sldId id="493"/>
            <p14:sldId id="494"/>
            <p14:sldId id="495"/>
          </p14:sldIdLst>
        </p14:section>
        <p14:section name="Working with Data Source" id="{8C82B9CC-4D99-4C45-A0A5-DBFCE95D573D}">
          <p14:sldIdLst>
            <p14:sldId id="466"/>
            <p14:sldId id="465"/>
            <p14:sldId id="473"/>
            <p14:sldId id="474"/>
            <p14:sldId id="475"/>
            <p14:sldId id="496"/>
            <p14:sldId id="497"/>
          </p14:sldIdLst>
        </p14:section>
        <p14:section name="Summary, Questions, Homework" id="{052859EC-CAE7-45AF-B838-B3EBFE380EB4}">
          <p14:sldIdLst>
            <p14:sldId id="334"/>
            <p14:sldId id="46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69" d="100"/>
          <a:sy n="69" d="100"/>
        </p:scale>
        <p:origin x="14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30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797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25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blogsystem" TargetMode="External"/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loudtimes.org/wp-content/uploads/2011/02/big-d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4572000"/>
            <a:ext cx="2641600" cy="198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99344"/>
            <a:ext cx="3886200" cy="2623647"/>
          </a:xfrm>
          <a:prstGeom prst="rect">
            <a:avLst/>
          </a:prstGeom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Objects binding</a:t>
            </a:r>
          </a:p>
          <a:p>
            <a:pPr lvl="1"/>
            <a:r>
              <a:rPr lang="en-US" dirty="0"/>
              <a:t>Use name attributes as following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/>
              <a:t>" or use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75529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6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9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primitive types binding</a:t>
            </a:r>
          </a:p>
          <a:p>
            <a:pPr lvl="1"/>
            <a:r>
              <a:rPr lang="en-US" dirty="0"/>
              <a:t>Use the same name attribute on every input element and the parameter name of the collection in the action (you can use loops)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8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6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6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objects binding</a:t>
            </a:r>
          </a:p>
          <a:p>
            <a:pPr lvl="1"/>
            <a:r>
              <a:rPr lang="en-US" dirty="0"/>
              <a:t>Use name attributes like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/>
              <a:t>" or use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/>
              <a:t>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/>
              <a:t> loop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8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files binding</a:t>
            </a:r>
          </a:p>
          <a:p>
            <a:pPr lvl="1"/>
            <a:r>
              <a:rPr lang="en-US" dirty="0"/>
              <a:t>Use the same name attribute on all input type files as the name of the collection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2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26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5029200"/>
            <a:ext cx="81248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87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4487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41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comes with helpers methods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/>
              <a:t>There are default implementation</a:t>
            </a:r>
          </a:p>
          <a:p>
            <a:r>
              <a:rPr lang="en-US" dirty="0"/>
              <a:t>Easily to be configured</a:t>
            </a:r>
          </a:p>
          <a:p>
            <a:r>
              <a:rPr lang="en-US" dirty="0"/>
              <a:t>Create folders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DisplayTemplates</a:t>
            </a:r>
            <a:r>
              <a:rPr lang="en-US" dirty="0"/>
              <a:t>" and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EditorTemplates</a:t>
            </a:r>
            <a:r>
              <a:rPr lang="en-US" dirty="0"/>
              <a:t>"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</a:t>
            </a:r>
            <a:r>
              <a:rPr lang="en-US" dirty="0"/>
              <a:t>" folder or in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Views/{Controller}</a:t>
            </a:r>
            <a:r>
              <a:rPr lang="en-US" dirty="0"/>
              <a:t>"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5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91200"/>
          </a:xfrm>
        </p:spPr>
        <p:txBody>
          <a:bodyPr/>
          <a:lstStyle/>
          <a:p>
            <a:r>
              <a:rPr lang="en-US" dirty="0"/>
              <a:t>In the two new folders create a view for each type you want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-&gt; </a:t>
            </a:r>
            <a:r>
              <a:rPr lang="en-US" dirty="0" err="1"/>
              <a:t>String.cshtml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Int32.cshtml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DateTime.cshtml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/>
              <a:t> -&gt; </a:t>
            </a:r>
            <a:r>
              <a:rPr lang="en-US" dirty="0" err="1"/>
              <a:t>Student.cshtml</a:t>
            </a:r>
            <a:endParaRPr lang="en-US" dirty="0"/>
          </a:p>
          <a:p>
            <a:r>
              <a:rPr lang="en-US" dirty="0"/>
              <a:t>The name of the files must reflect the data types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/>
              <a:t>in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978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7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These view are normal view files</a:t>
            </a:r>
          </a:p>
          <a:p>
            <a:r>
              <a:rPr lang="en-US" dirty="0"/>
              <a:t>The framework will start using them instead of the default implementations</a:t>
            </a:r>
          </a:p>
          <a:p>
            <a:r>
              <a:rPr lang="en-US" dirty="0"/>
              <a:t>For example in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Now all strings will be in paragraph</a:t>
            </a:r>
            <a:br>
              <a:rPr lang="en-US" dirty="0"/>
            </a:br>
            <a:r>
              <a:rPr lang="en-US" dirty="0"/>
              <a:t>element and will have quotes surrounding them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for properties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These view are normal view files</a:t>
            </a:r>
          </a:p>
          <a:p>
            <a:r>
              <a:rPr lang="en-US" dirty="0"/>
              <a:t>The framework will start using them instead of the default implementations</a:t>
            </a:r>
          </a:p>
          <a:p>
            <a:r>
              <a:rPr lang="en-US" dirty="0"/>
              <a:t>For example in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Now all strings will be in paragraph</a:t>
            </a:r>
            <a:br>
              <a:rPr lang="en-US" dirty="0"/>
            </a:br>
            <a:r>
              <a:rPr lang="en-US" dirty="0"/>
              <a:t>element and will have quotes surrounding them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for properties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-&gt;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0"/>
            <a:ext cx="1524000" cy="1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3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Scaffolding</a:t>
            </a:r>
          </a:p>
          <a:p>
            <a:r>
              <a:rPr lang="en-US" dirty="0"/>
              <a:t>Model Binders</a:t>
            </a:r>
          </a:p>
          <a:p>
            <a:r>
              <a:rPr lang="en-US" dirty="0"/>
              <a:t>Editor &amp; Display Templates</a:t>
            </a:r>
          </a:p>
          <a:p>
            <a:r>
              <a:rPr lang="en-US" dirty="0"/>
              <a:t>Data Validation</a:t>
            </a:r>
          </a:p>
          <a:p>
            <a:r>
              <a:rPr lang="en-US" dirty="0"/>
              <a:t>Session, </a:t>
            </a:r>
            <a:r>
              <a:rPr lang="en-US" dirty="0" err="1"/>
              <a:t>TempData</a:t>
            </a:r>
            <a:endParaRPr lang="en-US" dirty="0"/>
          </a:p>
          <a:p>
            <a:r>
              <a:rPr lang="en-US" dirty="0"/>
              <a:t>Working with Data Source</a:t>
            </a:r>
          </a:p>
          <a:p>
            <a:pPr lvl="1"/>
            <a:r>
              <a:rPr lang="en-US" dirty="0"/>
              <a:t>Repository Pattern</a:t>
            </a:r>
          </a:p>
          <a:p>
            <a:pPr lvl="1"/>
            <a:r>
              <a:rPr lang="en-US" dirty="0"/>
              <a:t>Unit of Work Pattern</a:t>
            </a:r>
          </a:p>
          <a:p>
            <a:pPr lvl="1"/>
            <a:r>
              <a:rPr lang="en-US" dirty="0" err="1"/>
              <a:t>Ninject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and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889790" y="3295395"/>
            <a:ext cx="4223956" cy="3519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838200"/>
            <a:ext cx="2373342" cy="233283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91200"/>
          </a:xfrm>
        </p:spPr>
        <p:txBody>
          <a:bodyPr/>
          <a:lstStyle/>
          <a:p>
            <a:r>
              <a:rPr lang="en-US" dirty="0"/>
              <a:t>Passing additional information to the templates</a:t>
            </a:r>
          </a:p>
          <a:p>
            <a:pPr lvl="1"/>
            <a:r>
              <a:rPr lang="en-US" dirty="0"/>
              <a:t>There is an object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/>
              <a:t>" in the helper methods as parameter</a:t>
            </a:r>
          </a:p>
          <a:p>
            <a:pPr lvl="1"/>
            <a:r>
              <a:rPr lang="en-US" dirty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get the values from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3576376"/>
            <a:ext cx="724572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46" y="4910667"/>
            <a:ext cx="477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Template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r>
              <a:rPr lang="en-US" dirty="0"/>
              <a:t>Sometimes you need two templates for one data type</a:t>
            </a:r>
          </a:p>
          <a:p>
            <a:pPr lvl="1"/>
            <a:r>
              <a:rPr lang="en-US" dirty="0"/>
              <a:t>Create the template with custom name</a:t>
            </a:r>
          </a:p>
          <a:p>
            <a:pPr lvl="1"/>
            <a:r>
              <a:rPr lang="en-US" dirty="0"/>
              <a:t>Decorate the property in the model with the </a:t>
            </a:r>
            <a:r>
              <a:rPr lang="en-US" dirty="0" err="1"/>
              <a:t>UIHint</a:t>
            </a:r>
            <a:r>
              <a:rPr lang="en-US" dirty="0"/>
              <a:t> attribute specifying the template name</a:t>
            </a:r>
          </a:p>
          <a:p>
            <a:pPr lvl="1"/>
            <a:r>
              <a:rPr lang="en-US" dirty="0"/>
              <a:t>You can set the name in the helpers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4648200"/>
            <a:ext cx="36853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724400"/>
            <a:ext cx="20288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" y="5653617"/>
            <a:ext cx="5251081" cy="4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1126893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54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defined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System.ComponentModel.DataAnnotations</a:t>
            </a:r>
            <a:r>
              <a:rPr lang="en-US" dirty="0"/>
              <a:t> </a:t>
            </a:r>
          </a:p>
          <a:p>
            <a:r>
              <a:rPr lang="en-US" dirty="0"/>
              <a:t>Covers common validation patterns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/>
              <a:t>Regex</a:t>
            </a:r>
          </a:p>
          <a:p>
            <a:pPr lvl="1"/>
            <a:r>
              <a:rPr lang="en-US" dirty="0"/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718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83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61958"/>
              </p:ext>
            </p:extLst>
          </p:nvPr>
        </p:nvGraphicFramePr>
        <p:xfrm>
          <a:off x="609600" y="1214120"/>
          <a:ext cx="79248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4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  <a:p>
            <a:r>
              <a:rPr lang="en-US" dirty="0"/>
              <a:t>Inherit </a:t>
            </a:r>
            <a:r>
              <a:rPr lang="en-US" dirty="0" err="1"/>
              <a:t>ValidationAttribute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05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–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ModelState.IsValid</a:t>
            </a:r>
            <a:r>
              <a:rPr lang="en-US" dirty="0"/>
              <a:t> – will give us information about the data validation success</a:t>
            </a:r>
          </a:p>
          <a:p>
            <a:r>
              <a:rPr lang="en-US" dirty="0" err="1"/>
              <a:t>ModelState.AddModelError</a:t>
            </a:r>
            <a:r>
              <a:rPr lang="en-US" dirty="0"/>
              <a:t> – custom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81300"/>
            <a:ext cx="6743700" cy="377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5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–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Html.ValidationSummary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output errors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Html.ValidationMessageFor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(…)</a:t>
            </a:r>
            <a:r>
              <a:rPr lang="en-US" dirty="0"/>
              <a:t> – outputs validation message for specified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8" y="2971800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5802382" y="4248442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0753" y="403860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5408913" y="5567285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7284" y="5357443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Your model should implemented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IValidatableObject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now on,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/>
              <a:t> (works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too) will validate the object by your custom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980"/>
          <a:stretch/>
        </p:blipFill>
        <p:spPr bwMode="auto">
          <a:xfrm>
            <a:off x="829733" y="304800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2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425" y="7620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7907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19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6096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858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9754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773"/>
              </p:ext>
            </p:extLst>
          </p:nvPr>
        </p:nvGraphicFramePr>
        <p:xfrm>
          <a:off x="1219200" y="1295400"/>
          <a:ext cx="6705600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en-US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9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1999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Session, </a:t>
            </a:r>
            <a:r>
              <a:rPr lang="en-US" dirty="0" err="1"/>
              <a:t>TempData</a:t>
            </a:r>
            <a:r>
              <a:rPr lang="en-US" dirty="0"/>
              <a:t>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2667000"/>
            <a:ext cx="5715000" cy="2667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47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9" y="1295400"/>
            <a:ext cx="8686800" cy="5791200"/>
          </a:xfrm>
        </p:spPr>
        <p:txBody>
          <a:bodyPr/>
          <a:lstStyle/>
          <a:p>
            <a:r>
              <a:rPr lang="en-US" dirty="0"/>
              <a:t>Each client has session id, which ASP.NET stores</a:t>
            </a:r>
          </a:p>
          <a:p>
            <a:r>
              <a:rPr lang="en-US" dirty="0"/>
              <a:t>You can use it to store information in the memory of the application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886200"/>
            <a:ext cx="5484518" cy="179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0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can be used like a dictionary</a:t>
            </a:r>
          </a:p>
          <a:p>
            <a:r>
              <a:rPr lang="en-US" dirty="0"/>
              <a:t>Each saved value lasts for the current and the next request</a:t>
            </a:r>
          </a:p>
          <a:p>
            <a:r>
              <a:rPr lang="en-US" dirty="0"/>
              <a:t>Perfect for redirects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478207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0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You can save global data into the Cache</a:t>
            </a:r>
          </a:p>
          <a:p>
            <a:r>
              <a:rPr lang="en-US" dirty="0"/>
              <a:t>It works like dictionary</a:t>
            </a:r>
          </a:p>
          <a:p>
            <a:r>
              <a:rPr lang="en-US" dirty="0"/>
              <a:t>It is not per client, but rather global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24840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5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Working with Data Source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/>
              <a:t>Repository pattern and Unit of Work pattern</a:t>
            </a:r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1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business code from data access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Testability</a:t>
            </a:r>
          </a:p>
          <a:p>
            <a:r>
              <a:rPr lang="en-US" dirty="0"/>
              <a:t>Encapsulate data 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Flexibility, Testability</a:t>
            </a:r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/>
              <a:t>IRepository</a:t>
            </a:r>
            <a:r>
              <a:rPr lang="en-US" dirty="0"/>
              <a:t>&lt;T&gt;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657600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6414380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914400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40540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5434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800225" y="1763917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4572000" y="1763917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4572000" y="1763917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1800225" y="3814904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4572000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7328780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changes in persistent objects</a:t>
            </a:r>
          </a:p>
          <a:p>
            <a:pPr lvl="1"/>
            <a:r>
              <a:rPr lang="en-US" dirty="0"/>
              <a:t>Efficient data access</a:t>
            </a:r>
          </a:p>
          <a:p>
            <a:pPr lvl="1"/>
            <a:r>
              <a:rPr lang="en-US" dirty="0"/>
              <a:t>Manage concurrency problems</a:t>
            </a:r>
          </a:p>
          <a:p>
            <a:pPr lvl="1"/>
            <a:r>
              <a:rPr lang="en-US" dirty="0"/>
              <a:t>Manage transactions</a:t>
            </a:r>
          </a:p>
          <a:p>
            <a:r>
              <a:rPr lang="en-US" dirty="0"/>
              <a:t>Keep business logic free of data access 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1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>
                <a:hlinkClick r:id="rId2"/>
              </a:rPr>
              <a:t>UoW</a:t>
            </a:r>
            <a:r>
              <a:rPr lang="en-US" dirty="0">
                <a:hlinkClick r:id="rId2"/>
              </a:rPr>
              <a:t> Patterns in an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0" y="1244474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Scaffolding?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Code generation framework for 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When you want to quickly add boilerplate code that interacts with data 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Can reduce the amount of time to develop standard data operations in your 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Provides 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VS 2013 includes pre-installed code generators for MVC, and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79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Ninject</a:t>
            </a:r>
            <a:r>
              <a:rPr lang="en-US" dirty="0"/>
              <a:t> </a:t>
            </a:r>
            <a:r>
              <a:rPr lang="en-US" dirty="0" err="1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use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dependency inversion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quite easy to do</a:t>
            </a:r>
          </a:p>
          <a:p>
            <a:r>
              <a:rPr lang="en-US" dirty="0"/>
              <a:t>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NinjectWebCommon</a:t>
            </a:r>
            <a:r>
              <a:rPr lang="en-US" dirty="0"/>
              <a:t> add your bindings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RegisterServices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680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use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map your database models to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the web</a:t>
            </a:r>
          </a:p>
          <a:p>
            <a:r>
              <a:rPr lang="en-US" dirty="0"/>
              <a:t>Install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Make mappings for the models</a:t>
            </a:r>
          </a:p>
          <a:p>
            <a:r>
              <a:rPr lang="en-US" dirty="0"/>
              <a:t>Use them in your LINQ queries</a:t>
            </a:r>
          </a:p>
          <a:p>
            <a:r>
              <a:rPr lang="en-US" dirty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https://github.com/NikolayIT/blogsystem</a:t>
            </a:r>
            <a:r>
              <a:rPr lang="en-US" dirty="0"/>
              <a:t> 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dirty="0"/>
              <a:t>Working with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0118"/>
            <a:ext cx="8686800" cy="5965482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simple ASP.NET MVC Twitter-like system using data validation, Entity Framework, repository pattern and unit of work pattern. Your system should: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Have users and administrators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List all tweets for specific user in his profile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List all tweets containing specific tag (#fail) and use 15 minutes caching for each tag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Have administration for the tweets using ASP.NET scaffolding (admins only)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* Have Kendo UI Grid-based administration for tweets (with paging, sorting, filtering, </a:t>
            </a:r>
            <a:r>
              <a:rPr lang="en-US" dirty="0" err="1"/>
              <a:t>etv</a:t>
            </a:r>
            <a:r>
              <a:rPr lang="en-US" dirty="0"/>
              <a:t>.)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62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/>
              <a:t>Demo: Create Scaffold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3843" y="5486400"/>
            <a:ext cx="7376311" cy="873920"/>
          </a:xfrm>
        </p:spPr>
        <p:txBody>
          <a:bodyPr/>
          <a:lstStyle/>
          <a:p>
            <a:r>
              <a:rPr lang="en-US" dirty="0"/>
              <a:t>Create CRUD pages with read/write actions, using Entity Framework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00229"/>
            <a:ext cx="5334000" cy="374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914400"/>
            <a:ext cx="6172200" cy="1006707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45944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897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easy of handling HTTP post request</a:t>
            </a:r>
          </a:p>
          <a:p>
            <a:r>
              <a:rPr lang="en-US" dirty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84633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1800" y="2984633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49" y="2743198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24735" y="2266146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6274970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07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  <a:p>
            <a:pPr lvl="1"/>
            <a:r>
              <a:rPr lang="en-US" dirty="0"/>
              <a:t>The name attribute of the input HTML element should be the same as the name of parameter in the 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99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binding</a:t>
            </a:r>
          </a:p>
          <a:p>
            <a:pPr lvl="1"/>
            <a:r>
              <a:rPr lang="en-US" dirty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4385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3451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905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9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13814</TotalTime>
  <Words>1624</Words>
  <Application>Microsoft Office PowerPoint</Application>
  <PresentationFormat>Bildspel på skärmen (4:3)</PresentationFormat>
  <Paragraphs>283</Paragraphs>
  <Slides>44</Slides>
  <Notes>7</Notes>
  <HiddenSlides>1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44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Wingdings 2</vt:lpstr>
      <vt:lpstr>Telerik Academy</vt:lpstr>
      <vt:lpstr>ASP.NET MVC Working with Data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 Application</vt:lpstr>
      <vt:lpstr>Ninject IoC</vt:lpstr>
      <vt:lpstr>AutoMapper</vt:lpstr>
      <vt:lpstr>ASP.NET MVC Working with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Claes Engelin</cp:lastModifiedBy>
  <cp:revision>912</cp:revision>
  <dcterms:created xsi:type="dcterms:W3CDTF">2007-12-08T16:03:35Z</dcterms:created>
  <dcterms:modified xsi:type="dcterms:W3CDTF">2021-03-09T05:26:49Z</dcterms:modified>
  <cp:category>software engineering</cp:category>
</cp:coreProperties>
</file>