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4"/>
  </p:notesMasterIdLst>
  <p:handoutMasterIdLst>
    <p:handoutMasterId r:id="rId55"/>
  </p:handoutMasterIdLst>
  <p:sldIdLst>
    <p:sldId id="320" r:id="rId2"/>
    <p:sldId id="321" r:id="rId3"/>
    <p:sldId id="323" r:id="rId4"/>
    <p:sldId id="324" r:id="rId5"/>
    <p:sldId id="325" r:id="rId6"/>
    <p:sldId id="365" r:id="rId7"/>
    <p:sldId id="327" r:id="rId8"/>
    <p:sldId id="366" r:id="rId9"/>
    <p:sldId id="367" r:id="rId10"/>
    <p:sldId id="330" r:id="rId11"/>
    <p:sldId id="331" r:id="rId12"/>
    <p:sldId id="332" r:id="rId13"/>
    <p:sldId id="373" r:id="rId14"/>
    <p:sldId id="374" r:id="rId15"/>
    <p:sldId id="333" r:id="rId16"/>
    <p:sldId id="334" r:id="rId17"/>
    <p:sldId id="335" r:id="rId18"/>
    <p:sldId id="336" r:id="rId19"/>
    <p:sldId id="337" r:id="rId20"/>
    <p:sldId id="338" r:id="rId21"/>
    <p:sldId id="368" r:id="rId22"/>
    <p:sldId id="340" r:id="rId23"/>
    <p:sldId id="376" r:id="rId24"/>
    <p:sldId id="377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71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78" r:id="rId48"/>
    <p:sldId id="369" r:id="rId49"/>
    <p:sldId id="362" r:id="rId50"/>
    <p:sldId id="363" r:id="rId51"/>
    <p:sldId id="364" r:id="rId52"/>
    <p:sldId id="370" r:id="rId5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 varScale="1">
        <p:scale>
          <a:sx n="68" d="100"/>
          <a:sy n="68" d="100"/>
        </p:scale>
        <p:origin x="14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98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38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A5804-C1D9-4B7F-A9E6-9C3D75D40117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1E388-2289-42FE-9487-86385815700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D652B-CA53-4802-8036-02EED8628227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Example description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sk_(computing)" TargetMode="External"/><Relationship Id="rId2" Type="http://schemas.openxmlformats.org/officeDocument/2006/relationships/hyperlink" Target="https://en.wikipedia.org/wiki/Boolean_algeb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phics.stanford.edu/~seander/bithacks.html" TargetMode="External"/><Relationship Id="rId4" Type="http://schemas.openxmlformats.org/officeDocument/2006/relationships/hyperlink" Target="https://en.wikipedia.org/wiki/Bitwise_operation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Operators and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Performing Simple Calculations with C#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5232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7586" name="Picture 2" descr="http://www.sckcen.be/fusionweb/images/fusion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91000" y="4343400"/>
            <a:ext cx="4419600" cy="22098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1927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/>
              <a:t>Division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/>
              <a:t> if used on integers returns integer (without rounding) or exception</a:t>
            </a:r>
          </a:p>
          <a:p>
            <a:r>
              <a:rPr lang="en-US" dirty="0"/>
              <a:t>Division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/>
              <a:t> if used on real numbers returns real number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/>
              <a:t> 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/>
              <a:t>Remainder 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division of integers</a:t>
            </a:r>
          </a:p>
          <a:p>
            <a:r>
              <a:rPr lang="en-US" dirty="0"/>
              <a:t>The special addition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Arithmetic Operators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143000"/>
            <a:ext cx="7416800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 / 4.0;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 * squareSide;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Arithmetic Operators –</a:t>
            </a:r>
            <a:br>
              <a:rPr lang="en-US" sz="3800" dirty="0"/>
            </a:br>
            <a:r>
              <a:rPr lang="en-US" sz="3800" dirty="0"/>
              <a:t>Example (2)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542395"/>
            <a:ext cx="7416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Console.WriteLine(11.0 / 3);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3.0);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3); 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-3);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Console.WriteLine(-11 % 3);  // -2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Console.WriteLine(1.5 / 0.0);  // Infinity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Console.WriteLine(-1.5 / 0.0); // -Infinity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Console.WriteLine(0.0 / 0.0);  // NaN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Console.WriteLine(5 / x); // DivideByZeroException</a:t>
            </a:r>
          </a:p>
        </p:txBody>
      </p:sp>
    </p:spTree>
    <p:extLst>
      <p:ext uri="{BB962C8B-B14F-4D97-AF65-F5344CB8AC3E}">
        <p14:creationId xmlns:p14="http://schemas.microsoft.com/office/powerpoint/2010/main" val="330459810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Arithmetic Operators –</a:t>
            </a:r>
            <a:br>
              <a:rPr lang="en-US" sz="3800" dirty="0"/>
            </a:br>
            <a:r>
              <a:rPr lang="en-US" sz="3800"/>
              <a:t>Overflow Examples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466195"/>
            <a:ext cx="7416800" cy="47364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bigNum = 2000000000;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bigSum = 2 * bigNum; // Integer overflow!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Console.WriteLine(bigSum); // -294967296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Int32.MaxValue;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bigNum + 1;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Console.WriteLine(bigNum); // -2147483648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checked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This will cause OverflowException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bigSum = bigNum * 2;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20748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828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1258888" y="271363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83580">
            <a:off x="2078115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01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51042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Logical operators take 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0428198"/>
              </p:ext>
            </p:extLst>
          </p:nvPr>
        </p:nvGraphicFramePr>
        <p:xfrm>
          <a:off x="573797" y="45419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the logical </a:t>
            </a:r>
            <a:r>
              <a:rPr lang="en-US" dirty="0"/>
              <a:t>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2" y="1923395"/>
            <a:ext cx="76850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5557270" y="2763788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3187" y="1524000"/>
            <a:ext cx="5713413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1371600" y="2421624"/>
            <a:ext cx="5713413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351916">
            <a:off x="838416" y="3036350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</a:t>
            </a:r>
            <a:r>
              <a:rPr lang="en-US" dirty="0"/>
              <a:t>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Operators in C# and Operator Precedence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Arithmetic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Bitwise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Comparison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Assignment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Other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Implicit and Explicit Type Conversions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Expressions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2095500"/>
            <a:ext cx="2579496" cy="23241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2225" y="5207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reflection blurRad="6350" stA="55000" endA="300" endPos="45500" dir="5400000" sy="-100000" algn="bl" rotWithShape="0"/>
                </a:effectLst>
              </a:rPr>
              <a:t>Bitwise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Bitwise operator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turns all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and all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/>
              <a:t>Like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for boolean expressions but bit 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operators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behave like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Behavior of the operators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501092"/>
              </p:ext>
            </p:extLst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 (2)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operators are used on integer numbers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)</a:t>
            </a:r>
          </a:p>
          <a:p>
            <a:r>
              <a:rPr lang="en-US" dirty="0"/>
              <a:t>Bitwise operators are applied bit by bit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581400"/>
            <a:ext cx="7559675" cy="27423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  // 00000000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  // 00000000 00000101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  // 00000000 00000111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  // 00000000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  // 00000000 00000100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&lt;&lt; 1);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&gt;&gt; 1);  // 00000000 00000001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build="p"/>
      <p:bldP spid="5089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Bitwise Operators – Tips &amp; Tricks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to get the bit at position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/>
              <a:t> in a number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How to set the bit at position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1676400"/>
            <a:ext cx="755967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// 00000000 00100000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nAndMask = n &amp; mask;  // 00000000 00100000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bit = nAndMask &gt;&gt; p;  // 00000000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Console.WriteLine(bit);   // 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4648200"/>
            <a:ext cx="7559675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~(1 &lt;&lt; p);       // 11111111 11011111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&amp; mask;      // 00000000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 // 3</a:t>
            </a:r>
          </a:p>
        </p:txBody>
      </p:sp>
      <p:pic>
        <p:nvPicPr>
          <p:cNvPr id="1026" name="Picture 2" descr="http://www.rt-embedded.com/blog/wp-content/uploads/2010/08/bitwise-150x15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1550">
            <a:off x="7603242" y="3593218"/>
            <a:ext cx="1147940" cy="1147940"/>
          </a:xfrm>
          <a:prstGeom prst="roundRect">
            <a:avLst>
              <a:gd name="adj" fmla="val 9634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26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3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Bitwise Operators – </a:t>
            </a:r>
            <a:br>
              <a:rPr lang="en-US" dirty="0"/>
            </a:br>
            <a:r>
              <a:rPr lang="en-US" dirty="0"/>
              <a:t>Tips &amp; Tricks (2)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How to set the bit at position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How to print a binary number to the console?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2202944"/>
            <a:ext cx="7559675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  // 00000000 00010000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| mask;      // 00000000 00110011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 // 51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4955421"/>
            <a:ext cx="7559675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Convert.ToString(result, 2).PadLeft(32, '0'));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00000000000000000000000000110011</a:t>
            </a:r>
          </a:p>
        </p:txBody>
      </p:sp>
      <p:pic>
        <p:nvPicPr>
          <p:cNvPr id="9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2900" y="254875"/>
            <a:ext cx="1775699" cy="79600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057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8888" y="267652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25691">
            <a:off x="3480768" y="3683627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4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782038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478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50843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/>
          <a:lstStyle/>
          <a:p>
            <a:r>
              <a:rPr lang="en-US" dirty="0"/>
              <a:t>Comparison operators are used to compare variables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// 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35280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 build="p"/>
      <p:bldP spid="4997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variable ,</a:t>
            </a:r>
          </a:p>
          <a:p>
            <a:pPr lvl="1"/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hlink"/>
                </a:solidFill>
              </a:rPr>
              <a:t>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hlink"/>
                </a:solidFill>
              </a:rPr>
              <a:t>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hlink"/>
                </a:solidFill>
              </a:rPr>
              <a:t>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58999" y="34290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/>
      <p:bldP spid="5007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3280374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1731276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/>
              <a:t>Arithmetic, Logical, Comparison, Assignment, Etc.</a:t>
            </a:r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91200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14400" y="39624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95400" y="33782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converted to string automatically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94843" y="3200400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9" grpId="0" build="p"/>
      <p:bldP spid="56730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r>
              <a:rPr lang="en-US" dirty="0"/>
              <a:t>Square brackets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are used with arrays indexers and attributes</a:t>
            </a:r>
          </a:p>
          <a:p>
            <a:r>
              <a:rPr lang="en-US" dirty="0"/>
              <a:t>Parentheses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are used to override the default operator precedence</a:t>
            </a:r>
          </a:p>
          <a:p>
            <a:r>
              <a:rPr lang="en-US" dirty="0"/>
              <a:t>Class 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83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3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dirty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type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81628"/>
            <a:ext cx="7478711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Null-coalescing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??</a:t>
            </a:r>
            <a:r>
              <a:rPr lang="en-US" dirty="0"/>
              <a:t> is used to define a default value for both nullable value types and reference types</a:t>
            </a:r>
          </a:p>
          <a:p>
            <a:pPr lvl="1"/>
            <a:r>
              <a:rPr lang="en-US" dirty="0"/>
              <a:t>It returns the left-hand operand if it is not null</a:t>
            </a:r>
          </a:p>
          <a:p>
            <a:pPr lvl="2"/>
            <a:r>
              <a:rPr lang="en-US" dirty="0"/>
              <a:t>Otherwise it returns the right operand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7" y="4188222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null;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4344" y="5336818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1;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419600" y="4038600"/>
            <a:ext cx="4038600" cy="527804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the value of y is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26858" y="5796796"/>
            <a:ext cx="4031342" cy="527804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the value of y is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1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Using some other 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763339"/>
            <a:ext cx="7848600" cy="44705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 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25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572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06560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6764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and Explicit Type Conversions</a:t>
            </a:r>
            <a:endParaRPr lang="bg-BG" dirty="0"/>
          </a:p>
        </p:txBody>
      </p:sp>
      <p:pic>
        <p:nvPicPr>
          <p:cNvPr id="22530" name="Picture 2" descr="http://coaxsat.com/images/f-adapter%20ma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09900" y="3886200"/>
            <a:ext cx="2933700" cy="2293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Conversion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 type conversion</a:t>
            </a:r>
          </a:p>
          <a:p>
            <a:pPr lvl="1"/>
            <a:r>
              <a:rPr lang="en-US" dirty="0"/>
              <a:t>Automatic conversion of value of one data type to value of another data type</a:t>
            </a:r>
          </a:p>
          <a:p>
            <a:pPr lvl="1"/>
            <a:r>
              <a:rPr lang="en-US" dirty="0"/>
              <a:t>Allowed when no loss of data is possible</a:t>
            </a:r>
          </a:p>
          <a:p>
            <a:pPr lvl="2"/>
            <a:r>
              <a:rPr lang="en-US" dirty="0"/>
              <a:t>"Larger" types can implicitly take values of smaller "types"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990601" y="5336818"/>
            <a:ext cx="70866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i;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  <p:bldP spid="51405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Type Conversion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 type conversion</a:t>
            </a:r>
          </a:p>
          <a:p>
            <a:pPr lvl="1"/>
            <a:r>
              <a:rPr lang="en-US" dirty="0"/>
              <a:t>Manual conversion of a value of one data type to a value of another data type</a:t>
            </a:r>
          </a:p>
          <a:p>
            <a:pPr lvl="1"/>
            <a:r>
              <a:rPr lang="en-US" dirty="0"/>
              <a:t>Allowed only explicitly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Required when there is a possibility of loss of data or precision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990601" y="5336818"/>
            <a:ext cx="71628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(int) l;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/>
      <p:bldP spid="5150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40763" cy="53292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Operator</a:t>
            </a:r>
            <a:r>
              <a:rPr lang="en-US" dirty="0"/>
              <a:t> 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 </a:t>
            </a:r>
            <a:r>
              <a:rPr lang="en-US" dirty="0"/>
              <a:t>are sequences of operators and operands that are evaluated to a single 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 – Example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/>
              <a:t>Example of implicit and explicit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i="1" dirty="0"/>
              <a:t>Note</a:t>
            </a:r>
            <a:r>
              <a:rPr lang="en-US" dirty="0"/>
              <a:t>: Explicit conversion may be used even if not required by the compiler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612775" y="1888470"/>
            <a:ext cx="7920038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Type Conversions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4384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7410" name="Picture 2" descr="http://www.highlandmapping.com/gis-consulting/images/data-funne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441348">
            <a:off x="3143270" y="2091907"/>
            <a:ext cx="2822522" cy="5241828"/>
          </a:xfrm>
          <a:prstGeom prst="roundRect">
            <a:avLst>
              <a:gd name="adj" fmla="val 1165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53421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Expressions are sequences of operators, literals and variables that are evaluated to some 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5801" y="3545919"/>
            <a:ext cx="77724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build="p"/>
      <p:bldP spid="52838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/>
              <a:t> have: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762000" y="4114800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 + 3; // 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(a+3) * (a-4) + (2*a + 7) / 4;  // b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greater = (a &gt; b) || ((a == 0) &amp;&amp; (b == 0));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667000" y="2438400"/>
            <a:ext cx="3200400" cy="1379101"/>
          </a:xfrm>
          <a:prstGeom prst="wedgeRoundRectCallout">
            <a:avLst>
              <a:gd name="adj1" fmla="val -56656"/>
              <a:gd name="adj2" fmla="val 788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compile 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6400800" y="1828800"/>
            <a:ext cx="2209800" cy="1804749"/>
          </a:xfrm>
          <a:prstGeom prst="wedgeRoundRectCallout">
            <a:avLst>
              <a:gd name="adj1" fmla="val -95304"/>
              <a:gd name="adj2" fmla="val 967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runtime.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309914" y="5519058"/>
            <a:ext cx="4114800" cy="953453"/>
          </a:xfrm>
          <a:prstGeom prst="wedgeRoundRectCallout">
            <a:avLst>
              <a:gd name="adj1" fmla="val -1761"/>
              <a:gd name="adj2" fmla="val -961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runtime.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 animBg="1"/>
      <p:bldP spid="525318" grpId="0" animBg="1"/>
      <p:bldP spid="5253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2545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5264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06825">
            <a:off x="3877780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discussed the operators in C#: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Arithmetic, logical, bitwise, comparison, assignment and others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Bitwise calculations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Operator precedence </a:t>
            </a:r>
          </a:p>
          <a:p>
            <a:pPr>
              <a:lnSpc>
                <a:spcPct val="100000"/>
              </a:lnSpc>
            </a:pPr>
            <a:r>
              <a:rPr lang="en-US" dirty="0"/>
              <a:t>We learned when to use implicit and explicit type conversions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learned how to use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dirty="0"/>
              <a:t>Boolean algebra</a:t>
            </a:r>
          </a:p>
          <a:p>
            <a:pPr lvl="1">
              <a:lnSpc>
                <a:spcPts val="3500"/>
              </a:lnSpc>
            </a:pPr>
            <a:r>
              <a:rPr lang="en-US" dirty="0">
                <a:hlinkClick r:id="rId2"/>
              </a:rPr>
              <a:t>en.wikipedia.org/wiki/</a:t>
            </a:r>
            <a:r>
              <a:rPr lang="en-US" dirty="0" err="1">
                <a:hlinkClick r:id="rId2"/>
              </a:rPr>
              <a:t>Boolean_algebra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/>
              <a:t>Bitwise mask</a:t>
            </a:r>
          </a:p>
          <a:p>
            <a:pPr lvl="1">
              <a:lnSpc>
                <a:spcPts val="3500"/>
              </a:lnSpc>
            </a:pPr>
            <a:r>
              <a:rPr lang="en-US" dirty="0">
                <a:hlinkClick r:id="rId3"/>
              </a:rPr>
              <a:t>en.wikipedia.org/wiki/Mask_(computing)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/>
              <a:t>Bitwise operation</a:t>
            </a:r>
          </a:p>
          <a:p>
            <a:pPr lvl="1">
              <a:lnSpc>
                <a:spcPts val="3500"/>
              </a:lnSpc>
            </a:pPr>
            <a:r>
              <a:rPr lang="en-US" dirty="0">
                <a:hlinkClick r:id="rId4"/>
              </a:rPr>
              <a:t>en.wikipedia.org/wiki/</a:t>
            </a:r>
            <a:r>
              <a:rPr lang="en-US" dirty="0" err="1">
                <a:hlinkClick r:id="rId4"/>
              </a:rPr>
              <a:t>Bitwise_operation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/>
              <a:t>Bit Twiddling Hacks </a:t>
            </a:r>
          </a:p>
          <a:p>
            <a:pPr lvl="1">
              <a:lnSpc>
                <a:spcPts val="3500"/>
              </a:lnSpc>
            </a:pPr>
            <a:r>
              <a:rPr lang="en-US" dirty="0">
                <a:hlinkClick r:id="rId5"/>
              </a:rPr>
              <a:t>graphics.stanford.edu/~seander/bithacks.html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13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Expressions</a:t>
            </a:r>
          </a:p>
        </p:txBody>
      </p:sp>
      <p:pic>
        <p:nvPicPr>
          <p:cNvPr id="76802" name="Picture 2" descr="http://greateracadianaregion.net/edu/Portals/0/images/cct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614083">
            <a:off x="4779909" y="3803845"/>
            <a:ext cx="1872258" cy="2891008"/>
          </a:xfrm>
          <a:prstGeom prst="roundRect">
            <a:avLst>
              <a:gd name="adj" fmla="val 9879"/>
            </a:avLst>
          </a:prstGeom>
          <a:noFill/>
        </p:spPr>
      </p:pic>
      <p:sp>
        <p:nvSpPr>
          <p:cNvPr id="4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checks for given integer if it can be divided (without remainder) by 7 and 5 in the same time.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if 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/>
              <a:t>. E. g.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(counting from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) of 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point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, 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/>
              <a:t>) is within a circle K(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  <a:noFill/>
          <a:ln/>
        </p:spPr>
        <p:txBody>
          <a:bodyPr/>
          <a:lstStyle/>
          <a:p>
            <a:r>
              <a:rPr lang="en-US" dirty="0"/>
              <a:t>Operators in C# :</a:t>
            </a:r>
          </a:p>
          <a:p>
            <a:pPr lvl="1"/>
            <a:r>
              <a:rPr lang="en-US" dirty="0"/>
              <a:t>Unary – take one operand</a:t>
            </a:r>
          </a:p>
          <a:p>
            <a:pPr lvl="1"/>
            <a:r>
              <a:rPr lang="en-US" dirty="0"/>
              <a:t>Binary – take two operands</a:t>
            </a:r>
          </a:p>
          <a:p>
            <a:pPr lvl="1"/>
            <a:r>
              <a:rPr lang="en-US" dirty="0"/>
              <a:t>Ternary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0051" y="10668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0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9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 uiExpand="1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/>
              <a:t>Write an expression that checks 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is prime. E.g.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/>
              <a:t> is prime.</a:t>
            </a:r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area by given sides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height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/>
              <a:t>.</a:t>
            </a:r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point (x, y) if it is within the circle K( 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),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) and out of the rectangle R(top=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left=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/>
              <a:t>, width=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/>
              <a:t>, height=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).</a:t>
            </a:r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 boolean expression that returns if the bit at position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/>
              <a:t> (counting from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) in a given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/>
              <a:t> has value of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. 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/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;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/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false.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sz="2800" dirty="0"/>
              <a:t>Write an expression that extracts from a given integer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/>
              <a:t> the value of a given bit number </a:t>
            </a:r>
            <a:r>
              <a:rPr lang="en-US" sz="2800" dirty="0">
                <a:latin typeface="Courier New" pitchFamily="49" charset="0"/>
              </a:rPr>
              <a:t>b</a:t>
            </a:r>
            <a:r>
              <a:rPr lang="en-US" sz="2800" dirty="0"/>
              <a:t>. Example: </a:t>
            </a:r>
            <a:r>
              <a:rPr lang="en-US" sz="2800" dirty="0" err="1"/>
              <a:t>i</a:t>
            </a:r>
            <a:r>
              <a:rPr lang="en-US" sz="2800" dirty="0"/>
              <a:t>=5; b=2 </a:t>
            </a:r>
            <a:r>
              <a:rPr lang="en-US" sz="2800" dirty="0">
                <a:sym typeface="Wingdings" pitchFamily="2" charset="2"/>
              </a:rPr>
              <a:t> value=1.</a:t>
            </a:r>
            <a:endParaRPr lang="en-US" sz="2800" dirty="0"/>
          </a:p>
          <a:p>
            <a:pPr marL="450850" indent="-450850">
              <a:buFontTx/>
              <a:buAutoNum type="arabicPeriod" startAt="11"/>
            </a:pPr>
            <a:r>
              <a:rPr lang="en-US" sz="2800" dirty="0"/>
              <a:t>We are given integer number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,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(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=0 or 1) and a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. Write a sequence of operators that modifies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 to hold the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at the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 from the binary representation of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	Example: n = 5 (00000101), p=3, v=1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/>
              <a:t>13 (00001101)</a:t>
            </a:r>
          </a:p>
          <a:p>
            <a:pPr marL="0" indent="0">
              <a:buNone/>
            </a:pPr>
            <a:r>
              <a:rPr lang="en-US" sz="2800" dirty="0"/>
              <a:t>	n = 5 (00000101), p=2, v=0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/>
              <a:t>1 (00000001)</a:t>
            </a:r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3"/>
            </a:pPr>
            <a:r>
              <a:rPr lang="en-US" sz="2800" dirty="0"/>
              <a:t>Write a program that exchanges bits 3, 4 and 5 with bits 24, 25 and 26 of given 32-bit unsigned integer.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800" dirty="0"/>
              <a:t>* Write a program that exchanges bits {p, p+1, …, p+k-1) with bits {q, </a:t>
            </a:r>
            <a:r>
              <a:rPr lang="en-US" sz="2800"/>
              <a:t>q+1, …, </a:t>
            </a:r>
            <a:r>
              <a:rPr lang="en-US" sz="2800" dirty="0"/>
              <a:t>q+k-1} of given 32-bit unsigned integer.</a:t>
            </a:r>
            <a:endParaRPr lang="bg-BG" sz="2800" dirty="0"/>
          </a:p>
          <a:p>
            <a:pPr marL="514350" indent="-514350">
              <a:buFont typeface="+mj-lt"/>
              <a:buAutoNum type="arabicPeriod" startAt="13"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790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Operators in C#</a:t>
            </a:r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549807"/>
              </p:ext>
            </p:extLst>
          </p:nvPr>
        </p:nvGraphicFramePr>
        <p:xfrm>
          <a:off x="511175" y="1219200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981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7000" y="32893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 Precedence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620571"/>
              </p:ext>
            </p:extLst>
          </p:nvPr>
        </p:nvGraphicFramePr>
        <p:xfrm>
          <a:off x="587375" y="1066800"/>
          <a:ext cx="7947025" cy="5367148"/>
        </p:xfrm>
        <a:graphic>
          <a:graphicData uri="http://schemas.openxmlformats.org/drawingml/2006/table">
            <a:tbl>
              <a:tblPr/>
              <a:tblGrid>
                <a:gridCol w="2286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 Precedence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906154"/>
              </p:ext>
            </p:extLst>
          </p:nvPr>
        </p:nvGraphicFramePr>
        <p:xfrm>
          <a:off x="587375" y="1066800"/>
          <a:ext cx="7947025" cy="3404236"/>
        </p:xfrm>
        <a:graphic>
          <a:graphicData uri="http://schemas.openxmlformats.org/drawingml/2006/table">
            <a:tbl>
              <a:tblPr/>
              <a:tblGrid>
                <a:gridCol w="2286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1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prefer using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6314</TotalTime>
  <Words>3639</Words>
  <Application>Microsoft Office PowerPoint</Application>
  <PresentationFormat>Bildspel på skärmen (4:3)</PresentationFormat>
  <Paragraphs>598</Paragraphs>
  <Slides>52</Slides>
  <Notes>22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52</vt:i4>
      </vt:variant>
    </vt:vector>
  </HeadingPairs>
  <TitlesOfParts>
    <vt:vector size="58" baseType="lpstr">
      <vt:lpstr>Calibri</vt:lpstr>
      <vt:lpstr>Consolas</vt:lpstr>
      <vt:lpstr>Corbel</vt:lpstr>
      <vt:lpstr>Courier New</vt:lpstr>
      <vt:lpstr>Wingdings 2</vt:lpstr>
      <vt:lpstr>Telerik-PowerPoint-Theme</vt:lpstr>
      <vt:lpstr>Operators and Expressions</vt:lpstr>
      <vt:lpstr>Table of Contents</vt:lpstr>
      <vt:lpstr>Operators in C#</vt:lpstr>
      <vt:lpstr>What is an Operator?</vt:lpstr>
      <vt:lpstr>Operators in C#</vt:lpstr>
      <vt:lpstr>Categories of Operators in C#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Example</vt:lpstr>
      <vt:lpstr>Arithmetic Operators – Example (2)</vt:lpstr>
      <vt:lpstr>Arithmetic Operators – Overflow Examples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 – Tips &amp; Tricks</vt:lpstr>
      <vt:lpstr>Bitwise Operators –  Tips &amp; Tricks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</vt:lpstr>
      <vt:lpstr>Other Operators – Example</vt:lpstr>
      <vt:lpstr>Other Operators</vt:lpstr>
      <vt:lpstr>Implicit and Explicit Type Conversions</vt:lpstr>
      <vt:lpstr>Implicit Type Conversion</vt:lpstr>
      <vt:lpstr>Explicit Type Conversion</vt:lpstr>
      <vt:lpstr>Type Conversions – Example</vt:lpstr>
      <vt:lpstr>Type Conversions</vt:lpstr>
      <vt:lpstr>Expressions</vt:lpstr>
      <vt:lpstr>Expressions</vt:lpstr>
      <vt:lpstr>Expressions (2)</vt:lpstr>
      <vt:lpstr>Expressions</vt:lpstr>
      <vt:lpstr>Summary</vt:lpstr>
      <vt:lpstr>Resources</vt:lpstr>
      <vt:lpstr>Operators and Expressions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subject>C# Fundamentals Course</dc:subject>
  <dc:creator>Svetlin Nakov</dc:creator>
  <dc:description>C# Programming Fundamentals Course @ Telerik Academy
http://academy.telerik.com</dc:description>
  <cp:lastModifiedBy>Claes Engelin</cp:lastModifiedBy>
  <cp:revision>365</cp:revision>
  <dcterms:created xsi:type="dcterms:W3CDTF">2007-12-08T16:03:35Z</dcterms:created>
  <dcterms:modified xsi:type="dcterms:W3CDTF">2021-01-07T13:56:35Z</dcterms:modified>
</cp:coreProperties>
</file>