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30" r:id="rId18"/>
    <p:sldId id="272" r:id="rId19"/>
    <p:sldId id="305" r:id="rId20"/>
    <p:sldId id="307" r:id="rId21"/>
    <p:sldId id="306" r:id="rId22"/>
    <p:sldId id="308" r:id="rId23"/>
    <p:sldId id="303" r:id="rId24"/>
    <p:sldId id="304" r:id="rId25"/>
    <p:sldId id="331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9" r:id="rId36"/>
    <p:sldId id="290" r:id="rId37"/>
    <p:sldId id="291" r:id="rId38"/>
    <p:sldId id="293" r:id="rId39"/>
    <p:sldId id="329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22" r:id="rId48"/>
    <p:sldId id="309" r:id="rId49"/>
    <p:sldId id="310" r:id="rId50"/>
    <p:sldId id="312" r:id="rId51"/>
    <p:sldId id="313" r:id="rId52"/>
    <p:sldId id="315" r:id="rId53"/>
    <p:sldId id="314" r:id="rId54"/>
    <p:sldId id="317" r:id="rId55"/>
    <p:sldId id="318" r:id="rId56"/>
    <p:sldId id="319" r:id="rId57"/>
    <p:sldId id="320" r:id="rId58"/>
    <p:sldId id="284" r:id="rId59"/>
    <p:sldId id="285" r:id="rId60"/>
    <p:sldId id="286" r:id="rId61"/>
    <p:sldId id="325" r:id="rId62"/>
    <p:sldId id="327" r:id="rId63"/>
    <p:sldId id="287" r:id="rId64"/>
    <p:sldId id="328" r:id="rId65"/>
  </p:sldIdLst>
  <p:sldSz cx="9144000" cy="6858000" type="screen4x3"/>
  <p:notesSz cx="6881813" cy="92964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793" autoAdjust="0"/>
    <p:restoredTop sz="94421" autoAdjust="0"/>
  </p:normalViewPr>
  <p:slideViewPr>
    <p:cSldViewPr>
      <p:cViewPr varScale="1">
        <p:scale>
          <a:sx n="75" d="100"/>
          <a:sy n="75" d="100"/>
        </p:scale>
        <p:origin x="129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onstraints-in-generic-cshar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Defining Classes –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F37EE81F-2175-4585-9D46-E248A10E7DEB}"/>
              </a:ext>
            </a:extLst>
          </p:cNvPr>
          <p:cNvSpPr txBox="1"/>
          <p:nvPr/>
        </p:nvSpPr>
        <p:spPr>
          <a:xfrm>
            <a:off x="685800" y="2895600"/>
            <a:ext cx="4038600" cy="12464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REMEBER TO ADD A SECTION ON RECORDS (NEW IN c# 9)</a:t>
            </a:r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Examples of structures: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Declared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Structures, like classes, have properties, methods, 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Mostly used to store data (bunch of fields)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Structures – Example (2)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/>
              <a:t> allow defining parameterized classes that process data of unknown (generic)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Generics are 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/>
              <a:t>" or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6E4257-B5A1-4A73-8007-2830DC1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”</a:t>
            </a:r>
            <a:r>
              <a:rPr lang="sv-SE" dirty="0" err="1"/>
              <a:t>official</a:t>
            </a:r>
            <a:r>
              <a:rPr lang="sv-SE" dirty="0"/>
              <a:t>” guide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F6DB7C-AF99-42D3-8B87-AFC6247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Microsoft’s</a:t>
            </a:r>
            <a:r>
              <a:rPr lang="sv-SE" dirty="0"/>
              <a:t> </a:t>
            </a:r>
            <a:r>
              <a:rPr lang="sv-SE" i="1" dirty="0"/>
              <a:t>C# </a:t>
            </a:r>
            <a:r>
              <a:rPr lang="sv-SE" i="1" dirty="0" err="1"/>
              <a:t>Programming</a:t>
            </a:r>
            <a:r>
              <a:rPr lang="sv-SE" i="1" dirty="0"/>
              <a:t> Guide</a:t>
            </a:r>
            <a:endParaRPr lang="sv-SE" dirty="0"/>
          </a:p>
          <a:p>
            <a:pPr lvl="1"/>
            <a:r>
              <a:rPr lang="sv-SE" dirty="0">
                <a:hlinkClick r:id="rId2"/>
              </a:rPr>
              <a:t>https://docs.microsoft.com/en-us/dotnet/csharp/programming-guide/generics/</a:t>
            </a:r>
            <a:endParaRPr lang="sv-SE" dirty="0"/>
          </a:p>
          <a:p>
            <a:r>
              <a:rPr lang="sv-SE" dirty="0" err="1"/>
              <a:t>Generics</a:t>
            </a:r>
            <a:r>
              <a:rPr lang="sv-SE" dirty="0"/>
              <a:t> in .NET</a:t>
            </a:r>
          </a:p>
          <a:p>
            <a:pPr lvl="1"/>
            <a:r>
              <a:rPr lang="sv-SE" dirty="0">
                <a:hlinkClick r:id="rId3"/>
              </a:rPr>
              <a:t>https://docs.microsoft.com/en-us/dotnet/standard/generics/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733AA2F-CA47-44CD-916C-8D9BE578B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6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class declaration: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Generics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</a:t>
            </a:r>
            <a:r>
              <a:rPr lang="en-US" dirty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ACEF69B-C89D-42BA-97D8-AB70E5F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ADB4FA3E-A1EA-4FDF-A203-A7EB5A63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Constraints</a:t>
            </a:r>
            <a:r>
              <a:rPr lang="sv-SE" dirty="0"/>
              <a:t> in </a:t>
            </a:r>
            <a:r>
              <a:rPr lang="sv-SE" dirty="0" err="1"/>
              <a:t>Generics</a:t>
            </a:r>
            <a:r>
              <a:rPr lang="sv-SE" dirty="0"/>
              <a:t> at </a:t>
            </a:r>
            <a:r>
              <a:rPr lang="sv-SE" dirty="0" err="1"/>
              <a:t>TutorialsTeacher</a:t>
            </a:r>
            <a:endParaRPr lang="sv-SE" dirty="0"/>
          </a:p>
          <a:p>
            <a:pPr lvl="1"/>
            <a:r>
              <a:rPr lang="sv-SE" dirty="0">
                <a:hlinkClick r:id="rId2"/>
              </a:rPr>
              <a:t>https://www.tutorialsteacher.com/csharp/constraints-in-generic-csharp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733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/>
              <a:t> logically group type 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files</a:t>
            </a:r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/>
              <a:t>Namespaces in .NET are similar to namespaces in C++ and packages in 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/>
              <a:t>Allows definition of types with 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/>
              <a:t>E.g. a type named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a namespace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/>
              <a:t> directive is put at the start of the file</a:t>
            </a:r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When including a namespace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0485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into namespaces</a:t>
            </a:r>
          </a:p>
          <a:p>
            <a:pPr lvl="1"/>
            <a:r>
              <a:rPr lang="en-US" dirty="0"/>
              <a:t>When the types are too much (more than</a:t>
            </a:r>
            <a:r>
              <a:rPr lang="bg-BG" dirty="0"/>
              <a:t> 15-20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Group the types logically in namespaces according to their purpose</a:t>
            </a:r>
          </a:p>
          <a:p>
            <a:r>
              <a:rPr lang="en-US" dirty="0"/>
              <a:t>Use nested namespaces when the types are too much</a:t>
            </a:r>
          </a:p>
          <a:p>
            <a:pPr lvl="1"/>
            <a:r>
              <a:rPr lang="en-US" dirty="0"/>
              <a:t>E.g. for Tetris game you may have the following namespaces: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names</a:t>
            </a:r>
          </a:p>
          <a:p>
            <a:pPr lvl="1"/>
            <a:r>
              <a:rPr lang="en-US" dirty="0"/>
              <a:t>E.g. 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/>
              <a:t> should be in the file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/>
              <a:t>Arrange the files in directories, corresponding to their namespaces </a:t>
            </a:r>
          </a:p>
          <a:p>
            <a:pPr lvl="1"/>
            <a:r>
              <a:rPr lang="en-US" dirty="0"/>
              <a:t>The directory structure from your project course-code must reflect the structure of the defined 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6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certain type</a:t>
            </a:r>
          </a:p>
          <a:p>
            <a:pPr lvl="2"/>
            <a:r>
              <a:rPr lang="en-US" dirty="0"/>
              <a:t>Like when accessing array elements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Defining an indexer: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index] { … }</a:t>
            </a: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TempRecord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Array of temperature values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float[] temps = new float[5] { 56.2F, 56.7F, 56.5F, 56.9F, 58.8 };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sv-SE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 enable client code to validate input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when accessing your indexer.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Length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temps.Length;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Indexer declaration.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index is out of range, the temps array will throw the exception.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this[int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temps[index];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sv-SE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temps[index] = value;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24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members are associated with a type rather than with an 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Defined with the modifier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can be used for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Fields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Methods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Events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Constructors</a:t>
            </a:r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TempRecord tempRecord = new TempRecord();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Use the indexer's set accessor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tempRecord[2] = 58.3F;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tempRecord[4] = 60.1F;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sv-SE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Use the indexer's get accessor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i = 0; i &lt; 5; i++)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System.Console.WriteLine("Element #{0} = {1}", i, tempRecord[i]);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sv-SE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6527549B-A115-43B2-8120-4B83F5822A31}"/>
              </a:ext>
            </a:extLst>
          </p:cNvPr>
          <p:cNvSpPr txBox="1"/>
          <p:nvPr/>
        </p:nvSpPr>
        <p:spPr>
          <a:xfrm>
            <a:off x="5715000" y="4815291"/>
            <a:ext cx="2667000" cy="20159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Element #0 = 56.2 </a:t>
            </a:r>
          </a:p>
          <a:p>
            <a:r>
              <a:rPr lang="fr-FR" dirty="0"/>
              <a:t>Element #1 = 56.7 </a:t>
            </a:r>
          </a:p>
          <a:p>
            <a:r>
              <a:rPr lang="fr-FR" dirty="0"/>
              <a:t>Element #2 = 58.3 </a:t>
            </a:r>
          </a:p>
          <a:p>
            <a:r>
              <a:rPr lang="fr-FR" dirty="0"/>
              <a:t>Element #3 = 58.3 </a:t>
            </a:r>
          </a:p>
          <a:p>
            <a:r>
              <a:rPr lang="fr-FR" dirty="0"/>
              <a:t>Element #4 = 60.1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/>
              <a:t>) by developers</a:t>
            </a:r>
          </a:p>
          <a:p>
            <a:pPr lvl="1"/>
            <a:r>
              <a:rPr lang="en-US" dirty="0"/>
              <a:t>The priority of operators can not be changed</a:t>
            </a:r>
          </a:p>
          <a:p>
            <a:pPr lvl="1"/>
            <a:r>
              <a:rPr lang="en-US" dirty="0"/>
              <a:t>Not all operators can be overloaded</a:t>
            </a:r>
          </a:p>
          <a:p>
            <a:r>
              <a:rPr lang="en-US" dirty="0"/>
              <a:t>Overloading an operator in C#</a:t>
            </a:r>
          </a:p>
          <a:p>
            <a:pPr lvl="1"/>
            <a:r>
              <a:rPr lang="en-US" dirty="0"/>
              <a:t>Looks like a static method with 2 operands: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Associated 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The opposite, associated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Initialized just before the type is used for the first 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Initialized 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parameters for their constructors and 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object[] allAttributes 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type.GetCustomAttributes(false);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foreach (AuthorAttribute attr in 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for objects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invoked when creating new class instances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class data in safe, controlled way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Z}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/>
              <a:t>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/>
              <a:t> attribute that can be applied to structures, classes, interfaces, enumerations and methods and holds a version in the format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/>
              <a:t> (e.g.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/>
              <a:t>). Apply the version attribute to a sample class and display its version at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– Example 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C# Structures</a:t>
            </a:r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2363</TotalTime>
  <Words>4086</Words>
  <Application>Microsoft Office PowerPoint</Application>
  <PresentationFormat>Bildspel på skärmen (4:3)</PresentationFormat>
  <Paragraphs>663</Paragraphs>
  <Slides>64</Slides>
  <Notes>22</Notes>
  <HiddenSlides>1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64</vt:i4>
      </vt:variant>
    </vt:vector>
  </HeadingPairs>
  <TitlesOfParts>
    <vt:vector size="70" baseType="lpstr">
      <vt:lpstr>Calibri</vt:lpstr>
      <vt:lpstr>Cambria</vt:lpstr>
      <vt:lpstr>Consolas</vt:lpstr>
      <vt:lpstr>Corbel</vt:lpstr>
      <vt:lpstr>Wingdings 2</vt:lpstr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The ”official” guide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More reading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 – Example (3)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Claes Engelin</cp:lastModifiedBy>
  <cp:revision>531</cp:revision>
  <dcterms:created xsi:type="dcterms:W3CDTF">2007-12-08T16:03:35Z</dcterms:created>
  <dcterms:modified xsi:type="dcterms:W3CDTF">2021-01-05T09:00:26Z</dcterms:modified>
  <cp:category>software engineering</cp:category>
</cp:coreProperties>
</file>