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3"/>
  </p:notesMasterIdLst>
  <p:handoutMasterIdLst>
    <p:handoutMasterId r:id="rId54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87" r:id="rId16"/>
    <p:sldId id="288" r:id="rId17"/>
    <p:sldId id="289" r:id="rId18"/>
    <p:sldId id="290" r:id="rId19"/>
    <p:sldId id="291" r:id="rId20"/>
    <p:sldId id="292" r:id="rId21"/>
    <p:sldId id="295" r:id="rId22"/>
    <p:sldId id="293" r:id="rId23"/>
    <p:sldId id="294" r:id="rId24"/>
    <p:sldId id="272" r:id="rId25"/>
    <p:sldId id="273" r:id="rId26"/>
    <p:sldId id="274" r:id="rId27"/>
    <p:sldId id="275" r:id="rId28"/>
    <p:sldId id="276" r:id="rId29"/>
    <p:sldId id="277" r:id="rId30"/>
    <p:sldId id="300" r:id="rId31"/>
    <p:sldId id="301" r:id="rId32"/>
    <p:sldId id="278" r:id="rId33"/>
    <p:sldId id="302" r:id="rId34"/>
    <p:sldId id="303" r:id="rId35"/>
    <p:sldId id="304" r:id="rId36"/>
    <p:sldId id="279" r:id="rId37"/>
    <p:sldId id="280" r:id="rId38"/>
    <p:sldId id="281" r:id="rId39"/>
    <p:sldId id="282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283" r:id="rId48"/>
    <p:sldId id="284" r:id="rId49"/>
    <p:sldId id="285" r:id="rId50"/>
    <p:sldId id="286" r:id="rId51"/>
    <p:sldId id="314" r:id="rId52"/>
  </p:sldIdLst>
  <p:sldSz cx="9144000" cy="6858000" type="screen4x3"/>
  <p:notesSz cx="6881813" cy="9296400"/>
  <p:custDataLst>
    <p:tags r:id="rId5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59" autoAdjust="0"/>
    <p:restoredTop sz="94421" autoAdjust="0"/>
  </p:normalViewPr>
  <p:slideViewPr>
    <p:cSldViewPr>
      <p:cViewPr varScale="1">
        <p:scale>
          <a:sx n="75" d="100"/>
          <a:sy n="75" d="100"/>
        </p:scale>
        <p:origin x="1536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7718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1/10/2021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F5DD86-E20B-4931-9ABE-DFC67D8EB85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5125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54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097D57-0746-439A-B0F8-04E16211A840}" type="slidenum">
              <a:rPr lang="en-US"/>
              <a:pPr/>
              <a:t>49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17970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AD80CE-EE49-42F1-9EA8-C4AFAED62202}" type="slidenum">
              <a:rPr lang="en-US"/>
              <a:pPr/>
              <a:t>50</a:t>
            </a:fld>
            <a:r>
              <a:rPr lang="en-US" dirty="0"/>
              <a:t>##</a:t>
            </a:r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81102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24C800-527C-48C6-9E1D-0DF98F736630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97360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23D2F8-8966-4BD6-9C71-BC5C91F6B7AC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83992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823D46-FE71-4750-A545-10D210E8D4D7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510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71997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F96005-2DBD-46E6-85AE-8A3ACA76625A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28731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FE61EF-9B86-4737-BB0F-33274236F929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43839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FCAC81-0289-4C8C-889E-AD327AF4A76C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26356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06EDD-DA58-4CEC-8FAE-477FD9274FA7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01962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A85A11-35F1-411F-86C6-EFDFFEE79B89}" type="slidenum">
              <a:rPr lang="en-US"/>
              <a:pPr/>
              <a:t>47</a:t>
            </a:fld>
            <a:r>
              <a:rPr lang="en-US" dirty="0"/>
              <a:t>##</a:t>
            </a:r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5720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/>
              <a:t>Enter source code here</a:t>
            </a:r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Section Subtitle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Course web site URL</a:t>
            </a: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13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w369ty8x.aspx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4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6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229600" cy="1524000"/>
          </a:xfrm>
        </p:spPr>
        <p:txBody>
          <a:bodyPr/>
          <a:lstStyle/>
          <a:p>
            <a:r>
              <a:rPr lang="en-US" sz="5100" dirty="0"/>
              <a:t>Extension Methods, Lambda Expressions and LINQ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148" y="2895600"/>
            <a:ext cx="8134350" cy="95488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Extension Methods, Anonymous Types,</a:t>
            </a:r>
            <a:br>
              <a:rPr lang="en-US" dirty="0"/>
            </a:br>
            <a:r>
              <a:rPr lang="en-US" dirty="0"/>
              <a:t> Delegates, Lambda Expressions and LINQ</a:t>
            </a:r>
            <a:endParaRPr lang="bg-BG" dirty="0"/>
          </a:p>
        </p:txBody>
      </p:sp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718008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6" descr="http://www.3dwallpapers.in/images/wallpapers/3d%20smilies__2560x1600-972334.jpe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638800" y="4572000"/>
            <a:ext cx="2924174" cy="1828051"/>
          </a:xfrm>
          <a:prstGeom prst="roundRect">
            <a:avLst>
              <a:gd name="adj" fmla="val 515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858055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Types</a:t>
            </a:r>
            <a:endParaRPr lang="bg-BG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Anonymous types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Encapsulate a set of read-only properties and their value into a single object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need to explicitly define a type first</a:t>
            </a:r>
          </a:p>
          <a:p>
            <a:pPr>
              <a:lnSpc>
                <a:spcPct val="100000"/>
              </a:lnSpc>
            </a:pPr>
            <a:r>
              <a:rPr lang="en-US" dirty="0"/>
              <a:t>To define an anonymous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of the new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var</a:t>
            </a:r>
            <a:r>
              <a:rPr lang="en-US" dirty="0"/>
              <a:t> keyword in conjunction with the object initialization syntax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9300" y="5410200"/>
            <a:ext cx="7480300" cy="5566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point</a:t>
            </a: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{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0282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2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Types – Example</a:t>
            </a:r>
            <a:endParaRPr lang="bg-BG" dirty="0"/>
          </a:p>
        </p:txBody>
      </p:sp>
      <p:sp>
        <p:nvSpPr>
          <p:cNvPr id="51302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3357563"/>
            <a:ext cx="8496300" cy="32400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At compile time, the C# compiler will </a:t>
            </a:r>
            <a:r>
              <a:rPr lang="en-US" noProof="1"/>
              <a:t>autogenerate</a:t>
            </a:r>
            <a:r>
              <a:rPr lang="en-US" dirty="0"/>
              <a:t> an uniquely named class</a:t>
            </a:r>
          </a:p>
          <a:p>
            <a:pPr>
              <a:lnSpc>
                <a:spcPct val="100000"/>
              </a:lnSpc>
            </a:pPr>
            <a:r>
              <a:rPr lang="en-US" dirty="0"/>
              <a:t>The class name is not visible from C#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Using implicit typing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var</a:t>
            </a:r>
            <a:r>
              <a:rPr lang="en-US" dirty="0"/>
              <a:t> keyword) is mandatory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619126" y="1219200"/>
            <a:ext cx="7839074" cy="18620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rIns="108000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</a:t>
            </a:r>
            <a:r>
              <a:rPr lang="bg-BG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an anonymous type representing a car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myCar = 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{ Color = "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</a:t>
            </a:r>
            <a:r>
              <a:rPr lang="bg-BG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Brand</a:t>
            </a:r>
            <a:r>
              <a:rPr lang="bg-BG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BMW</a:t>
            </a:r>
            <a:r>
              <a:rPr lang="bg-BG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Speed =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180 </a:t>
            </a:r>
            <a:r>
              <a:rPr lang="bg-BG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Console.WriteLine("My car is a {0} {1}.",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myCar.Color, myCar.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Brand</a:t>
            </a:r>
            <a:r>
              <a:rPr lang="bg-BG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2610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3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3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3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2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Types – Properties</a:t>
            </a:r>
            <a:endParaRPr lang="bg-BG" dirty="0"/>
          </a:p>
        </p:txBody>
      </p:sp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Anonymous types are reference types directly derived from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System.Object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Have overridden version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Equals()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GetHashCode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()</a:t>
            </a:r>
            <a:r>
              <a:rPr lang="en-US" dirty="0"/>
              <a:t>, 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ToString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 not have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!=</a:t>
            </a:r>
            <a:r>
              <a:rPr lang="en-US" dirty="0"/>
              <a:t> operators overloaded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9300" y="4114800"/>
            <a:ext cx="7480300" cy="16606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</a:t>
            </a: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{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</a:t>
            </a: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{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Console.WriteLine(p == q); // false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Console.WriteLine(p.Equals(q)); // true</a:t>
            </a:r>
          </a:p>
        </p:txBody>
      </p:sp>
    </p:spTree>
    <p:extLst>
      <p:ext uri="{BB962C8B-B14F-4D97-AF65-F5344CB8AC3E}">
        <p14:creationId xmlns:p14="http://schemas.microsoft.com/office/powerpoint/2010/main" val="39748846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4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4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4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5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Anonymous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define and use arrays of anonymous types through the following syntax: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9300" y="2443009"/>
            <a:ext cx="7480300" cy="32231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new[] { new { X = 3, Y = 5 },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{ X = 1, Y = 2 }, new { X = 0, Y = 7 } };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item in arr)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Console.WriteLine("({0}, {1})",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item.X, item.Y);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0105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447800"/>
            <a:ext cx="7467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800" dirty="0"/>
              <a:t>Anonymous Types</a:t>
            </a:r>
            <a:endParaRPr lang="bg-BG" sz="4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838200" y="2250280"/>
            <a:ext cx="7467600" cy="569120"/>
          </a:xfrm>
        </p:spPr>
        <p:txBody>
          <a:bodyPr/>
          <a:lstStyle/>
          <a:p>
            <a:r>
              <a:rPr dirty="0"/>
              <a:t>Live Demo</a:t>
            </a:r>
            <a:endParaRPr lang="bg-BG" dirty="0"/>
          </a:p>
        </p:txBody>
      </p:sp>
      <p:pic>
        <p:nvPicPr>
          <p:cNvPr id="16388" name="Picture 4" descr="http://traction.untergrund.net/common/img/screenshot/pouet/1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3048000"/>
            <a:ext cx="4114800" cy="3086100"/>
          </a:xfrm>
          <a:prstGeom prst="roundRect">
            <a:avLst>
              <a:gd name="adj" fmla="val 392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22710570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1066800"/>
            <a:ext cx="6248400" cy="1447800"/>
          </a:xfrm>
        </p:spPr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Delegates in .NET Framework</a:t>
            </a:r>
            <a:endParaRPr lang="en-US" dirty="0"/>
          </a:p>
        </p:txBody>
      </p:sp>
      <p:pic>
        <p:nvPicPr>
          <p:cNvPr id="52229" name="Picture 5" descr="C:\Trash\delegates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182688" y="2912207"/>
            <a:ext cx="6589712" cy="2757610"/>
          </a:xfrm>
          <a:prstGeom prst="roundRect">
            <a:avLst>
              <a:gd name="adj" fmla="val 3925"/>
            </a:avLst>
          </a:prstGeom>
          <a:noFill/>
          <a:effectLst>
            <a:softEdge rad="63500"/>
          </a:effectLst>
        </p:spPr>
      </p:pic>
      <p:pic>
        <p:nvPicPr>
          <p:cNvPr id="52231" name="Picture 7" descr="C:\Trash\ms.net-transparent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38200" y="4038600"/>
            <a:ext cx="7294346" cy="2144587"/>
          </a:xfrm>
          <a:prstGeom prst="roundRect">
            <a:avLst>
              <a:gd name="adj" fmla="val 5648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86658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What are Delegates?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Delegates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are special .NET types that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hold a method reference</a:t>
            </a:r>
          </a:p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Describe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signature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of given method</a:t>
            </a:r>
          </a:p>
          <a:p>
            <a:pPr lvl="1"/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Number and types of the parameters</a:t>
            </a:r>
          </a:p>
          <a:p>
            <a:pPr lvl="1"/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return type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Their "values" are methods</a:t>
            </a:r>
          </a:p>
          <a:p>
            <a:pPr lvl="1"/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These methods match their signature (parameters and return types)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Delegates are reference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69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What are Delegates?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Delegates are roughly similar to 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function</a:t>
            </a:r>
            <a:r>
              <a:rPr lang="bg-BG" dirty="0">
                <a:solidFill>
                  <a:schemeClr val="tx1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pointers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in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C++</a:t>
            </a:r>
          </a:p>
          <a:p>
            <a:pPr lvl="1"/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Strongly-typed pointer (reference) to a method</a:t>
            </a:r>
          </a:p>
          <a:p>
            <a:pPr lvl="1"/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Pointer (address) to a callback function</a:t>
            </a:r>
          </a:p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 point to static and instance methods</a:t>
            </a:r>
          </a:p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 point to a sequence of multiple methods</a:t>
            </a:r>
          </a:p>
          <a:p>
            <a:pPr lvl="1"/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Known as multicast delegates</a:t>
            </a:r>
          </a:p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Used to perform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callback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invocations</a:t>
            </a:r>
          </a:p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Implement the "publish-subscribe"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83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Delegates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9153" name="Rectangle 1"/>
          <p:cNvSpPr>
            <a:spLocks noChangeArrowheads="1"/>
          </p:cNvSpPr>
          <p:nvPr/>
        </p:nvSpPr>
        <p:spPr bwMode="auto">
          <a:xfrm>
            <a:off x="642938" y="1050617"/>
            <a:ext cx="7815262" cy="53501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Declaration of a delegate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delegate void SimpleDelegate(string param);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class DelegatesExample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static void 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TestMethod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(string param)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Console.WriteLine("I was called by a delegate.");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Console.WriteLine("I got parameter: {0}.", param);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static void Main()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Instantiate the delegate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SimpleDelegate d = 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new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SimpleDelegate(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TestMethod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Invocation of the method, pointed by delegate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d("test");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3" name="Pratbubbla: rektangel med rundade hörn 2">
            <a:extLst>
              <a:ext uri="{FF2B5EF4-FFF2-40B4-BE49-F238E27FC236}">
                <a16:creationId xmlns:a16="http://schemas.microsoft.com/office/drawing/2014/main" id="{FAC11F4D-D09C-460D-A11B-9A68F0F65331}"/>
              </a:ext>
            </a:extLst>
          </p:cNvPr>
          <p:cNvSpPr/>
          <p:nvPr/>
        </p:nvSpPr>
        <p:spPr>
          <a:xfrm>
            <a:off x="4343400" y="3886200"/>
            <a:ext cx="3733800" cy="355600"/>
          </a:xfrm>
          <a:prstGeom prst="wedgeRoundRectCallout">
            <a:avLst>
              <a:gd name="adj1" fmla="val 31913"/>
              <a:gd name="adj2" fmla="val 18271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A </a:t>
            </a:r>
            <a:r>
              <a:rPr lang="sv-SE" dirty="0" err="1"/>
              <a:t>method</a:t>
            </a:r>
            <a:r>
              <a:rPr lang="sv-SE" dirty="0"/>
              <a:t> as a parameter</a:t>
            </a:r>
          </a:p>
        </p:txBody>
      </p:sp>
    </p:spTree>
    <p:extLst>
      <p:ext uri="{BB962C8B-B14F-4D97-AF65-F5344CB8AC3E}">
        <p14:creationId xmlns:p14="http://schemas.microsoft.com/office/powerpoint/2010/main" val="44779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4724400"/>
            <a:ext cx="4343400" cy="762000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Simple Delegate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5486400"/>
            <a:ext cx="2667000" cy="609600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dirty="0"/>
              <a:t>Live Demo</a:t>
            </a:r>
          </a:p>
        </p:txBody>
      </p:sp>
      <p:pic>
        <p:nvPicPr>
          <p:cNvPr id="48129" name="Picture 1" descr="C:\Trash\more-delegates.net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19150" y="1586753"/>
            <a:ext cx="7486650" cy="2730426"/>
          </a:xfrm>
          <a:prstGeom prst="roundRect">
            <a:avLst>
              <a:gd name="adj" fmla="val 6631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266473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4500" indent="-444500" defTabSz="895350">
              <a:lnSpc>
                <a:spcPts val="3600"/>
              </a:lnSpc>
              <a:buFontTx/>
              <a:buAutoNum type="arabicPeriod"/>
              <a:tabLst/>
            </a:pPr>
            <a:r>
              <a:rPr lang="en-US" dirty="0"/>
              <a:t>Extension Methods</a:t>
            </a:r>
          </a:p>
          <a:p>
            <a:pPr marL="444500" indent="-444500" defTabSz="895350">
              <a:lnSpc>
                <a:spcPts val="3600"/>
              </a:lnSpc>
              <a:buFontTx/>
              <a:buAutoNum type="arabicPeriod"/>
              <a:tabLst/>
            </a:pPr>
            <a:r>
              <a:rPr lang="en-US" dirty="0"/>
              <a:t>Anonymous Types</a:t>
            </a:r>
            <a:r>
              <a:rPr lang="bg-BG" dirty="0"/>
              <a:t> </a:t>
            </a:r>
            <a:endParaRPr lang="en-US" dirty="0"/>
          </a:p>
          <a:p>
            <a:pPr marL="444500" indent="-444500" defTabSz="895350">
              <a:lnSpc>
                <a:spcPts val="3600"/>
              </a:lnSpc>
              <a:buFontTx/>
              <a:buAutoNum type="arabicPeriod"/>
              <a:tabLst/>
            </a:pPr>
            <a:r>
              <a:rPr lang="en-US" dirty="0"/>
              <a:t>Delegates</a:t>
            </a:r>
          </a:p>
          <a:p>
            <a:pPr marL="444500" indent="-444500" defTabSz="895350">
              <a:lnSpc>
                <a:spcPts val="3600"/>
              </a:lnSpc>
              <a:buFontTx/>
              <a:buAutoNum type="arabicPeriod"/>
              <a:tabLst/>
            </a:pPr>
            <a:r>
              <a:rPr lang="en-US" dirty="0"/>
              <a:t>Lambda Expressions</a:t>
            </a:r>
          </a:p>
          <a:p>
            <a:pPr marL="444500" indent="-444500" defTabSz="895350">
              <a:lnSpc>
                <a:spcPts val="3600"/>
              </a:lnSpc>
              <a:buFontTx/>
              <a:buAutoNum type="arabicPeriod"/>
              <a:tabLst/>
            </a:pPr>
            <a:r>
              <a:rPr lang="en-US" dirty="0"/>
              <a:t>LINQ Queries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2706" name="Picture 2" descr="http://www.disaster-info.net/newsletter/96/images/book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2743200"/>
            <a:ext cx="2748231" cy="3512821"/>
          </a:xfrm>
          <a:prstGeom prst="roundRect">
            <a:avLst>
              <a:gd name="adj" fmla="val 3805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60671963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Generic and Multicast Delegates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6900"/>
            <a:ext cx="8686800" cy="5791200"/>
          </a:xfrm>
        </p:spPr>
        <p:txBody>
          <a:bodyPr/>
          <a:lstStyle/>
          <a:p>
            <a:r>
              <a:rPr lang="en-US" dirty="0"/>
              <a:t>A delegate can be generic:</a:t>
            </a:r>
          </a:p>
          <a:p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Using a generic delegate: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The above can simplified as follows: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Delegates are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multicast</a:t>
            </a:r>
            <a:r>
              <a:rPr lang="en-US" dirty="0"/>
              <a:t> (can hold multiple methods), assigned through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</a:t>
            </a:r>
            <a:r>
              <a:rPr lang="en-US" dirty="0"/>
              <a:t> operator: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685801" y="1587704"/>
            <a:ext cx="77724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delegate void SomeDelegate&lt;T&gt;(T item);</a:t>
            </a: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685800" y="4395850"/>
            <a:ext cx="77724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SomeDelegate&lt;int&gt; d = Notify; 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85800" y="2848100"/>
            <a:ext cx="77724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static void Notify(int i) { … } </a:t>
            </a:r>
          </a:p>
          <a:p>
            <a:pPr marL="0" indent="0" ea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SomeDelegate&lt;int&gt; d = new SomeDelegate&lt;int&gt;(Notify); 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85800" y="6036418"/>
            <a:ext cx="77724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 += Notify; 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2085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0" grpId="0" animBg="1"/>
      <p:bldP spid="73731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152400"/>
            <a:ext cx="5791200" cy="914400"/>
          </a:xfrm>
        </p:spPr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Anonymous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Anonymous methods </a:t>
            </a:r>
            <a:r>
              <a:rPr lang="en-US" sz="30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are methods without name</a:t>
            </a:r>
          </a:p>
          <a:p>
            <a:pPr lvl="1"/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 take parameters and return values</a:t>
            </a:r>
          </a:p>
          <a:p>
            <a:pPr lvl="1"/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Declared through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delegate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keyword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696913" y="3124200"/>
            <a:ext cx="7761288" cy="32378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class SomeClass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delegate void SomeDelegate(string str);</a:t>
            </a:r>
          </a:p>
          <a:p>
            <a:pPr marL="0" indent="0"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static void Main()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SomeDelegate d = </a:t>
            </a:r>
            <a:r>
              <a:rPr lang="en-US" sz="1800" b="1" noProof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delegate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(string str)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{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MessageBox.Show(str);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};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d("Hello");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						</a:t>
            </a:r>
            <a:endParaRPr lang="bg-BG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83672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Multicast Delegates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9153" name="Rectangle 1"/>
          <p:cNvSpPr>
            <a:spLocks noChangeArrowheads="1"/>
          </p:cNvSpPr>
          <p:nvPr/>
        </p:nvSpPr>
        <p:spPr bwMode="auto">
          <a:xfrm>
            <a:off x="685800" y="974827"/>
            <a:ext cx="7772400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delegate int StringDelegate&lt;T&gt;(T value); </a:t>
            </a:r>
          </a:p>
          <a:p>
            <a:pPr lvl="0" eaLnBrk="0" hangingPunct="0">
              <a:lnSpc>
                <a:spcPts val="22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class MultiDelegates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lvl="0" eaLnBrk="0" hangingPunct="0">
              <a:lnSpc>
                <a:spcPts val="1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static int PrintString(string str)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Console.WriteLine("Str: {0}", str);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return 1;</a:t>
            </a:r>
          </a:p>
          <a:p>
            <a:pPr lvl="0" eaLnBrk="0" hangingPunct="0">
              <a:lnSpc>
                <a:spcPts val="1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lvl="0" eaLnBrk="0" hangingPunct="0">
              <a:lnSpc>
                <a:spcPts val="22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int PrintStringLength(string value)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</a:p>
          <a:p>
            <a:pPr lvl="0" eaLnBrk="0" hangingPunct="0">
              <a:lnSpc>
                <a:spcPts val="1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Console.WriteLine("Length: {0}", value.Length);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return 2;</a:t>
            </a:r>
          </a:p>
          <a:p>
            <a:pPr lvl="0" eaLnBrk="0" hangingPunct="0">
              <a:lnSpc>
                <a:spcPts val="1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lvl="0" eaLnBrk="0" hangingPunct="0">
              <a:lnSpc>
                <a:spcPts val="22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public static void Main()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</a:p>
          <a:p>
            <a:pPr lvl="0" eaLnBrk="0" hangingPunct="0">
              <a:lnSpc>
                <a:spcPts val="1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StringDelegate&lt;string&gt; d = MultiDelegates.PrintString;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d += new MultiDelegates().PrintStringLength;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int result = d("some string value");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Console.WriteLine("Returned result: {0}", result);</a:t>
            </a:r>
          </a:p>
          <a:p>
            <a:pPr lvl="0" eaLnBrk="0" hangingPunct="0">
              <a:lnSpc>
                <a:spcPts val="1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lvl="0" eaLnBrk="0" hangingPunct="0">
              <a:lnSpc>
                <a:spcPts val="1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048724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029200"/>
            <a:ext cx="6477000" cy="762000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Multicast Generic Delegate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5791200"/>
            <a:ext cx="2667000" cy="609600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dirty="0"/>
              <a:t>Live Demo</a:t>
            </a:r>
          </a:p>
        </p:txBody>
      </p:sp>
      <p:pic>
        <p:nvPicPr>
          <p:cNvPr id="6" name="Picture 2" descr="http://www.libraifa.com/images/callba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080" y="1295400"/>
            <a:ext cx="4459008" cy="3263296"/>
          </a:xfrm>
          <a:prstGeom prst="roundRect">
            <a:avLst>
              <a:gd name="adj" fmla="val 132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543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4800600"/>
            <a:ext cx="6096000" cy="68580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/>
              <a:t>Lambda Expressions</a:t>
            </a:r>
            <a:endParaRPr lang="bg-BG" dirty="0"/>
          </a:p>
        </p:txBody>
      </p:sp>
      <p:pic>
        <p:nvPicPr>
          <p:cNvPr id="14338" name="Picture 2" descr="http://www1.istockphoto.com/file_thumbview_approve/1970243/2/istockphoto_1970243_mathemati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969243"/>
            <a:ext cx="4610100" cy="30693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374135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  <a:endParaRPr lang="bg-BG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A lambda expression is an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anonymous function </a:t>
            </a:r>
            <a:r>
              <a:rPr lang="en-US" sz="3000" dirty="0"/>
              <a:t>containing expressions and statements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Used to create delegates or expression tree types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Lambda expressions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Use the lambda operator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=&gt;</a:t>
            </a:r>
          </a:p>
          <a:p>
            <a:pPr lvl="2">
              <a:lnSpc>
                <a:spcPct val="100000"/>
              </a:lnSpc>
            </a:pPr>
            <a:r>
              <a:rPr lang="en-US" sz="2600" dirty="0"/>
              <a:t>Read as "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goes to</a:t>
            </a:r>
            <a:r>
              <a:rPr lang="en-US" sz="2600" dirty="0"/>
              <a:t>"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The left side specifies the input parameters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The right side holds the expression or statement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847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Lambda Expressions – Examples</a:t>
            </a:r>
            <a:endParaRPr lang="bg-BG" dirty="0"/>
          </a:p>
        </p:txBody>
      </p:sp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19200"/>
            <a:ext cx="8496300" cy="1143000"/>
          </a:xfrm>
        </p:spPr>
        <p:txBody>
          <a:bodyPr/>
          <a:lstStyle/>
          <a:p>
            <a:r>
              <a:rPr lang="en-US" dirty="0"/>
              <a:t>Usually used with collection extension methods like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FindAll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()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RemoveAll()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20197" name="Rectangle 5"/>
          <p:cNvSpPr>
            <a:spLocks noChangeArrowheads="1"/>
          </p:cNvSpPr>
          <p:nvPr/>
        </p:nvSpPr>
        <p:spPr bwMode="auto">
          <a:xfrm>
            <a:off x="695326" y="2508171"/>
            <a:ext cx="7762874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list = new List&lt;int&gt;() { 1, 2, 3, 4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evenNumbers =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list.FindAll(x =&gt; (x % 2) == 0);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num in evenNumbers)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Console.Write("{0} ", num);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 4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list.RemoveAll(x =&gt; x &gt; 3); // 1 2 3</a:t>
            </a:r>
          </a:p>
        </p:txBody>
      </p:sp>
    </p:spTree>
    <p:extLst>
      <p:ext uri="{BB962C8B-B14F-4D97-AF65-F5344CB8AC3E}">
        <p14:creationId xmlns:p14="http://schemas.microsoft.com/office/powerpoint/2010/main" val="31691842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Sorting with Lambda Expression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95326" y="1447086"/>
            <a:ext cx="7762874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pets = new Pet[]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Pet { Name="Sharo", Age=8 },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Pet { Name="Rex", Age=4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Pet { Name="Strela", Age=1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Pet { Name="Bora", Age=3 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sortedPets = pets.OrderBy(pet =&gt; pet.Age);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(Pet pet in sortedPets)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Console.WriteLine("{0} -&gt; {1}",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pet.Name, pet.Age);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5352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Code Expressions</a:t>
            </a:r>
            <a:endParaRPr lang="bg-BG" dirty="0"/>
          </a:p>
        </p:txBody>
      </p:sp>
      <p:sp>
        <p:nvSpPr>
          <p:cNvPr id="5294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91200"/>
          </a:xfrm>
          <a:noFill/>
          <a:ln/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Lambda code expressions: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29412" name="Rectangle 4"/>
          <p:cNvSpPr>
            <a:spLocks noChangeArrowheads="1"/>
          </p:cNvSpPr>
          <p:nvPr/>
        </p:nvSpPr>
        <p:spPr bwMode="auto">
          <a:xfrm>
            <a:off x="539750" y="1752600"/>
            <a:ext cx="80645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list = new List&lt;int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20, 1, 4, 8, 9, 44 };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</a:t>
            </a: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rocess each argument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</a:t>
            </a: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code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statements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evenNumbers = list.FindAll(i =&gt;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Console.WriteLine("value of i is: {0}", i);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(i % 2) == 0;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Console.WriteLine("Here are your even numbers:");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(int even in evenNumbers)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Console.Write("{0}\t", even);</a:t>
            </a:r>
          </a:p>
        </p:txBody>
      </p:sp>
    </p:spTree>
    <p:extLst>
      <p:ext uri="{BB962C8B-B14F-4D97-AF65-F5344CB8AC3E}">
        <p14:creationId xmlns:p14="http://schemas.microsoft.com/office/powerpoint/2010/main" val="129167239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Delegates Holding</a:t>
            </a:r>
            <a:br>
              <a:rPr lang="en-US" dirty="0"/>
            </a:br>
            <a:r>
              <a:rPr lang="en-US" dirty="0"/>
              <a:t>Lambda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Lambda functions can be stored in variables of type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delegate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Delegates are typed references to functions</a:t>
            </a:r>
          </a:p>
          <a:p>
            <a:pPr>
              <a:lnSpc>
                <a:spcPct val="100000"/>
              </a:lnSpc>
            </a:pPr>
            <a:r>
              <a:rPr lang="en-US" dirty="0"/>
              <a:t>Standard function delegates in .NET: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Func&lt;TResult&gt;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Func&lt;T,</a:t>
            </a:r>
            <a:r>
              <a:rPr lang="en-US" dirty="0"/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TResult&gt;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Func&lt;T1,</a:t>
            </a:r>
            <a:r>
              <a:rPr lang="en-US" dirty="0"/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T2,</a:t>
            </a:r>
            <a:r>
              <a:rPr lang="en-US" dirty="0"/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TResult&gt;</a:t>
            </a:r>
            <a:r>
              <a:rPr lang="en-US" dirty="0"/>
              <a:t>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4876800"/>
            <a:ext cx="77724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Func&lt;bool&gt; boolFunc = () =&gt; true;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Func&lt;int, bool&gt; intFunc = (x) =&gt; x &lt; 10;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(boolFunc() &amp;&amp; intFunc(5))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Console.WriteLine("5 &lt; 10");</a:t>
            </a:r>
          </a:p>
        </p:txBody>
      </p:sp>
    </p:spTree>
    <p:extLst>
      <p:ext uri="{BB962C8B-B14F-4D97-AF65-F5344CB8AC3E}">
        <p14:creationId xmlns:p14="http://schemas.microsoft.com/office/powerpoint/2010/main" val="357411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953000"/>
            <a:ext cx="8229600" cy="68580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/>
              <a:t>Extension Methods</a:t>
            </a:r>
            <a:endParaRPr lang="bg-BG" dirty="0"/>
          </a:p>
        </p:txBody>
      </p:sp>
      <p:pic>
        <p:nvPicPr>
          <p:cNvPr id="48130" name="Picture 2" descr="http://www.sterlingspring.com/images/extension/extension_springs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389983">
            <a:off x="3429000" y="1132964"/>
            <a:ext cx="2258206" cy="2971800"/>
          </a:xfrm>
          <a:prstGeom prst="roundRect">
            <a:avLst>
              <a:gd name="adj" fmla="val 564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6956886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Predicates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Predicates are predefined delegates with the following signature</a:t>
            </a:r>
          </a:p>
          <a:p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Define a way to check if an object meets some Boolean criteria</a:t>
            </a:r>
          </a:p>
          <a:p>
            <a:pPr lvl="1"/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Similar to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Func&lt;T,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bool&gt;</a:t>
            </a:r>
          </a:p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Used by many methods of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and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to search for an element</a:t>
            </a:r>
          </a:p>
          <a:p>
            <a:pPr lvl="1"/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For example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List&lt;T&gt;.FindAll(…)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retrieves all elements meeting the criteria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620713" y="2117568"/>
            <a:ext cx="7913688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delegate bool Predicate&lt;T&gt;(T obj) </a:t>
            </a:r>
          </a:p>
        </p:txBody>
      </p:sp>
    </p:spTree>
    <p:extLst>
      <p:ext uri="{BB962C8B-B14F-4D97-AF65-F5344CB8AC3E}">
        <p14:creationId xmlns:p14="http://schemas.microsoft.com/office/powerpoint/2010/main" val="56256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Predicates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598488" y="990600"/>
            <a:ext cx="7935912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List&lt;string&gt; towns = new List&lt;string&gt;()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"Sofia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",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"Plovdiv",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"Varna",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"Sopot",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"Silistra" 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List&lt;string&gt; townsWithS =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towns.FindAll(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delegate(string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town)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return town.StartsWith("S");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});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 short form of the above (with lambda expression)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List&lt;string&gt; townsWithS =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towns.FindAll(town =&gt; town.StartsWith("S"));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oreach (string town in townsWithS)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Console.WriteLine(town);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05184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162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800" dirty="0"/>
              <a:t>Lambda Expressions</a:t>
            </a:r>
            <a:endParaRPr lang="bg-BG" sz="4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90600" y="2631280"/>
            <a:ext cx="7162800" cy="569120"/>
          </a:xfrm>
        </p:spPr>
        <p:txBody>
          <a:bodyPr/>
          <a:lstStyle/>
          <a:p>
            <a:r>
              <a:rPr dirty="0"/>
              <a:t>Live Demo</a:t>
            </a:r>
            <a:endParaRPr lang="bg-BG" dirty="0"/>
          </a:p>
        </p:txBody>
      </p:sp>
      <p:pic>
        <p:nvPicPr>
          <p:cNvPr id="18434" name="Picture 2" descr="http://upload.wikimedia.org/wikipedia/commons/thumb/e/ee/Lambda_uc_lc.svg/800px-Lambda_uc_lc.svg.png"/>
          <p:cNvPicPr>
            <a:picLocks noChangeAspect="1" noChangeArrowheads="1"/>
          </p:cNvPicPr>
          <p:nvPr/>
        </p:nvPicPr>
        <p:blipFill>
          <a:blip r:embed="rId3" cstate="print"/>
          <a:srcRect t="-10480" r="-1205" b="9170"/>
          <a:stretch>
            <a:fillRect/>
          </a:stretch>
        </p:blipFill>
        <p:spPr bwMode="auto">
          <a:xfrm>
            <a:off x="2362200" y="3733800"/>
            <a:ext cx="3313341" cy="2209800"/>
          </a:xfrm>
          <a:prstGeom prst="roundRect">
            <a:avLst>
              <a:gd name="adj" fmla="val 6322"/>
            </a:avLst>
          </a:prstGeom>
          <a:solidFill>
            <a:srgbClr val="FFFFFF"/>
          </a:solidFill>
        </p:spPr>
      </p:pic>
      <p:pic>
        <p:nvPicPr>
          <p:cNvPr id="4" name="Picture 2" descr="http://www.kgo.it/sites/default/files/images/to-content/start-dem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3505200"/>
            <a:ext cx="1238250" cy="1238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112477780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752600"/>
            <a:ext cx="7620000" cy="144780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/>
              <a:t>LINQ and Query Keywords</a:t>
            </a:r>
            <a:endParaRPr lang="bg-BG" dirty="0"/>
          </a:p>
        </p:txBody>
      </p:sp>
      <p:sp>
        <p:nvSpPr>
          <p:cNvPr id="501763" name="Rectangle 3"/>
          <p:cNvSpPr>
            <a:spLocks noChangeArrowheads="1"/>
          </p:cNvSpPr>
          <p:nvPr/>
        </p:nvSpPr>
        <p:spPr bwMode="auto">
          <a:xfrm>
            <a:off x="1187450" y="3463925"/>
            <a:ext cx="64801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endParaRPr lang="bg-BG" sz="2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33794" name="Picture 2" descr="http://www.credica.co.uk/Portals/3/PhotoImage_QueryManagemen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3330882"/>
            <a:ext cx="4238625" cy="2819401"/>
          </a:xfrm>
          <a:prstGeom prst="roundRect">
            <a:avLst>
              <a:gd name="adj" fmla="val 454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" name="Picture 8" descr="http://icons2.iconarchive.com/icons/aha-soft/software/256/objects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83" b="11139"/>
          <a:stretch>
            <a:fillRect/>
          </a:stretch>
        </p:blipFill>
        <p:spPr bwMode="auto">
          <a:xfrm rot="844917">
            <a:off x="5183846" y="3272930"/>
            <a:ext cx="3198132" cy="2935306"/>
          </a:xfrm>
          <a:prstGeom prst="roundRect">
            <a:avLst>
              <a:gd name="adj" fmla="val 9411"/>
            </a:avLst>
          </a:prstGeom>
          <a:noFill/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7297">
            <a:off x="3854356" y="302767"/>
            <a:ext cx="4604369" cy="1445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 rot="21298113">
            <a:off x="2805446" y="5036746"/>
            <a:ext cx="19543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LINQ</a:t>
            </a:r>
          </a:p>
        </p:txBody>
      </p:sp>
    </p:spTree>
    <p:extLst>
      <p:ext uri="{BB962C8B-B14F-4D97-AF65-F5344CB8AC3E}">
        <p14:creationId xmlns:p14="http://schemas.microsoft.com/office/powerpoint/2010/main" val="1075326488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Building Blocks (2)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3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LINQ</a:t>
            </a:r>
            <a:r>
              <a:rPr lang="en-US" dirty="0"/>
              <a:t> is a set of extensions to .NET Framework</a:t>
            </a:r>
          </a:p>
          <a:p>
            <a:pPr lvl="1">
              <a:lnSpc>
                <a:spcPct val="103000"/>
              </a:lnSpc>
            </a:pPr>
            <a:r>
              <a:rPr lang="en-US" dirty="0"/>
              <a:t>Encompasses language-integrated query, set, and transform operations</a:t>
            </a:r>
          </a:p>
          <a:p>
            <a:pPr lvl="1">
              <a:lnSpc>
                <a:spcPct val="103000"/>
              </a:lnSpc>
            </a:pPr>
            <a:r>
              <a:rPr lang="en-US" dirty="0"/>
              <a:t>Consistent manner to obtain and manipulate "data" in the broad sense of the term</a:t>
            </a:r>
          </a:p>
          <a:p>
            <a:pPr>
              <a:lnSpc>
                <a:spcPct val="103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Query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expressions</a:t>
            </a:r>
            <a:r>
              <a:rPr lang="en-US" dirty="0"/>
              <a:t> can be defined directly within the C# programming language</a:t>
            </a:r>
            <a:endParaRPr lang="en-US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lnSpc>
                <a:spcPct val="103000"/>
              </a:lnSpc>
            </a:pPr>
            <a:r>
              <a:rPr lang="en-US" dirty="0"/>
              <a:t>Used to interact with numerous data types</a:t>
            </a:r>
          </a:p>
          <a:p>
            <a:pPr lvl="1">
              <a:lnSpc>
                <a:spcPct val="103000"/>
              </a:lnSpc>
            </a:pPr>
            <a:r>
              <a:rPr lang="en-US" dirty="0"/>
              <a:t>Converted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expression trees </a:t>
            </a:r>
            <a:r>
              <a:rPr lang="en-US" dirty="0"/>
              <a:t>at compile time and evaluated at runtime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5818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9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59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to *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65" name="Rounded Rectangle 17451"/>
          <p:cNvSpPr>
            <a:spLocks noChangeArrowheads="1"/>
          </p:cNvSpPr>
          <p:nvPr/>
        </p:nvSpPr>
        <p:spPr bwMode="auto">
          <a:xfrm>
            <a:off x="482600" y="2825749"/>
            <a:ext cx="8128000" cy="2297113"/>
          </a:xfrm>
          <a:prstGeom prst="roundRect">
            <a:avLst>
              <a:gd name="adj" fmla="val 9375"/>
            </a:avLst>
          </a:prstGeom>
          <a:solidFill>
            <a:srgbClr val="808080">
              <a:alpha val="25098"/>
            </a:srgbClr>
          </a:solidFill>
          <a:ln w="28575" algn="ctr">
            <a:solidFill>
              <a:schemeClr val="accent5">
                <a:lumMod val="20000"/>
                <a:lumOff val="80000"/>
              </a:schemeClr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defRPr/>
            </a:pPr>
            <a:endParaRPr lang="en-US" sz="2000" b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+mn-lt"/>
            </a:endParaRPr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479424" y="2786062"/>
            <a:ext cx="8131175" cy="584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sx="1000" sy="1000" algn="tl">
                    <a:srgbClr val="C0C0C0"/>
                  </a:outerShdw>
                </a:effectLst>
                <a:latin typeface="+mn-lt"/>
              </a:rPr>
              <a:t>LINQ enabled data sources</a:t>
            </a:r>
          </a:p>
        </p:txBody>
      </p: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638175" y="3916237"/>
            <a:ext cx="1419225" cy="992440"/>
            <a:chOff x="638178" y="3496454"/>
            <a:chExt cx="1419223" cy="1343834"/>
          </a:xfrm>
        </p:grpSpPr>
        <p:pic>
          <p:nvPicPr>
            <p:cNvPr id="77" name="Rectangle 17439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78" y="3496454"/>
              <a:ext cx="1419223" cy="1343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8" name="TextBox 17440"/>
            <p:cNvSpPr txBox="1">
              <a:spLocks noChangeArrowheads="1"/>
            </p:cNvSpPr>
            <p:nvPr/>
          </p:nvSpPr>
          <p:spPr bwMode="auto">
            <a:xfrm>
              <a:off x="680223" y="3685787"/>
              <a:ext cx="1351009" cy="958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LINQ to Objects</a:t>
              </a:r>
            </a:p>
          </p:txBody>
        </p:sp>
      </p:grp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881773" y="5437189"/>
            <a:ext cx="844701" cy="538859"/>
            <a:chOff x="865036" y="5216539"/>
            <a:chExt cx="842789" cy="611390"/>
          </a:xfrm>
        </p:grpSpPr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1161837" y="5216539"/>
              <a:ext cx="249187" cy="238063"/>
            </a:xfrm>
            <a:prstGeom prst="ellipse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b="1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865036" y="5591669"/>
              <a:ext cx="247599" cy="236260"/>
            </a:xfrm>
            <a:prstGeom prst="ellipse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b="1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1460226" y="5591669"/>
              <a:ext cx="247599" cy="236260"/>
            </a:xfrm>
            <a:prstGeom prst="ellipse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b="1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75" name="Straight Arrow Connector 17437"/>
            <p:cNvCxnSpPr>
              <a:cxnSpLocks noChangeShapeType="1"/>
            </p:cNvCxnSpPr>
            <p:nvPr/>
          </p:nvCxnSpPr>
          <p:spPr bwMode="auto">
            <a:xfrm flipV="1">
              <a:off x="1076800" y="5427837"/>
              <a:ext cx="121761" cy="189473"/>
            </a:xfrm>
            <a:prstGeom prst="straightConnector1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6" name="Straight Arrow Connector 17438"/>
            <p:cNvCxnSpPr>
              <a:cxnSpLocks noChangeShapeType="1"/>
            </p:cNvCxnSpPr>
            <p:nvPr/>
          </p:nvCxnSpPr>
          <p:spPr bwMode="auto">
            <a:xfrm flipH="1" flipV="1">
              <a:off x="1373980" y="5427837"/>
              <a:ext cx="121761" cy="189473"/>
            </a:xfrm>
            <a:prstGeom prst="straightConnector1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cxnSp>
      </p:grp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536575" y="6062086"/>
            <a:ext cx="1543050" cy="58477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Segoe"/>
              </a:rPr>
              <a:t>Objects</a:t>
            </a:r>
          </a:p>
        </p:txBody>
      </p:sp>
      <p:grpSp>
        <p:nvGrpSpPr>
          <p:cNvPr id="10" name="Group 61"/>
          <p:cNvGrpSpPr>
            <a:grpSpLocks/>
          </p:cNvGrpSpPr>
          <p:nvPr/>
        </p:nvGrpSpPr>
        <p:grpSpPr bwMode="auto">
          <a:xfrm>
            <a:off x="7061200" y="3922586"/>
            <a:ext cx="1419225" cy="992440"/>
            <a:chOff x="638178" y="3496454"/>
            <a:chExt cx="1419223" cy="1343834"/>
          </a:xfrm>
        </p:grpSpPr>
        <p:pic>
          <p:nvPicPr>
            <p:cNvPr id="84" name="Rectangle 17441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78" y="3496454"/>
              <a:ext cx="1419223" cy="1343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5" name="TextBox 17442"/>
            <p:cNvSpPr txBox="1">
              <a:spLocks noChangeArrowheads="1"/>
            </p:cNvSpPr>
            <p:nvPr/>
          </p:nvSpPr>
          <p:spPr bwMode="auto">
            <a:xfrm>
              <a:off x="864631" y="3677190"/>
              <a:ext cx="982191" cy="958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LINQ</a:t>
              </a:r>
            </a:p>
            <a:p>
              <a:pPr algn="ctr"/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to XML</a:t>
              </a:r>
            </a:p>
          </p:txBody>
        </p:sp>
      </p:grpSp>
      <p:sp>
        <p:nvSpPr>
          <p:cNvPr id="82" name="Folded Corner 81"/>
          <p:cNvSpPr>
            <a:spLocks noChangeArrowheads="1"/>
          </p:cNvSpPr>
          <p:nvPr/>
        </p:nvSpPr>
        <p:spPr bwMode="auto">
          <a:xfrm>
            <a:off x="7315200" y="5275262"/>
            <a:ext cx="971550" cy="847739"/>
          </a:xfrm>
          <a:prstGeom prst="foldedCorner">
            <a:avLst>
              <a:gd name="adj" fmla="val 12500"/>
            </a:avLst>
          </a:prstGeom>
          <a:solidFill>
            <a:srgbClr val="132F35"/>
          </a:solidFill>
          <a:ln>
            <a:solidFill>
              <a:schemeClr val="accent5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600" b="1" dirty="0">
              <a:solidFill>
                <a:schemeClr val="tx1">
                  <a:lumMod val="40000"/>
                  <a:lumOff val="60000"/>
                </a:schemeClr>
              </a:solidFill>
              <a:latin typeface="Segoe"/>
            </a:endParaRPr>
          </a:p>
          <a:p>
            <a:pPr>
              <a:defRPr/>
            </a:pPr>
            <a:r>
              <a:rPr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&lt;book&gt;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>
              <a:defRPr/>
            </a:pPr>
            <a:r>
              <a:rPr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    &lt;title/&gt;</a:t>
            </a:r>
          </a:p>
          <a:p>
            <a:pPr>
              <a:defRPr/>
            </a:pPr>
            <a:r>
              <a:rPr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    &lt;author/&gt;</a:t>
            </a:r>
          </a:p>
          <a:p>
            <a:pPr>
              <a:defRPr/>
            </a:pPr>
            <a:r>
              <a:rPr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    &lt;price/&gt;</a:t>
            </a:r>
          </a:p>
          <a:p>
            <a:pPr>
              <a:defRPr/>
            </a:pPr>
            <a:r>
              <a:rPr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&lt;/book&gt;</a:t>
            </a:r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7315200" y="6067406"/>
            <a:ext cx="914376" cy="58418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Segoe"/>
              </a:rPr>
              <a:t>XML</a:t>
            </a:r>
          </a:p>
        </p:txBody>
      </p:sp>
      <p:sp>
        <p:nvSpPr>
          <p:cNvPr id="103" name="Rounded Rectangle 102"/>
          <p:cNvSpPr>
            <a:spLocks noChangeArrowheads="1"/>
          </p:cNvSpPr>
          <p:nvPr/>
        </p:nvSpPr>
        <p:spPr bwMode="auto">
          <a:xfrm>
            <a:off x="2154238" y="3370262"/>
            <a:ext cx="4829175" cy="1609726"/>
          </a:xfrm>
          <a:prstGeom prst="roundRect">
            <a:avLst>
              <a:gd name="adj" fmla="val 9375"/>
            </a:avLst>
          </a:prstGeom>
          <a:solidFill>
            <a:schemeClr val="accent2">
              <a:shade val="50000"/>
              <a:alpha val="25098"/>
            </a:schemeClr>
          </a:solidFill>
          <a:ln w="28575" cap="flat" cmpd="sng" algn="ctr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>
              <a:defRPr/>
            </a:pPr>
            <a:endParaRPr lang="en-US" sz="3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Segoe"/>
            </a:endParaRP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477296" y="3318887"/>
            <a:ext cx="8153401" cy="5847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LINQ enabled ADO.NET</a:t>
            </a:r>
          </a:p>
        </p:txBody>
      </p:sp>
      <p:grpSp>
        <p:nvGrpSpPr>
          <p:cNvPr id="14" name="Group 44"/>
          <p:cNvGrpSpPr>
            <a:grpSpLocks/>
          </p:cNvGrpSpPr>
          <p:nvPr/>
        </p:nvGrpSpPr>
        <p:grpSpPr bwMode="auto">
          <a:xfrm>
            <a:off x="2249488" y="3860470"/>
            <a:ext cx="1560513" cy="1033792"/>
            <a:chOff x="562395" y="3496454"/>
            <a:chExt cx="1562578" cy="1343834"/>
          </a:xfrm>
        </p:grpSpPr>
        <p:pic>
          <p:nvPicPr>
            <p:cNvPr id="101" name="Rectangle 17447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78" y="3496454"/>
              <a:ext cx="1419223" cy="1343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" name="TextBox 17448"/>
            <p:cNvSpPr txBox="1">
              <a:spLocks noChangeArrowheads="1"/>
            </p:cNvSpPr>
            <p:nvPr/>
          </p:nvSpPr>
          <p:spPr bwMode="auto">
            <a:xfrm>
              <a:off x="562395" y="3750706"/>
              <a:ext cx="1562578" cy="920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LINQ to DataSets</a:t>
              </a:r>
            </a:p>
          </p:txBody>
        </p:sp>
      </p:grpSp>
      <p:grpSp>
        <p:nvGrpSpPr>
          <p:cNvPr id="15" name="Group 53"/>
          <p:cNvGrpSpPr>
            <a:grpSpLocks/>
          </p:cNvGrpSpPr>
          <p:nvPr/>
        </p:nvGrpSpPr>
        <p:grpSpPr bwMode="auto">
          <a:xfrm>
            <a:off x="3881438" y="3860470"/>
            <a:ext cx="1419225" cy="1033792"/>
            <a:chOff x="638178" y="3496454"/>
            <a:chExt cx="1419223" cy="1343834"/>
          </a:xfrm>
        </p:grpSpPr>
        <p:pic>
          <p:nvPicPr>
            <p:cNvPr id="99" name="Rectangle 17445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78" y="3496454"/>
              <a:ext cx="1419223" cy="1343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0" name="TextBox 17446"/>
            <p:cNvSpPr txBox="1">
              <a:spLocks noChangeArrowheads="1"/>
            </p:cNvSpPr>
            <p:nvPr/>
          </p:nvSpPr>
          <p:spPr bwMode="auto">
            <a:xfrm>
              <a:off x="877824" y="3750706"/>
              <a:ext cx="952631" cy="920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LINQ</a:t>
              </a:r>
            </a:p>
            <a:p>
              <a:pPr algn="ctr"/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to SQL</a:t>
              </a:r>
            </a:p>
          </p:txBody>
        </p:sp>
      </p:grpSp>
      <p:grpSp>
        <p:nvGrpSpPr>
          <p:cNvPr id="16" name="Group 58"/>
          <p:cNvGrpSpPr>
            <a:grpSpLocks/>
          </p:cNvGrpSpPr>
          <p:nvPr/>
        </p:nvGrpSpPr>
        <p:grpSpPr bwMode="auto">
          <a:xfrm>
            <a:off x="5438777" y="3860470"/>
            <a:ext cx="1419225" cy="1033792"/>
            <a:chOff x="638148" y="3496454"/>
            <a:chExt cx="1419103" cy="1343834"/>
          </a:xfrm>
        </p:grpSpPr>
        <p:pic>
          <p:nvPicPr>
            <p:cNvPr id="97" name="Rectangle 17443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48" y="3496454"/>
              <a:ext cx="1419103" cy="1343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8" name="TextBox 17444"/>
            <p:cNvSpPr txBox="1">
              <a:spLocks noChangeArrowheads="1"/>
            </p:cNvSpPr>
            <p:nvPr/>
          </p:nvSpPr>
          <p:spPr bwMode="auto">
            <a:xfrm>
              <a:off x="793041" y="3750706"/>
              <a:ext cx="1090268" cy="920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LINQ to</a:t>
              </a:r>
            </a:p>
            <a:p>
              <a:pPr algn="ctr"/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Entities</a:t>
              </a:r>
            </a:p>
          </p:txBody>
        </p:sp>
      </p:grp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3438528" y="6071612"/>
            <a:ext cx="2276472" cy="5847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dist="50800" sx="1000" sy="1000" algn="ctr" rotWithShape="0">
                    <a:srgbClr val="000000"/>
                  </a:outerShdw>
                </a:effectLst>
                <a:latin typeface="Segoe"/>
              </a:rPr>
              <a:t>Relational Data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dist="50800" sx="1000" sy="1000" algn="ctr" rotWithShape="0">
                  <a:srgbClr val="000000"/>
                </a:outerShdw>
              </a:effectLst>
            </a:endParaRPr>
          </a:p>
        </p:txBody>
      </p:sp>
      <p:grpSp>
        <p:nvGrpSpPr>
          <p:cNvPr id="18" name="Group 40"/>
          <p:cNvGrpSpPr>
            <a:grpSpLocks/>
          </p:cNvGrpSpPr>
          <p:nvPr/>
        </p:nvGrpSpPr>
        <p:grpSpPr bwMode="auto">
          <a:xfrm>
            <a:off x="3968755" y="5323299"/>
            <a:ext cx="1219201" cy="650340"/>
            <a:chOff x="4020023" y="5205486"/>
            <a:chExt cx="1218799" cy="709735"/>
          </a:xfrm>
        </p:grpSpPr>
        <p:sp>
          <p:nvSpPr>
            <p:cNvPr id="94" name="Flowchart: Magnetic Disk 93"/>
            <p:cNvSpPr>
              <a:spLocks noChangeArrowheads="1"/>
            </p:cNvSpPr>
            <p:nvPr/>
          </p:nvSpPr>
          <p:spPr bwMode="auto">
            <a:xfrm>
              <a:off x="4356458" y="5205486"/>
              <a:ext cx="545920" cy="505469"/>
            </a:xfrm>
            <a:prstGeom prst="flowChartMagneticDisk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endParaRPr>
            </a:p>
          </p:txBody>
        </p:sp>
        <p:sp>
          <p:nvSpPr>
            <p:cNvPr id="95" name="Flowchart: Magnetic Disk 94"/>
            <p:cNvSpPr>
              <a:spLocks noChangeArrowheads="1"/>
            </p:cNvSpPr>
            <p:nvPr/>
          </p:nvSpPr>
          <p:spPr bwMode="auto">
            <a:xfrm>
              <a:off x="4020023" y="5411558"/>
              <a:ext cx="545920" cy="503663"/>
            </a:xfrm>
            <a:prstGeom prst="flowChartMagneticDisk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endParaRPr>
            </a:p>
          </p:txBody>
        </p:sp>
        <p:sp>
          <p:nvSpPr>
            <p:cNvPr id="96" name="Flowchart: Magnetic Disk 95"/>
            <p:cNvSpPr>
              <a:spLocks noChangeArrowheads="1"/>
            </p:cNvSpPr>
            <p:nvPr/>
          </p:nvSpPr>
          <p:spPr bwMode="auto">
            <a:xfrm>
              <a:off x="4692902" y="5411558"/>
              <a:ext cx="545920" cy="503663"/>
            </a:xfrm>
            <a:prstGeom prst="flowChartMagneticDisk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endParaRPr>
            </a:p>
          </p:txBody>
        </p:sp>
      </p:grpSp>
      <p:grpSp>
        <p:nvGrpSpPr>
          <p:cNvPr id="19" name="Group 66"/>
          <p:cNvGrpSpPr>
            <a:grpSpLocks/>
          </p:cNvGrpSpPr>
          <p:nvPr/>
        </p:nvGrpSpPr>
        <p:grpSpPr bwMode="auto">
          <a:xfrm>
            <a:off x="6248400" y="1154112"/>
            <a:ext cx="2414587" cy="539750"/>
            <a:chOff x="788654" y="989622"/>
            <a:chExt cx="2034349" cy="612648"/>
          </a:xfrm>
        </p:grpSpPr>
        <p:pic>
          <p:nvPicPr>
            <p:cNvPr id="106" name="Rectangle 17457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654" y="989622"/>
              <a:ext cx="2018468" cy="6126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7" name="TextBox 17458"/>
            <p:cNvSpPr txBox="1">
              <a:spLocks noChangeArrowheads="1"/>
            </p:cNvSpPr>
            <p:nvPr/>
          </p:nvSpPr>
          <p:spPr bwMode="auto">
            <a:xfrm>
              <a:off x="833121" y="1057199"/>
              <a:ext cx="1989882" cy="5240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Others </a:t>
              </a: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latin typeface="+mn-lt"/>
                </a:rPr>
                <a:t>…</a:t>
              </a:r>
            </a:p>
          </p:txBody>
        </p:sp>
      </p:grpSp>
      <p:grpSp>
        <p:nvGrpSpPr>
          <p:cNvPr id="20" name="Group 49"/>
          <p:cNvGrpSpPr>
            <a:grpSpLocks/>
          </p:cNvGrpSpPr>
          <p:nvPr/>
        </p:nvGrpSpPr>
        <p:grpSpPr bwMode="auto">
          <a:xfrm>
            <a:off x="462990" y="1143000"/>
            <a:ext cx="2585010" cy="539750"/>
            <a:chOff x="788654" y="989622"/>
            <a:chExt cx="2329807" cy="707146"/>
          </a:xfrm>
        </p:grpSpPr>
        <p:pic>
          <p:nvPicPr>
            <p:cNvPr id="109" name="Rectangle 17455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654" y="989622"/>
              <a:ext cx="2329807" cy="707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0" name="TextBox 17456"/>
            <p:cNvSpPr txBox="1">
              <a:spLocks noChangeArrowheads="1"/>
            </p:cNvSpPr>
            <p:nvPr/>
          </p:nvSpPr>
          <p:spPr bwMode="auto">
            <a:xfrm>
              <a:off x="788654" y="1082179"/>
              <a:ext cx="2329807" cy="604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C#</a:t>
              </a:r>
            </a:p>
          </p:txBody>
        </p:sp>
      </p:grpSp>
      <p:grpSp>
        <p:nvGrpSpPr>
          <p:cNvPr id="21" name="Group 47"/>
          <p:cNvGrpSpPr>
            <a:grpSpLocks/>
          </p:cNvGrpSpPr>
          <p:nvPr/>
        </p:nvGrpSpPr>
        <p:grpSpPr bwMode="auto">
          <a:xfrm>
            <a:off x="3179762" y="1154112"/>
            <a:ext cx="2992438" cy="539750"/>
            <a:chOff x="788653" y="989624"/>
            <a:chExt cx="2382182" cy="707146"/>
          </a:xfrm>
        </p:grpSpPr>
        <p:pic>
          <p:nvPicPr>
            <p:cNvPr id="112" name="Rectangle 17453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653" y="989624"/>
              <a:ext cx="2329807" cy="707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3" name="TextBox 17454"/>
            <p:cNvSpPr txBox="1">
              <a:spLocks noChangeArrowheads="1"/>
            </p:cNvSpPr>
            <p:nvPr/>
          </p:nvSpPr>
          <p:spPr bwMode="auto">
            <a:xfrm>
              <a:off x="891813" y="1067624"/>
              <a:ext cx="2279022" cy="604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400" b="1" dirty="0">
                  <a:solidFill>
                    <a:srgbClr val="CCFF66">
                      <a:lumMod val="40000"/>
                      <a:lumOff val="60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rbel"/>
                </a:rPr>
                <a:t>VB.NET</a:t>
              </a:r>
            </a:p>
          </p:txBody>
        </p:sp>
      </p:grpSp>
      <p:grpSp>
        <p:nvGrpSpPr>
          <p:cNvPr id="22" name="Group 52"/>
          <p:cNvGrpSpPr>
            <a:grpSpLocks/>
          </p:cNvGrpSpPr>
          <p:nvPr/>
        </p:nvGrpSpPr>
        <p:grpSpPr bwMode="auto">
          <a:xfrm>
            <a:off x="401935" y="1858947"/>
            <a:ext cx="8325058" cy="749315"/>
            <a:chOff x="384818" y="1821675"/>
            <a:chExt cx="8301982" cy="609600"/>
          </a:xfrm>
        </p:grpSpPr>
        <p:pic>
          <p:nvPicPr>
            <p:cNvPr id="115" name="Rectangle 17423"/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818" y="1821675"/>
              <a:ext cx="8301982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6" name="TextBox 17424"/>
            <p:cNvSpPr txBox="1">
              <a:spLocks noChangeArrowheads="1"/>
            </p:cNvSpPr>
            <p:nvPr/>
          </p:nvSpPr>
          <p:spPr bwMode="auto">
            <a:xfrm>
              <a:off x="534031" y="1976780"/>
              <a:ext cx="8027366" cy="3755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.NET Language-Integrated Query (LINQ)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54973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and Query Keywords</a:t>
            </a:r>
            <a:endParaRPr lang="bg-BG" dirty="0"/>
          </a:p>
        </p:txBody>
      </p:sp>
      <p:sp>
        <p:nvSpPr>
          <p:cNvPr id="503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Language Integrated Query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LINQ</a:t>
            </a:r>
            <a:r>
              <a:rPr lang="en-US" dirty="0"/>
              <a:t>) query keywords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from</a:t>
            </a:r>
            <a:r>
              <a:rPr lang="en-US" dirty="0"/>
              <a:t> – specifies data source and range variable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where</a:t>
            </a:r>
            <a:r>
              <a:rPr lang="en-US" dirty="0"/>
              <a:t> – filters source elements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/>
              <a:t> – specifies the type and shape that the elements in the returned sequence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groups query results according to a specified key value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orderby</a:t>
            </a:r>
            <a:r>
              <a:rPr lang="en-US" dirty="0"/>
              <a:t> – sorts query results in ascending or descending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2612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3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3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3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3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3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1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Keywords – Examples</a:t>
            </a:r>
            <a:endParaRPr lang="bg-BG" dirty="0"/>
          </a:p>
        </p:txBody>
      </p:sp>
      <p:sp>
        <p:nvSpPr>
          <p:cNvPr id="524293" name="Rectangle 5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609600"/>
          </a:xfrm>
          <a:noFill/>
          <a:ln/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from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where</a:t>
            </a:r>
            <a:r>
              <a:rPr lang="en-US" dirty="0"/>
              <a:t> clauses: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24292" name="Rectangle 4"/>
          <p:cNvSpPr>
            <a:spLocks noChangeArrowheads="1"/>
          </p:cNvSpPr>
          <p:nvPr/>
        </p:nvSpPr>
        <p:spPr bwMode="auto">
          <a:xfrm>
            <a:off x="619126" y="1860994"/>
            <a:ext cx="7839074" cy="42350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numbers = { 5, 4, 1, 3, 9, 8, 6, 7, 2, 0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query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</a:t>
            </a: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 =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from num in numbers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where num &lt; 5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 num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 query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</a:t>
            </a: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.ToString() + " 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result is 4 1 3 2 0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22" name="Picture 2" descr="http://vibroseis.com/images/selec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1" y="2737528"/>
            <a:ext cx="1781174" cy="2468328"/>
          </a:xfrm>
          <a:prstGeom prst="roundRect">
            <a:avLst>
              <a:gd name="adj" fmla="val 499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78292786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Keywords – Examples (2)</a:t>
            </a:r>
            <a:endParaRPr lang="bg-BG" dirty="0"/>
          </a:p>
        </p:txBody>
      </p:sp>
      <p:sp>
        <p:nvSpPr>
          <p:cNvPr id="524293" name="Rectangle 5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609600"/>
          </a:xfrm>
          <a:noFill/>
          <a:ln/>
        </p:spPr>
        <p:txBody>
          <a:bodyPr/>
          <a:lstStyle/>
          <a:p>
            <a:r>
              <a:rPr lang="en-US" dirty="0"/>
              <a:t>Nested queries: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24292" name="Rectangle 4"/>
          <p:cNvSpPr>
            <a:spLocks noChangeArrowheads="1"/>
          </p:cNvSpPr>
          <p:nvPr/>
        </p:nvSpPr>
        <p:spPr bwMode="auto">
          <a:xfrm>
            <a:off x="619126" y="1878717"/>
            <a:ext cx="7915274" cy="42934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towns =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"Sofia", "Varna", "Pleven", "Ruse", "Bourgas"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townPairs =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t1 in towns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from t2 in towns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 new { T1 = t1, T2 = t2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townPair in townPairs)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Console.WriteLine("({0}, {1})",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townPair.T1, townPair.T2);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026" name="Picture 2" descr="http://rudolphlopez.com/images/ashNested3p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4094812"/>
            <a:ext cx="2667000" cy="2229787"/>
          </a:xfrm>
          <a:prstGeom prst="roundRect">
            <a:avLst>
              <a:gd name="adj" fmla="val 7012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3778054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Keywords – Examples (3)</a:t>
            </a:r>
            <a:endParaRPr lang="bg-BG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496300" cy="647700"/>
          </a:xfrm>
        </p:spPr>
        <p:txBody>
          <a:bodyPr/>
          <a:lstStyle/>
          <a:p>
            <a:r>
              <a:rPr lang="en-US" dirty="0"/>
              <a:t>Sorting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оrderby</a:t>
            </a:r>
            <a:r>
              <a:rPr lang="en-US" dirty="0"/>
              <a:t>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25316" name="Rectangle 4"/>
          <p:cNvSpPr>
            <a:spLocks noChangeArrowheads="1"/>
          </p:cNvSpPr>
          <p:nvPr/>
        </p:nvSpPr>
        <p:spPr bwMode="auto">
          <a:xfrm>
            <a:off x="619126" y="1752600"/>
            <a:ext cx="7762874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fruits =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"cherry", "apple", "blueberry"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"banana"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Sort in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ascending sort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fruitsAscending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from fruit in fruits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orderby frui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 fruit;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(string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fruitsAscending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9698" name="Picture 2" descr="http://farm3.static.flickr.com/2158/2091991850_eb57f2a31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2667000"/>
            <a:ext cx="2235200" cy="1676400"/>
          </a:xfrm>
          <a:prstGeom prst="roundRect">
            <a:avLst>
              <a:gd name="adj" fmla="val 5753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0282819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Methods</a:t>
            </a:r>
            <a:endParaRPr lang="bg-BG" dirty="0"/>
          </a:p>
        </p:txBody>
      </p:sp>
      <p:sp>
        <p:nvSpPr>
          <p:cNvPr id="473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Once a type is defined and compiled into an assembly its definition is, more or less, final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only way to update, remove or add new members is to recode and recompile the code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Extension methods </a:t>
            </a:r>
            <a:r>
              <a:rPr lang="en-US" dirty="0"/>
              <a:t>allow existing compiled types to gain new functionality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Without recompilation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Without touching the</a:t>
            </a:r>
            <a:r>
              <a:rPr lang="bg-BG" dirty="0"/>
              <a:t>				 </a:t>
            </a:r>
            <a:r>
              <a:rPr lang="en-US" dirty="0"/>
              <a:t>original assembly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46084" name="Picture 4" descr="http://www.kurtjacob.com.au/images/chimebarsPi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4612604"/>
            <a:ext cx="2838450" cy="1750722"/>
          </a:xfrm>
          <a:prstGeom prst="roundRect">
            <a:avLst>
              <a:gd name="adj" fmla="val 563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4791198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3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3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091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152400"/>
            <a:ext cx="5715000" cy="914400"/>
          </a:xfrm>
        </p:spPr>
        <p:txBody>
          <a:bodyPr/>
          <a:lstStyle/>
          <a:p>
            <a:r>
              <a:rPr lang="en-US" dirty="0"/>
              <a:t>S</a:t>
            </a:r>
            <a:r>
              <a:rPr lang="bg-BG" dirty="0" err="1"/>
              <a:t>tandard</a:t>
            </a:r>
            <a:r>
              <a:rPr lang="bg-BG" dirty="0"/>
              <a:t> </a:t>
            </a:r>
            <a:r>
              <a:rPr lang="en-US" dirty="0"/>
              <a:t>Q</a:t>
            </a:r>
            <a:r>
              <a:rPr lang="bg-BG" dirty="0"/>
              <a:t>uery </a:t>
            </a:r>
            <a:r>
              <a:rPr lang="en-US" dirty="0"/>
              <a:t>O</a:t>
            </a:r>
            <a:r>
              <a:rPr lang="bg-BG" dirty="0"/>
              <a:t>perators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695326" y="1548348"/>
            <a:ext cx="7762874" cy="4136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games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{"Morrowind", "BioShock","Half Life",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"The Darkness","Daxter", "System Shock 2"};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Build a query expression using extension methods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granted to the Array via the Enumerable type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subset =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games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.Where(game =&gt; game.Length &gt;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6).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OrderBy(game =&gt; game).Select(game =&gt; game);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game in subset)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(game);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5029200" y="4547822"/>
            <a:ext cx="3124200" cy="1700578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subset = 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g in games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g.Length &gt; 6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orderby 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g;</a:t>
            </a:r>
          </a:p>
        </p:txBody>
      </p:sp>
    </p:spTree>
    <p:extLst>
      <p:ext uri="{BB962C8B-B14F-4D97-AF65-F5344CB8AC3E}">
        <p14:creationId xmlns:p14="http://schemas.microsoft.com/office/powerpoint/2010/main" val="21400269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228600"/>
            <a:ext cx="6477000" cy="914400"/>
          </a:xfrm>
        </p:spPr>
        <p:txBody>
          <a:bodyPr/>
          <a:lstStyle/>
          <a:p>
            <a:r>
              <a:rPr lang="en-US" dirty="0"/>
              <a:t>Counting the Occurrences of a Word in a String –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10980" name="Rectangle 4"/>
          <p:cNvSpPr>
            <a:spLocks noChangeArrowheads="1"/>
          </p:cNvSpPr>
          <p:nvPr/>
        </p:nvSpPr>
        <p:spPr bwMode="auto">
          <a:xfrm>
            <a:off x="685800" y="1600200"/>
            <a:ext cx="7772400" cy="45550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text = "Historically, the world of data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searchTerm = "data";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source = text.Split(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char[] { '.', '?', '!', ' ', ';', ':', ','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StringSplitOptions.RemoveEmptyEntries);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 ToLower() to match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both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"data" and "Data"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matchQuery =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word in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source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word.ToLower() ==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searchTerm.ToLower()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word;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wordCount =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matchQuery.Count();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3124200" y="5224156"/>
            <a:ext cx="5486400" cy="1156760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wordCount = source.Select(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 =&gt; w.ToLower() ==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searchTerm.ToLower()).Count(</a:t>
            </a:r>
            <a:r>
              <a:rPr lang="sv-SE" dirty="0"/>
              <a:t>b =&gt; b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491618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Arrays</a:t>
            </a:r>
            <a:endParaRPr lang="bg-BG" dirty="0"/>
          </a:p>
        </p:txBody>
      </p:sp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/>
              <a:t>Any kind of arrays can be used with LINQ</a:t>
            </a:r>
          </a:p>
          <a:p>
            <a:pPr lvl="1"/>
            <a:r>
              <a:rPr lang="en-US" dirty="0"/>
              <a:t>Can be even an </a:t>
            </a:r>
            <a:r>
              <a:rPr lang="en-US" noProof="1"/>
              <a:t>untyped</a:t>
            </a:r>
            <a:r>
              <a:rPr lang="en-US" dirty="0"/>
              <a:t> array of objects</a:t>
            </a:r>
          </a:p>
          <a:p>
            <a:pPr lvl="1"/>
            <a:r>
              <a:rPr lang="en-US" dirty="0"/>
              <a:t>Queries can be applied to arrays of custom objects</a:t>
            </a:r>
          </a:p>
          <a:p>
            <a:pPr lvl="1"/>
            <a:r>
              <a:rPr lang="en-US" dirty="0"/>
              <a:t>Example: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20196" name="Rectangle 4"/>
          <p:cNvSpPr>
            <a:spLocks noChangeArrowheads="1"/>
          </p:cNvSpPr>
          <p:nvPr/>
        </p:nvSpPr>
        <p:spPr bwMode="auto">
          <a:xfrm>
            <a:off x="762000" y="4114800"/>
            <a:ext cx="76200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Book[] books = 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Book { Title="LINQ in Action"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Book { Title="LINQ for Fun"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Book { Title="Extreme LINQ" }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titles =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.Where(book =&gt;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book.Title.Contains("Action"))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.Select(book =&gt; book.Title);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3505200" y="2953575"/>
            <a:ext cx="5029200" cy="1389825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titles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b in books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b.Title.Contains("Action")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b.Title;</a:t>
            </a:r>
          </a:p>
        </p:txBody>
      </p:sp>
    </p:spTree>
    <p:extLst>
      <p:ext uri="{BB962C8B-B14F-4D97-AF65-F5344CB8AC3E}">
        <p14:creationId xmlns:p14="http://schemas.microsoft.com/office/powerpoint/2010/main" val="27530054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Generic Lists</a:t>
            </a:r>
            <a:endParaRPr lang="bg-BG" dirty="0"/>
          </a:p>
        </p:txBody>
      </p:sp>
      <p:sp>
        <p:nvSpPr>
          <p:cNvPr id="521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previous example can be adapted to work with a generic list</a:t>
            </a:r>
          </a:p>
          <a:p>
            <a:pPr lvl="1"/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List&lt;T&gt;</a:t>
            </a:r>
            <a:r>
              <a:rPr lang="en-US" dirty="0"/>
              <a:t>,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LinkedList&lt;T&gt;</a:t>
            </a:r>
            <a:r>
              <a:rPr lang="en-US" dirty="0"/>
              <a:t>,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Queue&lt;T&gt;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Stack&lt;T&gt;</a:t>
            </a:r>
            <a:r>
              <a:rPr lang="en-US" dirty="0"/>
              <a:t>,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HashSet&lt;T&gt;</a:t>
            </a:r>
            <a:r>
              <a:rPr lang="en-US" dirty="0"/>
              <a:t>, etc.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762000" y="3505200"/>
            <a:ext cx="76200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List&lt;Book&gt; books = new List&lt;Book&gt;() 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Book { Title="LINQ in Action"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Book { Title="LINQ for Fun"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Book { Title="Extreme LINQ" }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titles =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.Where(book =&gt; book.Title.Contains("Action"))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.Select(book =&gt; book.Title);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108213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Strings</a:t>
            </a:r>
            <a:endParaRPr lang="bg-BG" dirty="0"/>
          </a:p>
        </p:txBody>
      </p:sp>
      <p:sp>
        <p:nvSpPr>
          <p:cNvPr id="5242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/>
              <a:t>Although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System.String</a:t>
            </a:r>
            <a:r>
              <a:rPr lang="en-US" dirty="0"/>
              <a:t> may not be perceived as a collection at first sight</a:t>
            </a:r>
          </a:p>
          <a:p>
            <a:pPr lvl="1"/>
            <a:r>
              <a:rPr lang="en-US" dirty="0"/>
              <a:t>It actually is a collection, because it implements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IEnumerable&lt;char&gt;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r>
              <a:rPr lang="en-US" dirty="0"/>
              <a:t>String objects can be queried with LINQ to Objects, like any other collection</a:t>
            </a:r>
            <a:endParaRPr lang="en-US" noProof="1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24292" name="Rectangle 4"/>
          <p:cNvSpPr>
            <a:spLocks noChangeArrowheads="1"/>
          </p:cNvSpPr>
          <p:nvPr/>
        </p:nvSpPr>
        <p:spPr bwMode="auto">
          <a:xfrm>
            <a:off x="685800" y="4419600"/>
            <a:ext cx="77724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 =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"Non-letter characters in this string: 8"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.Where(c =&gt; !Char.IsLetter(c))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.Count();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Console.WriteLine(count);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result is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8</a:t>
            </a: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4724400" y="5087175"/>
            <a:ext cx="3886200" cy="1389825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(from c in "Non-letter…"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!Char.IsLetter(c)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c).Count();</a:t>
            </a:r>
          </a:p>
        </p:txBody>
      </p:sp>
    </p:spTree>
    <p:extLst>
      <p:ext uri="{BB962C8B-B14F-4D97-AF65-F5344CB8AC3E}">
        <p14:creationId xmlns:p14="http://schemas.microsoft.com/office/powerpoint/2010/main" val="20398315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bg-BG" dirty="0"/>
              <a:t>ggregation </a:t>
            </a:r>
            <a:r>
              <a:rPr lang="en-US" dirty="0"/>
              <a:t>Methods</a:t>
            </a:r>
            <a:endParaRPr lang="bg-BG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Average()</a:t>
            </a:r>
          </a:p>
          <a:p>
            <a:pPr lvl="1"/>
            <a:r>
              <a:rPr lang="en-US" dirty="0"/>
              <a:t>Calculates the average value of a collection</a:t>
            </a:r>
          </a:p>
          <a:p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Count()</a:t>
            </a:r>
          </a:p>
          <a:p>
            <a:pPr lvl="1"/>
            <a:r>
              <a:rPr lang="en-US" dirty="0"/>
              <a:t>Counts the elements in a collection</a:t>
            </a:r>
          </a:p>
          <a:p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Max()</a:t>
            </a:r>
          </a:p>
          <a:p>
            <a:pPr lvl="1"/>
            <a:r>
              <a:rPr lang="en-US" dirty="0"/>
              <a:t>Determines the maximum value in a collection</a:t>
            </a:r>
          </a:p>
          <a:p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Sum()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Sums the values in a collection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2899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8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8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8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28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8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28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8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8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387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/>
              <a:t>Aggregation Methods – Examples</a:t>
            </a:r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Count(&lt;condition&gt;)</a:t>
            </a:r>
          </a:p>
          <a:p>
            <a:endParaRPr lang="en-US" dirty="0">
              <a:latin typeface="Courier New" pitchFamily="49" charset="0"/>
            </a:endParaRPr>
          </a:p>
          <a:p>
            <a:endParaRPr lang="en-US" dirty="0">
              <a:latin typeface="Courier New" pitchFamily="49" charset="0"/>
            </a:endParaRPr>
          </a:p>
          <a:p>
            <a:endParaRPr lang="en-US" dirty="0">
              <a:latin typeface="Courier New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Max()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31460" name="Rectangle 4"/>
          <p:cNvSpPr>
            <a:spLocks noChangeArrowheads="1"/>
          </p:cNvSpPr>
          <p:nvPr/>
        </p:nvSpPr>
        <p:spPr bwMode="auto">
          <a:xfrm>
            <a:off x="622300" y="1828800"/>
            <a:ext cx="79121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double[] temperatures =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28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.0, 1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.5,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32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.3,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.6,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highTemp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temperatures.Count(p =&gt; p &gt;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Console.WriteLine(highTemp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result is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2</a:t>
            </a:r>
          </a:p>
        </p:txBody>
      </p:sp>
      <p:sp>
        <p:nvSpPr>
          <p:cNvPr id="531461" name="Rectangle 5"/>
          <p:cNvSpPr>
            <a:spLocks noChangeArrowheads="1"/>
          </p:cNvSpPr>
          <p:nvPr/>
        </p:nvSpPr>
        <p:spPr bwMode="auto">
          <a:xfrm>
            <a:off x="609600" y="4419600"/>
            <a:ext cx="79121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double[] temperatures =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28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.0, 1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.5,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32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.3,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.6,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Temp = temperatures.Max();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Temp);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result is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.6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4800600" y="3182175"/>
            <a:ext cx="3886200" cy="1389825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highTemp</a:t>
            </a:r>
            <a:r>
              <a:rPr lang="sv-SE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(from p in temperatures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where p &gt; 30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select p).Count();</a:t>
            </a: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4953000" y="5410200"/>
            <a:ext cx="3733800" cy="1079072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highTemp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(from p in temperatures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select p).Max();</a:t>
            </a:r>
          </a:p>
        </p:txBody>
      </p:sp>
    </p:spTree>
    <p:extLst>
      <p:ext uri="{BB962C8B-B14F-4D97-AF65-F5344CB8AC3E}">
        <p14:creationId xmlns:p14="http://schemas.microsoft.com/office/powerpoint/2010/main" val="11114062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http://technodenvision.com/images/queryIc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1270000"/>
            <a:ext cx="2628900" cy="2804160"/>
          </a:xfrm>
          <a:prstGeom prst="roundRect">
            <a:avLst>
              <a:gd name="adj" fmla="val 4400"/>
            </a:avLst>
          </a:prstGeom>
          <a:noFill/>
          <a:effectLst>
            <a:reflection blurRad="6350" stA="52000" endA="300" endPos="35000" dir="5400000" sy="-100000" algn="bl" rotWithShape="0"/>
          </a:effectLst>
        </p:spPr>
      </p:pic>
      <p:sp>
        <p:nvSpPr>
          <p:cNvPr id="526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6482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800" dirty="0"/>
              <a:t>LINQ Query Keywords</a:t>
            </a:r>
            <a:endParaRPr lang="bg-BG" sz="4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5450680"/>
            <a:ext cx="8229600" cy="569120"/>
          </a:xfrm>
        </p:spPr>
        <p:txBody>
          <a:bodyPr/>
          <a:lstStyle/>
          <a:p>
            <a:r>
              <a:rPr dirty="0"/>
              <a:t>Live Demo</a:t>
            </a:r>
            <a:endParaRPr lang="bg-BG" dirty="0"/>
          </a:p>
        </p:txBody>
      </p:sp>
      <p:pic>
        <p:nvPicPr>
          <p:cNvPr id="4" name="Picture 2" descr="http://www.kgo.it/sites/default/files/images/to-content/start-dem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76850" y="889000"/>
            <a:ext cx="2114550" cy="2114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/>
          <p:cNvSpPr txBox="1"/>
          <p:nvPr/>
        </p:nvSpPr>
        <p:spPr>
          <a:xfrm rot="21003577">
            <a:off x="1006283" y="1237625"/>
            <a:ext cx="2977097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8000" b="1" dirty="0">
                <a:ln w="76200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LINQ</a:t>
            </a:r>
          </a:p>
        </p:txBody>
      </p:sp>
    </p:spTree>
    <p:extLst>
      <p:ext uri="{BB962C8B-B14F-4D97-AF65-F5344CB8AC3E}">
        <p14:creationId xmlns:p14="http://schemas.microsoft.com/office/powerpoint/2010/main" val="4293133836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www.directortom.com/storage/right%20question.jpg?__SQUARESPACE_CACHEVERSION=12274675428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1752600"/>
            <a:ext cx="3810000" cy="2857500"/>
          </a:xfrm>
          <a:prstGeom prst="roundRect">
            <a:avLst>
              <a:gd name="adj" fmla="val 392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Extension Methods, Lambda Expressions and LINQ</a:t>
            </a:r>
            <a:endParaRPr lang="bg-BG" dirty="0"/>
          </a:p>
        </p:txBody>
      </p:sp>
      <p:sp>
        <p:nvSpPr>
          <p:cNvPr id="449539" name="Rectangle 3"/>
          <p:cNvSpPr>
            <a:spLocks noGrp="1" noChangeArrowheads="1"/>
          </p:cNvSpPr>
          <p:nvPr>
            <p:ph idx="1"/>
          </p:nvPr>
        </p:nvSpPr>
        <p:spPr>
          <a:xfrm>
            <a:off x="2630487" y="5099050"/>
            <a:ext cx="4608513" cy="1225550"/>
          </a:xfrm>
        </p:spPr>
        <p:txBody>
          <a:bodyPr/>
          <a:lstStyle/>
          <a:p>
            <a:pPr>
              <a:buFontTx/>
              <a:buNone/>
            </a:pPr>
            <a:r>
              <a:rPr lang="en-US" sz="6000" dirty="0"/>
              <a:t>Questions?</a:t>
            </a:r>
            <a:endParaRPr lang="bg-BG" sz="6000" dirty="0"/>
          </a:p>
        </p:txBody>
      </p:sp>
    </p:spTree>
    <p:extLst>
      <p:ext uri="{BB962C8B-B14F-4D97-AF65-F5344CB8AC3E}">
        <p14:creationId xmlns:p14="http://schemas.microsoft.com/office/powerpoint/2010/main" val="3986647866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355600" indent="-355600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/>
              <a:t>Implement an extension method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Substring(int index,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length)</a:t>
            </a:r>
            <a:r>
              <a:rPr lang="en-US" sz="2800" dirty="0"/>
              <a:t> for the class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2800" dirty="0"/>
              <a:t> that returns new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2800" dirty="0"/>
              <a:t> and has the same functionality as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2800" dirty="0"/>
              <a:t> in the class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.</a:t>
            </a:r>
          </a:p>
          <a:p>
            <a:pPr marL="355600" indent="-355600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/>
              <a:t>Implement a set of extension methods for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IEnumerable&lt;T&gt;</a:t>
            </a:r>
            <a:r>
              <a:rPr lang="en-US" sz="2800" dirty="0"/>
              <a:t> that implement the following group functions: sum, product, min, max, average.</a:t>
            </a:r>
          </a:p>
          <a:p>
            <a:pPr marL="355600" indent="-355600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/>
              <a:t>Write a method that from a given array of students finds all students whose first name is before its last name alphabetically. Use LINQ query operators.</a:t>
            </a:r>
          </a:p>
          <a:p>
            <a:pPr marL="355600" indent="-355600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/>
              <a:t>Write a LINQ query that finds the first name and last name of all students with age between 18 and 24.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22796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Extension Methods</a:t>
            </a:r>
            <a:endParaRPr lang="bg-BG" dirty="0"/>
          </a:p>
        </p:txBody>
      </p:sp>
      <p:sp>
        <p:nvSpPr>
          <p:cNvPr id="490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Extension methods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Defined in a static class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Defined as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static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this</a:t>
            </a:r>
            <a:r>
              <a:rPr lang="en-US" dirty="0"/>
              <a:t> keyword before its first argument to specify the class to be extended</a:t>
            </a:r>
          </a:p>
          <a:p>
            <a:pPr>
              <a:lnSpc>
                <a:spcPct val="100000"/>
              </a:lnSpc>
            </a:pPr>
            <a:r>
              <a:rPr lang="en-US" dirty="0"/>
              <a:t>Extension methods are "attached" to the extended class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also be called from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statically</a:t>
            </a:r>
            <a:r>
              <a:rPr lang="en-US" dirty="0"/>
              <a:t> through the defining static class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1918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0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499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(2)</a:t>
            </a:r>
            <a:endParaRPr lang="bg-BG" dirty="0"/>
          </a:p>
        </p:txBody>
      </p:sp>
      <p:sp>
        <p:nvSpPr>
          <p:cNvPr id="5406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txBody>
          <a:bodyPr/>
          <a:lstStyle/>
          <a:p>
            <a:pPr marL="355600" indent="-355600">
              <a:lnSpc>
                <a:spcPct val="100000"/>
              </a:lnSpc>
              <a:spcBef>
                <a:spcPts val="0"/>
              </a:spcBef>
              <a:buFontTx/>
              <a:buAutoNum type="arabicPeriod" startAt="5"/>
              <a:tabLst/>
            </a:pPr>
            <a:r>
              <a:rPr lang="en-US" sz="2800" dirty="0"/>
              <a:t>Using the extension methods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OrderBy()</a:t>
            </a:r>
            <a:r>
              <a:rPr lang="en-US" sz="2800" dirty="0"/>
              <a:t> and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ThenBy()</a:t>
            </a:r>
            <a:r>
              <a:rPr lang="en-US" sz="2800" dirty="0"/>
              <a:t> with lambda expressions sort the students by first name and last name in descending order. Rewrite the same with LINQ.</a:t>
            </a:r>
            <a:endParaRPr lang="bg-BG" sz="2800" dirty="0"/>
          </a:p>
          <a:p>
            <a:pPr marL="355600" indent="-355600">
              <a:lnSpc>
                <a:spcPct val="100000"/>
              </a:lnSpc>
              <a:spcBef>
                <a:spcPts val="0"/>
              </a:spcBef>
              <a:buFontTx/>
              <a:buAutoNum type="arabicPeriod" startAt="5"/>
              <a:tabLst/>
            </a:pPr>
            <a:r>
              <a:rPr lang="en-US" sz="2800" dirty="0"/>
              <a:t>Write a program that prints from given array of integers all numbers that are divisible by 7 and 3. Use the built-in extension methods and lambda expressions. Rewrite the same with LINQ.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  <a:buFontTx/>
              <a:buAutoNum type="arabicPeriod" startAt="5"/>
              <a:tabLst/>
            </a:pPr>
            <a:r>
              <a:rPr lang="en-US" sz="2800" dirty="0"/>
              <a:t>Using delegates write a class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Timer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800" dirty="0"/>
              <a:t>that has can execute certain method at each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2800" dirty="0"/>
              <a:t> seconds.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  <a:buFontTx/>
              <a:buAutoNum type="arabicPeriod" startAt="5"/>
              <a:tabLst/>
            </a:pPr>
            <a:r>
              <a:rPr lang="en-US" sz="2800" dirty="0"/>
              <a:t>* Read in MSDN about the keyword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lang="en-US" sz="2800" dirty="0"/>
              <a:t> in C# and </a:t>
            </a:r>
            <a:r>
              <a:rPr lang="en-US" sz="2800" dirty="0">
                <a:hlinkClick r:id="rId3"/>
              </a:rPr>
              <a:t>how to publish events</a:t>
            </a:r>
            <a:r>
              <a:rPr lang="en-US" sz="2800" dirty="0"/>
              <a:t>. Re-implement the above using .NET events and following the best practices.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606118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Free Trainings @ Telerik Academy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/>
              <a:t>C# Programming </a:t>
            </a:r>
            <a:r>
              <a:rPr lang="en-US" dirty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3" tooltip="Telerik Software Academy - Free Programming Courses"/>
              </a:rPr>
              <a:t>academy.telerik.com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4" tooltip="Telerik Softyware Academy @ Facebook"/>
              </a:rPr>
              <a:t>facebook.com/TelerikAcademy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33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Methods – Examples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91524" name="Rectangle 4"/>
          <p:cNvSpPr>
            <a:spLocks noChangeArrowheads="1"/>
          </p:cNvSpPr>
          <p:nvPr/>
        </p:nvSpPr>
        <p:spPr bwMode="auto">
          <a:xfrm>
            <a:off x="539750" y="1143000"/>
            <a:ext cx="8064500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bg-BG" sz="22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</a:t>
            </a: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class Extensions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bg-BG" sz="22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</a:t>
            </a: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int WordCount(</a:t>
            </a:r>
            <a:r>
              <a:rPr lang="bg-BG" sz="22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</a:t>
            </a: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tring str)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str.Split(new char[] { ' ', '.', '?' },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StringSplitOptions.RemoveEmptyEntries).Length;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s = "Hello Extension Methods";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i = s.WordCount();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Console.WriteLine(i);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9365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Extension Methods – Examples (2)</a:t>
            </a:r>
            <a:endParaRPr lang="bg-BG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91524" name="Rectangle 4"/>
          <p:cNvSpPr>
            <a:spLocks noChangeArrowheads="1"/>
          </p:cNvSpPr>
          <p:nvPr/>
        </p:nvSpPr>
        <p:spPr bwMode="auto">
          <a:xfrm>
            <a:off x="685800" y="1143000"/>
            <a:ext cx="7772400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IncreaseWidth(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 IList&lt;int&gt; list, int amount)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 list.Count; i++)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list[i] += amount;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List&lt;int&gt; ints = 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new List&lt;int&gt; { 1, 2, 3, 4, 5 };</a:t>
            </a:r>
          </a:p>
          <a:p>
            <a:pPr marL="14760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ints.IncreaseWidth(5); // 6, 7, 8, 9, 10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9611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800" dirty="0"/>
              <a:t>Extension Methods</a:t>
            </a:r>
            <a:endParaRPr lang="bg-BG" sz="4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2326479"/>
            <a:ext cx="8229600" cy="569120"/>
          </a:xfrm>
        </p:spPr>
        <p:txBody>
          <a:bodyPr/>
          <a:lstStyle/>
          <a:p>
            <a:r>
              <a:rPr dirty="0"/>
              <a:t>Live Demo</a:t>
            </a:r>
            <a:endParaRPr lang="bg-BG" dirty="0"/>
          </a:p>
        </p:txBody>
      </p:sp>
      <p:pic>
        <p:nvPicPr>
          <p:cNvPr id="43010" name="Picture 2" descr="http://www.ipadio.com/library-media/images/live_dem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47875" y="3218180"/>
            <a:ext cx="5048250" cy="2019300"/>
          </a:xfrm>
          <a:prstGeom prst="roundRect">
            <a:avLst>
              <a:gd name="adj" fmla="val 474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9297798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49022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Anonymous Types</a:t>
            </a:r>
            <a:endParaRPr lang="bg-BG" dirty="0"/>
          </a:p>
        </p:txBody>
      </p:sp>
      <p:pic>
        <p:nvPicPr>
          <p:cNvPr id="21506" name="Picture 2" descr="http://dirtdiver.com/kansas/wp-content/uploads/2008/12/anonymou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6500" y="647700"/>
            <a:ext cx="4000500" cy="4000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52181160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3500</TotalTime>
  <Words>3695</Words>
  <Application>Microsoft Office PowerPoint</Application>
  <PresentationFormat>Bildspel på skärmen (4:3)</PresentationFormat>
  <Paragraphs>561</Paragraphs>
  <Slides>51</Slides>
  <Notes>12</Notes>
  <HiddenSlides>1</HiddenSlides>
  <MMClips>0</MMClips>
  <ScaleCrop>false</ScaleCrop>
  <HeadingPairs>
    <vt:vector size="6" baseType="variant">
      <vt:variant>
        <vt:lpstr>Använt teckensnitt</vt:lpstr>
      </vt:variant>
      <vt:variant>
        <vt:i4>8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51</vt:i4>
      </vt:variant>
    </vt:vector>
  </HeadingPairs>
  <TitlesOfParts>
    <vt:vector size="60" baseType="lpstr">
      <vt:lpstr>Arial Black</vt:lpstr>
      <vt:lpstr>Calibri</vt:lpstr>
      <vt:lpstr>Cambria</vt:lpstr>
      <vt:lpstr>Consolas</vt:lpstr>
      <vt:lpstr>Corbel</vt:lpstr>
      <vt:lpstr>Courier New</vt:lpstr>
      <vt:lpstr>Segoe</vt:lpstr>
      <vt:lpstr>Wingdings 2</vt:lpstr>
      <vt:lpstr>Telerik Academy</vt:lpstr>
      <vt:lpstr>Extension Methods, Lambda Expressions and LINQ</vt:lpstr>
      <vt:lpstr>Table of Contents</vt:lpstr>
      <vt:lpstr>Extension Methods</vt:lpstr>
      <vt:lpstr>Extension Methods</vt:lpstr>
      <vt:lpstr>Defining Extension Methods</vt:lpstr>
      <vt:lpstr>Extension Methods – Examples</vt:lpstr>
      <vt:lpstr>Extension Methods – Examples (2)</vt:lpstr>
      <vt:lpstr>Extension Methods</vt:lpstr>
      <vt:lpstr>Anonymous Types</vt:lpstr>
      <vt:lpstr>Anonymous Types</vt:lpstr>
      <vt:lpstr>Anonymous Types – Example</vt:lpstr>
      <vt:lpstr>Anonymous Types – Properties</vt:lpstr>
      <vt:lpstr>Arrays of Anonymous Types</vt:lpstr>
      <vt:lpstr>Anonymous Types</vt:lpstr>
      <vt:lpstr>Delegates in .NET Framework</vt:lpstr>
      <vt:lpstr>What are Delegates?</vt:lpstr>
      <vt:lpstr>What are Delegates? (2)</vt:lpstr>
      <vt:lpstr>Delegates – Example</vt:lpstr>
      <vt:lpstr>Simple Delegate</vt:lpstr>
      <vt:lpstr>Generic and Multicast Delegates</vt:lpstr>
      <vt:lpstr>Anonymous Methods</vt:lpstr>
      <vt:lpstr>Multicast Delegates – Example</vt:lpstr>
      <vt:lpstr>Multicast Generic Delegate</vt:lpstr>
      <vt:lpstr>Lambda Expressions</vt:lpstr>
      <vt:lpstr>Lambda Expressions</vt:lpstr>
      <vt:lpstr>Lambda Expressions – Examples</vt:lpstr>
      <vt:lpstr>Sorting with Lambda Expression</vt:lpstr>
      <vt:lpstr>Lambda Code Expressions</vt:lpstr>
      <vt:lpstr>Delegates Holding Lambda Functions</vt:lpstr>
      <vt:lpstr>Predicates</vt:lpstr>
      <vt:lpstr>Predicates – Example</vt:lpstr>
      <vt:lpstr>Lambda Expressions</vt:lpstr>
      <vt:lpstr>LINQ and Query Keywords</vt:lpstr>
      <vt:lpstr>LINQ Building Blocks (2)</vt:lpstr>
      <vt:lpstr>LINQ to *</vt:lpstr>
      <vt:lpstr>LINQ and Query Keywords</vt:lpstr>
      <vt:lpstr>Query Keywords – Examples</vt:lpstr>
      <vt:lpstr>Query Keywords – Examples (2)</vt:lpstr>
      <vt:lpstr>Query Keywords – Examples (3)</vt:lpstr>
      <vt:lpstr>Standard Query Operators – Example</vt:lpstr>
      <vt:lpstr>Counting the Occurrences of a Word in a String – Example</vt:lpstr>
      <vt:lpstr>Querying Arrays</vt:lpstr>
      <vt:lpstr>Querying Generic Lists</vt:lpstr>
      <vt:lpstr>Querying Strings</vt:lpstr>
      <vt:lpstr>Aggregation Methods</vt:lpstr>
      <vt:lpstr>Aggregation Methods – Examples</vt:lpstr>
      <vt:lpstr>LINQ Query Keywords</vt:lpstr>
      <vt:lpstr>Extension Methods, Lambda Expressions and LINQ</vt:lpstr>
      <vt:lpstr>Exercises</vt:lpstr>
      <vt:lpstr>Exercises (2)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Defining Classes</dc:title>
  <dc:subject>Telerik Software Academy</dc:subject>
  <dc:creator>Svetlin Nakov</dc:creator>
  <cp:keywords>C#, course, telerik software academy, free courses for developers, OOP, object-oriented programming</cp:keywords>
  <cp:lastModifiedBy>Claes Engelin</cp:lastModifiedBy>
  <cp:revision>586</cp:revision>
  <dcterms:created xsi:type="dcterms:W3CDTF">2007-12-08T16:03:35Z</dcterms:created>
  <dcterms:modified xsi:type="dcterms:W3CDTF">2021-01-10T16:40:49Z</dcterms:modified>
  <cp:category>software engineering</cp:category>
</cp:coreProperties>
</file>