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93" autoAdjust="0"/>
    <p:restoredTop sz="94421" autoAdjust="0"/>
  </p:normalViewPr>
  <p:slideViewPr>
    <p:cSldViewPr>
      <p:cViewPr varScale="1">
        <p:scale>
          <a:sx n="75" d="100"/>
          <a:sy n="75" d="100"/>
        </p:scale>
        <p:origin x="129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82"/>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2/18/2020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2/18/2020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forums.academy.telerik.com/" TargetMode="External"/><Relationship Id="rId10" Type="http://schemas.openxmlformats.org/officeDocument/2006/relationships/image" Target="../media/image40.png"/><Relationship Id="rId4" Type="http://schemas.openxmlformats.org/officeDocument/2006/relationships/hyperlink" Target="http://www.facebook.com/telerikacademy"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4"/>
              </a:rPr>
              <a:t>academy.telerik.com</a:t>
            </a:r>
            <a:r>
              <a:rPr lang="en-US" dirty="0"/>
              <a:t>   </a:t>
            </a:r>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p>
        </p:txBody>
      </p:sp>
      <p:pic>
        <p:nvPicPr>
          <p:cNvPr id="1026" name="Picture 2" descr="objects icon"/>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7"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a:solidFill>
                  <a:schemeClr val="accent5">
                    <a:lumMod val="20000"/>
                    <a:lumOff val="80000"/>
                  </a:schemeClr>
                </a:solidFill>
              </a:rPr>
              <a:t>Inheritance</a:t>
            </a:r>
            <a:r>
              <a:rPr lang="en-US" dirty="0"/>
              <a:t> implicitly gains </a:t>
            </a:r>
            <a:r>
              <a:rPr lang="en-US" dirty="0">
                <a:solidFill>
                  <a:schemeClr val="accent5">
                    <a:lumMod val="20000"/>
                    <a:lumOff val="80000"/>
                  </a:schemeClr>
                </a:solidFill>
              </a:rPr>
              <a:t>all members </a:t>
            </a:r>
            <a:r>
              <a:rPr lang="en-US" dirty="0"/>
              <a:t>from another class</a:t>
            </a:r>
          </a:p>
          <a:p>
            <a:pPr lvl="1"/>
            <a:r>
              <a:rPr lang="en-US" dirty="0"/>
              <a:t>All fields, methods, properties, events, …</a:t>
            </a:r>
          </a:p>
          <a:p>
            <a:pPr lvl="1"/>
            <a:r>
              <a:rPr lang="en-US" dirty="0"/>
              <a:t>Some members could be inaccessible (hidden)</a:t>
            </a:r>
          </a:p>
          <a:p>
            <a:r>
              <a:rPr lang="en-US" dirty="0"/>
              <a:t>The 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3923">
                                            <p:txEl>
                                              <p:pRg st="0" end="0"/>
                                            </p:txEl>
                                          </p:spTgt>
                                        </p:tgtEl>
                                        <p:attrNameLst>
                                          <p:attrName>style.visibility</p:attrName>
                                        </p:attrNameLst>
                                      </p:cBhvr>
                                      <p:to>
                                        <p:strVal val="visible"/>
                                      </p:to>
                                    </p:set>
                                    <p:animEffect transition="in" filter="fade">
                                      <p:cBhvr>
                                        <p:cTn id="7" dur="500"/>
                                        <p:tgtEl>
                                          <p:spTgt spid="12339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3923">
                                            <p:txEl>
                                              <p:pRg st="1" end="1"/>
                                            </p:txEl>
                                          </p:spTgt>
                                        </p:tgtEl>
                                        <p:attrNameLst>
                                          <p:attrName>style.visibility</p:attrName>
                                        </p:attrNameLst>
                                      </p:cBhvr>
                                      <p:to>
                                        <p:strVal val="visible"/>
                                      </p:to>
                                    </p:set>
                                    <p:animEffect transition="in" filter="fade">
                                      <p:cBhvr>
                                        <p:cTn id="10" dur="500"/>
                                        <p:tgtEl>
                                          <p:spTgt spid="12339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3923">
                                            <p:txEl>
                                              <p:pRg st="2" end="2"/>
                                            </p:txEl>
                                          </p:spTgt>
                                        </p:tgtEl>
                                        <p:attrNameLst>
                                          <p:attrName>style.visibility</p:attrName>
                                        </p:attrNameLst>
                                      </p:cBhvr>
                                      <p:to>
                                        <p:strVal val="visible"/>
                                      </p:to>
                                    </p:set>
                                    <p:animEffect transition="in" filter="fade">
                                      <p:cBhvr>
                                        <p:cTn id="13" dur="500"/>
                                        <p:tgtEl>
                                          <p:spTgt spid="12339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3923">
                                            <p:txEl>
                                              <p:pRg st="3" end="3"/>
                                            </p:txEl>
                                          </p:spTgt>
                                        </p:tgtEl>
                                        <p:attrNameLst>
                                          <p:attrName>style.visibility</p:attrName>
                                        </p:attrNameLst>
                                      </p:cBhvr>
                                      <p:to>
                                        <p:strVal val="visible"/>
                                      </p:to>
                                    </p:set>
                                    <p:animEffect transition="in" filter="fade">
                                      <p:cBhvr>
                                        <p:cTn id="18" dur="500"/>
                                        <p:tgtEl>
                                          <p:spTgt spid="12339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33923">
                                            <p:txEl>
                                              <p:pRg st="4" end="4"/>
                                            </p:txEl>
                                          </p:spTgt>
                                        </p:tgtEl>
                                        <p:attrNameLst>
                                          <p:attrName>style.visibility</p:attrName>
                                        </p:attrNameLst>
                                      </p:cBhvr>
                                      <p:to>
                                        <p:strVal val="visible"/>
                                      </p:to>
                                    </p:set>
                                    <p:animEffect transition="in" filter="fade">
                                      <p:cBhvr>
                                        <p:cTn id="23" dur="500"/>
                                        <p:tgtEl>
                                          <p:spTgt spid="1233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a:solidFill>
                  <a:srgbClr val="8CF4F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a:solidFill>
                  <a:srgbClr val="8CF4F2"/>
                </a:solidFill>
                <a:effectLst>
                  <a:outerShdw blurRad="38100" dist="38100" dir="2700000" algn="tl">
                    <a:srgbClr val="000000">
                      <a:alpha val="43137"/>
                    </a:srgbClr>
                  </a:outerShdw>
                </a:effectLst>
                <a:latin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rPr>
              <a:t>Company: String</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+Salary: double</a:t>
            </a: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a:solidFill>
                  <a:srgbClr val="8CF4F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a:solidFill>
                  <a:srgbClr val="8CF4F2"/>
                </a:solidFill>
                <a:effectLst>
                  <a:outerShdw blurRad="38100" dist="38100" dir="2700000" algn="tl">
                    <a:srgbClr val="000000">
                      <a:alpha val="43137"/>
                    </a:srgbClr>
                  </a:outerShdw>
                </a:effectLst>
                <a:latin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a:solidFill>
                  <a:schemeClr val="accent5">
                    <a:lumMod val="20000"/>
                    <a:lumOff val="80000"/>
                  </a:schemeClr>
                </a:solidFill>
                <a:latin typeface="+mn-lt"/>
                <a:ea typeface="+mn-ea"/>
                <a:cs typeface="+mn-cs"/>
              </a:rPr>
              <a:t>hierarchies of classes</a:t>
            </a:r>
            <a:r>
              <a:rPr lang="en-US" dirty="0">
                <a:solidFill>
                  <a:srgbClr val="EBFFD2"/>
                </a:solidFill>
                <a:latin typeface="+mn-lt"/>
                <a:ea typeface="+mn-ea"/>
                <a:cs typeface="+mn-cs"/>
              </a:rPr>
              <a:t> and / or 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21177322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one base class</a:t>
            </a:r>
          </a:p>
          <a:p>
            <a:pPr lvl="1"/>
            <a:r>
              <a:rPr lang="en-US" sz="2800" dirty="0">
                <a:solidFill>
                  <a:srgbClr val="EBFFD2"/>
                </a:solidFill>
              </a:rPr>
              <a:t>E.g. </a:t>
            </a:r>
            <a:r>
              <a:rPr lang="en-US" sz="2800" noProof="1">
                <a:solidFill>
                  <a:schemeClr val="accent5">
                    <a:lumMod val="20000"/>
                    <a:lumOff val="80000"/>
                  </a:schemeClr>
                </a:solidFill>
                <a:latin typeface="Consolas" pitchFamily="49" charset="0"/>
                <a:cs typeface="Consolas" pitchFamily="49" charset="0"/>
              </a:rPr>
              <a:t>IOException</a:t>
            </a:r>
            <a:r>
              <a:rPr lang="en-US" sz="2800" dirty="0">
                <a:solidFill>
                  <a:srgbClr val="EBFFD2"/>
                </a:solidFill>
              </a:rPr>
              <a:t> derives from </a:t>
            </a:r>
            <a:r>
              <a:rPr lang="en-US" sz="2800" noProof="1">
                <a:solidFill>
                  <a:schemeClr val="accent5">
                    <a:lumMod val="20000"/>
                    <a:lumOff val="80000"/>
                  </a:schemeClr>
                </a:solidFill>
                <a:latin typeface="Consolas" pitchFamily="49" charset="0"/>
                <a:cs typeface="Consolas" pitchFamily="49" charset="0"/>
              </a:rPr>
              <a:t>SystemException</a:t>
            </a:r>
            <a:r>
              <a:rPr lang="en-US" sz="2800" dirty="0">
                <a:solidFill>
                  <a:srgbClr val="EBFFD2"/>
                </a:solidFill>
              </a:rPr>
              <a:t> and it derives from </a:t>
            </a:r>
            <a:r>
              <a:rPr lang="en-US" sz="2800" noProof="1">
                <a:solidFill>
                  <a:schemeClr val="accent5">
                    <a:lumMod val="20000"/>
                    <a:lumOff val="80000"/>
                  </a:schemeClr>
                </a:solidFill>
                <a:latin typeface="Consolas" pitchFamily="49" charset="0"/>
                <a:cs typeface="Consolas" pitchFamily="49" charset="0"/>
              </a:rPr>
              <a:t>Exception</a:t>
            </a:r>
          </a:p>
          <a:p>
            <a:r>
              <a:rPr lang="en-US" sz="3000" dirty="0">
                <a:solidFill>
                  <a:srgbClr val="EBFFD2"/>
                </a:solidFill>
              </a:rPr>
              <a:t>A class can implement several interfaces</a:t>
            </a:r>
          </a:p>
          <a:p>
            <a:pPr lvl="1"/>
            <a:r>
              <a:rPr lang="en-US" sz="2800" dirty="0"/>
              <a:t>This is </a:t>
            </a:r>
            <a:r>
              <a:rPr lang="en-US" sz="2800" noProof="1"/>
              <a:t>.NET’s</a:t>
            </a:r>
            <a:r>
              <a:rPr lang="en-US" sz="2800" dirty="0"/>
              <a:t> form of </a:t>
            </a:r>
            <a:r>
              <a:rPr lang="en-US" sz="2800" dirty="0">
                <a:solidFill>
                  <a:schemeClr val="accent5">
                    <a:lumMod val="20000"/>
                    <a:lumOff val="80000"/>
                  </a:schemeClr>
                </a:solidFill>
              </a:rPr>
              <a:t>multiple inheritance</a:t>
            </a:r>
          </a:p>
          <a:p>
            <a:pPr lvl="1"/>
            <a:r>
              <a:rPr lang="en-US" sz="2800" dirty="0"/>
              <a:t>E.g. </a:t>
            </a:r>
            <a:r>
              <a:rPr lang="en-US" sz="2800" noProof="1">
                <a:solidFill>
                  <a:schemeClr val="accent5">
                    <a:lumMod val="20000"/>
                    <a:lumOff val="80000"/>
                  </a:schemeClr>
                </a:solidFill>
                <a:latin typeface="Consolas" pitchFamily="49" charset="0"/>
                <a:cs typeface="Consolas" pitchFamily="49" charset="0"/>
              </a:rPr>
              <a:t>List&lt;T&gt;</a:t>
            </a:r>
            <a:r>
              <a:rPr lang="en-US" sz="2800" dirty="0"/>
              <a:t> implements </a:t>
            </a:r>
            <a:r>
              <a:rPr lang="en-US" sz="2800" noProof="1">
                <a:solidFill>
                  <a:schemeClr val="accent5">
                    <a:lumMod val="20000"/>
                    <a:lumOff val="80000"/>
                  </a:schemeClr>
                </a:solidFill>
                <a:latin typeface="Consolas" pitchFamily="49" charset="0"/>
                <a:cs typeface="Consolas" pitchFamily="49" charset="0"/>
              </a:rPr>
              <a:t>IList&lt;T&gt;</a:t>
            </a:r>
            <a:r>
              <a:rPr lang="en-US" sz="2800" dirty="0"/>
              <a:t>, </a:t>
            </a:r>
            <a:r>
              <a:rPr lang="en-US" sz="2800" noProof="1">
                <a:solidFill>
                  <a:schemeClr val="accent5">
                    <a:lumMod val="20000"/>
                    <a:lumOff val="80000"/>
                  </a:schemeClr>
                </a:solidFill>
                <a:latin typeface="Consolas" pitchFamily="49" charset="0"/>
                <a:cs typeface="Consolas" pitchFamily="49" charset="0"/>
              </a:rPr>
              <a:t>ICollection&lt;T&gt;</a:t>
            </a:r>
            <a:r>
              <a:rPr lang="en-US" sz="2800" dirty="0"/>
              <a:t>, </a:t>
            </a:r>
            <a:r>
              <a:rPr lang="en-US" sz="2800" noProof="1">
                <a:solidFill>
                  <a:schemeClr val="accent5">
                    <a:lumMod val="20000"/>
                    <a:lumOff val="80000"/>
                  </a:schemeClr>
                </a:solidFill>
                <a:latin typeface="Consolas" pitchFamily="49" charset="0"/>
                <a:cs typeface="Consolas" pitchFamily="49" charset="0"/>
              </a:rPr>
              <a:t>IEnumerable&lt;T&gt;</a:t>
            </a:r>
          </a:p>
          <a:p>
            <a:r>
              <a:rPr lang="en-US" sz="3000" dirty="0">
                <a:solidFill>
                  <a:srgbClr val="EBFFD2"/>
                </a:solidFill>
              </a:rPr>
              <a:t>An interface can implement several interfaces</a:t>
            </a:r>
          </a:p>
          <a:p>
            <a:pPr lvl="1"/>
            <a:r>
              <a:rPr lang="en-US" sz="2800" dirty="0">
                <a:solidFill>
                  <a:srgbClr val="EBFFD2"/>
                </a:solidFill>
              </a:rPr>
              <a:t>E.g. </a:t>
            </a:r>
            <a:r>
              <a:rPr lang="en-US" sz="2800" noProof="1">
                <a:solidFill>
                  <a:schemeClr val="accent5">
                    <a:lumMod val="20000"/>
                    <a:lumOff val="80000"/>
                  </a:schemeClr>
                </a:solidFill>
                <a:latin typeface="Consolas" pitchFamily="49" charset="0"/>
                <a:cs typeface="Consolas" pitchFamily="49" charset="0"/>
              </a:rPr>
              <a:t>IList&lt;T&gt;</a:t>
            </a:r>
            <a:r>
              <a:rPr lang="en-US" sz="2800" dirty="0">
                <a:solidFill>
                  <a:srgbClr val="EBFFD2"/>
                </a:solidFill>
              </a:rPr>
              <a:t> implements </a:t>
            </a:r>
            <a:r>
              <a:rPr lang="en-US" sz="2800" noProof="1">
                <a:solidFill>
                  <a:schemeClr val="accent5">
                    <a:lumMod val="20000"/>
                    <a:lumOff val="80000"/>
                  </a:schemeClr>
                </a:solidFill>
                <a:latin typeface="Consolas" pitchFamily="49" charset="0"/>
                <a:cs typeface="Consolas" pitchFamily="49" charset="0"/>
              </a:rPr>
              <a:t>ICollection&lt;T&gt;</a:t>
            </a:r>
            <a:r>
              <a:rPr lang="en-US" sz="2800" dirty="0">
                <a:solidFill>
                  <a:srgbClr val="EBFFD2"/>
                </a:solidFill>
              </a:rPr>
              <a:t> and </a:t>
            </a:r>
            <a:r>
              <a:rPr lang="en-US" sz="2800" noProof="1">
                <a:solidFill>
                  <a:schemeClr val="accent5">
                    <a:lumMod val="20000"/>
                    <a:lumOff val="80000"/>
                  </a:schemeClr>
                </a:solidFill>
                <a:latin typeface="Consolas" pitchFamily="49" charset="0"/>
                <a:cs typeface="Consolas" pitchFamily="49" charset="0"/>
              </a:rPr>
              <a:t>IEnumerable&lt;T&gt;</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animEffect transition="in" filter="fade">
                                      <p:cBhvr>
                                        <p:cTn id="7" dur="500"/>
                                        <p:tgtEl>
                                          <p:spTgt spid="7884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8483">
                                            <p:txEl>
                                              <p:pRg st="1" end="1"/>
                                            </p:txEl>
                                          </p:spTgt>
                                        </p:tgtEl>
                                        <p:attrNameLst>
                                          <p:attrName>style.visibility</p:attrName>
                                        </p:attrNameLst>
                                      </p:cBhvr>
                                      <p:to>
                                        <p:strVal val="visible"/>
                                      </p:to>
                                    </p:set>
                                    <p:animEffect transition="in" filter="fade">
                                      <p:cBhvr>
                                        <p:cTn id="10" dur="500"/>
                                        <p:tgtEl>
                                          <p:spTgt spid="788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8483">
                                            <p:txEl>
                                              <p:pRg st="2" end="2"/>
                                            </p:txEl>
                                          </p:spTgt>
                                        </p:tgtEl>
                                        <p:attrNameLst>
                                          <p:attrName>style.visibility</p:attrName>
                                        </p:attrNameLst>
                                      </p:cBhvr>
                                      <p:to>
                                        <p:strVal val="visible"/>
                                      </p:to>
                                    </p:set>
                                    <p:animEffect transition="in" filter="fade">
                                      <p:cBhvr>
                                        <p:cTn id="15" dur="500"/>
                                        <p:tgtEl>
                                          <p:spTgt spid="7884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88483">
                                            <p:txEl>
                                              <p:pRg st="3" end="3"/>
                                            </p:txEl>
                                          </p:spTgt>
                                        </p:tgtEl>
                                        <p:attrNameLst>
                                          <p:attrName>style.visibility</p:attrName>
                                        </p:attrNameLst>
                                      </p:cBhvr>
                                      <p:to>
                                        <p:strVal val="visible"/>
                                      </p:to>
                                    </p:set>
                                    <p:animEffect transition="in" filter="fade">
                                      <p:cBhvr>
                                        <p:cTn id="18" dur="500"/>
                                        <p:tgtEl>
                                          <p:spTgt spid="78848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88483">
                                            <p:txEl>
                                              <p:pRg st="4" end="4"/>
                                            </p:txEl>
                                          </p:spTgt>
                                        </p:tgtEl>
                                        <p:attrNameLst>
                                          <p:attrName>style.visibility</p:attrName>
                                        </p:attrNameLst>
                                      </p:cBhvr>
                                      <p:to>
                                        <p:strVal val="visible"/>
                                      </p:to>
                                    </p:set>
                                    <p:animEffect transition="in" filter="fade">
                                      <p:cBhvr>
                                        <p:cTn id="21" dur="500"/>
                                        <p:tgtEl>
                                          <p:spTgt spid="78848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88483">
                                            <p:txEl>
                                              <p:pRg st="5" end="5"/>
                                            </p:txEl>
                                          </p:spTgt>
                                        </p:tgtEl>
                                        <p:attrNameLst>
                                          <p:attrName>style.visibility</p:attrName>
                                        </p:attrNameLst>
                                      </p:cBhvr>
                                      <p:to>
                                        <p:strVal val="visible"/>
                                      </p:to>
                                    </p:set>
                                    <p:animEffect transition="in" filter="fade">
                                      <p:cBhvr>
                                        <p:cTn id="26" dur="500"/>
                                        <p:tgtEl>
                                          <p:spTgt spid="78848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88483">
                                            <p:txEl>
                                              <p:pRg st="6" end="6"/>
                                            </p:txEl>
                                          </p:spTgt>
                                        </p:tgtEl>
                                        <p:attrNameLst>
                                          <p:attrName>style.visibility</p:attrName>
                                        </p:attrNameLst>
                                      </p:cBhvr>
                                      <p:to>
                                        <p:strVal val="visible"/>
                                      </p:to>
                                    </p:set>
                                    <p:animEffect transition="in" filter="fade">
                                      <p:cBhvr>
                                        <p:cTn id="29" dur="500"/>
                                        <p:tgtEl>
                                          <p:spTgt spid="788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Define </a:t>
            </a:r>
            <a:r>
              <a:rPr lang="bg-BG" dirty="0"/>
              <a:t>Inheritance</a:t>
            </a:r>
            <a:r>
              <a:rPr lang="en-US" dirty="0"/>
              <a:t>?</a:t>
            </a:r>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a:t>Specify the name of the base class after the name of the derived (with colon)</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Use the keyword </a:t>
            </a:r>
            <a:r>
              <a:rPr lang="en-US" dirty="0">
                <a:solidFill>
                  <a:schemeClr val="accent5">
                    <a:lumMod val="20000"/>
                    <a:lumOff val="80000"/>
                  </a:schemeClr>
                </a:solidFill>
                <a:latin typeface="+mj-lt"/>
              </a:rPr>
              <a:t>base</a:t>
            </a:r>
            <a:r>
              <a:rPr lang="en-US" dirty="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018"/>
                                        </p:tgtEl>
                                        <p:attrNameLst>
                                          <p:attrName>style.visibility</p:attrName>
                                        </p:attrNameLst>
                                      </p:cBhvr>
                                      <p:to>
                                        <p:strVal val="visible"/>
                                      </p:to>
                                    </p:set>
                                    <p:animEffect transition="in" filter="fade">
                                      <p:cBhvr>
                                        <p:cTn id="10" dur="500"/>
                                        <p:tgtEl>
                                          <p:spTgt spid="860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86020"/>
                                        </p:tgtEl>
                                        <p:attrNameLst>
                                          <p:attrName>style.visibility</p:attrName>
                                        </p:attrNameLst>
                                      </p:cBhvr>
                                      <p:to>
                                        <p:strVal val="visible"/>
                                      </p:to>
                                    </p:set>
                                    <p:animEffect transition="in" filter="fade">
                                      <p:cBhvr>
                                        <p:cTn id="24"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Simple Inheritance Example</a:t>
            </a:r>
            <a:r>
              <a:rPr lang="en-US" dirty="0"/>
              <a:t> (2)</a:t>
            </a:r>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a:t>S</a:t>
            </a:r>
            <a:r>
              <a:rPr lang="bg-BG" sz="5000" dirty="0"/>
              <a:t>imple </a:t>
            </a:r>
            <a:r>
              <a:rPr lang="en-US" sz="5000" dirty="0"/>
              <a:t>Inheritance </a:t>
            </a:r>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a:t>Live Demo</a:t>
            </a:r>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Levels</a:t>
            </a:r>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2800" dirty="0"/>
              <a:t>Access modifiers in C#</a:t>
            </a:r>
          </a:p>
          <a:p>
            <a:pPr lvl="1" indent="-220663">
              <a:lnSpc>
                <a:spcPct val="100000"/>
              </a:lnSpc>
            </a:pPr>
            <a:r>
              <a:rPr lang="en-US" sz="2400" dirty="0">
                <a:solidFill>
                  <a:schemeClr val="accent5">
                    <a:lumMod val="20000"/>
                    <a:lumOff val="80000"/>
                  </a:schemeClr>
                </a:solidFill>
                <a:latin typeface="Consolas" pitchFamily="49" charset="0"/>
              </a:rPr>
              <a:t>public</a:t>
            </a:r>
            <a:r>
              <a:rPr lang="en-US" sz="2400" dirty="0"/>
              <a:t> – access is not restricted </a:t>
            </a:r>
          </a:p>
          <a:p>
            <a:pPr lvl="1" indent="-220663">
              <a:lnSpc>
                <a:spcPct val="100000"/>
              </a:lnSpc>
            </a:pPr>
            <a:r>
              <a:rPr lang="en-US" sz="2400" dirty="0">
                <a:solidFill>
                  <a:schemeClr val="accent5">
                    <a:lumMod val="20000"/>
                    <a:lumOff val="80000"/>
                  </a:schemeClr>
                </a:solidFill>
                <a:latin typeface="Consolas" pitchFamily="49" charset="0"/>
              </a:rPr>
              <a:t>protected</a:t>
            </a:r>
            <a:r>
              <a:rPr lang="en-US" sz="2400" dirty="0"/>
              <a:t> – access is limited to the containing type or types derived from it </a:t>
            </a:r>
          </a:p>
          <a:p>
            <a:pPr lvl="1" indent="-220663">
              <a:lnSpc>
                <a:spcPct val="100000"/>
              </a:lnSpc>
            </a:pPr>
            <a:r>
              <a:rPr lang="en-US" sz="2400" dirty="0">
                <a:solidFill>
                  <a:schemeClr val="accent5">
                    <a:lumMod val="20000"/>
                    <a:lumOff val="80000"/>
                  </a:schemeClr>
                </a:solidFill>
                <a:latin typeface="Consolas" pitchFamily="49" charset="0"/>
              </a:rPr>
              <a:t>internal</a:t>
            </a:r>
            <a:r>
              <a:rPr lang="en-US" sz="2400" dirty="0"/>
              <a:t> – access is limited to the current assembly (default)</a:t>
            </a:r>
          </a:p>
          <a:p>
            <a:pPr lvl="1" indent="-220663">
              <a:lnSpc>
                <a:spcPct val="100000"/>
              </a:lnSpc>
            </a:pPr>
            <a:r>
              <a:rPr lang="en-US" sz="2400" dirty="0">
                <a:solidFill>
                  <a:schemeClr val="accent5">
                    <a:lumMod val="20000"/>
                    <a:lumOff val="80000"/>
                  </a:schemeClr>
                </a:solidFill>
                <a:latin typeface="Consolas" pitchFamily="49" charset="0"/>
              </a:rPr>
              <a:t>protected internal </a:t>
            </a:r>
            <a:r>
              <a:rPr lang="en-US" sz="2400" dirty="0"/>
              <a:t>– access is limited to the current assembly or types derived from it </a:t>
            </a:r>
          </a:p>
          <a:p>
            <a:pPr lvl="1" indent="-220663">
              <a:lnSpc>
                <a:spcPct val="100000"/>
              </a:lnSpc>
            </a:pPr>
            <a:r>
              <a:rPr lang="en-US" sz="2400" dirty="0">
                <a:solidFill>
                  <a:schemeClr val="accent5">
                    <a:lumMod val="20000"/>
                    <a:lumOff val="80000"/>
                  </a:schemeClr>
                </a:solidFill>
                <a:latin typeface="Consolas" pitchFamily="49" charset="0"/>
              </a:rPr>
              <a:t>private</a:t>
            </a:r>
            <a:r>
              <a:rPr lang="en-US" sz="2400" dirty="0"/>
              <a:t> – access is restricted to the containing type </a:t>
            </a:r>
          </a:p>
          <a:p>
            <a:pPr lvl="1" indent="-220663">
              <a:lnSpc>
                <a:spcPct val="100000"/>
              </a:lnSpc>
            </a:pPr>
            <a:r>
              <a:rPr lang="en-US" sz="2400" dirty="0">
                <a:solidFill>
                  <a:schemeClr val="accent5">
                    <a:lumMod val="20000"/>
                    <a:lumOff val="80000"/>
                  </a:schemeClr>
                </a:solidFill>
                <a:latin typeface="Consolas" pitchFamily="49" charset="0"/>
              </a:rPr>
              <a:t>private</a:t>
            </a:r>
            <a:r>
              <a:rPr lang="en-US" sz="2400" dirty="0">
                <a:solidFill>
                  <a:schemeClr val="accent5">
                    <a:lumMod val="20000"/>
                    <a:lumOff val="80000"/>
                  </a:schemeClr>
                </a:solidFill>
                <a:latin typeface="+mj-lt"/>
              </a:rPr>
              <a:t> </a:t>
            </a:r>
            <a:r>
              <a:rPr lang="en-US" sz="2400" dirty="0">
                <a:solidFill>
                  <a:schemeClr val="accent5">
                    <a:lumMod val="20000"/>
                    <a:lumOff val="80000"/>
                  </a:schemeClr>
                </a:solidFill>
                <a:latin typeface="Consolas" pitchFamily="49" charset="0"/>
              </a:rPr>
              <a:t>protected</a:t>
            </a:r>
            <a:r>
              <a:rPr lang="en-US" sz="2400" dirty="0">
                <a:solidFill>
                  <a:schemeClr val="accent5">
                    <a:lumMod val="20000"/>
                    <a:lumOff val="80000"/>
                  </a:schemeClr>
                </a:solidFill>
                <a:latin typeface="+mj-lt"/>
              </a:rPr>
              <a:t> </a:t>
            </a:r>
            <a:r>
              <a:rPr lang="en-US" sz="2400" dirty="0"/>
              <a:t>– access is limited to the containing class or types derived from it within the current assembly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Accessibility</a:t>
            </a:r>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Accessibility (2)</a:t>
            </a:r>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a:t>Inheritance and Accessibility</a:t>
            </a:r>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a:t>Live Demo</a:t>
            </a:r>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a:t>
            </a:r>
            <a:r>
              <a:rPr lang="bg-BG" dirty="0"/>
              <a:t>mportant </a:t>
            </a:r>
            <a:r>
              <a:rPr lang="en-US" dirty="0"/>
              <a:t>A</a:t>
            </a:r>
            <a:r>
              <a:rPr lang="bg-BG" dirty="0"/>
              <a:t>spect</a:t>
            </a:r>
            <a:r>
              <a:rPr lang="en-US" dirty="0"/>
              <a:t>s</a:t>
            </a:r>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a:solidFill>
                  <a:schemeClr val="accent5">
                    <a:lumMod val="20000"/>
                    <a:lumOff val="80000"/>
                  </a:schemeClr>
                </a:solidFill>
              </a:rPr>
              <a:t>Structures</a:t>
            </a:r>
            <a:r>
              <a:rPr lang="en-US" dirty="0"/>
              <a:t> cannot be inherited </a:t>
            </a:r>
          </a:p>
          <a:p>
            <a:pPr marL="361950" indent="-361950">
              <a:lnSpc>
                <a:spcPct val="100000"/>
              </a:lnSpc>
            </a:pPr>
            <a:r>
              <a:rPr lang="en-US" dirty="0"/>
              <a:t>In C# there is no </a:t>
            </a:r>
            <a:r>
              <a:rPr lang="en-US" dirty="0">
                <a:solidFill>
                  <a:schemeClr val="accent5">
                    <a:lumMod val="20000"/>
                    <a:lumOff val="80000"/>
                  </a:schemeClr>
                </a:solidFill>
              </a:rPr>
              <a:t>multiple</a:t>
            </a:r>
            <a:r>
              <a:rPr lang="en-US" dirty="0"/>
              <a:t> inheritance</a:t>
            </a:r>
          </a:p>
          <a:p>
            <a:pPr marL="709613" lvl="1" indent="-361950">
              <a:lnSpc>
                <a:spcPct val="100000"/>
              </a:lnSpc>
            </a:pPr>
            <a:r>
              <a:rPr lang="en-US" dirty="0"/>
              <a:t>Only multiple interfaces can be implemented</a:t>
            </a:r>
          </a:p>
          <a:p>
            <a:pPr marL="361950" indent="-361950">
              <a:lnSpc>
                <a:spcPct val="100000"/>
              </a:lnSpc>
            </a:pPr>
            <a:r>
              <a:rPr lang="en-US" dirty="0"/>
              <a:t>Static members are also inherited</a:t>
            </a:r>
          </a:p>
          <a:p>
            <a:pPr marL="361950" indent="-361950">
              <a:lnSpc>
                <a:spcPct val="100000"/>
              </a:lnSpc>
            </a:pPr>
            <a:r>
              <a:rPr lang="en-US" dirty="0"/>
              <a:t>Constructors are not inherited </a:t>
            </a:r>
          </a:p>
          <a:p>
            <a:pPr marL="361950" indent="-361950">
              <a:lnSpc>
                <a:spcPct val="100000"/>
              </a:lnSpc>
            </a:pPr>
            <a:r>
              <a:rPr lang="en-US" dirty="0"/>
              <a:t>Inheritance is </a:t>
            </a:r>
            <a:r>
              <a:rPr lang="en-US" dirty="0">
                <a:solidFill>
                  <a:schemeClr val="accent5">
                    <a:lumMod val="20000"/>
                    <a:lumOff val="80000"/>
                  </a:schemeClr>
                </a:solidFill>
              </a:rPr>
              <a:t>transitive</a:t>
            </a:r>
            <a:r>
              <a:rPr lang="en-US" dirty="0"/>
              <a:t> relation</a:t>
            </a:r>
          </a:p>
          <a:p>
            <a:pPr marL="709613" lvl="1" indent="-361950">
              <a:lnSpc>
                <a:spcPct val="100000"/>
              </a:lnSpc>
            </a:pPr>
            <a:r>
              <a:rPr lang="en-US" dirty="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Inheritance: Important Features</a:t>
            </a:r>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a:t>When a derived class extends its base class</a:t>
            </a:r>
          </a:p>
          <a:p>
            <a:pPr lvl="1">
              <a:lnSpc>
                <a:spcPct val="100000"/>
              </a:lnSpc>
            </a:pPr>
            <a:r>
              <a:rPr lang="en-US" dirty="0"/>
              <a:t>It can freely add new members</a:t>
            </a:r>
          </a:p>
          <a:p>
            <a:pPr lvl="1">
              <a:lnSpc>
                <a:spcPct val="100000"/>
              </a:lnSpc>
            </a:pPr>
            <a:r>
              <a:rPr lang="en-US" dirty="0"/>
              <a:t>Cannot remove derived ones</a:t>
            </a:r>
          </a:p>
          <a:p>
            <a:pPr>
              <a:lnSpc>
                <a:spcPct val="100000"/>
              </a:lnSpc>
            </a:pPr>
            <a:r>
              <a:rPr lang="en-US" dirty="0"/>
              <a:t>Declaring new members with the same name or signature </a:t>
            </a:r>
            <a:r>
              <a:rPr lang="en-US" dirty="0">
                <a:solidFill>
                  <a:schemeClr val="accent5">
                    <a:lumMod val="20000"/>
                    <a:lumOff val="80000"/>
                  </a:schemeClr>
                </a:solidFill>
              </a:rPr>
              <a:t>hides</a:t>
            </a:r>
            <a:r>
              <a:rPr lang="en-US" dirty="0"/>
              <a:t> the inherited ones</a:t>
            </a:r>
          </a:p>
          <a:p>
            <a:pPr>
              <a:lnSpc>
                <a:spcPct val="100000"/>
              </a:lnSpc>
            </a:pPr>
            <a:r>
              <a:rPr lang="en-US" dirty="0"/>
              <a:t>A class can declare </a:t>
            </a:r>
            <a:r>
              <a:rPr lang="en-US" dirty="0">
                <a:solidFill>
                  <a:schemeClr val="accent5">
                    <a:lumMod val="20000"/>
                    <a:lumOff val="80000"/>
                  </a:schemeClr>
                </a:solidFill>
              </a:rPr>
              <a:t>virtual</a:t>
            </a:r>
            <a:r>
              <a:rPr lang="en-US" dirty="0"/>
              <a:t> methods and properties</a:t>
            </a:r>
          </a:p>
          <a:p>
            <a:pPr lvl="1">
              <a:lnSpc>
                <a:spcPct val="100000"/>
              </a:lnSpc>
            </a:pPr>
            <a:r>
              <a:rPr lang="en-US" dirty="0"/>
              <a:t>Derived classes can </a:t>
            </a:r>
            <a:r>
              <a:rPr lang="en-US" dirty="0">
                <a:solidFill>
                  <a:schemeClr val="accent5">
                    <a:lumMod val="20000"/>
                    <a:lumOff val="80000"/>
                  </a:schemeClr>
                </a:solidFill>
              </a:rPr>
              <a:t>override</a:t>
            </a:r>
            <a:r>
              <a:rPr lang="en-US" dirty="0"/>
              <a:t> the implementation of these members</a:t>
            </a:r>
          </a:p>
          <a:p>
            <a:pPr lvl="1">
              <a:lnSpc>
                <a:spcPct val="100000"/>
              </a:lnSpc>
            </a:pPr>
            <a:r>
              <a:rPr lang="en-US" dirty="0"/>
              <a:t>E.g. </a:t>
            </a:r>
            <a:r>
              <a:rPr lang="en-US" noProof="1">
                <a:solidFill>
                  <a:schemeClr val="accent5">
                    <a:lumMod val="20000"/>
                    <a:lumOff val="80000"/>
                  </a:schemeClr>
                </a:solidFill>
                <a:latin typeface="Consolas" pitchFamily="49" charset="0"/>
                <a:cs typeface="Consolas" pitchFamily="49" charset="0"/>
              </a:rPr>
              <a:t>Object.ToString()</a:t>
            </a:r>
            <a:r>
              <a:rPr lang="en-US" dirty="0"/>
              <a:t> is virtual method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irrelevant features, properties, or functions and emphasizing the relevant ones ...</a:t>
            </a:r>
          </a:p>
          <a:p>
            <a:pPr>
              <a:lnSpc>
                <a:spcPct val="100000"/>
              </a:lnSpc>
              <a:defRPr/>
            </a:pPr>
            <a:endParaRPr lang="en-US" dirty="0"/>
          </a:p>
          <a:p>
            <a:pPr>
              <a:lnSpc>
                <a:spcPct val="100000"/>
              </a:lnSpc>
              <a:defRPr/>
            </a:pPr>
            <a:endParaRPr lang="en-US" dirty="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a:solidFill>
                  <a:srgbClr val="EBFFD2"/>
                </a:solidFill>
                <a:latin typeface="+mn-lt"/>
                <a:ea typeface="+mn-ea"/>
                <a:cs typeface="+mn-cs"/>
              </a:rPr>
              <a:t>... relevant to the given project</a:t>
            </a:r>
          </a:p>
          <a:p>
            <a:pPr lvl="1">
              <a:lnSpc>
                <a:spcPct val="100000"/>
              </a:lnSpc>
              <a:defRPr/>
            </a:pPr>
            <a:r>
              <a:rPr lang="en-US" dirty="0">
                <a:solidFill>
                  <a:srgbClr val="EBFFD2"/>
                </a:solidFill>
                <a:latin typeface="+mn-lt"/>
                <a:ea typeface="+mn-ea"/>
                <a:cs typeface="+mn-cs"/>
              </a:rPr>
              <a:t>With an eye to future reuse in similar projects</a:t>
            </a:r>
          </a:p>
          <a:p>
            <a:pPr>
              <a:lnSpc>
                <a:spcPct val="100000"/>
              </a:lnSpc>
              <a:defRPr/>
            </a:pPr>
            <a:r>
              <a:rPr lang="en-US" dirty="0">
                <a:solidFill>
                  <a:srgbClr val="EBFFD2"/>
                </a:solidFill>
                <a:latin typeface="+mn-lt"/>
                <a:ea typeface="+mn-ea"/>
                <a:cs typeface="+mn-cs"/>
              </a:rPr>
              <a:t>Abstraction 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grpSp>
        <p:nvGrpSpPr>
          <p:cNvPr id="2" name="Grupp 1">
            <a:extLst>
              <a:ext uri="{FF2B5EF4-FFF2-40B4-BE49-F238E27FC236}">
                <a16:creationId xmlns:a16="http://schemas.microsoft.com/office/drawing/2014/main" id="{A2268854-4C49-486E-9A98-E2C8D56CF32D}"/>
              </a:ext>
            </a:extLst>
          </p:cNvPr>
          <p:cNvGrpSpPr/>
          <p:nvPr/>
        </p:nvGrpSpPr>
        <p:grpSpPr>
          <a:xfrm>
            <a:off x="1314450" y="2819400"/>
            <a:ext cx="6305550" cy="1496216"/>
            <a:chOff x="1314450" y="2819400"/>
            <a:chExt cx="6305550" cy="1496216"/>
          </a:xfrm>
        </p:grpSpPr>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a:solidFill>
                    <a:srgbClr val="8CF4F2"/>
                  </a:solidFill>
                  <a:effectLst>
                    <a:outerShdw blurRad="38100" dist="38100" dir="2700000" algn="tl">
                      <a:srgbClr val="000000">
                        <a:alpha val="43137"/>
                      </a:srgbClr>
                    </a:outerShdw>
                  </a:effectLst>
                  <a:latin typeface="+mn-lt"/>
                </a:rPr>
                <a:t>"Relevant" to what?</a:t>
              </a:r>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grpSp>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4627">
                                            <p:txEl>
                                              <p:pRg st="0" end="0"/>
                                            </p:txEl>
                                          </p:spTgt>
                                        </p:tgtEl>
                                        <p:attrNameLst>
                                          <p:attrName>style.visibility</p:attrName>
                                        </p:attrNameLst>
                                      </p:cBhvr>
                                      <p:to>
                                        <p:strVal val="visible"/>
                                      </p:to>
                                    </p:set>
                                    <p:animEffect transition="in" filter="fade">
                                      <p:cBhvr>
                                        <p:cTn id="7" dur="500"/>
                                        <p:tgtEl>
                                          <p:spTgt spid="7946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4627">
                                            <p:txEl>
                                              <p:pRg st="4" end="4"/>
                                            </p:txEl>
                                          </p:spTgt>
                                        </p:tgtEl>
                                        <p:attrNameLst>
                                          <p:attrName>style.visibility</p:attrName>
                                        </p:attrNameLst>
                                      </p:cBhvr>
                                      <p:to>
                                        <p:strVal val="visible"/>
                                      </p:to>
                                    </p:set>
                                    <p:animEffect transition="in" filter="fade">
                                      <p:cBhvr>
                                        <p:cTn id="15" dur="500"/>
                                        <p:tgtEl>
                                          <p:spTgt spid="79462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94627">
                                            <p:txEl>
                                              <p:pRg st="5" end="5"/>
                                            </p:txEl>
                                          </p:spTgt>
                                        </p:tgtEl>
                                        <p:attrNameLst>
                                          <p:attrName>style.visibility</p:attrName>
                                        </p:attrNameLst>
                                      </p:cBhvr>
                                      <p:to>
                                        <p:strVal val="visible"/>
                                      </p:to>
                                    </p:set>
                                    <p:animEffect transition="in" filter="fade">
                                      <p:cBhvr>
                                        <p:cTn id="18" dur="500"/>
                                        <p:tgtEl>
                                          <p:spTgt spid="79462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94627">
                                            <p:txEl>
                                              <p:pRg st="6" end="6"/>
                                            </p:txEl>
                                          </p:spTgt>
                                        </p:tgtEl>
                                        <p:attrNameLst>
                                          <p:attrName>style.visibility</p:attrName>
                                        </p:attrNameLst>
                                      </p:cBhvr>
                                      <p:to>
                                        <p:strVal val="visible"/>
                                      </p:to>
                                    </p:set>
                                    <p:animEffect transition="in" filter="fade">
                                      <p:cBhvr>
                                        <p:cTn id="23" dur="500"/>
                                        <p:tgtEl>
                                          <p:spTgt spid="794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need</a:t>
            </a:r>
          </a:p>
          <a:p>
            <a:pPr lvl="1">
              <a:lnSpc>
                <a:spcPct val="100000"/>
              </a:lnSpc>
              <a:spcBef>
                <a:spcPts val="600"/>
              </a:spcBef>
              <a:spcAft>
                <a:spcPts val="600"/>
              </a:spcAft>
              <a:buClr>
                <a:srgbClr val="8FD600"/>
              </a:buClr>
              <a:defRPr/>
            </a:pPr>
            <a:r>
              <a:rPr lang="en-US" sz="2800" dirty="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need and hides the 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Effect transition="in" filter="fade">
                                      <p:cBhvr>
                                        <p:cTn id="7" dur="500"/>
                                        <p:tgtEl>
                                          <p:spTgt spid="807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7939">
                                            <p:txEl>
                                              <p:pRg st="1" end="1"/>
                                            </p:txEl>
                                          </p:spTgt>
                                        </p:tgtEl>
                                        <p:attrNameLst>
                                          <p:attrName>style.visibility</p:attrName>
                                        </p:attrNameLst>
                                      </p:cBhvr>
                                      <p:to>
                                        <p:strVal val="visible"/>
                                      </p:to>
                                    </p:set>
                                    <p:animEffect transition="in" filter="fade">
                                      <p:cBhvr>
                                        <p:cTn id="10" dur="500"/>
                                        <p:tgtEl>
                                          <p:spTgt spid="807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7939">
                                            <p:txEl>
                                              <p:pRg st="2" end="2"/>
                                            </p:txEl>
                                          </p:spTgt>
                                        </p:tgtEl>
                                        <p:attrNameLst>
                                          <p:attrName>style.visibility</p:attrName>
                                        </p:attrNameLst>
                                      </p:cBhvr>
                                      <p:to>
                                        <p:strVal val="visible"/>
                                      </p:to>
                                    </p:set>
                                    <p:animEffect transition="in" filter="fade">
                                      <p:cBhvr>
                                        <p:cTn id="13" dur="500"/>
                                        <p:tgtEl>
                                          <p:spTgt spid="807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7939">
                                            <p:txEl>
                                              <p:pRg st="3" end="3"/>
                                            </p:txEl>
                                          </p:spTgt>
                                        </p:tgtEl>
                                        <p:attrNameLst>
                                          <p:attrName>style.visibility</p:attrName>
                                        </p:attrNameLst>
                                      </p:cBhvr>
                                      <p:to>
                                        <p:strVal val="visible"/>
                                      </p:to>
                                    </p:set>
                                    <p:animEffect transition="in" filter="fade">
                                      <p:cBhvr>
                                        <p:cTn id="16" dur="500"/>
                                        <p:tgtEl>
                                          <p:spTgt spid="8079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07939">
                                            <p:txEl>
                                              <p:pRg st="4" end="4"/>
                                            </p:txEl>
                                          </p:spTgt>
                                        </p:tgtEl>
                                        <p:attrNameLst>
                                          <p:attrName>style.visibility</p:attrName>
                                        </p:attrNameLst>
                                      </p:cBhvr>
                                      <p:to>
                                        <p:strVal val="visible"/>
                                      </p:to>
                                    </p:set>
                                    <p:animEffect transition="in" filter="fade">
                                      <p:cBhvr>
                                        <p:cTn id="21" dur="500"/>
                                        <p:tgtEl>
                                          <p:spTgt spid="8079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07939">
                                            <p:txEl>
                                              <p:pRg st="5" end="5"/>
                                            </p:txEl>
                                          </p:spTgt>
                                        </p:tgtEl>
                                        <p:attrNameLst>
                                          <p:attrName>style.visibility</p:attrName>
                                        </p:attrNameLst>
                                      </p:cBhvr>
                                      <p:to>
                                        <p:strVal val="visible"/>
                                      </p:to>
                                    </p:set>
                                    <p:animEffect transition="in" filter="fade">
                                      <p:cBhvr>
                                        <p:cTn id="26" dur="500"/>
                                        <p:tgtEl>
                                          <p:spTgt spid="807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object-oriented programming abstraction is achieved in several ways:</a:t>
            </a: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in .NET – Example</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System.Object</a:t>
            </a: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System.MarshalByRefObject</a:t>
            </a: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System.ComponentModel.Component</a:t>
            </a: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System.Windows.Forms.Control</a:t>
            </a: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System.Windows.Forms.ButtonBase</a:t>
            </a: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System.Windows.Forms.Button</a:t>
            </a: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defines a set of operations (methods) that given object should perform</a:t>
            </a:r>
          </a:p>
          <a:p>
            <a:pPr lvl="1"/>
            <a:r>
              <a:rPr lang="en-US" dirty="0"/>
              <a:t>Also called "</a:t>
            </a:r>
            <a:r>
              <a:rPr lang="en-US" dirty="0">
                <a:solidFill>
                  <a:schemeClr val="accent5">
                    <a:lumMod val="20000"/>
                    <a:lumOff val="80000"/>
                  </a:schemeClr>
                </a:solidFill>
              </a:rPr>
              <a:t>contract</a:t>
            </a:r>
            <a:r>
              <a:rPr lang="en-US" dirty="0"/>
              <a:t>" for providing a set of operations</a:t>
            </a:r>
          </a:p>
          <a:p>
            <a:pPr lvl="1"/>
            <a:r>
              <a:rPr lang="en-US" dirty="0"/>
              <a:t>Defines abstract behavior</a:t>
            </a:r>
          </a:p>
          <a:p>
            <a:r>
              <a:rPr lang="en-US" dirty="0"/>
              <a:t>Interfaces provide abstractions</a:t>
            </a:r>
          </a:p>
          <a:p>
            <a:pPr lvl="1"/>
            <a:r>
              <a:rPr lang="en-US" dirty="0"/>
              <a:t>You invoke the abstract actions</a:t>
            </a:r>
          </a:p>
          <a:p>
            <a:pPr lvl="1"/>
            <a:r>
              <a:rPr lang="en-US" dirty="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500"/>
                                        <p:tgtEl>
                                          <p:spTgt spid="747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fade">
                                      <p:cBhvr>
                                        <p:cTn id="10" dur="500"/>
                                        <p:tgtEl>
                                          <p:spTgt spid="747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fade">
                                      <p:cBhvr>
                                        <p:cTn id="13" dur="5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fade">
                                      <p:cBhvr>
                                        <p:cTn id="18" dur="500"/>
                                        <p:tgtEl>
                                          <p:spTgt spid="7475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755">
                                            <p:txEl>
                                              <p:pRg st="4" end="4"/>
                                            </p:txEl>
                                          </p:spTgt>
                                        </p:tgtEl>
                                        <p:attrNameLst>
                                          <p:attrName>style.visibility</p:attrName>
                                        </p:attrNameLst>
                                      </p:cBhvr>
                                      <p:to>
                                        <p:strVal val="visible"/>
                                      </p:to>
                                    </p:set>
                                    <p:animEffect transition="in" filter="fade">
                                      <p:cBhvr>
                                        <p:cTn id="21" dur="500"/>
                                        <p:tgtEl>
                                          <p:spTgt spid="7475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fade">
                                      <p:cBhvr>
                                        <p:cTn id="24" dur="5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a:solidFill>
                  <a:schemeClr val="accent5">
                    <a:lumMod val="20000"/>
                    <a:lumOff val="80000"/>
                  </a:schemeClr>
                </a:solidFill>
                <a:effectLst>
                  <a:outerShdw blurRad="50800" dist="38100" algn="tr" rotWithShape="0">
                    <a:prstClr val="black">
                      <a:alpha val="40000"/>
                    </a:prstClr>
                  </a:outerShdw>
                </a:effectLst>
              </a:rPr>
              <a:t>Interfaces</a:t>
            </a:r>
            <a:r>
              <a:rPr lang="en-US" dirty="0">
                <a:effectLst>
                  <a:outerShdw blurRad="50800" dist="38100" algn="tr" rotWithShape="0">
                    <a:prstClr val="black">
                      <a:alpha val="40000"/>
                    </a:prstClr>
                  </a:outerShdw>
                </a:effectLst>
              </a:rPr>
              <a:t> describe a prototype of group of methods (operations), properties and events</a:t>
            </a:r>
          </a:p>
          <a:p>
            <a:pPr lvl="1"/>
            <a:r>
              <a:rPr lang="en-US" dirty="0">
                <a:effectLst>
                  <a:outerShdw blurRad="50800" dist="38100" algn="tr" rotWithShape="0">
                    <a:prstClr val="black">
                      <a:alpha val="40000"/>
                    </a:prstClr>
                  </a:outerShdw>
                </a:effectLst>
              </a:rPr>
              <a:t>Can be implemented by a given class or structure</a:t>
            </a:r>
          </a:p>
          <a:p>
            <a:pPr lvl="1"/>
            <a:r>
              <a:rPr lang="en-US" dirty="0">
                <a:effectLst>
                  <a:outerShdw blurRad="50800" dist="38100" algn="tr" rotWithShape="0">
                    <a:prstClr val="black">
                      <a:alpha val="40000"/>
                    </a:prstClr>
                  </a:outerShdw>
                </a:effectLst>
              </a:rPr>
              <a:t>Define only the prototypes of the operations</a:t>
            </a:r>
          </a:p>
          <a:p>
            <a:pPr lvl="2"/>
            <a:r>
              <a:rPr lang="en-US" dirty="0">
                <a:effectLst>
                  <a:outerShdw blurRad="50800" dist="38100" algn="tr" rotWithShape="0">
                    <a:prstClr val="black">
                      <a:alpha val="40000"/>
                    </a:prstClr>
                  </a:outerShdw>
                </a:effectLst>
              </a:rPr>
              <a:t>No concrete implementation is provided</a:t>
            </a:r>
            <a:endParaRPr lang="ru-RU" dirty="0">
              <a:effectLst>
                <a:outerShdw blurRad="50800" dist="38100" algn="tr" rotWithShape="0">
                  <a:prstClr val="black">
                    <a:alpha val="40000"/>
                  </a:prstClr>
                </a:outerShdw>
              </a:effectLst>
            </a:endParaRPr>
          </a:p>
          <a:p>
            <a:pPr lvl="1"/>
            <a:r>
              <a:rPr lang="en-US" dirty="0">
                <a:effectLst>
                  <a:outerShdw blurRad="50800" dist="38100" algn="tr" rotWithShape="0">
                    <a:prstClr val="black">
                      <a:alpha val="40000"/>
                    </a:prstClr>
                  </a:outerShdw>
                </a:effectLst>
              </a:rPr>
              <a:t>Can be used to define abstract data types</a:t>
            </a:r>
          </a:p>
          <a:p>
            <a:pPr lvl="1"/>
            <a:r>
              <a:rPr lang="en-US" dirty="0">
                <a:effectLst>
                  <a:outerShdw blurRad="50800" dist="38100" algn="tr" rotWithShape="0">
                    <a:prstClr val="black">
                      <a:alpha val="40000"/>
                    </a:prstClr>
                  </a:outerShdw>
                </a:effectLst>
              </a:rPr>
              <a:t>Can be inherited (extended) by other interfaces</a:t>
            </a:r>
          </a:p>
          <a:p>
            <a:pPr lvl="1"/>
            <a:r>
              <a:rPr lang="en-US" dirty="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Interfaces </a:t>
            </a:r>
            <a:r>
              <a:rPr lang="en-US">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a:effectLst>
                  <a:outerShdw blurRad="50800" dist="38100" algn="tr" rotWithShape="0">
                    <a:prstClr val="black">
                      <a:alpha val="40000"/>
                    </a:prstClr>
                  </a:outerShdw>
                </a:effectLst>
              </a:rPr>
              <a:t>Classes and structures can implement (support) one or several interfaces</a:t>
            </a:r>
          </a:p>
          <a:p>
            <a:endParaRPr lang="en-US" dirty="0">
              <a:effectLst>
                <a:outerShdw blurRad="50800" dist="38100" algn="tr" rotWithShape="0">
                  <a:prstClr val="black">
                    <a:alpha val="40000"/>
                  </a:prstClr>
                </a:outerShdw>
              </a:effectLst>
            </a:endParaRPr>
          </a:p>
          <a:p>
            <a:endParaRPr lang="en-US" dirty="0">
              <a:effectLst>
                <a:outerShdw blurRad="50800" dist="38100" algn="tr" rotWithShape="0">
                  <a:prstClr val="black">
                    <a:alpha val="40000"/>
                  </a:prstClr>
                </a:outerShdw>
              </a:effectLst>
            </a:endParaRPr>
          </a:p>
          <a:p>
            <a:endParaRPr lang="en-US" dirty="0">
              <a:effectLst>
                <a:outerShdw blurRad="50800" dist="38100" algn="tr" rotWithShape="0">
                  <a:prstClr val="black">
                    <a:alpha val="40000"/>
                  </a:prstClr>
                </a:outerShdw>
              </a:effectLst>
            </a:endParaRPr>
          </a:p>
          <a:p>
            <a:r>
              <a:rPr lang="en-US" dirty="0">
                <a:effectLst>
                  <a:outerShdw blurRad="50800" dist="38100" algn="tr" rotWithShape="0">
                    <a:prstClr val="black">
                      <a:alpha val="40000"/>
                    </a:prstClr>
                  </a:outerShdw>
                </a:effectLst>
              </a:rPr>
              <a:t>Implementer classes must </a:t>
            </a:r>
            <a:r>
              <a:rPr lang="en-US" dirty="0">
                <a:solidFill>
                  <a:schemeClr val="accent5">
                    <a:lumMod val="20000"/>
                    <a:lumOff val="80000"/>
                  </a:schemeClr>
                </a:solidFill>
                <a:effectLst>
                  <a:outerShdw blurRad="50800" dist="38100" algn="tr" rotWithShape="0">
                    <a:prstClr val="black">
                      <a:alpha val="40000"/>
                    </a:prstClr>
                  </a:outerShdw>
                </a:effectLst>
              </a:rPr>
              <a:t>implement all </a:t>
            </a:r>
            <a:r>
              <a:rPr lang="en-US" dirty="0">
                <a:effectLst>
                  <a:outerShdw blurRad="50800" dist="38100" algn="tr" rotWithShape="0">
                    <a:prstClr val="black">
                      <a:alpha val="40000"/>
                    </a:prstClr>
                  </a:outerShdw>
                </a:effectLst>
              </a:rPr>
              <a:t>interface methods </a:t>
            </a:r>
          </a:p>
          <a:p>
            <a:pPr lvl="1"/>
            <a:r>
              <a:rPr lang="en-US" dirty="0">
                <a:effectLst>
                  <a:outerShdw blurRad="50800" dist="38100" algn="tr" rotWithShape="0">
                    <a:prstClr val="black">
                      <a:alpha val="40000"/>
                    </a:prstClr>
                  </a:outerShdw>
                </a:effectLst>
              </a:rPr>
              <a:t>Or should be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a:effectLst>
                  <a:outerShdw blurRad="50800" dist="38100" algn="tr" rotWithShape="0">
                    <a:prstClr val="black">
                      <a:alpha val="40000"/>
                    </a:prstClr>
                  </a:outerShdw>
                </a:effectLst>
              </a:rPr>
              <a:t>Interfaces and</a:t>
            </a:r>
            <a:br>
              <a:rPr lang="en-US" dirty="0">
                <a:effectLst>
                  <a:outerShdw blurRad="50800" dist="38100" algn="tr" rotWithShape="0">
                    <a:prstClr val="black">
                      <a:alpha val="40000"/>
                    </a:prstClr>
                  </a:outerShdw>
                </a:effectLst>
              </a:rPr>
            </a:br>
            <a:r>
              <a:rPr lang="en-US" dirty="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a:t>Mix between class and interface</a:t>
            </a:r>
          </a:p>
          <a:p>
            <a:pPr lvl="1"/>
            <a:r>
              <a:rPr lang="en-GB" dirty="0">
                <a:solidFill>
                  <a:srgbClr val="EBFFD2"/>
                </a:solidFill>
              </a:rPr>
              <a:t>Partially implemented or fully unimplemented</a:t>
            </a:r>
          </a:p>
          <a:p>
            <a:pPr lvl="1">
              <a:buClr>
                <a:srgbClr val="8FD600"/>
              </a:buClr>
            </a:pPr>
            <a:r>
              <a:rPr lang="en-GB" dirty="0">
                <a:solidFill>
                  <a:schemeClr val="tx1">
                    <a:lumMod val="40000"/>
                    <a:lumOff val="60000"/>
                  </a:schemeClr>
                </a:solidFill>
              </a:rPr>
              <a:t>Not 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are left empty</a:t>
            </a:r>
          </a:p>
          <a:p>
            <a:pPr lvl="1"/>
            <a:r>
              <a:rPr lang="en-US" dirty="0">
                <a:solidFill>
                  <a:srgbClr val="EBFFD2"/>
                </a:solidFill>
              </a:rPr>
              <a:t>Cannot be </a:t>
            </a:r>
            <a:r>
              <a:rPr lang="en-GB" dirty="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all abstract  methods or be declared as </a:t>
            </a:r>
            <a:r>
              <a:rPr lang="en-US" dirty="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7459">
                                            <p:txEl>
                                              <p:pRg st="0" end="0"/>
                                            </p:txEl>
                                          </p:spTgt>
                                        </p:tgtEl>
                                        <p:attrNameLst>
                                          <p:attrName>style.visibility</p:attrName>
                                        </p:attrNameLst>
                                      </p:cBhvr>
                                      <p:to>
                                        <p:strVal val="visible"/>
                                      </p:to>
                                    </p:set>
                                    <p:animEffect transition="in" filter="fade">
                                      <p:cBhvr>
                                        <p:cTn id="7" dur="500"/>
                                        <p:tgtEl>
                                          <p:spTgt spid="78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7459">
                                            <p:txEl>
                                              <p:pRg st="1" end="1"/>
                                            </p:txEl>
                                          </p:spTgt>
                                        </p:tgtEl>
                                        <p:attrNameLst>
                                          <p:attrName>style.visibility</p:attrName>
                                        </p:attrNameLst>
                                      </p:cBhvr>
                                      <p:to>
                                        <p:strVal val="visible"/>
                                      </p:to>
                                    </p:set>
                                    <p:animEffect transition="in" filter="fade">
                                      <p:cBhvr>
                                        <p:cTn id="10" dur="500"/>
                                        <p:tgtEl>
                                          <p:spTgt spid="78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7459">
                                            <p:txEl>
                                              <p:pRg st="2" end="2"/>
                                            </p:txEl>
                                          </p:spTgt>
                                        </p:tgtEl>
                                        <p:attrNameLst>
                                          <p:attrName>style.visibility</p:attrName>
                                        </p:attrNameLst>
                                      </p:cBhvr>
                                      <p:to>
                                        <p:strVal val="visible"/>
                                      </p:to>
                                    </p:set>
                                    <p:animEffect transition="in" filter="fade">
                                      <p:cBhvr>
                                        <p:cTn id="13" dur="500"/>
                                        <p:tgtEl>
                                          <p:spTgt spid="78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7459">
                                            <p:txEl>
                                              <p:pRg st="3" end="3"/>
                                            </p:txEl>
                                          </p:spTgt>
                                        </p:tgtEl>
                                        <p:attrNameLst>
                                          <p:attrName>style.visibility</p:attrName>
                                        </p:attrNameLst>
                                      </p:cBhvr>
                                      <p:to>
                                        <p:strVal val="visible"/>
                                      </p:to>
                                    </p:set>
                                    <p:animEffect transition="in" filter="fade">
                                      <p:cBhvr>
                                        <p:cTn id="16" dur="500"/>
                                        <p:tgtEl>
                                          <p:spTgt spid="78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7459">
                                            <p:txEl>
                                              <p:pRg st="4" end="4"/>
                                            </p:txEl>
                                          </p:spTgt>
                                        </p:tgtEl>
                                        <p:attrNameLst>
                                          <p:attrName>style.visibility</p:attrName>
                                        </p:attrNameLst>
                                      </p:cBhvr>
                                      <p:to>
                                        <p:strVal val="visible"/>
                                      </p:to>
                                    </p:set>
                                    <p:animEffect transition="in" filter="fade">
                                      <p:cBhvr>
                                        <p:cTn id="19" dur="500"/>
                                        <p:tgtEl>
                                          <p:spTgt spid="78745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87459">
                                            <p:txEl>
                                              <p:pRg st="5" end="5"/>
                                            </p:txEl>
                                          </p:spTgt>
                                        </p:tgtEl>
                                        <p:attrNameLst>
                                          <p:attrName>style.visibility</p:attrName>
                                        </p:attrNameLst>
                                      </p:cBhvr>
                                      <p:to>
                                        <p:strVal val="visible"/>
                                      </p:to>
                                    </p:set>
                                    <p:animEffect transition="in" filter="fade">
                                      <p:cBhvr>
                                        <p:cTn id="24" dur="500"/>
                                        <p:tgtEl>
                                          <p:spTgt spid="78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5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a:solidFill>
                  <a:schemeClr val="accent5">
                    <a:lumMod val="20000"/>
                    <a:lumOff val="80000"/>
                  </a:schemeClr>
                </a:solidFill>
                <a:effectLst>
                  <a:outerShdw blurRad="38100" dist="38100" dir="2700000" algn="tl">
                    <a:srgbClr val="000000"/>
                  </a:outerShdw>
                </a:effectLst>
              </a:rPr>
              <a:t>Abstract</a:t>
            </a:r>
            <a:r>
              <a:rPr lang="en-US" dirty="0">
                <a:effectLst>
                  <a:outerShdw blurRad="50800" dist="38100" algn="tr" rotWithShape="0">
                    <a:prstClr val="black">
                      <a:alpha val="40000"/>
                    </a:prstClr>
                  </a:outerShdw>
                </a:effectLst>
              </a:rPr>
              <a:t> </a:t>
            </a:r>
            <a:r>
              <a:rPr lang="en-US" dirty="0">
                <a:solidFill>
                  <a:schemeClr val="accent5">
                    <a:lumMod val="20000"/>
                    <a:lumOff val="80000"/>
                  </a:schemeClr>
                </a:solidFill>
                <a:effectLst>
                  <a:outerShdw blurRad="38100" dist="38100" dir="2700000" algn="tl">
                    <a:srgbClr val="000000"/>
                  </a:outerShdw>
                </a:effectLst>
              </a:rPr>
              <a:t>methods</a:t>
            </a:r>
            <a:r>
              <a:rPr lang="en-US" dirty="0">
                <a:effectLst>
                  <a:outerShdw blurRad="50800" dist="38100" algn="tr" rotWithShape="0">
                    <a:prstClr val="black">
                      <a:alpha val="40000"/>
                    </a:prstClr>
                  </a:outerShdw>
                </a:effectLst>
              </a:rPr>
              <a:t> are an empty methods without implementation</a:t>
            </a:r>
          </a:p>
          <a:p>
            <a:pPr lvl="1"/>
            <a:r>
              <a:rPr lang="en-US" dirty="0">
                <a:effectLst>
                  <a:outerShdw blurRad="50800" dist="38100" algn="tr" rotWithShape="0">
                    <a:prstClr val="black">
                      <a:alpha val="40000"/>
                    </a:prstClr>
                  </a:outerShdw>
                </a:effectLst>
              </a:rPr>
              <a:t>The implementation is </a:t>
            </a:r>
            <a:r>
              <a:rPr lang="en-US" dirty="0">
                <a:solidFill>
                  <a:schemeClr val="accent5">
                    <a:lumMod val="20000"/>
                    <a:lumOff val="80000"/>
                  </a:schemeClr>
                </a:solidFill>
                <a:effectLst>
                  <a:outerShdw blurRad="50800" dist="38100" algn="tr" rotWithShape="0">
                    <a:prstClr val="black">
                      <a:alpha val="40000"/>
                    </a:prstClr>
                  </a:outerShdw>
                </a:effectLst>
              </a:rPr>
              <a:t>intentionally left</a:t>
            </a:r>
            <a:br>
              <a:rPr lang="en-US" dirty="0">
                <a:solidFill>
                  <a:schemeClr val="accent5">
                    <a:lumMod val="20000"/>
                    <a:lumOff val="80000"/>
                  </a:schemeClr>
                </a:solidFill>
                <a:effectLst>
                  <a:outerShdw blurRad="50800" dist="38100" algn="tr" rotWithShape="0">
                    <a:prstClr val="black">
                      <a:alpha val="40000"/>
                    </a:prstClr>
                  </a:outerShdw>
                </a:effectLst>
              </a:rPr>
            </a:br>
            <a:r>
              <a:rPr lang="en-US" dirty="0">
                <a:effectLst>
                  <a:outerShdw blurRad="50800" dist="38100" algn="tr" rotWithShape="0">
                    <a:prstClr val="black">
                      <a:alpha val="40000"/>
                    </a:prstClr>
                  </a:outerShdw>
                </a:effectLst>
              </a:rPr>
              <a:t>for the descendent classes</a:t>
            </a:r>
          </a:p>
          <a:p>
            <a:r>
              <a:rPr lang="en-US" dirty="0">
                <a:effectLst>
                  <a:outerShdw blurRad="50800" dist="38100" algn="tr" rotWithShape="0">
                    <a:prstClr val="black">
                      <a:alpha val="40000"/>
                    </a:prstClr>
                  </a:outerShdw>
                </a:effectLst>
              </a:rPr>
              <a:t>When a class contains </a:t>
            </a:r>
            <a:r>
              <a:rPr lang="en-US" dirty="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a:effectLst>
                  <a:outerShdw blurRad="50800" dist="38100" algn="tr" rotWithShape="0">
                    <a:prstClr val="black">
                      <a:alpha val="40000"/>
                    </a:prstClr>
                  </a:outerShdw>
                </a:effectLst>
              </a:rPr>
              <a:t>, it is called </a:t>
            </a:r>
            <a:r>
              <a:rPr lang="en-US" dirty="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abstract concepts</a:t>
            </a:r>
          </a:p>
          <a:p>
            <a:pPr lvl="1"/>
            <a:r>
              <a:rPr lang="en-US" dirty="0">
                <a:effectLst>
                  <a:outerShdw blurRad="50800" dist="38100" algn="tr" rotWithShape="0">
                    <a:prstClr val="black">
                      <a:alpha val="40000"/>
                    </a:prstClr>
                  </a:outerShdw>
                </a:effectLst>
              </a:rPr>
              <a:t>E.g. person, object, item, movable object</a:t>
            </a:r>
          </a:p>
          <a:p>
            <a:endParaRPr lang="en-US" sz="2800" dirty="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Abstract Class </a:t>
            </a:r>
            <a:r>
              <a:rPr lang="bg-BG" dirty="0">
                <a:effectLst>
                  <a:outerShdw blurRad="50800" dist="38100" algn="tr" rotWithShape="0">
                    <a:prstClr val="black">
                      <a:alpha val="40000"/>
                    </a:prstClr>
                  </a:outerShdw>
                </a:effectLst>
              </a:rPr>
              <a:t>–</a:t>
            </a:r>
            <a:r>
              <a:rPr lang="en-US" dirty="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a:effectLst>
                  <a:outerShdw blurRad="50800" dist="38100" algn="tr" rotWithShape="0">
                    <a:prstClr val="black">
                      <a:alpha val="40000"/>
                    </a:prstClr>
                  </a:outerShdw>
                </a:effectLst>
              </a:rPr>
              <a:t>C# </a:t>
            </a:r>
            <a:r>
              <a:rPr lang="en-US" dirty="0">
                <a:solidFill>
                  <a:schemeClr val="accent5">
                    <a:lumMod val="20000"/>
                    <a:lumOff val="80000"/>
                  </a:schemeClr>
                </a:solidFill>
                <a:effectLst>
                  <a:outerShdw blurRad="50800" dist="38100" algn="tr" rotWithShape="0">
                    <a:prstClr val="black">
                      <a:alpha val="40000"/>
                    </a:prstClr>
                  </a:outerShdw>
                </a:effectLst>
              </a:rPr>
              <a:t>interfaces</a:t>
            </a:r>
            <a:r>
              <a:rPr lang="en-US" dirty="0">
                <a:effectLst>
                  <a:outerShdw blurRad="50800" dist="38100" algn="tr" rotWithShape="0">
                    <a:prstClr val="black">
                      <a:alpha val="40000"/>
                    </a:prstClr>
                  </a:outerShdw>
                </a:effectLst>
              </a:rPr>
              <a:t> are like </a:t>
            </a:r>
            <a:r>
              <a:rPr lang="en-US" dirty="0">
                <a:solidFill>
                  <a:schemeClr val="accent5">
                    <a:lumMod val="20000"/>
                    <a:lumOff val="80000"/>
                  </a:schemeClr>
                </a:solidFill>
                <a:effectLst>
                  <a:outerShdw blurRad="50800" dist="38100" algn="tr" rotWithShape="0">
                    <a:prstClr val="black">
                      <a:alpha val="40000"/>
                    </a:prstClr>
                  </a:outerShdw>
                </a:effectLst>
              </a:rPr>
              <a:t>abstract classes</a:t>
            </a:r>
            <a:r>
              <a:rPr lang="en-US" dirty="0">
                <a:effectLst>
                  <a:outerShdw blurRad="50800" dist="38100" algn="tr" rotWithShape="0">
                    <a:prstClr val="black">
                      <a:alpha val="40000"/>
                    </a:prstClr>
                  </a:outerShdw>
                </a:effectLst>
              </a:rPr>
              <a:t>, but in contrast interfaces:</a:t>
            </a:r>
            <a:endParaRPr lang="ru-RU" dirty="0">
              <a:effectLst>
                <a:outerShdw blurRad="50800" dist="38100" algn="tr" rotWithShape="0">
                  <a:prstClr val="black">
                    <a:alpha val="40000"/>
                  </a:prstClr>
                </a:outerShdw>
              </a:effectLst>
            </a:endParaRPr>
          </a:p>
          <a:p>
            <a:pPr lvl="1"/>
            <a:r>
              <a:rPr lang="en-US" dirty="0">
                <a:effectLst>
                  <a:outerShdw blurRad="50800" dist="38100" algn="tr" rotWithShape="0">
                    <a:prstClr val="black">
                      <a:alpha val="40000"/>
                    </a:prstClr>
                  </a:outerShdw>
                </a:effectLst>
              </a:rPr>
              <a:t>Can not contain methods with implementation</a:t>
            </a:r>
          </a:p>
          <a:p>
            <a:pPr lvl="2"/>
            <a:r>
              <a:rPr lang="en-US" dirty="0">
                <a:effectLst>
                  <a:outerShdw blurRad="50800" dist="38100" algn="tr" rotWithShape="0">
                    <a:prstClr val="black">
                      <a:alpha val="40000"/>
                    </a:prstClr>
                  </a:outerShdw>
                </a:effectLst>
              </a:rPr>
              <a:t>All interface methods are abstract</a:t>
            </a:r>
          </a:p>
          <a:p>
            <a:pPr lvl="1"/>
            <a:r>
              <a:rPr lang="en-US" dirty="0">
                <a:effectLst>
                  <a:outerShdw blurRad="50800" dist="38100" algn="tr" rotWithShape="0">
                    <a:prstClr val="black">
                      <a:alpha val="40000"/>
                    </a:prstClr>
                  </a:outerShdw>
                </a:effectLst>
              </a:rPr>
              <a:t>Members do not have scope modifiers</a:t>
            </a:r>
          </a:p>
          <a:p>
            <a:pPr lvl="2"/>
            <a:r>
              <a:rPr lang="en-US" dirty="0">
                <a:effectLst>
                  <a:outerShdw blurRad="50800" dist="38100" algn="tr" rotWithShape="0">
                    <a:prstClr val="black">
                      <a:alpha val="40000"/>
                    </a:prstClr>
                  </a:outerShdw>
                </a:effectLst>
              </a:rPr>
              <a:t>Their scope is assumed public</a:t>
            </a:r>
          </a:p>
          <a:p>
            <a:pPr lvl="2"/>
            <a:r>
              <a:rPr lang="en-US" dirty="0">
                <a:effectLst>
                  <a:outerShdw blurRad="50800" dist="38100" algn="tr" rotWithShape="0">
                    <a:prstClr val="black">
                      <a:alpha val="40000"/>
                    </a:prstClr>
                  </a:outerShdw>
                </a:effectLst>
              </a:rPr>
              <a:t>But this is not specified explicitly</a:t>
            </a:r>
            <a:endParaRPr lang="ru-RU" dirty="0">
              <a:effectLst>
                <a:outerShdw blurRad="50800" dist="38100" algn="tr" rotWithShape="0">
                  <a:prstClr val="black">
                    <a:alpha val="40000"/>
                  </a:prstClr>
                </a:outerShdw>
              </a:effectLst>
            </a:endParaRPr>
          </a:p>
          <a:p>
            <a:pPr lvl="1"/>
            <a:r>
              <a:rPr lang="en-US" dirty="0">
                <a:effectLst>
                  <a:outerShdw blurRad="50800" dist="38100" algn="tr" rotWithShape="0">
                    <a:prstClr val="black">
                      <a:alpha val="40000"/>
                    </a:prstClr>
                  </a:outerShdw>
                </a:effectLst>
              </a:rPr>
              <a:t>Can not define fields, constants, inner types and constructors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Fundamental Principles 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a:solidFill>
                  <a:schemeClr val="accent5">
                    <a:lumMod val="20000"/>
                    <a:lumOff val="80000"/>
                  </a:schemeClr>
                </a:solidFill>
              </a:rPr>
              <a:t>Inheritance</a:t>
            </a:r>
          </a:p>
          <a:p>
            <a:pPr lvl="1">
              <a:lnSpc>
                <a:spcPct val="100000"/>
              </a:lnSpc>
            </a:pPr>
            <a:r>
              <a:rPr lang="en-US" dirty="0"/>
              <a:t>Inherit members from parent class</a:t>
            </a:r>
          </a:p>
          <a:p>
            <a:pPr>
              <a:lnSpc>
                <a:spcPct val="100000"/>
              </a:lnSpc>
            </a:pPr>
            <a:r>
              <a:rPr lang="en-US" dirty="0">
                <a:solidFill>
                  <a:schemeClr val="accent5">
                    <a:lumMod val="20000"/>
                    <a:lumOff val="80000"/>
                  </a:schemeClr>
                </a:solidFill>
              </a:rPr>
              <a:t>Abstraction</a:t>
            </a:r>
          </a:p>
          <a:p>
            <a:pPr lvl="1">
              <a:lnSpc>
                <a:spcPct val="100000"/>
              </a:lnSpc>
            </a:pPr>
            <a:r>
              <a:rPr lang="en-US" dirty="0"/>
              <a:t>Define and execute abstract actions</a:t>
            </a:r>
          </a:p>
          <a:p>
            <a:pPr>
              <a:lnSpc>
                <a:spcPct val="100000"/>
              </a:lnSpc>
            </a:pPr>
            <a:r>
              <a:rPr lang="en-US" dirty="0">
                <a:solidFill>
                  <a:schemeClr val="accent5">
                    <a:lumMod val="20000"/>
                    <a:lumOff val="80000"/>
                  </a:schemeClr>
                </a:solidFill>
              </a:rPr>
              <a:t>Encapsulation</a:t>
            </a:r>
          </a:p>
          <a:p>
            <a:pPr lvl="1">
              <a:lnSpc>
                <a:spcPct val="100000"/>
              </a:lnSpc>
            </a:pPr>
            <a:r>
              <a:rPr lang="en-US" dirty="0"/>
              <a:t>Hide the internals of a class</a:t>
            </a:r>
          </a:p>
          <a:p>
            <a:pPr>
              <a:lnSpc>
                <a:spcPct val="100000"/>
              </a:lnSpc>
            </a:pPr>
            <a:r>
              <a:rPr lang="en-US" dirty="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a:solidFill>
                  <a:schemeClr val="tx1">
                    <a:lumMod val="40000"/>
                    <a:lumOff val="60000"/>
                  </a:schemeClr>
                </a:solidFill>
              </a:rPr>
              <a:t>Access a class through its parent interface</a:t>
            </a:r>
            <a:endParaRPr lang="en-US" sz="3000"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2883">
                                            <p:txEl>
                                              <p:pRg st="0" end="0"/>
                                            </p:txEl>
                                          </p:spTgt>
                                        </p:tgtEl>
                                        <p:attrNameLst>
                                          <p:attrName>style.visibility</p:attrName>
                                        </p:attrNameLst>
                                      </p:cBhvr>
                                      <p:to>
                                        <p:strVal val="visible"/>
                                      </p:to>
                                    </p:set>
                                    <p:animEffect transition="in" filter="fade">
                                      <p:cBhvr>
                                        <p:cTn id="7" dur="500"/>
                                        <p:tgtEl>
                                          <p:spTgt spid="7628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2883">
                                            <p:txEl>
                                              <p:pRg st="1" end="1"/>
                                            </p:txEl>
                                          </p:spTgt>
                                        </p:tgtEl>
                                        <p:attrNameLst>
                                          <p:attrName>style.visibility</p:attrName>
                                        </p:attrNameLst>
                                      </p:cBhvr>
                                      <p:to>
                                        <p:strVal val="visible"/>
                                      </p:to>
                                    </p:set>
                                    <p:animEffect transition="in" filter="fade">
                                      <p:cBhvr>
                                        <p:cTn id="10" dur="500"/>
                                        <p:tgtEl>
                                          <p:spTgt spid="762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62883">
                                            <p:txEl>
                                              <p:pRg st="2" end="2"/>
                                            </p:txEl>
                                          </p:spTgt>
                                        </p:tgtEl>
                                        <p:attrNameLst>
                                          <p:attrName>style.visibility</p:attrName>
                                        </p:attrNameLst>
                                      </p:cBhvr>
                                      <p:to>
                                        <p:strVal val="visible"/>
                                      </p:to>
                                    </p:set>
                                    <p:animEffect transition="in" filter="fade">
                                      <p:cBhvr>
                                        <p:cTn id="15" dur="500"/>
                                        <p:tgtEl>
                                          <p:spTgt spid="7628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2883">
                                            <p:txEl>
                                              <p:pRg st="3" end="3"/>
                                            </p:txEl>
                                          </p:spTgt>
                                        </p:tgtEl>
                                        <p:attrNameLst>
                                          <p:attrName>style.visibility</p:attrName>
                                        </p:attrNameLst>
                                      </p:cBhvr>
                                      <p:to>
                                        <p:strVal val="visible"/>
                                      </p:to>
                                    </p:set>
                                    <p:animEffect transition="in" filter="fade">
                                      <p:cBhvr>
                                        <p:cTn id="18" dur="500"/>
                                        <p:tgtEl>
                                          <p:spTgt spid="7628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62883">
                                            <p:txEl>
                                              <p:pRg st="4" end="4"/>
                                            </p:txEl>
                                          </p:spTgt>
                                        </p:tgtEl>
                                        <p:attrNameLst>
                                          <p:attrName>style.visibility</p:attrName>
                                        </p:attrNameLst>
                                      </p:cBhvr>
                                      <p:to>
                                        <p:strVal val="visible"/>
                                      </p:to>
                                    </p:set>
                                    <p:animEffect transition="in" filter="fade">
                                      <p:cBhvr>
                                        <p:cTn id="23" dur="500"/>
                                        <p:tgtEl>
                                          <p:spTgt spid="76288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62883">
                                            <p:txEl>
                                              <p:pRg st="5" end="5"/>
                                            </p:txEl>
                                          </p:spTgt>
                                        </p:tgtEl>
                                        <p:attrNameLst>
                                          <p:attrName>style.visibility</p:attrName>
                                        </p:attrNameLst>
                                      </p:cBhvr>
                                      <p:to>
                                        <p:strVal val="visible"/>
                                      </p:to>
                                    </p:set>
                                    <p:animEffect transition="in" filter="fade">
                                      <p:cBhvr>
                                        <p:cTn id="26" dur="500"/>
                                        <p:tgtEl>
                                          <p:spTgt spid="76288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62883">
                                            <p:txEl>
                                              <p:pRg st="6" end="6"/>
                                            </p:txEl>
                                          </p:spTgt>
                                        </p:tgtEl>
                                        <p:attrNameLst>
                                          <p:attrName>style.visibility</p:attrName>
                                        </p:attrNameLst>
                                      </p:cBhvr>
                                      <p:to>
                                        <p:strVal val="visible"/>
                                      </p:to>
                                    </p:set>
                                    <p:animEffect transition="in" filter="fade">
                                      <p:cBhvr>
                                        <p:cTn id="31" dur="500"/>
                                        <p:tgtEl>
                                          <p:spTgt spid="76288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62883">
                                            <p:txEl>
                                              <p:pRg st="7" end="7"/>
                                            </p:txEl>
                                          </p:spTgt>
                                        </p:tgtEl>
                                        <p:attrNameLst>
                                          <p:attrName>style.visibility</p:attrName>
                                        </p:attrNameLst>
                                      </p:cBhvr>
                                      <p:to>
                                        <p:strVal val="visible"/>
                                      </p:to>
                                    </p:set>
                                    <p:animEffect transition="in" filter="fade">
                                      <p:cBhvr>
                                        <p:cTn id="34" dur="500"/>
                                        <p:tgtEl>
                                          <p:spTgt spid="76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Abstract Classes </a:t>
            </a:r>
            <a:r>
              <a:rPr lang="bg-BG" dirty="0">
                <a:effectLst>
                  <a:outerShdw blurRad="50800" dist="38100" algn="tr" rotWithShape="0">
                    <a:prstClr val="black">
                      <a:alpha val="40000"/>
                    </a:prstClr>
                  </a:outerShdw>
                </a:effectLst>
              </a:rPr>
              <a:t>–</a:t>
            </a:r>
            <a:r>
              <a:rPr lang="en-US" dirty="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Abstract methods</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Speed { get; }</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Abstract Classes </a:t>
            </a:r>
            <a:r>
              <a:rPr lang="bg-BG" dirty="0">
                <a:effectLst>
                  <a:outerShdw blurRad="50800" dist="38100" algn="tr" rotWithShape="0">
                    <a:prstClr val="black">
                      <a:alpha val="40000"/>
                    </a:prstClr>
                  </a:outerShdw>
                </a:effectLst>
              </a:rPr>
              <a:t>–</a:t>
            </a:r>
            <a:r>
              <a:rPr lang="en-US" dirty="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1; }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"turtle"; }</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Cheetah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100; }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"cheetah"; }</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251994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 set of operations (interface)</a:t>
            </a:r>
          </a:p>
          <a:p>
            <a:pPr>
              <a:lnSpc>
                <a:spcPct val="100000"/>
              </a:lnSpc>
              <a:defRPr/>
            </a:pPr>
            <a:r>
              <a:rPr lang="en-US" dirty="0">
                <a:latin typeface="+mn-lt"/>
                <a:ea typeface="+mn-ea"/>
                <a:cs typeface="+mn-cs"/>
              </a:rPr>
              <a:t>Example: </a:t>
            </a:r>
            <a:r>
              <a:rPr lang="en-US" noProof="1">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a:latin typeface="+mn-lt"/>
                <a:ea typeface="+mn-ea"/>
                <a:cs typeface="+mn-cs"/>
              </a:rPr>
              <a:t> in .NET Framework</a:t>
            </a: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LinkedList&lt;T&gt;</a:t>
              </a: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IList&lt;T&gt;</a:t>
              </a: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List&lt;T&gt;</a:t>
              </a: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Hierarchies</a:t>
            </a:r>
          </a:p>
        </p:txBody>
      </p:sp>
      <p:sp>
        <p:nvSpPr>
          <p:cNvPr id="3" name="Content Placeholder 2"/>
          <p:cNvSpPr>
            <a:spLocks noGrp="1"/>
          </p:cNvSpPr>
          <p:nvPr>
            <p:ph idx="1"/>
          </p:nvPr>
        </p:nvSpPr>
        <p:spPr/>
        <p:txBody>
          <a:bodyPr/>
          <a:lstStyle/>
          <a:p>
            <a:pPr>
              <a:lnSpc>
                <a:spcPct val="100000"/>
              </a:lnSpc>
            </a:pPr>
            <a:r>
              <a:rPr lang="en-US" dirty="0"/>
              <a:t>Using inheritance we can create inheritance hierarchies</a:t>
            </a:r>
          </a:p>
          <a:p>
            <a:pPr lvl="1">
              <a:lnSpc>
                <a:spcPct val="100000"/>
              </a:lnSpc>
            </a:pPr>
            <a:r>
              <a:rPr lang="en-US" dirty="0"/>
              <a:t>Easily represented by UML class diagrams</a:t>
            </a:r>
          </a:p>
          <a:p>
            <a:pPr>
              <a:lnSpc>
                <a:spcPct val="100000"/>
              </a:lnSpc>
            </a:pPr>
            <a:r>
              <a:rPr lang="en-US" dirty="0"/>
              <a:t>UML class diagrams</a:t>
            </a:r>
          </a:p>
          <a:p>
            <a:pPr lvl="1">
              <a:lnSpc>
                <a:spcPct val="100000"/>
              </a:lnSpc>
            </a:pPr>
            <a:r>
              <a:rPr lang="en-US" dirty="0"/>
              <a:t>Classes are represented by rectangles containing their methods and data</a:t>
            </a:r>
          </a:p>
          <a:p>
            <a:pPr lvl="1">
              <a:lnSpc>
                <a:spcPct val="100000"/>
              </a:lnSpc>
            </a:pPr>
            <a:r>
              <a:rPr lang="en-US" dirty="0"/>
              <a:t>Relations between classes are shown as arrows</a:t>
            </a:r>
          </a:p>
          <a:p>
            <a:pPr lvl="2">
              <a:lnSpc>
                <a:spcPct val="100000"/>
              </a:lnSpc>
            </a:pPr>
            <a:r>
              <a:rPr lang="en-US" dirty="0"/>
              <a:t>Closed triangle arrow means inheritance</a:t>
            </a:r>
          </a:p>
          <a:p>
            <a:pPr lvl="2">
              <a:lnSpc>
                <a:spcPct val="100000"/>
              </a:lnSpc>
            </a:pPr>
            <a:r>
              <a:rPr lang="en-US" dirty="0"/>
              <a:t>Other arrows mean some kind of associations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a:t>Class Diagrams in Visual Studio</a:t>
            </a:r>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a:t>Live Demo</a:t>
            </a:r>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 its </a:t>
            </a:r>
            <a:r>
              <a:rPr lang="en-US" dirty="0">
                <a:solidFill>
                  <a:schemeClr val="accent5">
                    <a:lumMod val="20000"/>
                    <a:lumOff val="80000"/>
                  </a:schemeClr>
                </a:solidFill>
              </a:rPr>
              <a:t>public interface</a:t>
            </a:r>
          </a:p>
          <a:p>
            <a:pPr>
              <a:lnSpc>
                <a:spcPct val="100000"/>
              </a:lnSpc>
            </a:pPr>
            <a:r>
              <a:rPr lang="en-US" dirty="0">
                <a:solidFill>
                  <a:srgbClr val="EBFFD2"/>
                </a:solidFill>
              </a:rPr>
              <a:t>All data members (fields) of a class should be hidden</a:t>
            </a:r>
          </a:p>
          <a:p>
            <a:pPr lvl="1">
              <a:lnSpc>
                <a:spcPct val="100000"/>
              </a:lnSpc>
              <a:buClr>
                <a:srgbClr val="8FD600"/>
              </a:buClr>
            </a:pPr>
            <a:r>
              <a:rPr lang="en-US" dirty="0">
                <a:solidFill>
                  <a:schemeClr val="tx1">
                    <a:lumMod val="40000"/>
                    <a:lumOff val="60000"/>
                  </a:schemeClr>
                </a:solidFill>
              </a:rPr>
              <a:t>Accessed via properties (read-only and read-write)</a:t>
            </a:r>
          </a:p>
          <a:p>
            <a:pPr>
              <a:lnSpc>
                <a:spcPct val="100000"/>
              </a:lnSpc>
              <a:buClr>
                <a:srgbClr val="8FD600"/>
              </a:buClr>
            </a:pPr>
            <a:r>
              <a:rPr lang="en-US" dirty="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Effect transition="in" filter="fade">
                                      <p:cBhvr>
                                        <p:cTn id="7" dur="500"/>
                                        <p:tgtEl>
                                          <p:spTgt spid="80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4867">
                                            <p:txEl>
                                              <p:pRg st="1" end="1"/>
                                            </p:txEl>
                                          </p:spTgt>
                                        </p:tgtEl>
                                        <p:attrNameLst>
                                          <p:attrName>style.visibility</p:attrName>
                                        </p:attrNameLst>
                                      </p:cBhvr>
                                      <p:to>
                                        <p:strVal val="visible"/>
                                      </p:to>
                                    </p:set>
                                    <p:animEffect transition="in" filter="fade">
                                      <p:cBhvr>
                                        <p:cTn id="12" dur="500"/>
                                        <p:tgtEl>
                                          <p:spTgt spid="804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4867">
                                            <p:txEl>
                                              <p:pRg st="2" end="2"/>
                                            </p:txEl>
                                          </p:spTgt>
                                        </p:tgtEl>
                                        <p:attrNameLst>
                                          <p:attrName>style.visibility</p:attrName>
                                        </p:attrNameLst>
                                      </p:cBhvr>
                                      <p:to>
                                        <p:strVal val="visible"/>
                                      </p:to>
                                    </p:set>
                                    <p:animEffect transition="in" filter="fade">
                                      <p:cBhvr>
                                        <p:cTn id="17" dur="500"/>
                                        <p:tgtEl>
                                          <p:spTgt spid="80486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04867">
                                            <p:txEl>
                                              <p:pRg st="3" end="3"/>
                                            </p:txEl>
                                          </p:spTgt>
                                        </p:tgtEl>
                                        <p:attrNameLst>
                                          <p:attrName>style.visibility</p:attrName>
                                        </p:attrNameLst>
                                      </p:cBhvr>
                                      <p:to>
                                        <p:strVal val="visible"/>
                                      </p:to>
                                    </p:set>
                                    <p:animEffect transition="in" filter="fade">
                                      <p:cBhvr>
                                        <p:cTn id="20" dur="500"/>
                                        <p:tgtEl>
                                          <p:spTgt spid="8048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04867">
                                            <p:txEl>
                                              <p:pRg st="4" end="4"/>
                                            </p:txEl>
                                          </p:spTgt>
                                        </p:tgtEl>
                                        <p:attrNameLst>
                                          <p:attrName>style.visibility</p:attrName>
                                        </p:attrNameLst>
                                      </p:cBhvr>
                                      <p:to>
                                        <p:strVal val="visible"/>
                                      </p:to>
                                    </p:set>
                                    <p:animEffect transition="in" filter="fade">
                                      <p:cBhvr>
                                        <p:cTn id="25" dur="500"/>
                                        <p:tgtEl>
                                          <p:spTgt spid="804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accessors are defined (getters and setters)</a:t>
            </a:r>
            <a:endParaRPr lang="bg-BG" dirty="0"/>
          </a:p>
        </p:txBody>
      </p:sp>
      <p:grpSp>
        <p:nvGrpSpPr>
          <p:cNvPr id="2" name="Grupp 1">
            <a:extLst>
              <a:ext uri="{FF2B5EF4-FFF2-40B4-BE49-F238E27FC236}">
                <a16:creationId xmlns:a16="http://schemas.microsoft.com/office/drawing/2014/main" id="{387110AE-DCA1-402F-A5D2-41B0B3C1E249}"/>
              </a:ext>
            </a:extLst>
          </p:cNvPr>
          <p:cNvGrpSpPr/>
          <p:nvPr/>
        </p:nvGrpSpPr>
        <p:grpSpPr>
          <a:xfrm>
            <a:off x="1981200" y="3048000"/>
            <a:ext cx="5181600" cy="2972471"/>
            <a:chOff x="1981200" y="3048000"/>
            <a:chExt cx="5181600" cy="2972471"/>
          </a:xfrm>
        </p:grpSpPr>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p>
          </p:txBody>
        </p:sp>
      </p:gr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animEffect transition="in" filter="fade">
                                      <p:cBhvr>
                                        <p:cTn id="7" dur="500"/>
                                        <p:tgtEl>
                                          <p:spTgt spid="80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6915">
                                            <p:txEl>
                                              <p:pRg st="1" end="1"/>
                                            </p:txEl>
                                          </p:spTgt>
                                        </p:tgtEl>
                                        <p:attrNameLst>
                                          <p:attrName>style.visibility</p:attrName>
                                        </p:attrNameLst>
                                      </p:cBhvr>
                                      <p:to>
                                        <p:strVal val="visible"/>
                                      </p:to>
                                    </p:set>
                                    <p:animEffect transition="in" filter="fade">
                                      <p:cBhvr>
                                        <p:cTn id="12" dur="500"/>
                                        <p:tgtEl>
                                          <p:spTgt spid="806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a:t>Fields are always declared </a:t>
            </a:r>
            <a:r>
              <a:rPr lang="en-US" dirty="0">
                <a:solidFill>
                  <a:schemeClr val="accent5">
                    <a:lumMod val="20000"/>
                    <a:lumOff val="80000"/>
                  </a:schemeClr>
                </a:solidFill>
                <a:latin typeface="Consolas" pitchFamily="49" charset="0"/>
                <a:cs typeface="Consolas" pitchFamily="49" charset="0"/>
              </a:rPr>
              <a:t>private</a:t>
            </a:r>
          </a:p>
          <a:p>
            <a:pPr lvl="1">
              <a:lnSpc>
                <a:spcPct val="100000"/>
              </a:lnSpc>
            </a:pPr>
            <a:r>
              <a:rPr lang="en-US" dirty="0"/>
              <a:t>Accessed </a:t>
            </a:r>
            <a:r>
              <a:rPr lang="en-GB" dirty="0"/>
              <a:t>through </a:t>
            </a:r>
            <a:r>
              <a:rPr lang="en-US" dirty="0">
                <a:solidFill>
                  <a:schemeClr val="accent5">
                    <a:lumMod val="20000"/>
                    <a:lumOff val="80000"/>
                  </a:schemeClr>
                </a:solidFill>
              </a:rPr>
              <a:t>properties</a:t>
            </a:r>
            <a:r>
              <a:rPr lang="en-GB" dirty="0"/>
              <a:t> in read-only or read-write mode</a:t>
            </a:r>
            <a:endParaRPr lang="en-US" dirty="0">
              <a:solidFill>
                <a:schemeClr val="accent5">
                  <a:lumMod val="20000"/>
                  <a:lumOff val="80000"/>
                </a:schemeClr>
              </a:solidFill>
            </a:endParaRPr>
          </a:p>
          <a:p>
            <a:pPr>
              <a:lnSpc>
                <a:spcPct val="100000"/>
              </a:lnSpc>
            </a:pPr>
            <a:r>
              <a:rPr lang="en-US" dirty="0">
                <a:solidFill>
                  <a:srgbClr val="EBFFD2"/>
                </a:solidFill>
              </a:rPr>
              <a:t>Constructors are 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always </a:t>
            </a:r>
            <a:r>
              <a:rPr lang="en-US" dirty="0">
                <a:solidFill>
                  <a:schemeClr val="accent5">
                    <a:lumMod val="20000"/>
                    <a:lumOff val="80000"/>
                  </a:schemeClr>
                </a:solidFill>
                <a:latin typeface="Consolas" pitchFamily="49" charset="0"/>
                <a:cs typeface="Consolas" pitchFamily="49" charset="0"/>
              </a:rPr>
              <a:t>public</a:t>
            </a:r>
          </a:p>
          <a:p>
            <a:pPr lvl="1">
              <a:lnSpc>
                <a:spcPct val="100000"/>
              </a:lnSpc>
            </a:pPr>
            <a:r>
              <a:rPr lang="en-US" dirty="0"/>
              <a:t>Not explicitly declared with </a:t>
            </a:r>
            <a:r>
              <a:rPr lang="en-US" dirty="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a:solidFill>
                  <a:srgbClr val="EBFFD2"/>
                </a:solidFill>
              </a:rPr>
              <a:t>Non-interface</a:t>
            </a:r>
            <a:r>
              <a:rPr lang="en-US" i="1" dirty="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a:t>Changing the class internals does not affect any code outside of the class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Changing 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the clients using them</a:t>
            </a:r>
          </a:p>
          <a:p>
            <a:pPr>
              <a:lnSpc>
                <a:spcPct val="100000"/>
              </a:lnSpc>
              <a:buClr>
                <a:srgbClr val="8FD600"/>
              </a:buClr>
            </a:pPr>
            <a:r>
              <a:rPr lang="en-US" dirty="0">
                <a:solidFill>
                  <a:schemeClr val="tx1">
                    <a:lumMod val="40000"/>
                    <a:lumOff val="60000"/>
                  </a:schemeClr>
                </a:solidFill>
              </a:rPr>
              <a:t>Encapsulation allows adding 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Effect transition="in" filter="fade">
                                      <p:cBhvr>
                                        <p:cTn id="7" dur="500"/>
                                        <p:tgtEl>
                                          <p:spTgt spid="8038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3843">
                                            <p:txEl>
                                              <p:pRg st="1" end="1"/>
                                            </p:txEl>
                                          </p:spTgt>
                                        </p:tgtEl>
                                        <p:attrNameLst>
                                          <p:attrName>style.visibility</p:attrName>
                                        </p:attrNameLst>
                                      </p:cBhvr>
                                      <p:to>
                                        <p:strVal val="visible"/>
                                      </p:to>
                                    </p:set>
                                    <p:animEffect transition="in" filter="fade">
                                      <p:cBhvr>
                                        <p:cTn id="10" dur="500"/>
                                        <p:tgtEl>
                                          <p:spTgt spid="8038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3843">
                                            <p:txEl>
                                              <p:pRg st="2" end="2"/>
                                            </p:txEl>
                                          </p:spTgt>
                                        </p:tgtEl>
                                        <p:attrNameLst>
                                          <p:attrName>style.visibility</p:attrName>
                                        </p:attrNameLst>
                                      </p:cBhvr>
                                      <p:to>
                                        <p:strVal val="visible"/>
                                      </p:to>
                                    </p:set>
                                    <p:animEffect transition="in" filter="fade">
                                      <p:cBhvr>
                                        <p:cTn id="13" dur="500"/>
                                        <p:tgtEl>
                                          <p:spTgt spid="8038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03843">
                                            <p:txEl>
                                              <p:pRg st="3" end="3"/>
                                            </p:txEl>
                                          </p:spTgt>
                                        </p:tgtEl>
                                        <p:attrNameLst>
                                          <p:attrName>style.visibility</p:attrName>
                                        </p:attrNameLst>
                                      </p:cBhvr>
                                      <p:to>
                                        <p:strVal val="visible"/>
                                      </p:to>
                                    </p:set>
                                    <p:animEffect transition="in" filter="fade">
                                      <p:cBhvr>
                                        <p:cTn id="18" dur="500"/>
                                        <p:tgtEl>
                                          <p:spTgt spid="8038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03843">
                                            <p:txEl>
                                              <p:pRg st="4" end="4"/>
                                            </p:txEl>
                                          </p:spTgt>
                                        </p:tgtEl>
                                        <p:attrNameLst>
                                          <p:attrName>style.visibility</p:attrName>
                                        </p:attrNameLst>
                                      </p:cBhvr>
                                      <p:to>
                                        <p:strVal val="visible"/>
                                      </p:to>
                                    </p:set>
                                    <p:animEffect transition="in" filter="fade">
                                      <p:cBhvr>
                                        <p:cTn id="21" dur="500"/>
                                        <p:tgtEl>
                                          <p:spTgt spid="8038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03843">
                                            <p:txEl>
                                              <p:pRg st="5" end="5"/>
                                            </p:txEl>
                                          </p:spTgt>
                                        </p:tgtEl>
                                        <p:attrNameLst>
                                          <p:attrName>style.visibility</p:attrName>
                                        </p:attrNameLst>
                                      </p:cBhvr>
                                      <p:to>
                                        <p:strVal val="visible"/>
                                      </p:to>
                                    </p:set>
                                    <p:animEffect transition="in" filter="fade">
                                      <p:cBhvr>
                                        <p:cTn id="26" dur="500"/>
                                        <p:tgtEl>
                                          <p:spTgt spid="803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a:t>Live Demo</a:t>
            </a:r>
          </a:p>
        </p:txBody>
      </p:sp>
    </p:spTree>
    <p:extLst>
      <p:ext uri="{BB962C8B-B14F-4D97-AF65-F5344CB8AC3E}">
        <p14:creationId xmlns:p14="http://schemas.microsoft.com/office/powerpoint/2010/main" val="4104880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there are classes of students. Each class has a set of teachers. Each teacher teaches a set of disciplines. Students have name and unique class number. Classes have unique text identifier. Teachers have name. Disciplines have name, number of lectures and number of exercises. Both teachers and students are people. Students, classes, teachers and disciplines could have optional comments (free text block).</a:t>
            </a:r>
          </a:p>
          <a:p>
            <a:pPr marL="446088" indent="-446088">
              <a:lnSpc>
                <a:spcPct val="100000"/>
              </a:lnSpc>
              <a:buFontTx/>
              <a:buNone/>
              <a:tabLst/>
            </a:pPr>
            <a:r>
              <a:rPr lang="en-US" sz="2800" dirty="0">
                <a:solidFill>
                  <a:srgbClr val="EBFFD2"/>
                </a:solidFill>
              </a:rPr>
              <a:t>	Your task is to identify the classes (in terms of  OOP) and their attributes and 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a:t>Define abstract class </a:t>
            </a:r>
            <a:r>
              <a:rPr lang="en-US" sz="2800" dirty="0">
                <a:solidFill>
                  <a:schemeClr val="accent5">
                    <a:lumMod val="20000"/>
                    <a:lumOff val="80000"/>
                  </a:schemeClr>
                </a:solidFill>
                <a:latin typeface="Consolas" pitchFamily="49" charset="0"/>
                <a:cs typeface="Consolas" pitchFamily="49" charset="0"/>
              </a:rPr>
              <a:t>Human</a:t>
            </a:r>
            <a:r>
              <a:rPr lang="en-US" sz="2800" dirty="0"/>
              <a:t> with first name and last name. Define new class </a:t>
            </a:r>
            <a:r>
              <a:rPr lang="en-US" sz="2800" dirty="0">
                <a:solidFill>
                  <a:schemeClr val="accent5">
                    <a:lumMod val="20000"/>
                    <a:lumOff val="80000"/>
                  </a:schemeClr>
                </a:solidFill>
                <a:latin typeface="Consolas" pitchFamily="49" charset="0"/>
                <a:cs typeface="Consolas" pitchFamily="49" charset="0"/>
              </a:rPr>
              <a:t>Student</a:t>
            </a:r>
            <a:r>
              <a:rPr lang="en-US" sz="2800" dirty="0"/>
              <a:t> which is derived from </a:t>
            </a:r>
            <a:r>
              <a:rPr lang="en-US" sz="2800" dirty="0">
                <a:solidFill>
                  <a:schemeClr val="accent5">
                    <a:lumMod val="20000"/>
                    <a:lumOff val="80000"/>
                  </a:schemeClr>
                </a:solidFill>
                <a:latin typeface="Consolas" pitchFamily="49" charset="0"/>
                <a:cs typeface="Consolas" pitchFamily="49" charset="0"/>
              </a:rPr>
              <a:t>Human</a:t>
            </a:r>
            <a:r>
              <a:rPr lang="en-US" sz="2800" dirty="0"/>
              <a:t> and has new field – </a:t>
            </a:r>
            <a:r>
              <a:rPr lang="en-US" sz="2800" dirty="0">
                <a:solidFill>
                  <a:schemeClr val="accent5">
                    <a:lumMod val="20000"/>
                    <a:lumOff val="80000"/>
                  </a:schemeClr>
                </a:solidFill>
                <a:latin typeface="Consolas" pitchFamily="49" charset="0"/>
                <a:cs typeface="Consolas" pitchFamily="49" charset="0"/>
              </a:rPr>
              <a:t>grade</a:t>
            </a:r>
            <a:r>
              <a:rPr lang="en-US" sz="2800" dirty="0"/>
              <a:t>. Define class </a:t>
            </a:r>
            <a:r>
              <a:rPr lang="en-US" sz="2800" dirty="0">
                <a:solidFill>
                  <a:schemeClr val="accent5">
                    <a:lumMod val="20000"/>
                    <a:lumOff val="80000"/>
                  </a:schemeClr>
                </a:solidFill>
                <a:latin typeface="Consolas" pitchFamily="49" charset="0"/>
                <a:cs typeface="Consolas" pitchFamily="49" charset="0"/>
              </a:rPr>
              <a:t>Worker</a:t>
            </a:r>
            <a:r>
              <a:rPr lang="en-US" sz="2800" dirty="0"/>
              <a:t> derived from </a:t>
            </a:r>
            <a:r>
              <a:rPr lang="en-US" sz="2800" dirty="0">
                <a:solidFill>
                  <a:schemeClr val="accent5">
                    <a:lumMod val="20000"/>
                    <a:lumOff val="80000"/>
                  </a:schemeClr>
                </a:solidFill>
                <a:latin typeface="Consolas" pitchFamily="49" charset="0"/>
                <a:cs typeface="Consolas" pitchFamily="49" charset="0"/>
              </a:rPr>
              <a:t>Human</a:t>
            </a:r>
            <a:r>
              <a:rPr lang="en-US" sz="2800" dirty="0"/>
              <a:t> with new property </a:t>
            </a:r>
            <a:r>
              <a:rPr lang="en-US" sz="2800" noProof="1">
                <a:solidFill>
                  <a:schemeClr val="accent5">
                    <a:lumMod val="20000"/>
                    <a:lumOff val="80000"/>
                  </a:schemeClr>
                </a:solidFill>
                <a:latin typeface="Consolas" pitchFamily="49" charset="0"/>
                <a:cs typeface="Consolas" pitchFamily="49" charset="0"/>
              </a:rPr>
              <a:t>WeekSalary</a:t>
            </a:r>
            <a:r>
              <a:rPr lang="en-US" sz="2800" dirty="0"/>
              <a:t> and </a:t>
            </a:r>
            <a:r>
              <a:rPr lang="en-US" sz="2800" noProof="1">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a:t> and method </a:t>
            </a:r>
            <a:r>
              <a:rPr lang="en-US" sz="2800" noProof="1">
                <a:solidFill>
                  <a:schemeClr val="accent5">
                    <a:lumMod val="20000"/>
                    <a:lumOff val="80000"/>
                  </a:schemeClr>
                </a:solidFill>
                <a:latin typeface="Consolas" pitchFamily="49" charset="0"/>
                <a:cs typeface="Consolas" pitchFamily="49" charset="0"/>
              </a:rPr>
              <a:t>MoneyPerHour</a:t>
            </a:r>
            <a:r>
              <a:rPr lang="en-US" sz="2800" dirty="0">
                <a:solidFill>
                  <a:schemeClr val="accent5">
                    <a:lumMod val="20000"/>
                    <a:lumOff val="80000"/>
                  </a:schemeClr>
                </a:solidFill>
                <a:latin typeface="Consolas" pitchFamily="49" charset="0"/>
                <a:cs typeface="Consolas" pitchFamily="49" charset="0"/>
              </a:rPr>
              <a:t>()</a:t>
            </a:r>
            <a:r>
              <a:rPr lang="en-US" sz="2800" dirty="0"/>
              <a:t> that returns money earned by hour by the worker. Define the proper constructors and properties for this hierarchy. Initialize a list of 10 students and sort them by grade in ascending order (use LINQ or </a:t>
            </a:r>
            <a:r>
              <a:rPr lang="en-US" sz="2800" noProof="1">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a:t>Create a hierarchy </a:t>
            </a:r>
            <a:r>
              <a:rPr lang="en-US" sz="2800" dirty="0">
                <a:solidFill>
                  <a:schemeClr val="accent5">
                    <a:lumMod val="20000"/>
                    <a:lumOff val="80000"/>
                  </a:schemeClr>
                </a:solidFill>
                <a:latin typeface="Consolas" pitchFamily="49" charset="0"/>
                <a:cs typeface="Consolas" pitchFamily="49" charset="0"/>
              </a:rPr>
              <a:t>Dog</a:t>
            </a:r>
            <a:r>
              <a:rPr lang="en-US" sz="2800" dirty="0"/>
              <a:t>, </a:t>
            </a:r>
            <a:r>
              <a:rPr lang="en-US" sz="2800" dirty="0">
                <a:solidFill>
                  <a:schemeClr val="accent5">
                    <a:lumMod val="20000"/>
                    <a:lumOff val="80000"/>
                  </a:schemeClr>
                </a:solidFill>
                <a:latin typeface="Consolas" pitchFamily="49" charset="0"/>
                <a:cs typeface="Consolas" pitchFamily="49" charset="0"/>
              </a:rPr>
              <a:t>Frog</a:t>
            </a:r>
            <a:r>
              <a:rPr lang="en-US" sz="2800" dirty="0"/>
              <a:t>, </a:t>
            </a:r>
            <a:r>
              <a:rPr lang="en-US" sz="2800" dirty="0">
                <a:solidFill>
                  <a:schemeClr val="accent5">
                    <a:lumMod val="20000"/>
                    <a:lumOff val="80000"/>
                  </a:schemeClr>
                </a:solidFill>
                <a:latin typeface="Consolas" pitchFamily="49" charset="0"/>
                <a:cs typeface="Consolas" pitchFamily="49" charset="0"/>
              </a:rPr>
              <a:t>Cat</a:t>
            </a:r>
            <a:r>
              <a:rPr lang="en-US" sz="2800" dirty="0"/>
              <a:t>, </a:t>
            </a:r>
            <a:r>
              <a:rPr lang="en-US" sz="2800" dirty="0">
                <a:solidFill>
                  <a:schemeClr val="accent5">
                    <a:lumMod val="20000"/>
                    <a:lumOff val="80000"/>
                  </a:schemeClr>
                </a:solidFill>
                <a:latin typeface="Consolas" pitchFamily="49" charset="0"/>
                <a:cs typeface="Consolas" pitchFamily="49" charset="0"/>
              </a:rPr>
              <a:t>Kitten</a:t>
            </a:r>
            <a:r>
              <a:rPr lang="en-US" sz="2800" dirty="0"/>
              <a:t>, </a:t>
            </a:r>
            <a:r>
              <a:rPr lang="en-US" sz="2800" dirty="0">
                <a:solidFill>
                  <a:schemeClr val="accent5">
                    <a:lumMod val="20000"/>
                    <a:lumOff val="80000"/>
                  </a:schemeClr>
                </a:solidFill>
                <a:latin typeface="Consolas" pitchFamily="49" charset="0"/>
                <a:cs typeface="Consolas" pitchFamily="49" charset="0"/>
              </a:rPr>
              <a:t>Tomcat</a:t>
            </a:r>
            <a:r>
              <a:rPr lang="en-US" sz="2800" dirty="0"/>
              <a:t> and define useful constructors and methods</a:t>
            </a:r>
            <a:r>
              <a:rPr lang="bg-BG" sz="2800" dirty="0"/>
              <a:t>. </a:t>
            </a:r>
            <a:r>
              <a:rPr lang="en-US" sz="2800" dirty="0"/>
              <a:t>Dogs, frogs and cats are Animals. All animals can produce sound (specified by the </a:t>
            </a:r>
            <a:r>
              <a:rPr lang="en-US" sz="2800" noProof="1">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a:t>C# Programming </a:t>
            </a:r>
            <a:r>
              <a:rPr lang="en-US" dirty="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Interfaces</a:t>
            </a:r>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a:solidFill>
                  <a:schemeClr val="accent5">
                    <a:lumMod val="20000"/>
                    <a:lumOff val="80000"/>
                  </a:schemeClr>
                </a:solidFill>
              </a:rPr>
              <a:t>Classes</a:t>
            </a:r>
            <a:r>
              <a:rPr lang="en-US" dirty="0"/>
              <a:t> define attributes and behavior</a:t>
            </a:r>
          </a:p>
          <a:p>
            <a:pPr lvl="1">
              <a:lnSpc>
                <a:spcPct val="100000"/>
              </a:lnSpc>
            </a:pPr>
            <a:r>
              <a:rPr lang="en-US" dirty="0"/>
              <a:t>Fields, properties, methods, etc.</a:t>
            </a:r>
          </a:p>
          <a:p>
            <a:pPr lvl="1">
              <a:lnSpc>
                <a:spcPct val="100000"/>
              </a:lnSpc>
            </a:pPr>
            <a:r>
              <a:rPr lang="en-US" dirty="0"/>
              <a:t>Methods contain code for execution</a:t>
            </a:r>
          </a:p>
          <a:p>
            <a:pPr>
              <a:lnSpc>
                <a:spcPct val="100000"/>
              </a:lnSpc>
            </a:pPr>
            <a:endParaRPr lang="en-US" dirty="0"/>
          </a:p>
          <a:p>
            <a:pPr>
              <a:lnSpc>
                <a:spcPct val="100000"/>
              </a:lnSpc>
              <a:spcBef>
                <a:spcPts val="1200"/>
              </a:spcBef>
            </a:pPr>
            <a:r>
              <a:rPr lang="en-US" dirty="0">
                <a:solidFill>
                  <a:schemeClr val="accent5">
                    <a:lumMod val="20000"/>
                    <a:lumOff val="80000"/>
                  </a:schemeClr>
                </a:solidFill>
              </a:rPr>
              <a:t>Interfaces</a:t>
            </a:r>
            <a:r>
              <a:rPr lang="en-US" dirty="0"/>
              <a:t> define a set of operations</a:t>
            </a:r>
          </a:p>
          <a:p>
            <a:pPr lvl="1">
              <a:lnSpc>
                <a:spcPct val="100000"/>
              </a:lnSpc>
            </a:pPr>
            <a:r>
              <a:rPr lang="en-US" dirty="0"/>
              <a:t>Empty methods and properties, left to be implemented later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a:solidFill>
                  <a:schemeClr val="accent5">
                    <a:lumMod val="20000"/>
                    <a:lumOff val="80000"/>
                  </a:schemeClr>
                </a:solidFill>
              </a:rPr>
              <a:t>Inheritance </a:t>
            </a:r>
            <a:r>
              <a:rPr lang="en-US" dirty="0"/>
              <a:t>allows</a:t>
            </a:r>
            <a:r>
              <a:rPr lang="en-US" dirty="0">
                <a:solidFill>
                  <a:schemeClr val="accent5">
                    <a:lumMod val="20000"/>
                    <a:lumOff val="80000"/>
                  </a:schemeClr>
                </a:solidFill>
              </a:rPr>
              <a:t> child</a:t>
            </a:r>
            <a:r>
              <a:rPr lang="en-US" dirty="0"/>
              <a:t> </a:t>
            </a:r>
            <a:r>
              <a:rPr lang="en-US" dirty="0">
                <a:solidFill>
                  <a:srgbClr val="EBFFD2"/>
                </a:solidFill>
              </a:rPr>
              <a:t>classes</a:t>
            </a:r>
            <a:r>
              <a:rPr lang="en-US" dirty="0"/>
              <a:t> </a:t>
            </a:r>
            <a:r>
              <a:rPr lang="en-US" dirty="0">
                <a:solidFill>
                  <a:schemeClr val="accent5">
                    <a:lumMod val="20000"/>
                    <a:lumOff val="80000"/>
                  </a:schemeClr>
                </a:solidFill>
              </a:rPr>
              <a:t>inherits</a:t>
            </a:r>
            <a:r>
              <a:rPr lang="en-US" dirty="0"/>
              <a:t> the </a:t>
            </a:r>
            <a:r>
              <a:rPr lang="en-US" dirty="0">
                <a:solidFill>
                  <a:srgbClr val="EBFFD2"/>
                </a:solidFill>
              </a:rPr>
              <a:t>characteristics of existing </a:t>
            </a:r>
            <a:r>
              <a:rPr lang="en-US" dirty="0">
                <a:solidFill>
                  <a:schemeClr val="accent5">
                    <a:lumMod val="20000"/>
                    <a:lumOff val="80000"/>
                  </a:schemeClr>
                </a:solidFill>
              </a:rPr>
              <a:t>parent</a:t>
            </a:r>
            <a:r>
              <a:rPr lang="en-US" dirty="0"/>
              <a:t> (</a:t>
            </a:r>
            <a:r>
              <a:rPr lang="en-US" dirty="0">
                <a:solidFill>
                  <a:schemeClr val="accent5">
                    <a:lumMod val="20000"/>
                    <a:lumOff val="80000"/>
                  </a:schemeClr>
                </a:solidFill>
              </a:rPr>
              <a:t>base</a:t>
            </a:r>
            <a:r>
              <a:rPr lang="en-US" dirty="0"/>
              <a:t>) </a:t>
            </a:r>
            <a:r>
              <a:rPr lang="en-US" dirty="0">
                <a:solidFill>
                  <a:srgbClr val="EBFFD2"/>
                </a:solidFill>
              </a:rPr>
              <a:t>class</a:t>
            </a:r>
          </a:p>
          <a:p>
            <a:pPr lvl="1">
              <a:lnSpc>
                <a:spcPct val="100000"/>
              </a:lnSpc>
              <a:buClr>
                <a:srgbClr val="8FD600"/>
              </a:buClr>
            </a:pPr>
            <a:r>
              <a:rPr lang="en-US" dirty="0">
                <a:solidFill>
                  <a:schemeClr val="tx1">
                    <a:lumMod val="40000"/>
                    <a:lumOff val="60000"/>
                  </a:schemeClr>
                </a:solidFill>
              </a:rPr>
              <a:t>Attributes (fields and properties)</a:t>
            </a: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a:t>Add new fields and methods</a:t>
            </a:r>
          </a:p>
          <a:p>
            <a:pPr lvl="1">
              <a:lnSpc>
                <a:spcPct val="100000"/>
              </a:lnSpc>
              <a:buClr>
                <a:srgbClr val="8FD600"/>
              </a:buClr>
            </a:pPr>
            <a:r>
              <a:rPr lang="en-US" dirty="0">
                <a:solidFill>
                  <a:schemeClr val="tx1">
                    <a:lumMod val="40000"/>
                    <a:lumOff val="60000"/>
                  </a:schemeClr>
                </a:solidFill>
              </a:rPr>
              <a:t>Redefine methods (modify existing behavior)</a:t>
            </a:r>
          </a:p>
          <a:p>
            <a:pPr>
              <a:lnSpc>
                <a:spcPct val="100000"/>
              </a:lnSpc>
            </a:pPr>
            <a:r>
              <a:rPr lang="en-US" dirty="0">
                <a:solidFill>
                  <a:srgbClr val="EBFFD2"/>
                </a:solidFill>
              </a:rPr>
              <a:t>A 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animEffect transition="in" filter="fade">
                                      <p:cBhvr>
                                        <p:cTn id="7" dur="500"/>
                                        <p:tgtEl>
                                          <p:spTgt spid="7618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1859">
                                            <p:txEl>
                                              <p:pRg st="1" end="1"/>
                                            </p:txEl>
                                          </p:spTgt>
                                        </p:tgtEl>
                                        <p:attrNameLst>
                                          <p:attrName>style.visibility</p:attrName>
                                        </p:attrNameLst>
                                      </p:cBhvr>
                                      <p:to>
                                        <p:strVal val="visible"/>
                                      </p:to>
                                    </p:set>
                                    <p:animEffect transition="in" filter="fade">
                                      <p:cBhvr>
                                        <p:cTn id="10" dur="500"/>
                                        <p:tgtEl>
                                          <p:spTgt spid="7618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1859">
                                            <p:txEl>
                                              <p:pRg st="2" end="2"/>
                                            </p:txEl>
                                          </p:spTgt>
                                        </p:tgtEl>
                                        <p:attrNameLst>
                                          <p:attrName>style.visibility</p:attrName>
                                        </p:attrNameLst>
                                      </p:cBhvr>
                                      <p:to>
                                        <p:strVal val="visible"/>
                                      </p:to>
                                    </p:set>
                                    <p:animEffect transition="in" filter="fade">
                                      <p:cBhvr>
                                        <p:cTn id="13" dur="500"/>
                                        <p:tgtEl>
                                          <p:spTgt spid="7618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61859">
                                            <p:txEl>
                                              <p:pRg st="3" end="3"/>
                                            </p:txEl>
                                          </p:spTgt>
                                        </p:tgtEl>
                                        <p:attrNameLst>
                                          <p:attrName>style.visibility</p:attrName>
                                        </p:attrNameLst>
                                      </p:cBhvr>
                                      <p:to>
                                        <p:strVal val="visible"/>
                                      </p:to>
                                    </p:set>
                                    <p:animEffect transition="in" filter="fade">
                                      <p:cBhvr>
                                        <p:cTn id="18" dur="500"/>
                                        <p:tgtEl>
                                          <p:spTgt spid="7618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1859">
                                            <p:txEl>
                                              <p:pRg st="4" end="4"/>
                                            </p:txEl>
                                          </p:spTgt>
                                        </p:tgtEl>
                                        <p:attrNameLst>
                                          <p:attrName>style.visibility</p:attrName>
                                        </p:attrNameLst>
                                      </p:cBhvr>
                                      <p:to>
                                        <p:strVal val="visible"/>
                                      </p:to>
                                    </p:set>
                                    <p:animEffect transition="in" filter="fade">
                                      <p:cBhvr>
                                        <p:cTn id="21" dur="500"/>
                                        <p:tgtEl>
                                          <p:spTgt spid="7618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61859">
                                            <p:txEl>
                                              <p:pRg st="5" end="5"/>
                                            </p:txEl>
                                          </p:spTgt>
                                        </p:tgtEl>
                                        <p:attrNameLst>
                                          <p:attrName>style.visibility</p:attrName>
                                        </p:attrNameLst>
                                      </p:cBhvr>
                                      <p:to>
                                        <p:strVal val="visible"/>
                                      </p:to>
                                    </p:set>
                                    <p:animEffect transition="in" filter="fade">
                                      <p:cBhvr>
                                        <p:cTn id="24" dur="500"/>
                                        <p:tgtEl>
                                          <p:spTgt spid="76185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61859">
                                            <p:txEl>
                                              <p:pRg st="6" end="6"/>
                                            </p:txEl>
                                          </p:spTgt>
                                        </p:tgtEl>
                                        <p:attrNameLst>
                                          <p:attrName>style.visibility</p:attrName>
                                        </p:attrNameLst>
                                      </p:cBhvr>
                                      <p:to>
                                        <p:strVal val="visible"/>
                                      </p:to>
                                    </p:set>
                                    <p:animEffect transition="in" filter="fade">
                                      <p:cBhvr>
                                        <p:cTn id="29" dur="500"/>
                                        <p:tgtEl>
                                          <p:spTgt spid="761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class /</a:t>
            </a:r>
          </a:p>
          <a:p>
            <a:pPr algn="ctr">
              <a:lnSpc>
                <a:spcPct val="100000"/>
              </a:lnSpc>
              <a:spcBef>
                <a:spcPts val="0"/>
              </a:spcBef>
            </a:pPr>
            <a:r>
              <a:rPr lang="en-US" sz="2800" b="1" dirty="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interface</a:t>
            </a: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652"/>
                                        </p:tgtEl>
                                        <p:attrNameLst>
                                          <p:attrName>style.visibility</p:attrName>
                                        </p:attrNameLst>
                                      </p:cBhvr>
                                      <p:to>
                                        <p:strVal val="visible"/>
                                      </p:to>
                                    </p:set>
                                    <p:animEffect transition="in" filter="fade">
                                      <p:cBhvr>
                                        <p:cTn id="13" dur="500"/>
                                        <p:tgtEl>
                                          <p:spTgt spid="276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653"/>
                                        </p:tgtEl>
                                        <p:attrNameLst>
                                          <p:attrName>style.visibility</p:attrName>
                                        </p:attrNameLst>
                                      </p:cBhvr>
                                      <p:to>
                                        <p:strVal val="visible"/>
                                      </p:to>
                                    </p:set>
                                    <p:animEffect transition="in" filter="fade">
                                      <p:cBhvr>
                                        <p:cTn id="16" dur="500"/>
                                        <p:tgtEl>
                                          <p:spTgt spid="276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654"/>
                                        </p:tgtEl>
                                        <p:attrNameLst>
                                          <p:attrName>style.visibility</p:attrName>
                                        </p:attrNameLst>
                                      </p:cBhvr>
                                      <p:to>
                                        <p:strVal val="visible"/>
                                      </p:to>
                                    </p:set>
                                    <p:animEffect transition="in" filter="fade">
                                      <p:cBhvr>
                                        <p:cTn id="19" dur="500"/>
                                        <p:tgtEl>
                                          <p:spTgt spid="2765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89529"/>
                                        </p:tgtEl>
                                        <p:attrNameLst>
                                          <p:attrName>style.visibility</p:attrName>
                                        </p:attrNameLst>
                                      </p:cBhvr>
                                      <p:to>
                                        <p:strVal val="visible"/>
                                      </p:to>
                                    </p:set>
                                    <p:animEffect transition="in" filter="fade">
                                      <p:cBhvr>
                                        <p:cTn id="22" dur="500"/>
                                        <p:tgtEl>
                                          <p:spTgt spid="7895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9530"/>
                                        </p:tgtEl>
                                        <p:attrNameLst>
                                          <p:attrName>style.visibility</p:attrName>
                                        </p:attrNameLst>
                                      </p:cBhvr>
                                      <p:to>
                                        <p:strVal val="visible"/>
                                      </p:to>
                                    </p:set>
                                    <p:animEffect transition="in" filter="fade">
                                      <p:cBhvr>
                                        <p:cTn id="25" dur="500"/>
                                        <p:tgtEl>
                                          <p:spTgt spid="7895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659"/>
                                        </p:tgtEl>
                                        <p:attrNameLst>
                                          <p:attrName>style.visibility</p:attrName>
                                        </p:attrNameLst>
                                      </p:cBhvr>
                                      <p:to>
                                        <p:strVal val="visible"/>
                                      </p:to>
                                    </p:set>
                                    <p:animEffect transition="in" filter="fade">
                                      <p:cBhvr>
                                        <p:cTn id="36" dur="500"/>
                                        <p:tgtEl>
                                          <p:spTgt spid="276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660"/>
                                        </p:tgtEl>
                                        <p:attrNameLst>
                                          <p:attrName>style.visibility</p:attrName>
                                        </p:attrNameLst>
                                      </p:cBhvr>
                                      <p:to>
                                        <p:strVal val="visible"/>
                                      </p:to>
                                    </p:set>
                                    <p:animEffect transition="in" filter="fade">
                                      <p:cBhvr>
                                        <p:cTn id="39" dur="500"/>
                                        <p:tgtEl>
                                          <p:spTgt spid="276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661"/>
                                        </p:tgtEl>
                                        <p:attrNameLst>
                                          <p:attrName>style.visibility</p:attrName>
                                        </p:attrNameLst>
                                      </p:cBhvr>
                                      <p:to>
                                        <p:strVal val="visible"/>
                                      </p:to>
                                    </p:set>
                                    <p:animEffect transition="in" filter="fade">
                                      <p:cBhvr>
                                        <p:cTn id="42" dur="500"/>
                                        <p:tgtEl>
                                          <p:spTgt spid="276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89527"/>
                                        </p:tgtEl>
                                        <p:attrNameLst>
                                          <p:attrName>style.visibility</p:attrName>
                                        </p:attrNameLst>
                                      </p:cBhvr>
                                      <p:to>
                                        <p:strVal val="visible"/>
                                      </p:to>
                                    </p:set>
                                    <p:animEffect transition="in" filter="fade">
                                      <p:cBhvr>
                                        <p:cTn id="45" dur="500"/>
                                        <p:tgtEl>
                                          <p:spTgt spid="7895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89528"/>
                                        </p:tgtEl>
                                        <p:attrNameLst>
                                          <p:attrName>style.visibility</p:attrName>
                                        </p:attrNameLst>
                                      </p:cBhvr>
                                      <p:to>
                                        <p:strVal val="visible"/>
                                      </p:to>
                                    </p:set>
                                    <p:animEffect transition="in" filter="fade">
                                      <p:cBhvr>
                                        <p:cTn id="48" dur="500"/>
                                        <p:tgtEl>
                                          <p:spTgt spid="7895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655"/>
                                        </p:tgtEl>
                                        <p:attrNameLst>
                                          <p:attrName>style.visibility</p:attrName>
                                        </p:attrNameLst>
                                      </p:cBhvr>
                                      <p:to>
                                        <p:strVal val="visible"/>
                                      </p:to>
                                    </p:set>
                                    <p:animEffect transition="in" filter="fade">
                                      <p:cBhvr>
                                        <p:cTn id="59" dur="500"/>
                                        <p:tgtEl>
                                          <p:spTgt spid="2765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656"/>
                                        </p:tgtEl>
                                        <p:attrNameLst>
                                          <p:attrName>style.visibility</p:attrName>
                                        </p:attrNameLst>
                                      </p:cBhvr>
                                      <p:to>
                                        <p:strVal val="visible"/>
                                      </p:to>
                                    </p:set>
                                    <p:animEffect transition="in" filter="fade">
                                      <p:cBhvr>
                                        <p:cTn id="62" dur="500"/>
                                        <p:tgtEl>
                                          <p:spTgt spid="2765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657"/>
                                        </p:tgtEl>
                                        <p:attrNameLst>
                                          <p:attrName>style.visibility</p:attrName>
                                        </p:attrNameLst>
                                      </p:cBhvr>
                                      <p:to>
                                        <p:strVal val="visible"/>
                                      </p:to>
                                    </p:set>
                                    <p:animEffect transition="in" filter="fade">
                                      <p:cBhvr>
                                        <p:cTn id="65" dur="500"/>
                                        <p:tgtEl>
                                          <p:spTgt spid="2765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89522"/>
                                        </p:tgtEl>
                                        <p:attrNameLst>
                                          <p:attrName>style.visibility</p:attrName>
                                        </p:attrNameLst>
                                      </p:cBhvr>
                                      <p:to>
                                        <p:strVal val="visible"/>
                                      </p:to>
                                    </p:set>
                                    <p:animEffect transition="in" filter="fade">
                                      <p:cBhvr>
                                        <p:cTn id="68" dur="500"/>
                                        <p:tgtEl>
                                          <p:spTgt spid="7895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89526"/>
                                        </p:tgtEl>
                                        <p:attrNameLst>
                                          <p:attrName>style.visibility</p:attrName>
                                        </p:attrNameLst>
                                      </p:cBhvr>
                                      <p:to>
                                        <p:strVal val="visible"/>
                                      </p:to>
                                    </p:set>
                                    <p:animEffect transition="in" filter="fade">
                                      <p:cBhvr>
                                        <p:cTn id="71" dur="500"/>
                                        <p:tgtEl>
                                          <p:spTgt spid="78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P spid="22" grpId="0" animBg="1"/>
      <p:bldP spid="21" grpId="0" animBg="1"/>
      <p:bldP spid="20" grpId="0" animBg="1"/>
      <p:bldP spid="27652" grpId="0"/>
      <p:bldP spid="27653" grpId="0"/>
      <p:bldP spid="27654" grpId="0"/>
      <p:bldP spid="27655" grpId="0"/>
      <p:bldP spid="27656" grpId="0"/>
      <p:bldP spid="27657" grpId="0"/>
      <p:bldP spid="789522" grpId="0" animBg="1"/>
      <p:bldP spid="27659" grpId="0"/>
      <p:bldP spid="27660" grpId="0"/>
      <p:bldP spid="27661" grpId="0"/>
      <p:bldP spid="789526" grpId="0" animBg="1"/>
      <p:bldP spid="789527" grpId="0" animBg="1"/>
      <p:bldP spid="789528" grpId="0" animBg="1"/>
      <p:bldP spid="789529" grpId="0" animBg="1"/>
      <p:bldP spid="7895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a:solidFill>
                  <a:schemeClr val="tx1">
                    <a:lumMod val="40000"/>
                    <a:lumOff val="60000"/>
                  </a:schemeClr>
                </a:solidFill>
              </a:rPr>
              <a:t>Reusability (</a:t>
            </a:r>
            <a:r>
              <a:rPr lang="en-US" noProof="1">
                <a:solidFill>
                  <a:schemeClr val="accent5">
                    <a:lumMod val="20000"/>
                    <a:lumOff val="80000"/>
                  </a:schemeClr>
                </a:solidFill>
              </a:rPr>
              <a:t>code reuse</a:t>
            </a:r>
            <a:r>
              <a:rPr lang="en-US" noProof="1">
                <a:solidFill>
                  <a:schemeClr val="tx1">
                    <a:lumMod val="40000"/>
                    <a:lumOff val="60000"/>
                  </a:schemeClr>
                </a:solidFill>
              </a:rPr>
              <a:t>)</a:t>
            </a: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redundant code</a:t>
            </a:r>
            <a:endParaRPr lang="en-US" noProof="1">
              <a:solidFill>
                <a:schemeClr val="tx2">
                  <a:lumMod val="40000"/>
                  <a:lumOff val="60000"/>
                </a:schemeClr>
              </a:solidFill>
            </a:endParaRPr>
          </a:p>
          <a:p>
            <a:r>
              <a:rPr lang="en-US" noProof="1">
                <a:solidFill>
                  <a:srgbClr val="EBFFD2"/>
                </a:solidFill>
              </a:rPr>
              <a:t>Use inheritance for buidling </a:t>
            </a:r>
            <a:r>
              <a:rPr lang="en-US" noProof="1">
                <a:solidFill>
                  <a:schemeClr val="accent5">
                    <a:lumMod val="20000"/>
                    <a:lumOff val="80000"/>
                  </a:schemeClr>
                </a:solidFill>
              </a:rPr>
              <a:t>is-a</a:t>
            </a:r>
            <a:r>
              <a:rPr lang="en-US" noProof="1"/>
              <a:t> </a:t>
            </a:r>
            <a:r>
              <a:rPr lang="en-US" noProof="1">
                <a:solidFill>
                  <a:srgbClr val="EBFFD2"/>
                </a:solidFill>
              </a:rPr>
              <a:t>relationships</a:t>
            </a:r>
          </a:p>
          <a:p>
            <a:pPr lvl="1"/>
            <a:r>
              <a:rPr lang="en-US" noProof="1">
                <a:solidFill>
                  <a:srgbClr val="EBFFD2"/>
                </a:solidFill>
              </a:rPr>
              <a:t>E.g. dog </a:t>
            </a:r>
            <a:r>
              <a:rPr lang="en-US" noProof="1">
                <a:solidFill>
                  <a:schemeClr val="accent5">
                    <a:lumMod val="20000"/>
                    <a:lumOff val="80000"/>
                  </a:schemeClr>
                </a:solidFill>
              </a:rPr>
              <a:t>is-a</a:t>
            </a:r>
            <a:r>
              <a:rPr lang="en-US" noProof="1">
                <a:solidFill>
                  <a:srgbClr val="EBFFD2"/>
                </a:solidFill>
              </a:rPr>
              <a:t> animal (dogs are kind of animals)</a:t>
            </a:r>
          </a:p>
          <a:p>
            <a:r>
              <a:rPr lang="en-US" noProof="1">
                <a:solidFill>
                  <a:srgbClr val="EBFFD2"/>
                </a:solidFill>
              </a:rPr>
              <a:t>Don't use it to build </a:t>
            </a:r>
            <a:r>
              <a:rPr lang="en-US" noProof="1">
                <a:solidFill>
                  <a:schemeClr val="accent5">
                    <a:lumMod val="20000"/>
                    <a:lumOff val="80000"/>
                  </a:schemeClr>
                </a:solidFill>
              </a:rPr>
              <a:t>has-a</a:t>
            </a:r>
            <a:r>
              <a:rPr lang="en-US" i="1" noProof="1">
                <a:solidFill>
                  <a:srgbClr val="EBFFD2"/>
                </a:solidFill>
              </a:rPr>
              <a:t> </a:t>
            </a:r>
            <a:r>
              <a:rPr lang="en-US" noProof="1">
                <a:solidFill>
                  <a:srgbClr val="EBFFD2"/>
                </a:solidFill>
              </a:rPr>
              <a:t>relationship</a:t>
            </a:r>
          </a:p>
          <a:p>
            <a:pPr lvl="1"/>
            <a:r>
              <a:rPr lang="en-US" noProof="1">
                <a:solidFill>
                  <a:srgbClr val="EBFFD2"/>
                </a:solidFill>
              </a:rPr>
              <a:t>E.g. dog </a:t>
            </a:r>
            <a:r>
              <a:rPr lang="en-US" noProof="1">
                <a:solidFill>
                  <a:schemeClr val="accent5">
                    <a:lumMod val="20000"/>
                    <a:lumOff val="80000"/>
                  </a:schemeClr>
                </a:solidFill>
              </a:rPr>
              <a:t>has-a</a:t>
            </a:r>
            <a:r>
              <a:rPr lang="en-US" noProof="1">
                <a:solidFill>
                  <a:srgbClr val="EBFFD2"/>
                </a:solidFill>
              </a:rPr>
              <a:t> name (dog is not kind of name)</a:t>
            </a: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2282</TotalTime>
  <Words>3562</Words>
  <Application>Microsoft Office PowerPoint</Application>
  <PresentationFormat>Bildspel på skärmen (4:3)</PresentationFormat>
  <Paragraphs>595</Paragraphs>
  <Slides>57</Slides>
  <Notes>9</Notes>
  <HiddenSlides>2</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57</vt:i4>
      </vt:variant>
    </vt:vector>
  </HeadingPairs>
  <TitlesOfParts>
    <vt:vector size="64" baseType="lpstr">
      <vt:lpstr>Arial Black</vt:lpstr>
      <vt:lpstr>Calibri</vt:lpstr>
      <vt:lpstr>Cambria</vt:lpstr>
      <vt:lpstr>Consolas</vt:lpstr>
      <vt:lpstr>Corbel</vt:lpstr>
      <vt:lpstr>Wingdings 2</vt:lpstr>
      <vt:lpstr>Telerik Academy</vt:lpstr>
      <vt:lpstr>Object-Oriented Programming Fundamental Principles – Part I</vt:lpstr>
      <vt:lpstr>Table of Contents</vt:lpstr>
      <vt:lpstr>Fundamental Principles of OOP</vt:lpstr>
      <vt:lpstr>Fundamental Principles of OOP</vt:lpstr>
      <vt:lpstr>PowerPoint-presentation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Claes Engelin</cp:lastModifiedBy>
  <cp:revision>508</cp:revision>
  <dcterms:created xsi:type="dcterms:W3CDTF">2007-12-08T16:03:35Z</dcterms:created>
  <dcterms:modified xsi:type="dcterms:W3CDTF">2020-02-18T12:48:50Z</dcterms:modified>
  <cp:category>software engineering</cp:category>
</cp:coreProperties>
</file>