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handoutMasterIdLst>
    <p:handoutMasterId r:id="rId45"/>
  </p:handoutMasterIdLst>
  <p:sldIdLst>
    <p:sldId id="256" r:id="rId2"/>
    <p:sldId id="258" r:id="rId3"/>
    <p:sldId id="259" r:id="rId4"/>
    <p:sldId id="260" r:id="rId5"/>
    <p:sldId id="261" r:id="rId6"/>
    <p:sldId id="262" r:id="rId7"/>
    <p:sldId id="300" r:id="rId8"/>
    <p:sldId id="298" r:id="rId9"/>
    <p:sldId id="263" r:id="rId10"/>
    <p:sldId id="264" r:id="rId11"/>
    <p:sldId id="265" r:id="rId12"/>
    <p:sldId id="266" r:id="rId13"/>
    <p:sldId id="267" r:id="rId14"/>
    <p:sldId id="268" r:id="rId15"/>
    <p:sldId id="269" r:id="rId16"/>
    <p:sldId id="270" r:id="rId17"/>
    <p:sldId id="271" r:id="rId18"/>
    <p:sldId id="272" r:id="rId19"/>
    <p:sldId id="273" r:id="rId20"/>
    <p:sldId id="291" r:id="rId21"/>
    <p:sldId id="289" r:id="rId22"/>
    <p:sldId id="299" r:id="rId23"/>
    <p:sldId id="293" r:id="rId24"/>
    <p:sldId id="302" r:id="rId25"/>
    <p:sldId id="292"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97" r:id="rId42"/>
    <p:sldId id="301" r:id="rId43"/>
  </p:sldIdLst>
  <p:sldSz cx="9144000" cy="6858000" type="screen4x3"/>
  <p:notesSz cx="6881813" cy="9296400"/>
  <p:custDataLst>
    <p:tags r:id="rId46"/>
  </p:custDataLst>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BCC00"/>
    <a:srgbClr val="9ED000"/>
    <a:srgbClr val="F4FCD8"/>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421" autoAdjust="0"/>
  </p:normalViewPr>
  <p:slideViewPr>
    <p:cSldViewPr>
      <p:cViewPr varScale="1">
        <p:scale>
          <a:sx n="75" d="100"/>
          <a:sy n="75" d="100"/>
        </p:scale>
        <p:origin x="164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1/18/2021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1/18/2021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a:p>
        </p:txBody>
      </p:sp>
    </p:spTree>
    <p:extLst>
      <p:ext uri="{BB962C8B-B14F-4D97-AF65-F5344CB8AC3E}">
        <p14:creationId xmlns:p14="http://schemas.microsoft.com/office/powerpoint/2010/main" val="1316556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13</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13</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a:p>
        </p:txBody>
      </p:sp>
    </p:spTree>
    <p:extLst>
      <p:ext uri="{BB962C8B-B14F-4D97-AF65-F5344CB8AC3E}">
        <p14:creationId xmlns:p14="http://schemas.microsoft.com/office/powerpoint/2010/main" val="66062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14</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14</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a:p>
        </p:txBody>
      </p:sp>
    </p:spTree>
    <p:extLst>
      <p:ext uri="{BB962C8B-B14F-4D97-AF65-F5344CB8AC3E}">
        <p14:creationId xmlns:p14="http://schemas.microsoft.com/office/powerpoint/2010/main" val="222063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bg-BG"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19</a:t>
            </a:fld>
            <a:endParaRPr lang="en-US" dirty="0"/>
          </a:p>
        </p:txBody>
      </p:sp>
    </p:spTree>
    <p:extLst>
      <p:ext uri="{BB962C8B-B14F-4D97-AF65-F5344CB8AC3E}">
        <p14:creationId xmlns:p14="http://schemas.microsoft.com/office/powerpoint/2010/main" val="210039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22</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1895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613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29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1"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2">
            <a:extLst>
              <a:ext uri="{BEBA8EAE-BF5A-486C-A8C5-ECC9F3942E4B}">
                <a14:imgProps xmlns:a14="http://schemas.microsoft.com/office/drawing/2010/main">
                  <a14:imgLayer r:embed="rId13">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5" r:id="rId6"/>
    <p:sldLayoutId id="2147483707" r:id="rId7"/>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cademy.telerik.com/" TargetMode="External"/><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dotnet/standard/exception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5.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forums.academy.telerik.com/" TargetMode="External"/><Relationship Id="rId10" Type="http://schemas.openxmlformats.org/officeDocument/2006/relationships/image" Target="../media/image37.png"/><Relationship Id="rId4" Type="http://schemas.openxmlformats.org/officeDocument/2006/relationships/hyperlink" Target="http://www.facebook.com/telerikacademy" TargetMode="External"/><Relationship Id="rId9"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82578"/>
            <a:ext cx="8229600" cy="1465421"/>
          </a:xfrm>
        </p:spPr>
        <p:txBody>
          <a:bodyPr/>
          <a:lstStyle/>
          <a:p>
            <a:r>
              <a:rPr lang="en-US" sz="4600" dirty="0"/>
              <a:t>Object-Oriented Programming Fundamental Principles – Part II</a:t>
            </a:r>
          </a:p>
        </p:txBody>
      </p:sp>
      <p:sp>
        <p:nvSpPr>
          <p:cNvPr id="3" name="Subtitle 2"/>
          <p:cNvSpPr>
            <a:spLocks noGrp="1"/>
          </p:cNvSpPr>
          <p:nvPr>
            <p:ph type="subTitle" idx="1"/>
          </p:nvPr>
        </p:nvSpPr>
        <p:spPr>
          <a:xfrm>
            <a:off x="530148" y="3182301"/>
            <a:ext cx="8134350" cy="686278"/>
          </a:xfrm>
        </p:spPr>
        <p:txBody>
          <a:bodyPr/>
          <a:lstStyle/>
          <a:p>
            <a:pPr>
              <a:spcBef>
                <a:spcPts val="0"/>
              </a:spcBef>
            </a:pPr>
            <a:r>
              <a:rPr lang="en-US" dirty="0"/>
              <a:t>Polymorphism, Class Hierarchies, Exceptions, Strong Cohesion and Loose Coupling</a:t>
            </a:r>
            <a:endParaRPr lang="bg-BG" dirty="0"/>
          </a:p>
        </p:txBody>
      </p:sp>
      <p:pic>
        <p:nvPicPr>
          <p:cNvPr id="25" name="Picture 5"/>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066254" y="352138"/>
            <a:ext cx="1074208" cy="117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Placeholder 5"/>
          <p:cNvSpPr>
            <a:spLocks noGrp="1"/>
          </p:cNvSpPr>
          <p:nvPr/>
        </p:nvSpPr>
        <p:spPr>
          <a:xfrm>
            <a:off x="492723" y="5757446"/>
            <a:ext cx="3012477" cy="369332"/>
          </a:xfrm>
          <a:prstGeom prst="rect">
            <a:avLst/>
          </a:prstGeom>
          <a:noFill/>
        </p:spPr>
        <p:txBody>
          <a:bodyPr wrap="square" rtlCol="0">
            <a:spAutoFit/>
          </a:bodyPr>
          <a:lstStyle>
            <a:lvl1pPr marL="0" indent="0"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t>Telerik Software Academy</a:t>
            </a:r>
          </a:p>
        </p:txBody>
      </p:sp>
      <p:sp>
        <p:nvSpPr>
          <p:cNvPr id="36" name="Text Placeholder 6"/>
          <p:cNvSpPr>
            <a:spLocks noGrp="1"/>
          </p:cNvSpPr>
          <p:nvPr/>
        </p:nvSpPr>
        <p:spPr>
          <a:xfrm>
            <a:off x="492723" y="6062246"/>
            <a:ext cx="3012477" cy="338554"/>
          </a:xfrm>
          <a:prstGeom prst="rect">
            <a:avLst/>
          </a:prstGeom>
          <a:noFill/>
        </p:spPr>
        <p:txBody>
          <a:bodyPr wrap="square" rtlCol="0">
            <a:spAutoFit/>
          </a:bodyPr>
          <a:lstStyle>
            <a:lvl1pPr marL="319088" indent="-319088" algn="l" rtl="0" eaLnBrk="0" fontAlgn="base" hangingPunct="0">
              <a:spcBef>
                <a:spcPct val="0"/>
              </a:spcBef>
              <a:spcAft>
                <a:spcPct val="0"/>
              </a:spcAft>
              <a:buClr>
                <a:schemeClr val="accent5">
                  <a:lumMod val="40000"/>
                  <a:lumOff val="60000"/>
                </a:schemeClr>
              </a:buClr>
              <a:buSzPct val="70000"/>
              <a:buFont typeface="Wingdings 2" pitchFamily="18" charset="2"/>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dirty="0">
                <a:hlinkClick r:id="rId3"/>
              </a:rPr>
              <a:t>academy.telerik.com</a:t>
            </a:r>
            <a:r>
              <a:rPr lang="en-US" dirty="0"/>
              <a:t>   </a:t>
            </a:r>
          </a:p>
        </p:txBody>
      </p:sp>
      <p:sp>
        <p:nvSpPr>
          <p:cNvPr id="39" name="TextBox 38"/>
          <p:cNvSpPr txBox="1"/>
          <p:nvPr/>
        </p:nvSpPr>
        <p:spPr>
          <a:xfrm rot="21175231">
            <a:off x="5813054" y="5880955"/>
            <a:ext cx="2725426" cy="523220"/>
          </a:xfrm>
          <a:prstGeom prst="rect">
            <a:avLst/>
          </a:prstGeom>
          <a:noFill/>
        </p:spPr>
        <p:txBody>
          <a:bodyPr wrap="none" rtlCol="0">
            <a:prstTxWarp prst="textChevronInverted">
              <a:avLst/>
            </a:prstTxWarp>
            <a:spAutoFit/>
          </a:bodyPr>
          <a:lstStyle/>
          <a:p>
            <a:r>
              <a:rPr lang="en-US" sz="2800" b="1" dirty="0">
                <a:ln w="10160">
                  <a:solidFill>
                    <a:schemeClr val="accent6">
                      <a:lumMod val="50000"/>
                    </a:schemeClr>
                  </a:solidFill>
                  <a:prstDash val="solid"/>
                </a:ln>
                <a:solidFill>
                  <a:schemeClr val="accent6">
                    <a:lumMod val="20000"/>
                    <a:lumOff val="80000"/>
                  </a:schemeClr>
                </a:solidFill>
                <a:effectLst>
                  <a:outerShdw blurRad="38100" dist="22860" dir="5400000" algn="tl" rotWithShape="0">
                    <a:srgbClr val="000000">
                      <a:alpha val="30000"/>
                    </a:srgbClr>
                  </a:outerShdw>
                </a:effectLst>
              </a:rPr>
              <a:t>Object-Oriented</a:t>
            </a:r>
          </a:p>
        </p:txBody>
      </p:sp>
      <p:pic>
        <p:nvPicPr>
          <p:cNvPr id="1026" name="Picture 2" descr="objects icon"/>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rot="21404267">
            <a:off x="6096619" y="4260222"/>
            <a:ext cx="1587264" cy="165442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3657600" y="4580996"/>
            <a:ext cx="2057400" cy="1616604"/>
          </a:xfrm>
          <a:prstGeom prst="rect">
            <a:avLst/>
          </a:prstGeom>
          <a:effectLst>
            <a:glow rad="38100">
              <a:schemeClr val="accent6">
                <a:lumMod val="40000"/>
                <a:lumOff val="60000"/>
                <a:alpha val="40000"/>
              </a:schemeClr>
            </a:glow>
            <a:outerShdw blurRad="63500" sx="102000" sy="102000" algn="ctr" rotWithShape="0">
              <a:prstClr val="black"/>
            </a:outerShdw>
          </a:effectLst>
          <a:scene3d>
            <a:camera prst="perspectiveHeroicExtremeRightFacing">
              <a:rot lat="487347" lon="19532356" rev="120000"/>
            </a:camera>
            <a:lightRig rig="threePt" dir="t"/>
          </a:scene3d>
        </p:spPr>
      </p:pic>
      <p:pic>
        <p:nvPicPr>
          <p:cNvPr id="18" name="Picture 2" descr="http://farm4.static.flickr.com/3432/3188923390_64e400682c.jpg"/>
          <p:cNvPicPr>
            <a:picLocks noChangeAspect="1" noChangeArrowheads="1"/>
          </p:cNvPicPr>
          <p:nvPr/>
        </p:nvPicPr>
        <p:blipFill rotWithShape="1">
          <a:blip r:embed="rId7" cstate="screen">
            <a:lum contrast="-10000"/>
            <a:extLst>
              <a:ext uri="{28A0092B-C50C-407E-A947-70E740481C1C}">
                <a14:useLocalDpi xmlns:a14="http://schemas.microsoft.com/office/drawing/2010/main" val="0"/>
              </a:ext>
            </a:extLst>
          </a:blip>
          <a:srcRect/>
          <a:stretch/>
        </p:blipFill>
        <p:spPr bwMode="auto">
          <a:xfrm>
            <a:off x="6697424" y="345280"/>
            <a:ext cx="1862376" cy="1178720"/>
          </a:xfrm>
          <a:prstGeom prst="roundRect">
            <a:avLst>
              <a:gd name="adj" fmla="val 5556"/>
            </a:avLst>
          </a:prstGeom>
          <a:noFill/>
          <a:ln>
            <a:solidFill>
              <a:schemeClr val="bg1">
                <a:lumMod val="50000"/>
                <a:lumOff val="50000"/>
                <a:alpha val="50000"/>
              </a:schemeClr>
            </a:solidFill>
          </a:ln>
        </p:spPr>
      </p:pic>
    </p:spTree>
    <p:extLst>
      <p:ext uri="{BB962C8B-B14F-4D97-AF65-F5344CB8AC3E}">
        <p14:creationId xmlns:p14="http://schemas.microsoft.com/office/powerpoint/2010/main" val="285805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1981200" y="76200"/>
            <a:ext cx="6934200" cy="838200"/>
          </a:xfrm>
          <a:prstGeom prst="rect">
            <a:avLst/>
          </a:prstGeom>
        </p:spPr>
        <p:txBody>
          <a:bodyPr anchor="ctr" anchorCtr="0"/>
          <a:lstStyle/>
          <a:p>
            <a:pPr>
              <a:lnSpc>
                <a:spcPts val="4000"/>
              </a:lnSpc>
              <a:defRPr/>
            </a:pPr>
            <a:r>
              <a:rPr lang="en-US" sz="4000" dirty="0"/>
              <a:t>Polymorphism – </a:t>
            </a:r>
            <a:br>
              <a:rPr lang="en-US" sz="4000" dirty="0"/>
            </a:br>
            <a:r>
              <a:rPr lang="en-US" sz="4000" dirty="0"/>
              <a:t>How does it Work?</a:t>
            </a:r>
            <a:endParaRPr lang="bg-BG" sz="4000" dirty="0"/>
          </a:p>
        </p:txBody>
      </p:sp>
      <p:sp>
        <p:nvSpPr>
          <p:cNvPr id="799747" name="Rectangle 3"/>
          <p:cNvSpPr>
            <a:spLocks noGrp="1" noChangeArrowheads="1"/>
          </p:cNvSpPr>
          <p:nvPr>
            <p:ph idx="1"/>
          </p:nvPr>
        </p:nvSpPr>
        <p:spPr>
          <a:prstGeom prst="rect">
            <a:avLst/>
          </a:prstGeom>
        </p:spPr>
        <p:txBody>
          <a:bodyPr/>
          <a:lstStyle/>
          <a:p>
            <a:pPr>
              <a:lnSpc>
                <a:spcPct val="100000"/>
              </a:lnSpc>
            </a:pPr>
            <a:r>
              <a:rPr lang="en-US" dirty="0">
                <a:solidFill>
                  <a:schemeClr val="accent5">
                    <a:lumMod val="20000"/>
                    <a:lumOff val="80000"/>
                  </a:schemeClr>
                </a:solidFill>
              </a:rPr>
              <a:t>Polymorphism</a:t>
            </a:r>
            <a:r>
              <a:rPr lang="en-US" dirty="0">
                <a:solidFill>
                  <a:srgbClr val="EBFFD2"/>
                </a:solidFill>
              </a:rPr>
              <a:t> ensures that the appropriate method of the subclass is called through its base class' interface</a:t>
            </a:r>
          </a:p>
          <a:p>
            <a:pPr>
              <a:lnSpc>
                <a:spcPct val="100000"/>
              </a:lnSpc>
            </a:pPr>
            <a:r>
              <a:rPr lang="en-US" dirty="0">
                <a:solidFill>
                  <a:srgbClr val="EBFFD2"/>
                </a:solidFill>
              </a:rPr>
              <a:t>Polymorphism is implemented using a technique called </a:t>
            </a:r>
            <a:r>
              <a:rPr lang="en-US" dirty="0">
                <a:solidFill>
                  <a:schemeClr val="accent5">
                    <a:lumMod val="20000"/>
                    <a:lumOff val="80000"/>
                  </a:schemeClr>
                </a:solidFill>
              </a:rPr>
              <a:t>late method binding</a:t>
            </a:r>
          </a:p>
          <a:p>
            <a:pPr lvl="1">
              <a:lnSpc>
                <a:spcPct val="100000"/>
              </a:lnSpc>
              <a:buClr>
                <a:srgbClr val="8FD600"/>
              </a:buClr>
            </a:pPr>
            <a:r>
              <a:rPr lang="en-US" dirty="0">
                <a:solidFill>
                  <a:schemeClr val="tx1">
                    <a:lumMod val="40000"/>
                    <a:lumOff val="60000"/>
                  </a:schemeClr>
                </a:solidFill>
              </a:rPr>
              <a:t>The exact method to be called is determined at </a:t>
            </a:r>
            <a:r>
              <a:rPr lang="en-US" dirty="0">
                <a:solidFill>
                  <a:schemeClr val="accent5">
                    <a:lumMod val="20000"/>
                    <a:lumOff val="80000"/>
                  </a:schemeClr>
                </a:solidFill>
              </a:rPr>
              <a:t>runtime</a:t>
            </a:r>
            <a:r>
              <a:rPr lang="en-US" dirty="0">
                <a:solidFill>
                  <a:schemeClr val="tx1">
                    <a:lumMod val="40000"/>
                    <a:lumOff val="60000"/>
                  </a:schemeClr>
                </a:solidFill>
              </a:rPr>
              <a:t>, just before performing the call</a:t>
            </a:r>
          </a:p>
          <a:p>
            <a:pPr lvl="1">
              <a:lnSpc>
                <a:spcPct val="100000"/>
              </a:lnSpc>
              <a:buClr>
                <a:srgbClr val="8FD600"/>
              </a:buClr>
            </a:pPr>
            <a:r>
              <a:rPr lang="en-US" dirty="0"/>
              <a:t>Applied for all </a:t>
            </a:r>
            <a:r>
              <a:rPr lang="en-US" dirty="0">
                <a:solidFill>
                  <a:schemeClr val="accent5">
                    <a:lumMod val="20000"/>
                    <a:lumOff val="80000"/>
                  </a:schemeClr>
                </a:solidFill>
                <a:latin typeface="Consolas" pitchFamily="49" charset="0"/>
                <a:cs typeface="Consolas" pitchFamily="49" charset="0"/>
              </a:rPr>
              <a:t>abstract</a:t>
            </a:r>
            <a:r>
              <a:rPr lang="en-US" dirty="0"/>
              <a:t> / </a:t>
            </a:r>
            <a:r>
              <a:rPr lang="en-US" dirty="0">
                <a:solidFill>
                  <a:schemeClr val="accent5">
                    <a:lumMod val="20000"/>
                    <a:lumOff val="80000"/>
                  </a:schemeClr>
                </a:solidFill>
                <a:latin typeface="Consolas" pitchFamily="49" charset="0"/>
                <a:cs typeface="Consolas" pitchFamily="49" charset="0"/>
              </a:rPr>
              <a:t>virtual</a:t>
            </a:r>
            <a:r>
              <a:rPr lang="en-US" dirty="0"/>
              <a:t> methods</a:t>
            </a:r>
            <a:endParaRPr lang="en-US" dirty="0">
              <a:solidFill>
                <a:schemeClr val="tx1">
                  <a:lumMod val="40000"/>
                  <a:lumOff val="60000"/>
                </a:schemeClr>
              </a:solidFill>
            </a:endParaRPr>
          </a:p>
          <a:p>
            <a:pPr>
              <a:lnSpc>
                <a:spcPct val="100000"/>
              </a:lnSpc>
            </a:pPr>
            <a:r>
              <a:rPr lang="en-US" dirty="0">
                <a:solidFill>
                  <a:srgbClr val="EBFFD2"/>
                </a:solidFill>
              </a:rPr>
              <a:t>Note: Late binding is a bit slower than normal (early) binding</a:t>
            </a:r>
            <a:endParaRPr lang="en-US" dirty="0">
              <a:solidFill>
                <a:schemeClr val="accent5">
                  <a:lumMod val="20000"/>
                  <a:lumOff val="8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10</a:t>
            </a:fld>
            <a:endParaRPr lang="en-US" sz="1100" dirty="0"/>
          </a:p>
        </p:txBody>
      </p:sp>
    </p:spTree>
    <p:extLst>
      <p:ext uri="{BB962C8B-B14F-4D97-AF65-F5344CB8AC3E}">
        <p14:creationId xmlns:p14="http://schemas.microsoft.com/office/powerpoint/2010/main" val="2076461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9747">
                                            <p:txEl>
                                              <p:pRg st="0" end="0"/>
                                            </p:txEl>
                                          </p:spTgt>
                                        </p:tgtEl>
                                        <p:attrNameLst>
                                          <p:attrName>style.visibility</p:attrName>
                                        </p:attrNameLst>
                                      </p:cBhvr>
                                      <p:to>
                                        <p:strVal val="visible"/>
                                      </p:to>
                                    </p:set>
                                    <p:animEffect transition="in" filter="fade">
                                      <p:cBhvr>
                                        <p:cTn id="7" dur="500"/>
                                        <p:tgtEl>
                                          <p:spTgt spid="799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9747">
                                            <p:txEl>
                                              <p:pRg st="1" end="1"/>
                                            </p:txEl>
                                          </p:spTgt>
                                        </p:tgtEl>
                                        <p:attrNameLst>
                                          <p:attrName>style.visibility</p:attrName>
                                        </p:attrNameLst>
                                      </p:cBhvr>
                                      <p:to>
                                        <p:strVal val="visible"/>
                                      </p:to>
                                    </p:set>
                                    <p:animEffect transition="in" filter="fade">
                                      <p:cBhvr>
                                        <p:cTn id="12" dur="500"/>
                                        <p:tgtEl>
                                          <p:spTgt spid="799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99747">
                                            <p:txEl>
                                              <p:pRg st="2" end="2"/>
                                            </p:txEl>
                                          </p:spTgt>
                                        </p:tgtEl>
                                        <p:attrNameLst>
                                          <p:attrName>style.visibility</p:attrName>
                                        </p:attrNameLst>
                                      </p:cBhvr>
                                      <p:to>
                                        <p:strVal val="visible"/>
                                      </p:to>
                                    </p:set>
                                    <p:animEffect transition="in" filter="fade">
                                      <p:cBhvr>
                                        <p:cTn id="15" dur="500"/>
                                        <p:tgtEl>
                                          <p:spTgt spid="7997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9747">
                                            <p:txEl>
                                              <p:pRg st="3" end="3"/>
                                            </p:txEl>
                                          </p:spTgt>
                                        </p:tgtEl>
                                        <p:attrNameLst>
                                          <p:attrName>style.visibility</p:attrName>
                                        </p:attrNameLst>
                                      </p:cBhvr>
                                      <p:to>
                                        <p:strVal val="visible"/>
                                      </p:to>
                                    </p:set>
                                    <p:animEffect transition="in" filter="fade">
                                      <p:cBhvr>
                                        <p:cTn id="18" dur="500"/>
                                        <p:tgtEl>
                                          <p:spTgt spid="7997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9747">
                                            <p:txEl>
                                              <p:pRg st="4" end="4"/>
                                            </p:txEl>
                                          </p:spTgt>
                                        </p:tgtEl>
                                        <p:attrNameLst>
                                          <p:attrName>style.visibility</p:attrName>
                                        </p:attrNameLst>
                                      </p:cBhvr>
                                      <p:to>
                                        <p:strVal val="visible"/>
                                      </p:to>
                                    </p:set>
                                    <p:animEffect transition="in" filter="fade">
                                      <p:cBhvr>
                                        <p:cTn id="23" dur="500"/>
                                        <p:tgtEl>
                                          <p:spTgt spid="799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 Example</a:t>
            </a:r>
            <a:endParaRPr lang="bg-BG" sz="4000" dirty="0"/>
          </a:p>
        </p:txBody>
      </p:sp>
      <p:sp>
        <p:nvSpPr>
          <p:cNvPr id="801797" name="Rectangle 5"/>
          <p:cNvSpPr>
            <a:spLocks noChangeArrowheads="1"/>
          </p:cNvSpPr>
          <p:nvPr/>
        </p:nvSpPr>
        <p:spPr bwMode="auto">
          <a:xfrm>
            <a:off x="381000" y="5153024"/>
            <a:ext cx="3570287" cy="1400175"/>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override … CalcSurface() </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return size * size;</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801799" name="Rectangle 7"/>
          <p:cNvSpPr>
            <a:spLocks noChangeArrowheads="1"/>
          </p:cNvSpPr>
          <p:nvPr/>
        </p:nvSpPr>
        <p:spPr bwMode="auto">
          <a:xfrm>
            <a:off x="4283075" y="5153024"/>
            <a:ext cx="4392613" cy="1400175"/>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none" anchor="ctr"/>
          <a:lstStyle/>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override double CalcSurface() </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  return PI * radius * raduis;</a:t>
            </a:r>
          </a:p>
          <a:p>
            <a:pPr>
              <a:lnSpc>
                <a:spcPct val="95000"/>
              </a:lnSpc>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
        <p:nvSpPr>
          <p:cNvPr id="801800" name="AutoShape 8"/>
          <p:cNvSpPr>
            <a:spLocks noChangeArrowheads="1"/>
          </p:cNvSpPr>
          <p:nvPr/>
        </p:nvSpPr>
        <p:spPr bwMode="auto">
          <a:xfrm>
            <a:off x="669924" y="1004808"/>
            <a:ext cx="1539876" cy="790575"/>
          </a:xfrm>
          <a:prstGeom prst="wedgeRoundRectCallout">
            <a:avLst>
              <a:gd name="adj1" fmla="val 110222"/>
              <a:gd name="adj2" fmla="val -13255"/>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Abstract class</a:t>
            </a:r>
            <a:endParaRPr lang="bg-BG" sz="2400" b="1" dirty="0">
              <a:solidFill>
                <a:srgbClr val="F7FFE7"/>
              </a:solidFill>
              <a:effectLst>
                <a:outerShdw blurRad="38100" dist="38100" dir="2700000" algn="tl">
                  <a:srgbClr val="000000">
                    <a:alpha val="43137"/>
                  </a:srgbClr>
                </a:outerShdw>
              </a:effectLst>
            </a:endParaRPr>
          </a:p>
        </p:txBody>
      </p:sp>
      <p:sp>
        <p:nvSpPr>
          <p:cNvPr id="801801" name="AutoShape 9"/>
          <p:cNvSpPr>
            <a:spLocks noChangeArrowheads="1"/>
          </p:cNvSpPr>
          <p:nvPr/>
        </p:nvSpPr>
        <p:spPr bwMode="auto">
          <a:xfrm>
            <a:off x="7219950" y="1176258"/>
            <a:ext cx="1447800" cy="792162"/>
          </a:xfrm>
          <a:prstGeom prst="wedgeRoundRectCallout">
            <a:avLst>
              <a:gd name="adj1" fmla="val -108051"/>
              <a:gd name="adj2" fmla="val 57213"/>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Abstract action</a:t>
            </a:r>
            <a:endParaRPr lang="bg-BG" sz="2400" b="1" dirty="0">
              <a:solidFill>
                <a:srgbClr val="F7FFE7"/>
              </a:solidFill>
              <a:effectLst>
                <a:outerShdw blurRad="38100" dist="38100" dir="2700000" algn="tl">
                  <a:srgbClr val="000000">
                    <a:alpha val="43137"/>
                  </a:srgbClr>
                </a:outerShdw>
              </a:effectLst>
            </a:endParaRPr>
          </a:p>
        </p:txBody>
      </p:sp>
      <p:sp>
        <p:nvSpPr>
          <p:cNvPr id="801802" name="AutoShape 10"/>
          <p:cNvSpPr>
            <a:spLocks noChangeArrowheads="1"/>
          </p:cNvSpPr>
          <p:nvPr/>
        </p:nvSpPr>
        <p:spPr bwMode="auto">
          <a:xfrm>
            <a:off x="533400" y="2757408"/>
            <a:ext cx="1652587" cy="792162"/>
          </a:xfrm>
          <a:prstGeom prst="wedgeRoundRectCallout">
            <a:avLst>
              <a:gd name="adj1" fmla="val 89028"/>
              <a:gd name="adj2" fmla="val 24949"/>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Concrete class</a:t>
            </a:r>
            <a:endParaRPr lang="bg-BG" sz="2400" b="1" dirty="0">
              <a:solidFill>
                <a:srgbClr val="F7FFE7"/>
              </a:solidFill>
              <a:effectLst>
                <a:outerShdw blurRad="38100" dist="38100" dir="2700000" algn="tl">
                  <a:srgbClr val="000000">
                    <a:alpha val="43137"/>
                  </a:srgbClr>
                </a:outerShdw>
              </a:effectLst>
            </a:endParaRPr>
          </a:p>
        </p:txBody>
      </p:sp>
      <p:sp>
        <p:nvSpPr>
          <p:cNvPr id="801803" name="AutoShape 11"/>
          <p:cNvSpPr>
            <a:spLocks noChangeArrowheads="1"/>
          </p:cNvSpPr>
          <p:nvPr/>
        </p:nvSpPr>
        <p:spPr bwMode="auto">
          <a:xfrm>
            <a:off x="7091362" y="3886200"/>
            <a:ext cx="1595438" cy="762000"/>
          </a:xfrm>
          <a:prstGeom prst="wedgeRoundRectCallout">
            <a:avLst>
              <a:gd name="adj1" fmla="val -93005"/>
              <a:gd name="adj2" fmla="val 134329"/>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Overriden action</a:t>
            </a:r>
            <a:endParaRPr lang="bg-BG" sz="2400" b="1" dirty="0">
              <a:solidFill>
                <a:srgbClr val="F7FFE7"/>
              </a:solidFill>
              <a:effectLst>
                <a:outerShdw blurRad="38100" dist="38100" dir="2700000" algn="tl">
                  <a:srgbClr val="000000">
                    <a:alpha val="43137"/>
                  </a:srgbClr>
                </a:outerShdw>
              </a:effectLst>
            </a:endParaRPr>
          </a:p>
        </p:txBody>
      </p:sp>
      <p:sp>
        <p:nvSpPr>
          <p:cNvPr id="801804" name="AutoShape 12"/>
          <p:cNvSpPr>
            <a:spLocks noChangeArrowheads="1"/>
          </p:cNvSpPr>
          <p:nvPr/>
        </p:nvSpPr>
        <p:spPr bwMode="auto">
          <a:xfrm>
            <a:off x="533400" y="3886200"/>
            <a:ext cx="1595438" cy="762000"/>
          </a:xfrm>
          <a:prstGeom prst="wedgeRoundRectCallout">
            <a:avLst>
              <a:gd name="adj1" fmla="val 64843"/>
              <a:gd name="adj2" fmla="val 132560"/>
              <a:gd name="adj3" fmla="val 16667"/>
            </a:avLst>
          </a:prstGeom>
          <a:solidFill>
            <a:srgbClr val="9F8471"/>
          </a:solidFill>
          <a:ln w="9525" algn="ctr">
            <a:solidFill>
              <a:srgbClr val="F5FFE0"/>
            </a:solidFill>
            <a:miter lim="800000"/>
            <a:headEnd/>
            <a:tailEnd/>
          </a:ln>
          <a:effectLst/>
        </p:spPr>
        <p:txBody>
          <a:bodyPr anchor="ctr"/>
          <a:lstStyle/>
          <a:p>
            <a:pPr algn="ctr">
              <a:defRPr/>
            </a:pPr>
            <a:r>
              <a:rPr lang="en-US" sz="2400" b="1" dirty="0">
                <a:solidFill>
                  <a:srgbClr val="F7FFE7"/>
                </a:solidFill>
                <a:effectLst>
                  <a:outerShdw blurRad="38100" dist="38100" dir="2700000" algn="tl">
                    <a:srgbClr val="000000">
                      <a:alpha val="43137"/>
                    </a:srgbClr>
                  </a:outerShdw>
                </a:effectLst>
              </a:rPr>
              <a:t>Overriden action</a:t>
            </a:r>
            <a:endParaRPr lang="bg-BG" sz="2400" b="1" dirty="0">
              <a:solidFill>
                <a:srgbClr val="F7FFE7"/>
              </a:solidFill>
              <a:effectLst>
                <a:outerShdw blurRad="38100" dist="38100" dir="2700000" algn="tl">
                  <a:srgbClr val="000000">
                    <a:alpha val="43137"/>
                  </a:srgbClr>
                </a:outerShdw>
              </a:effectLst>
            </a:endParaRPr>
          </a:p>
        </p:txBody>
      </p:sp>
      <p:sp>
        <p:nvSpPr>
          <p:cNvPr id="801805" name="Line 13"/>
          <p:cNvSpPr>
            <a:spLocks noChangeShapeType="1"/>
          </p:cNvSpPr>
          <p:nvPr/>
        </p:nvSpPr>
        <p:spPr bwMode="auto">
          <a:xfrm flipH="1">
            <a:off x="3059112" y="4586208"/>
            <a:ext cx="217487" cy="652463"/>
          </a:xfrm>
          <a:prstGeom prst="line">
            <a:avLst/>
          </a:prstGeom>
          <a:noFill/>
          <a:ln w="25400">
            <a:solidFill>
              <a:schemeClr val="accent5">
                <a:lumMod val="20000"/>
                <a:lumOff val="80000"/>
              </a:schemeClr>
            </a:solidFill>
            <a:round/>
            <a:headEnd/>
            <a:tailEnd type="triangle" w="lg" len="lg"/>
          </a:ln>
          <a:effectLst>
            <a:outerShdw dist="17961" dir="2700000" algn="ctr" rotWithShape="0">
              <a:schemeClr val="bg1">
                <a:lumMod val="85000"/>
                <a:lumOff val="15000"/>
              </a:schemeClr>
            </a:outerShdw>
          </a:effectLst>
        </p:spPr>
        <p:txBody>
          <a:bodyPr anchor="ctr"/>
          <a:lstStyle/>
          <a:p>
            <a:pPr>
              <a:defRPr/>
            </a:pPr>
            <a:endParaRPr lang="bg-BG"/>
          </a:p>
        </p:txBody>
      </p:sp>
      <p:sp>
        <p:nvSpPr>
          <p:cNvPr id="801806" name="Line 14"/>
          <p:cNvSpPr>
            <a:spLocks noChangeShapeType="1"/>
          </p:cNvSpPr>
          <p:nvPr/>
        </p:nvSpPr>
        <p:spPr bwMode="auto">
          <a:xfrm flipH="1">
            <a:off x="5549900" y="4586208"/>
            <a:ext cx="241300" cy="696913"/>
          </a:xfrm>
          <a:prstGeom prst="line">
            <a:avLst/>
          </a:prstGeom>
          <a:noFill/>
          <a:ln w="25400">
            <a:solidFill>
              <a:schemeClr val="accent5">
                <a:lumMod val="20000"/>
                <a:lumOff val="80000"/>
              </a:schemeClr>
            </a:solidFill>
            <a:round/>
            <a:headEnd/>
            <a:tailEnd type="triangle" w="lg" len="lg"/>
          </a:ln>
          <a:effectLst>
            <a:outerShdw dist="17961" dir="2700000" algn="ctr" rotWithShape="0">
              <a:schemeClr val="bg1">
                <a:lumMod val="85000"/>
                <a:lumOff val="15000"/>
              </a:schemeClr>
            </a:outerShdw>
          </a:effectLst>
        </p:spPr>
        <p:txBody>
          <a:bodyPr anchor="ctr"/>
          <a:lstStyle/>
          <a:p>
            <a:pPr>
              <a:defRPr/>
            </a:pPr>
            <a:endParaRPr lang="bg-BG"/>
          </a:p>
        </p:txBody>
      </p:sp>
      <p:sp>
        <p:nvSpPr>
          <p:cNvPr id="13" name="Rectangle 3"/>
          <p:cNvSpPr>
            <a:spLocks noChangeArrowheads="1"/>
          </p:cNvSpPr>
          <p:nvPr/>
        </p:nvSpPr>
        <p:spPr bwMode="auto">
          <a:xfrm>
            <a:off x="2971800" y="1067178"/>
            <a:ext cx="35052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Figure</a:t>
            </a:r>
          </a:p>
        </p:txBody>
      </p:sp>
      <p:sp>
        <p:nvSpPr>
          <p:cNvPr id="14" name="Rectangle 4"/>
          <p:cNvSpPr>
            <a:spLocks noChangeArrowheads="1"/>
          </p:cNvSpPr>
          <p:nvPr/>
        </p:nvSpPr>
        <p:spPr bwMode="auto">
          <a:xfrm>
            <a:off x="2971800" y="1448178"/>
            <a:ext cx="3505200" cy="380999"/>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spcBef>
                <a:spcPts val="0"/>
              </a:spcBef>
              <a:buClr>
                <a:schemeClr val="accent5">
                  <a:lumMod val="40000"/>
                  <a:lumOff val="60000"/>
                </a:schemeClr>
              </a:buClr>
              <a:buSzPct val="70000"/>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6" name="Rectangle 3"/>
          <p:cNvSpPr>
            <a:spLocks noChangeArrowheads="1"/>
          </p:cNvSpPr>
          <p:nvPr/>
        </p:nvSpPr>
        <p:spPr bwMode="auto">
          <a:xfrm>
            <a:off x="2667000" y="3138408"/>
            <a:ext cx="18288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Square</a:t>
            </a:r>
          </a:p>
        </p:txBody>
      </p:sp>
      <p:sp>
        <p:nvSpPr>
          <p:cNvPr id="17" name="Rectangle 4"/>
          <p:cNvSpPr>
            <a:spLocks noChangeArrowheads="1"/>
          </p:cNvSpPr>
          <p:nvPr/>
        </p:nvSpPr>
        <p:spPr bwMode="auto">
          <a:xfrm>
            <a:off x="2667000" y="3519408"/>
            <a:ext cx="1828800" cy="9144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-x : int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 : int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-size : int</a:t>
            </a:r>
          </a:p>
        </p:txBody>
      </p:sp>
      <p:sp>
        <p:nvSpPr>
          <p:cNvPr id="18" name="Rectangle 5"/>
          <p:cNvSpPr>
            <a:spLocks noChangeArrowheads="1"/>
          </p:cNvSpPr>
          <p:nvPr/>
        </p:nvSpPr>
        <p:spPr bwMode="auto">
          <a:xfrm>
            <a:off x="2667000" y="4433808"/>
            <a:ext cx="1828800" cy="304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9" name="Rectangle 3"/>
          <p:cNvSpPr>
            <a:spLocks noChangeArrowheads="1"/>
          </p:cNvSpPr>
          <p:nvPr/>
        </p:nvSpPr>
        <p:spPr bwMode="auto">
          <a:xfrm>
            <a:off x="4800600" y="3138408"/>
            <a:ext cx="1905000" cy="3810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Circle</a:t>
            </a:r>
          </a:p>
        </p:txBody>
      </p:sp>
      <p:sp>
        <p:nvSpPr>
          <p:cNvPr id="20" name="Rectangle 4"/>
          <p:cNvSpPr>
            <a:spLocks noChangeArrowheads="1"/>
          </p:cNvSpPr>
          <p:nvPr/>
        </p:nvSpPr>
        <p:spPr bwMode="auto">
          <a:xfrm>
            <a:off x="4800600" y="3519408"/>
            <a:ext cx="1905000" cy="9144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-x : int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 : int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-radius: int</a:t>
            </a:r>
          </a:p>
        </p:txBody>
      </p:sp>
      <p:sp>
        <p:nvSpPr>
          <p:cNvPr id="21" name="Rectangle 5"/>
          <p:cNvSpPr>
            <a:spLocks noChangeArrowheads="1"/>
          </p:cNvSpPr>
          <p:nvPr/>
        </p:nvSpPr>
        <p:spPr bwMode="auto">
          <a:xfrm>
            <a:off x="4800600" y="4433808"/>
            <a:ext cx="1905000" cy="30480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3"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11</a:t>
            </a:fld>
            <a:endParaRPr lang="en-US" sz="1100" dirty="0"/>
          </a:p>
        </p:txBody>
      </p:sp>
      <p:sp>
        <p:nvSpPr>
          <p:cNvPr id="22" name="Line 35"/>
          <p:cNvSpPr>
            <a:spLocks noChangeShapeType="1"/>
          </p:cNvSpPr>
          <p:nvPr/>
        </p:nvSpPr>
        <p:spPr bwMode="auto">
          <a:xfrm>
            <a:off x="3581400" y="2446732"/>
            <a:ext cx="2521" cy="691675"/>
          </a:xfrm>
          <a:prstGeom prst="line">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4" name="Freeform 37"/>
          <p:cNvSpPr>
            <a:spLocks/>
          </p:cNvSpPr>
          <p:nvPr/>
        </p:nvSpPr>
        <p:spPr bwMode="auto">
          <a:xfrm>
            <a:off x="3467952" y="2270153"/>
            <a:ext cx="226895" cy="176580"/>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5" name="Line 35"/>
          <p:cNvSpPr>
            <a:spLocks noChangeShapeType="1"/>
          </p:cNvSpPr>
          <p:nvPr/>
        </p:nvSpPr>
        <p:spPr bwMode="auto">
          <a:xfrm>
            <a:off x="5670550" y="2446732"/>
            <a:ext cx="2521" cy="691675"/>
          </a:xfrm>
          <a:prstGeom prst="line">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6" name="Freeform 37"/>
          <p:cNvSpPr>
            <a:spLocks/>
          </p:cNvSpPr>
          <p:nvPr/>
        </p:nvSpPr>
        <p:spPr bwMode="auto">
          <a:xfrm>
            <a:off x="5557102" y="2270153"/>
            <a:ext cx="226895" cy="176580"/>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0">
            <a:noAutofit/>
          </a:bodyPr>
          <a:lstStyle/>
          <a:p>
            <a:pPr algn="ctr" eaLnBrk="0" hangingPunct="0">
              <a:lnSpc>
                <a:spcPts val="3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5" name="Rectangle 5"/>
          <p:cNvSpPr>
            <a:spLocks noChangeArrowheads="1"/>
          </p:cNvSpPr>
          <p:nvPr/>
        </p:nvSpPr>
        <p:spPr bwMode="auto">
          <a:xfrm>
            <a:off x="2971800" y="1829178"/>
            <a:ext cx="3505200" cy="4202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chor="ctr" anchorCtr="1">
            <a:noAutofit/>
          </a:bodyPr>
          <a:lstStyle/>
          <a:p>
            <a:pPr algn="ctr" eaLnBrk="0" hangingPunct="0">
              <a:lnSpc>
                <a:spcPts val="3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+CalcSurface() : double</a:t>
            </a:r>
          </a:p>
        </p:txBody>
      </p:sp>
    </p:spTree>
    <p:extLst>
      <p:ext uri="{BB962C8B-B14F-4D97-AF65-F5344CB8AC3E}">
        <p14:creationId xmlns:p14="http://schemas.microsoft.com/office/powerpoint/2010/main" val="1520766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1800"/>
                                        </p:tgtEl>
                                        <p:attrNameLst>
                                          <p:attrName>style.visibility</p:attrName>
                                        </p:attrNameLst>
                                      </p:cBhvr>
                                      <p:to>
                                        <p:strVal val="visible"/>
                                      </p:to>
                                    </p:set>
                                    <p:animEffect transition="in" filter="fade">
                                      <p:cBhvr>
                                        <p:cTn id="7" dur="500"/>
                                        <p:tgtEl>
                                          <p:spTgt spid="8018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1801"/>
                                        </p:tgtEl>
                                        <p:attrNameLst>
                                          <p:attrName>style.visibility</p:attrName>
                                        </p:attrNameLst>
                                      </p:cBhvr>
                                      <p:to>
                                        <p:strVal val="visible"/>
                                      </p:to>
                                    </p:set>
                                    <p:animEffect transition="in" filter="fade">
                                      <p:cBhvr>
                                        <p:cTn id="12" dur="500"/>
                                        <p:tgtEl>
                                          <p:spTgt spid="8018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1802"/>
                                        </p:tgtEl>
                                        <p:attrNameLst>
                                          <p:attrName>style.visibility</p:attrName>
                                        </p:attrNameLst>
                                      </p:cBhvr>
                                      <p:to>
                                        <p:strVal val="visible"/>
                                      </p:to>
                                    </p:set>
                                    <p:animEffect transition="in" filter="fade">
                                      <p:cBhvr>
                                        <p:cTn id="17" dur="500"/>
                                        <p:tgtEl>
                                          <p:spTgt spid="8018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01804"/>
                                        </p:tgtEl>
                                        <p:attrNameLst>
                                          <p:attrName>style.visibility</p:attrName>
                                        </p:attrNameLst>
                                      </p:cBhvr>
                                      <p:to>
                                        <p:strVal val="visible"/>
                                      </p:to>
                                    </p:set>
                                    <p:animEffect transition="in" filter="fade">
                                      <p:cBhvr>
                                        <p:cTn id="22" dur="500"/>
                                        <p:tgtEl>
                                          <p:spTgt spid="8018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1803"/>
                                        </p:tgtEl>
                                        <p:attrNameLst>
                                          <p:attrName>style.visibility</p:attrName>
                                        </p:attrNameLst>
                                      </p:cBhvr>
                                      <p:to>
                                        <p:strVal val="visible"/>
                                      </p:to>
                                    </p:set>
                                    <p:animEffect transition="in" filter="fade">
                                      <p:cBhvr>
                                        <p:cTn id="25" dur="500"/>
                                        <p:tgtEl>
                                          <p:spTgt spid="801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00" grpId="0" animBg="1"/>
      <p:bldP spid="801801" grpId="0" animBg="1"/>
      <p:bldP spid="801802" grpId="0" animBg="1"/>
      <p:bldP spid="801803" grpId="0" animBg="1"/>
      <p:bldP spid="80180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 Example (2)</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6" name="Rectangle 4"/>
          <p:cNvSpPr>
            <a:spLocks noChangeArrowheads="1"/>
          </p:cNvSpPr>
          <p:nvPr/>
        </p:nvSpPr>
        <p:spPr bwMode="auto">
          <a:xfrm>
            <a:off x="685800" y="1219200"/>
            <a:ext cx="7772400" cy="5016758"/>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square" anchor="ctr">
            <a:spAutoFit/>
          </a:bodyPr>
          <a:lstStyle/>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abstract class Figure </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public </a:t>
            </a:r>
            <a:r>
              <a:rPr lang="en-US" sz="2000" b="1" noProof="1">
                <a:solidFill>
                  <a:schemeClr val="tx1">
                    <a:lumMod val="60000"/>
                    <a:lumOff val="40000"/>
                  </a:schemeClr>
                </a:solidFill>
                <a:effectLst>
                  <a:outerShdw blurRad="38100" dist="38100" dir="2700000" algn="tl">
                    <a:srgbClr val="000000">
                      <a:alpha val="43137"/>
                    </a:srgbClr>
                  </a:outerShdw>
                </a:effectLst>
                <a:latin typeface="Consolas" pitchFamily="49" charset="0"/>
              </a:rPr>
              <a:t>abstract</a:t>
            </a:r>
            <a:r>
              <a:rPr lang="en-US" sz="2000" b="1" noProof="1">
                <a:solidFill>
                  <a:srgbClr val="8CF4F2"/>
                </a:solidFill>
                <a:effectLst>
                  <a:outerShdw blurRad="38100" dist="38100" dir="2700000" algn="tl">
                    <a:srgbClr val="000000">
                      <a:alpha val="43137"/>
                    </a:srgbClr>
                  </a:outerShdw>
                </a:effectLst>
                <a:latin typeface="Consolas" pitchFamily="49" charset="0"/>
              </a:rPr>
              <a:t> double CalcSurface(); </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spcBef>
                <a:spcPts val="1200"/>
              </a:spcBef>
              <a:defRPr/>
            </a:pPr>
            <a:r>
              <a:rPr lang="en-US" sz="2000" b="1" noProof="1">
                <a:solidFill>
                  <a:srgbClr val="8CF4F2"/>
                </a:solidFill>
                <a:effectLst>
                  <a:outerShdw blurRad="38100" dist="38100" dir="2700000" algn="tl">
                    <a:srgbClr val="000000">
                      <a:alpha val="43137"/>
                    </a:srgbClr>
                  </a:outerShdw>
                </a:effectLst>
                <a:latin typeface="Consolas" pitchFamily="49" charset="0"/>
              </a:rPr>
              <a:t>public class Square </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public </a:t>
            </a:r>
            <a:r>
              <a:rPr lang="en-US" sz="2000" b="1" noProof="1">
                <a:solidFill>
                  <a:schemeClr val="tx1">
                    <a:lumMod val="60000"/>
                    <a:lumOff val="40000"/>
                  </a:schemeClr>
                </a:solidFill>
                <a:effectLst>
                  <a:outerShdw blurRad="38100" dist="38100" dir="2700000" algn="tl">
                    <a:srgbClr val="000000">
                      <a:alpha val="43137"/>
                    </a:srgbClr>
                  </a:outerShdw>
                </a:effectLst>
                <a:latin typeface="Consolas" pitchFamily="49" charset="0"/>
              </a:rPr>
              <a:t>override</a:t>
            </a:r>
            <a:r>
              <a:rPr lang="en-US" sz="2000" b="1" noProof="1">
                <a:solidFill>
                  <a:srgbClr val="8CF4F2"/>
                </a:solidFill>
                <a:effectLst>
                  <a:outerShdw blurRad="38100" dist="38100" dir="2700000" algn="tl">
                    <a:srgbClr val="000000">
                      <a:alpha val="43137"/>
                    </a:srgbClr>
                  </a:outerShdw>
                </a:effectLst>
                <a:latin typeface="Consolas" pitchFamily="49" charset="0"/>
              </a:rPr>
              <a:t> double CalcSurface() { return … }</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spcBef>
                <a:spcPts val="1200"/>
              </a:spcBef>
              <a:defRPr/>
            </a:pPr>
            <a:r>
              <a:rPr lang="en-US" sz="2000" b="1" noProof="1">
                <a:solidFill>
                  <a:srgbClr val="8CF4F2"/>
                </a:solidFill>
                <a:effectLst>
                  <a:outerShdw blurRad="38100" dist="38100" dir="2700000" algn="tl">
                    <a:srgbClr val="000000">
                      <a:alpha val="43137"/>
                    </a:srgbClr>
                  </a:outerShdw>
                </a:effectLst>
                <a:latin typeface="Consolas" pitchFamily="49" charset="0"/>
              </a:rPr>
              <a:t>Figure f1 = new Square(...);</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Figure f2 = new Circle(...);</a:t>
            </a:r>
          </a:p>
          <a:p>
            <a:pPr>
              <a:spcBef>
                <a:spcPts val="1200"/>
              </a:spcBef>
              <a:defRPr/>
            </a:pPr>
            <a:r>
              <a:rPr lang="en-US" sz="2000" b="1" noProof="1">
                <a:solidFill>
                  <a:srgbClr val="8CF4F2"/>
                </a:solidFill>
                <a:effectLst>
                  <a:outerShdw blurRad="38100" dist="38100" dir="2700000" algn="tl">
                    <a:srgbClr val="000000">
                      <a:alpha val="43137"/>
                    </a:srgbClr>
                  </a:outerShdw>
                </a:effectLst>
                <a:latin typeface="Consolas" pitchFamily="49" charset="0"/>
              </a:rPr>
              <a:t>// This will call Square.CalcSurface()</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int surface = f1.CalcSurface();</a:t>
            </a:r>
          </a:p>
          <a:p>
            <a:pPr>
              <a:spcBef>
                <a:spcPts val="1200"/>
              </a:spcBef>
              <a:defRPr/>
            </a:pPr>
            <a:r>
              <a:rPr lang="en-US" sz="2000" b="1" noProof="1">
                <a:solidFill>
                  <a:srgbClr val="8CF4F2"/>
                </a:solidFill>
                <a:effectLst>
                  <a:outerShdw blurRad="38100" dist="38100" dir="2700000" algn="tl">
                    <a:srgbClr val="000000">
                      <a:alpha val="43137"/>
                    </a:srgbClr>
                  </a:outerShdw>
                </a:effectLst>
                <a:latin typeface="Consolas" pitchFamily="49" charset="0"/>
              </a:rPr>
              <a:t>// This will call Circle.CalcSurface()</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int surface = f2.CalcSurface();</a:t>
            </a:r>
          </a:p>
        </p:txBody>
      </p:sp>
    </p:spTree>
    <p:extLst>
      <p:ext uri="{BB962C8B-B14F-4D97-AF65-F5344CB8AC3E}">
        <p14:creationId xmlns:p14="http://schemas.microsoft.com/office/powerpoint/2010/main" val="2720146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09800" y="1676400"/>
            <a:ext cx="4572000" cy="569120"/>
          </a:xfrm>
          <a:prstGeom prst="rect">
            <a:avLst/>
          </a:prstGeom>
        </p:spPr>
        <p:txBody>
          <a:bodyPr/>
          <a:lstStyle/>
          <a:p>
            <a:pPr marR="0" lvl="0" algn="ctr" defTabSz="914400" rtl="0" eaLnBrk="0" fontAlgn="base" latinLnBrk="0" hangingPunct="0">
              <a:lnSpc>
                <a:spcPct val="100000"/>
              </a:lnSpc>
              <a:spcBef>
                <a:spcPct val="20000"/>
              </a:spcBef>
              <a:spcAft>
                <a:spcPct val="0"/>
              </a:spcAft>
              <a:buClr>
                <a:schemeClr val="accent5">
                  <a:lumMod val="40000"/>
                  <a:lumOff val="60000"/>
                </a:schemeClr>
              </a:buClr>
              <a:buSzPct val="70000"/>
              <a:tabLst/>
              <a:defRPr/>
            </a:pPr>
            <a:r>
              <a:rPr kumimoji="0" lang="en-US" sz="3200" b="1" i="0" u="none" strike="noStrike" kern="1200" cap="none" spc="0" normalizeH="0" baseline="0" noProof="0" dirty="0">
                <a:ln>
                  <a:noFill/>
                </a:ln>
                <a:solidFill>
                  <a:schemeClr val="tx1">
                    <a:lumMod val="20000"/>
                    <a:lumOff val="80000"/>
                  </a:schemeClr>
                </a:solidFill>
                <a:effectLst>
                  <a:outerShdw blurRad="38100" dist="38100" dir="2700000" algn="tl">
                    <a:srgbClr val="000000">
                      <a:alpha val="43137"/>
                    </a:srgbClr>
                  </a:outerShdw>
                </a:effectLst>
                <a:uLnTx/>
                <a:uFillTx/>
                <a:latin typeface="+mn-lt"/>
                <a:ea typeface="+mn-ea"/>
                <a:cs typeface="+mn-cs"/>
              </a:rPr>
              <a:t>Live Demo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452" y="2590800"/>
            <a:ext cx="5587096" cy="37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09800" y="762000"/>
            <a:ext cx="4522392" cy="923330"/>
          </a:xfrm>
          <a:prstGeom prst="rect">
            <a:avLst/>
          </a:prstGeom>
        </p:spPr>
        <p:txBody>
          <a:bodyPr wrap="none">
            <a:spAutoFit/>
          </a:bodyPr>
          <a:lstStyle/>
          <a:p>
            <a:r>
              <a:rPr lang="en-US" sz="5400" b="1" dirty="0">
                <a:ln w="500">
                  <a:noFill/>
                </a:ln>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latin typeface="Corbel"/>
              </a:rPr>
              <a:t>Polymorphism</a:t>
            </a:r>
            <a:endParaRPr lang="en-US" dirty="0"/>
          </a:p>
        </p:txBody>
      </p:sp>
    </p:spTree>
    <p:extLst>
      <p:ext uri="{BB962C8B-B14F-4D97-AF65-F5344CB8AC3E}">
        <p14:creationId xmlns:p14="http://schemas.microsoft.com/office/powerpoint/2010/main" val="1326833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1480947" y="914400"/>
            <a:ext cx="6139053" cy="1754326"/>
          </a:xfrm>
          <a:prstGeom prst="rect">
            <a:avLst/>
          </a:prstGeom>
        </p:spPr>
        <p:txBody>
          <a:bodyPr wrap="none">
            <a:spAutoFit/>
          </a:bodyPr>
          <a:lstStyle/>
          <a:p>
            <a:pPr algn="ctr">
              <a:lnSpc>
                <a:spcPct val="100000"/>
              </a:lnSpc>
            </a:pPr>
            <a:r>
              <a:rPr lang="en-US" sz="54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latin typeface="Corbel"/>
                <a:ea typeface="+mn-ea"/>
                <a:cs typeface="+mn-cs"/>
              </a:rPr>
              <a:t>Class Hierarchies:</a:t>
            </a:r>
            <a:br>
              <a:rPr lang="en-US" sz="54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latin typeface="Corbel"/>
                <a:ea typeface="+mn-ea"/>
                <a:cs typeface="+mn-cs"/>
              </a:rPr>
            </a:br>
            <a:r>
              <a:rPr lang="en-US" sz="54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latin typeface="Corbel"/>
                <a:ea typeface="+mn-ea"/>
                <a:cs typeface="+mn-cs"/>
              </a:rPr>
              <a:t>Real World Example</a:t>
            </a:r>
          </a:p>
        </p:txBody>
      </p:sp>
      <p:pic>
        <p:nvPicPr>
          <p:cNvPr id="2050" name="Picture 2"/>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09600" y="3276600"/>
            <a:ext cx="3895725" cy="2981325"/>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4800600" y="3810000"/>
            <a:ext cx="3810000" cy="2371725"/>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8671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chor="ctr" anchorCtr="0"/>
          <a:lstStyle/>
          <a:p>
            <a:pPr>
              <a:defRPr/>
            </a:pPr>
            <a:r>
              <a:rPr lang="en-US" dirty="0"/>
              <a:t>Real World Example: Calculator</a:t>
            </a:r>
            <a:endParaRPr lang="bg-BG" dirty="0"/>
          </a:p>
        </p:txBody>
      </p:sp>
      <p:sp>
        <p:nvSpPr>
          <p:cNvPr id="90115" name="AutoShape 3"/>
          <p:cNvSpPr>
            <a:spLocks noGrp="1" noChangeAspect="1" noChangeArrowheads="1"/>
          </p:cNvSpPr>
          <p:nvPr>
            <p:ph idx="1"/>
          </p:nvPr>
        </p:nvSpPr>
        <p:spPr/>
        <p:txBody>
          <a:bodyPr/>
          <a:lstStyle/>
          <a:p>
            <a:pPr>
              <a:lnSpc>
                <a:spcPct val="100000"/>
              </a:lnSpc>
            </a:pPr>
            <a:r>
              <a:rPr lang="en-US" dirty="0"/>
              <a:t>Creating an application like the Windows Calculator</a:t>
            </a:r>
          </a:p>
          <a:p>
            <a:pPr lvl="1">
              <a:lnSpc>
                <a:spcPct val="100000"/>
              </a:lnSpc>
            </a:pPr>
            <a:r>
              <a:rPr lang="en-US" dirty="0"/>
              <a:t>Typical scenario for applying the object-oriented approach</a:t>
            </a:r>
          </a:p>
        </p:txBody>
      </p:sp>
      <p:sp>
        <p:nvSpPr>
          <p:cNvPr id="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15</a:t>
            </a:fld>
            <a:endParaRPr lang="en-US" sz="11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6" y="3200400"/>
            <a:ext cx="41243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633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Effect transition="in" filter="fade">
                                      <p:cBhvr>
                                        <p:cTn id="7" dur="500"/>
                                        <p:tgtEl>
                                          <p:spTgt spid="901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z="3600" dirty="0"/>
              <a:t>Real World Example: Calculator (2)</a:t>
            </a:r>
            <a:endParaRPr lang="bg-BG" sz="3600" dirty="0"/>
          </a:p>
        </p:txBody>
      </p:sp>
      <p:sp>
        <p:nvSpPr>
          <p:cNvPr id="91139" name="AutoShape 3"/>
          <p:cNvSpPr>
            <a:spLocks noGrp="1" noChangeAspect="1" noChangeArrowheads="1"/>
          </p:cNvSpPr>
          <p:nvPr>
            <p:ph idx="1"/>
          </p:nvPr>
        </p:nvSpPr>
        <p:spPr/>
        <p:txBody>
          <a:bodyPr/>
          <a:lstStyle/>
          <a:p>
            <a:pPr>
              <a:lnSpc>
                <a:spcPct val="100000"/>
              </a:lnSpc>
            </a:pPr>
            <a:r>
              <a:rPr lang="en-US" dirty="0"/>
              <a:t>The calculator consists of controls:</a:t>
            </a:r>
          </a:p>
          <a:p>
            <a:pPr lvl="1">
              <a:lnSpc>
                <a:spcPct val="100000"/>
              </a:lnSpc>
            </a:pPr>
            <a:r>
              <a:rPr lang="en-US" dirty="0"/>
              <a:t>Buttons, panels, text boxes, menus, check boxes, radio buttons, etc.</a:t>
            </a:r>
            <a:endParaRPr lang="bg-BG" dirty="0"/>
          </a:p>
          <a:p>
            <a:pPr>
              <a:lnSpc>
                <a:spcPct val="100000"/>
              </a:lnSpc>
            </a:pPr>
            <a:r>
              <a:rPr lang="en-US" dirty="0"/>
              <a:t>Class </a:t>
            </a:r>
            <a:r>
              <a:rPr lang="en-US" dirty="0">
                <a:solidFill>
                  <a:schemeClr val="accent5">
                    <a:lumMod val="20000"/>
                    <a:lumOff val="80000"/>
                  </a:schemeClr>
                </a:solidFill>
                <a:latin typeface="Consolas" pitchFamily="49" charset="0"/>
                <a:cs typeface="Consolas" pitchFamily="49" charset="0"/>
              </a:rPr>
              <a:t>Control</a:t>
            </a:r>
            <a:r>
              <a:rPr lang="en-US" dirty="0"/>
              <a:t> – the root of our OO hierarchy</a:t>
            </a:r>
          </a:p>
          <a:p>
            <a:pPr lvl="1">
              <a:lnSpc>
                <a:spcPct val="100000"/>
              </a:lnSpc>
            </a:pPr>
            <a:r>
              <a:rPr lang="en-US" dirty="0"/>
              <a:t>All controls can be painted on the screen</a:t>
            </a:r>
          </a:p>
          <a:p>
            <a:pPr lvl="2">
              <a:lnSpc>
                <a:spcPct val="100000"/>
              </a:lnSpc>
            </a:pPr>
            <a:r>
              <a:rPr lang="en-US" dirty="0">
                <a:solidFill>
                  <a:schemeClr val="tx1">
                    <a:lumMod val="40000"/>
                    <a:lumOff val="60000"/>
                  </a:schemeClr>
                </a:solidFill>
              </a:rPr>
              <a:t>Should implement an interface</a:t>
            </a:r>
            <a:r>
              <a:rPr lang="en-US" dirty="0"/>
              <a:t> </a:t>
            </a:r>
            <a:r>
              <a:rPr lang="en-US" noProof="1">
                <a:solidFill>
                  <a:schemeClr val="accent5">
                    <a:lumMod val="20000"/>
                    <a:lumOff val="80000"/>
                  </a:schemeClr>
                </a:solidFill>
                <a:latin typeface="Consolas" pitchFamily="49" charset="0"/>
                <a:cs typeface="Consolas" pitchFamily="49" charset="0"/>
              </a:rPr>
              <a:t>IPaintable</a:t>
            </a:r>
            <a:r>
              <a:rPr lang="en-US" dirty="0">
                <a:solidFill>
                  <a:schemeClr val="accent5">
                    <a:lumMod val="20000"/>
                    <a:lumOff val="80000"/>
                  </a:schemeClr>
                </a:solidFill>
              </a:rPr>
              <a:t> </a:t>
            </a:r>
            <a:r>
              <a:rPr lang="en-US" dirty="0">
                <a:solidFill>
                  <a:schemeClr val="tx1">
                    <a:lumMod val="40000"/>
                    <a:lumOff val="60000"/>
                  </a:schemeClr>
                </a:solidFill>
              </a:rPr>
              <a:t>with a method </a:t>
            </a:r>
            <a:r>
              <a:rPr lang="en-US" dirty="0">
                <a:solidFill>
                  <a:schemeClr val="accent5">
                    <a:lumMod val="20000"/>
                    <a:lumOff val="80000"/>
                  </a:schemeClr>
                </a:solidFill>
                <a:latin typeface="Consolas" pitchFamily="49" charset="0"/>
                <a:cs typeface="Consolas" pitchFamily="49" charset="0"/>
              </a:rPr>
              <a:t>Paint()</a:t>
            </a:r>
          </a:p>
          <a:p>
            <a:pPr lvl="1">
              <a:lnSpc>
                <a:spcPct val="100000"/>
              </a:lnSpc>
            </a:pPr>
            <a:r>
              <a:rPr lang="en-US" dirty="0"/>
              <a:t>Common properties: location, size, text, face color, font, background color, etc.</a:t>
            </a: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16</a:t>
            </a:fld>
            <a:endParaRPr lang="en-US" sz="1100" dirty="0"/>
          </a:p>
        </p:txBody>
      </p:sp>
    </p:spTree>
    <p:extLst>
      <p:ext uri="{BB962C8B-B14F-4D97-AF65-F5344CB8AC3E}">
        <p14:creationId xmlns:p14="http://schemas.microsoft.com/office/powerpoint/2010/main" val="3123788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fade">
                                      <p:cBhvr>
                                        <p:cTn id="12" dur="500"/>
                                        <p:tgtEl>
                                          <p:spTgt spid="91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1139">
                                            <p:txEl>
                                              <p:pRg st="2" end="2"/>
                                            </p:txEl>
                                          </p:spTgt>
                                        </p:tgtEl>
                                        <p:attrNameLst>
                                          <p:attrName>style.visibility</p:attrName>
                                        </p:attrNameLst>
                                      </p:cBhvr>
                                      <p:to>
                                        <p:strVal val="visible"/>
                                      </p:to>
                                    </p:set>
                                    <p:animEffect transition="in" filter="fade">
                                      <p:cBhvr>
                                        <p:cTn id="17" dur="500"/>
                                        <p:tgtEl>
                                          <p:spTgt spid="91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1139">
                                            <p:txEl>
                                              <p:pRg st="3" end="3"/>
                                            </p:txEl>
                                          </p:spTgt>
                                        </p:tgtEl>
                                        <p:attrNameLst>
                                          <p:attrName>style.visibility</p:attrName>
                                        </p:attrNameLst>
                                      </p:cBhvr>
                                      <p:to>
                                        <p:strVal val="visible"/>
                                      </p:to>
                                    </p:set>
                                    <p:animEffect transition="in" filter="fade">
                                      <p:cBhvr>
                                        <p:cTn id="22" dur="500"/>
                                        <p:tgtEl>
                                          <p:spTgt spid="91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1139">
                                            <p:txEl>
                                              <p:pRg st="4" end="4"/>
                                            </p:txEl>
                                          </p:spTgt>
                                        </p:tgtEl>
                                        <p:attrNameLst>
                                          <p:attrName>style.visibility</p:attrName>
                                        </p:attrNameLst>
                                      </p:cBhvr>
                                      <p:to>
                                        <p:strVal val="visible"/>
                                      </p:to>
                                    </p:set>
                                    <p:animEffect transition="in" filter="fade">
                                      <p:cBhvr>
                                        <p:cTn id="27" dur="500"/>
                                        <p:tgtEl>
                                          <p:spTgt spid="911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1139">
                                            <p:txEl>
                                              <p:pRg st="5" end="5"/>
                                            </p:txEl>
                                          </p:spTgt>
                                        </p:tgtEl>
                                        <p:attrNameLst>
                                          <p:attrName>style.visibility</p:attrName>
                                        </p:attrNameLst>
                                      </p:cBhvr>
                                      <p:to>
                                        <p:strVal val="visible"/>
                                      </p:to>
                                    </p:set>
                                    <p:animEffect transition="in" filter="fade">
                                      <p:cBhvr>
                                        <p:cTn id="32"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chor="ctr" anchorCtr="0"/>
          <a:lstStyle/>
          <a:p>
            <a:pPr>
              <a:defRPr/>
            </a:pPr>
            <a:r>
              <a:rPr lang="en-US" sz="3600" dirty="0"/>
              <a:t>Real World Example: Calculator (3)</a:t>
            </a:r>
            <a:endParaRPr lang="bg-BG" sz="3600" dirty="0"/>
          </a:p>
        </p:txBody>
      </p:sp>
      <p:sp>
        <p:nvSpPr>
          <p:cNvPr id="92163" name="Rectangle 3"/>
          <p:cNvSpPr>
            <a:spLocks noGrp="1" noChangeArrowheads="1"/>
          </p:cNvSpPr>
          <p:nvPr>
            <p:ph idx="1"/>
          </p:nvPr>
        </p:nvSpPr>
        <p:spPr>
          <a:xfrm>
            <a:off x="228600" y="838200"/>
            <a:ext cx="8686800" cy="5715000"/>
          </a:xfrm>
        </p:spPr>
        <p:txBody>
          <a:bodyPr/>
          <a:lstStyle/>
          <a:p>
            <a:pPr>
              <a:lnSpc>
                <a:spcPct val="100000"/>
              </a:lnSpc>
            </a:pPr>
            <a:r>
              <a:rPr lang="en-US" dirty="0"/>
              <a:t>Some controls could contain other (nested) controls inside (e. g. panels and toolbars)</a:t>
            </a:r>
          </a:p>
          <a:p>
            <a:pPr lvl="1">
              <a:lnSpc>
                <a:spcPct val="100000"/>
              </a:lnSpc>
            </a:pPr>
            <a:r>
              <a:rPr lang="en-US" dirty="0"/>
              <a:t>We should have a class </a:t>
            </a:r>
            <a:r>
              <a:rPr lang="en-US" dirty="0">
                <a:solidFill>
                  <a:schemeClr val="accent5">
                    <a:lumMod val="20000"/>
                    <a:lumOff val="80000"/>
                  </a:schemeClr>
                </a:solidFill>
                <a:latin typeface="Consolas" pitchFamily="49" charset="0"/>
                <a:cs typeface="Consolas" pitchFamily="49" charset="0"/>
              </a:rPr>
              <a:t>Container</a:t>
            </a:r>
            <a:r>
              <a:rPr lang="en-US" dirty="0"/>
              <a:t> that extends </a:t>
            </a:r>
            <a:r>
              <a:rPr lang="en-US" dirty="0">
                <a:solidFill>
                  <a:schemeClr val="accent5">
                    <a:lumMod val="20000"/>
                    <a:lumOff val="80000"/>
                  </a:schemeClr>
                </a:solidFill>
                <a:latin typeface="Consolas" pitchFamily="49" charset="0"/>
                <a:cs typeface="Consolas" pitchFamily="49" charset="0"/>
              </a:rPr>
              <a:t>Control</a:t>
            </a:r>
            <a:r>
              <a:rPr lang="en-US" dirty="0"/>
              <a:t> holding a collection of child controls</a:t>
            </a:r>
            <a:endParaRPr lang="en-US" dirty="0">
              <a:solidFill>
                <a:schemeClr val="accent5">
                  <a:lumMod val="20000"/>
                  <a:lumOff val="80000"/>
                </a:schemeClr>
              </a:solidFill>
              <a:latin typeface="Consolas" pitchFamily="49" charset="0"/>
              <a:cs typeface="Consolas" pitchFamily="49" charset="0"/>
            </a:endParaRPr>
          </a:p>
          <a:p>
            <a:pPr>
              <a:lnSpc>
                <a:spcPct val="100000"/>
              </a:lnSpc>
            </a:pPr>
            <a:r>
              <a:rPr lang="en-US" dirty="0"/>
              <a:t>The </a:t>
            </a:r>
            <a:r>
              <a:rPr lang="en-US" dirty="0">
                <a:solidFill>
                  <a:schemeClr val="accent5">
                    <a:lumMod val="20000"/>
                    <a:lumOff val="80000"/>
                  </a:schemeClr>
                </a:solidFill>
                <a:latin typeface="Consolas" pitchFamily="49" charset="0"/>
                <a:cs typeface="Consolas" pitchFamily="49" charset="0"/>
              </a:rPr>
              <a:t>Calculator</a:t>
            </a:r>
            <a:r>
              <a:rPr lang="en-US" dirty="0"/>
              <a:t> itself is a </a:t>
            </a:r>
            <a:r>
              <a:rPr lang="en-US" dirty="0">
                <a:solidFill>
                  <a:schemeClr val="accent5">
                    <a:lumMod val="20000"/>
                    <a:lumOff val="80000"/>
                  </a:schemeClr>
                </a:solidFill>
                <a:latin typeface="Consolas" pitchFamily="49" charset="0"/>
                <a:cs typeface="Consolas" pitchFamily="49" charset="0"/>
              </a:rPr>
              <a:t>Form</a:t>
            </a:r>
          </a:p>
          <a:p>
            <a:pPr lvl="1">
              <a:lnSpc>
                <a:spcPct val="100000"/>
              </a:lnSpc>
            </a:pPr>
            <a:r>
              <a:rPr lang="en-US" dirty="0">
                <a:solidFill>
                  <a:schemeClr val="accent5">
                    <a:lumMod val="20000"/>
                    <a:lumOff val="80000"/>
                  </a:schemeClr>
                </a:solidFill>
                <a:latin typeface="Consolas" pitchFamily="49" charset="0"/>
                <a:cs typeface="Consolas" pitchFamily="49" charset="0"/>
              </a:rPr>
              <a:t>Form</a:t>
            </a:r>
            <a:r>
              <a:rPr lang="en-US" dirty="0"/>
              <a:t> is a special kind of </a:t>
            </a:r>
            <a:r>
              <a:rPr lang="en-US" dirty="0">
                <a:solidFill>
                  <a:schemeClr val="accent5">
                    <a:lumMod val="20000"/>
                    <a:lumOff val="80000"/>
                  </a:schemeClr>
                </a:solidFill>
                <a:latin typeface="Consolas" pitchFamily="49" charset="0"/>
                <a:cs typeface="Consolas" pitchFamily="49" charset="0"/>
              </a:rPr>
              <a:t>Container</a:t>
            </a:r>
          </a:p>
          <a:p>
            <a:pPr lvl="1">
              <a:lnSpc>
                <a:spcPct val="100000"/>
              </a:lnSpc>
            </a:pPr>
            <a:r>
              <a:rPr lang="en-US" dirty="0"/>
              <a:t>Also contains border, title (</a:t>
            </a:r>
            <a:r>
              <a:rPr lang="en-US" dirty="0">
                <a:solidFill>
                  <a:schemeClr val="accent5">
                    <a:lumMod val="20000"/>
                    <a:lumOff val="80000"/>
                  </a:schemeClr>
                </a:solidFill>
                <a:latin typeface="Consolas" pitchFamily="49" charset="0"/>
                <a:cs typeface="Consolas" pitchFamily="49" charset="0"/>
              </a:rPr>
              <a:t>text</a:t>
            </a:r>
            <a:r>
              <a:rPr lang="en-US" dirty="0"/>
              <a:t> derived from </a:t>
            </a:r>
            <a:r>
              <a:rPr lang="en-US" dirty="0">
                <a:solidFill>
                  <a:schemeClr val="accent5">
                    <a:lumMod val="20000"/>
                    <a:lumOff val="80000"/>
                  </a:schemeClr>
                </a:solidFill>
                <a:latin typeface="Consolas" pitchFamily="49" charset="0"/>
                <a:cs typeface="Consolas" pitchFamily="49" charset="0"/>
              </a:rPr>
              <a:t>Control</a:t>
            </a:r>
            <a:r>
              <a:rPr lang="en-US" dirty="0"/>
              <a:t>), icon and system buttons </a:t>
            </a:r>
          </a:p>
          <a:p>
            <a:pPr>
              <a:lnSpc>
                <a:spcPct val="100000"/>
              </a:lnSpc>
            </a:pPr>
            <a:r>
              <a:rPr lang="en-US" dirty="0"/>
              <a:t>How does the </a:t>
            </a:r>
            <a:r>
              <a:rPr lang="en-US" dirty="0">
                <a:solidFill>
                  <a:schemeClr val="accent5">
                    <a:lumMod val="20000"/>
                    <a:lumOff val="80000"/>
                  </a:schemeClr>
                </a:solidFill>
                <a:latin typeface="Consolas" pitchFamily="49" charset="0"/>
                <a:cs typeface="Consolas" pitchFamily="49" charset="0"/>
              </a:rPr>
              <a:t>Calculator</a:t>
            </a:r>
            <a:r>
              <a:rPr lang="en-US" dirty="0"/>
              <a:t> paint itself?</a:t>
            </a:r>
          </a:p>
          <a:p>
            <a:pPr lvl="1">
              <a:lnSpc>
                <a:spcPct val="100000"/>
              </a:lnSpc>
            </a:pPr>
            <a:r>
              <a:rPr lang="en-US" dirty="0"/>
              <a:t>Invokes </a:t>
            </a:r>
            <a:r>
              <a:rPr lang="en-US" dirty="0">
                <a:solidFill>
                  <a:schemeClr val="accent5">
                    <a:lumMod val="20000"/>
                    <a:lumOff val="80000"/>
                  </a:schemeClr>
                </a:solidFill>
                <a:latin typeface="Consolas" pitchFamily="49" charset="0"/>
                <a:cs typeface="Consolas" pitchFamily="49" charset="0"/>
              </a:rPr>
              <a:t>Paint()</a:t>
            </a:r>
            <a:r>
              <a:rPr lang="en-US" dirty="0">
                <a:solidFill>
                  <a:schemeClr val="accent5">
                    <a:lumMod val="20000"/>
                    <a:lumOff val="80000"/>
                  </a:schemeClr>
                </a:solidFill>
              </a:rPr>
              <a:t> </a:t>
            </a:r>
            <a:r>
              <a:rPr lang="en-US" dirty="0"/>
              <a:t>for all child controls inside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17</a:t>
            </a:fld>
            <a:endParaRPr lang="en-US" sz="1100" dirty="0"/>
          </a:p>
        </p:txBody>
      </p:sp>
    </p:spTree>
    <p:extLst>
      <p:ext uri="{BB962C8B-B14F-4D97-AF65-F5344CB8AC3E}">
        <p14:creationId xmlns:p14="http://schemas.microsoft.com/office/powerpoint/2010/main" val="2415157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fade">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fade">
                                      <p:cBhvr>
                                        <p:cTn id="17" dur="500"/>
                                        <p:tgtEl>
                                          <p:spTgt spid="92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63">
                                            <p:txEl>
                                              <p:pRg st="3" end="3"/>
                                            </p:txEl>
                                          </p:spTgt>
                                        </p:tgtEl>
                                        <p:attrNameLst>
                                          <p:attrName>style.visibility</p:attrName>
                                        </p:attrNameLst>
                                      </p:cBhvr>
                                      <p:to>
                                        <p:strVal val="visible"/>
                                      </p:to>
                                    </p:set>
                                    <p:animEffect transition="in" filter="fade">
                                      <p:cBhvr>
                                        <p:cTn id="22" dur="500"/>
                                        <p:tgtEl>
                                          <p:spTgt spid="921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63">
                                            <p:txEl>
                                              <p:pRg st="4" end="4"/>
                                            </p:txEl>
                                          </p:spTgt>
                                        </p:tgtEl>
                                        <p:attrNameLst>
                                          <p:attrName>style.visibility</p:attrName>
                                        </p:attrNameLst>
                                      </p:cBhvr>
                                      <p:to>
                                        <p:strVal val="visible"/>
                                      </p:to>
                                    </p:set>
                                    <p:animEffect transition="in" filter="fade">
                                      <p:cBhvr>
                                        <p:cTn id="27" dur="500"/>
                                        <p:tgtEl>
                                          <p:spTgt spid="921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163">
                                            <p:txEl>
                                              <p:pRg st="5" end="5"/>
                                            </p:txEl>
                                          </p:spTgt>
                                        </p:tgtEl>
                                        <p:attrNameLst>
                                          <p:attrName>style.visibility</p:attrName>
                                        </p:attrNameLst>
                                      </p:cBhvr>
                                      <p:to>
                                        <p:strVal val="visible"/>
                                      </p:to>
                                    </p:set>
                                    <p:animEffect transition="in" filter="fade">
                                      <p:cBhvr>
                                        <p:cTn id="32" dur="500"/>
                                        <p:tgtEl>
                                          <p:spTgt spid="9216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2163">
                                            <p:txEl>
                                              <p:pRg st="6" end="6"/>
                                            </p:txEl>
                                          </p:spTgt>
                                        </p:tgtEl>
                                        <p:attrNameLst>
                                          <p:attrName>style.visibility</p:attrName>
                                        </p:attrNameLst>
                                      </p:cBhvr>
                                      <p:to>
                                        <p:strVal val="visible"/>
                                      </p:to>
                                    </p:set>
                                    <p:animEffect transition="in" filter="fade">
                                      <p:cBhvr>
                                        <p:cTn id="37" dur="5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chor="ctr" anchorCtr="0"/>
          <a:lstStyle/>
          <a:p>
            <a:pPr>
              <a:defRPr/>
            </a:pPr>
            <a:r>
              <a:rPr lang="en-US" sz="3600" dirty="0"/>
              <a:t>Real World Example: Calculator (4)</a:t>
            </a:r>
            <a:endParaRPr lang="bg-BG" sz="3600" dirty="0"/>
          </a:p>
        </p:txBody>
      </p:sp>
      <p:sp>
        <p:nvSpPr>
          <p:cNvPr id="93187" name="Rectangle 3"/>
          <p:cNvSpPr>
            <a:spLocks noGrp="1" noChangeArrowheads="1"/>
          </p:cNvSpPr>
          <p:nvPr>
            <p:ph idx="1"/>
          </p:nvPr>
        </p:nvSpPr>
        <p:spPr/>
        <p:txBody>
          <a:bodyPr/>
          <a:lstStyle/>
          <a:p>
            <a:pPr>
              <a:lnSpc>
                <a:spcPct val="100000"/>
              </a:lnSpc>
            </a:pPr>
            <a:r>
              <a:rPr lang="en-US" dirty="0"/>
              <a:t>How does a </a:t>
            </a:r>
            <a:r>
              <a:rPr lang="en-US" noProof="1">
                <a:solidFill>
                  <a:schemeClr val="accent5">
                    <a:lumMod val="20000"/>
                    <a:lumOff val="80000"/>
                  </a:schemeClr>
                </a:solidFill>
                <a:latin typeface="Consolas" pitchFamily="49" charset="0"/>
                <a:cs typeface="Consolas" pitchFamily="49" charset="0"/>
              </a:rPr>
              <a:t>Container</a:t>
            </a:r>
            <a:r>
              <a:rPr lang="en-US" dirty="0"/>
              <a:t> paint itself?</a:t>
            </a:r>
          </a:p>
          <a:p>
            <a:pPr lvl="1">
              <a:lnSpc>
                <a:spcPct val="100000"/>
              </a:lnSpc>
            </a:pPr>
            <a:r>
              <a:rPr lang="en-US" dirty="0"/>
              <a:t>Invokes </a:t>
            </a:r>
            <a:r>
              <a:rPr lang="en-US" noProof="1">
                <a:solidFill>
                  <a:schemeClr val="accent5">
                    <a:lumMod val="20000"/>
                    <a:lumOff val="80000"/>
                  </a:schemeClr>
                </a:solidFill>
                <a:latin typeface="Consolas" pitchFamily="49" charset="0"/>
                <a:cs typeface="Consolas" pitchFamily="49" charset="0"/>
              </a:rPr>
              <a:t>Paint()</a:t>
            </a:r>
            <a:r>
              <a:rPr lang="en-US" dirty="0">
                <a:solidFill>
                  <a:schemeClr val="accent5">
                    <a:lumMod val="20000"/>
                    <a:lumOff val="80000"/>
                  </a:schemeClr>
                </a:solidFill>
              </a:rPr>
              <a:t> </a:t>
            </a:r>
            <a:r>
              <a:rPr lang="en-US" dirty="0"/>
              <a:t>for all controls inside it</a:t>
            </a:r>
          </a:p>
          <a:p>
            <a:pPr lvl="1">
              <a:lnSpc>
                <a:spcPct val="100000"/>
              </a:lnSpc>
            </a:pPr>
            <a:r>
              <a:rPr lang="en-US" dirty="0"/>
              <a:t>Each control knows how to visualize itself</a:t>
            </a:r>
            <a:endParaRPr lang="bg-BG" dirty="0"/>
          </a:p>
          <a:p>
            <a:pPr>
              <a:lnSpc>
                <a:spcPct val="100000"/>
              </a:lnSpc>
            </a:pPr>
            <a:r>
              <a:rPr lang="en-US" dirty="0"/>
              <a:t>What is the common between buttons, check boxes and radio buttons?</a:t>
            </a:r>
          </a:p>
          <a:p>
            <a:pPr lvl="1">
              <a:lnSpc>
                <a:spcPct val="100000"/>
              </a:lnSpc>
            </a:pPr>
            <a:r>
              <a:rPr lang="en-US" dirty="0"/>
              <a:t>Can be pressed</a:t>
            </a:r>
          </a:p>
          <a:p>
            <a:pPr lvl="1">
              <a:lnSpc>
                <a:spcPct val="100000"/>
              </a:lnSpc>
            </a:pPr>
            <a:r>
              <a:rPr lang="en-US" dirty="0"/>
              <a:t>Can be selected</a:t>
            </a:r>
          </a:p>
          <a:p>
            <a:pPr>
              <a:lnSpc>
                <a:spcPct val="100000"/>
              </a:lnSpc>
            </a:pPr>
            <a:r>
              <a:rPr lang="en-US" dirty="0"/>
              <a:t>We can define class </a:t>
            </a:r>
            <a:r>
              <a:rPr lang="en-US" noProof="1">
                <a:solidFill>
                  <a:schemeClr val="accent5">
                    <a:lumMod val="20000"/>
                    <a:lumOff val="80000"/>
                  </a:schemeClr>
                </a:solidFill>
                <a:latin typeface="Consolas" pitchFamily="49" charset="0"/>
                <a:cs typeface="Consolas" pitchFamily="49" charset="0"/>
              </a:rPr>
              <a:t>AbstractButton</a:t>
            </a:r>
            <a:r>
              <a:rPr lang="en-US" dirty="0"/>
              <a:t> and all buttons can derive from it</a:t>
            </a:r>
            <a:endParaRPr lang="bg-BG" dirty="0"/>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18</a:t>
            </a:fld>
            <a:endParaRPr lang="en-US" sz="1100" dirty="0"/>
          </a:p>
        </p:txBody>
      </p:sp>
    </p:spTree>
    <p:extLst>
      <p:ext uri="{BB962C8B-B14F-4D97-AF65-F5344CB8AC3E}">
        <p14:creationId xmlns:p14="http://schemas.microsoft.com/office/powerpoint/2010/main" val="777982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fade">
                                      <p:cBhvr>
                                        <p:cTn id="17" dur="500"/>
                                        <p:tgtEl>
                                          <p:spTgt spid="93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fade">
                                      <p:cBhvr>
                                        <p:cTn id="22" dur="500"/>
                                        <p:tgtEl>
                                          <p:spTgt spid="93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187">
                                            <p:txEl>
                                              <p:pRg st="4" end="4"/>
                                            </p:txEl>
                                          </p:spTgt>
                                        </p:tgtEl>
                                        <p:attrNameLst>
                                          <p:attrName>style.visibility</p:attrName>
                                        </p:attrNameLst>
                                      </p:cBhvr>
                                      <p:to>
                                        <p:strVal val="visible"/>
                                      </p:to>
                                    </p:set>
                                    <p:animEffect transition="in" filter="fade">
                                      <p:cBhvr>
                                        <p:cTn id="27" dur="500"/>
                                        <p:tgtEl>
                                          <p:spTgt spid="931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3187">
                                            <p:txEl>
                                              <p:pRg st="5" end="5"/>
                                            </p:txEl>
                                          </p:spTgt>
                                        </p:tgtEl>
                                        <p:attrNameLst>
                                          <p:attrName>style.visibility</p:attrName>
                                        </p:attrNameLst>
                                      </p:cBhvr>
                                      <p:to>
                                        <p:strVal val="visible"/>
                                      </p:to>
                                    </p:set>
                                    <p:animEffect transition="in" filter="fade">
                                      <p:cBhvr>
                                        <p:cTn id="32" dur="500"/>
                                        <p:tgtEl>
                                          <p:spTgt spid="931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3187">
                                            <p:txEl>
                                              <p:pRg st="6" end="6"/>
                                            </p:txEl>
                                          </p:spTgt>
                                        </p:tgtEl>
                                        <p:attrNameLst>
                                          <p:attrName>style.visibility</p:attrName>
                                        </p:attrNameLst>
                                      </p:cBhvr>
                                      <p:to>
                                        <p:strVal val="visible"/>
                                      </p:to>
                                    </p:set>
                                    <p:animEffect transition="in" filter="fade">
                                      <p:cBhvr>
                                        <p:cTn id="37" dur="500"/>
                                        <p:tgtEl>
                                          <p:spTgt spid="93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chor="ctr" anchorCtr="0"/>
          <a:lstStyle/>
          <a:p>
            <a:pPr>
              <a:defRPr/>
            </a:pPr>
            <a:r>
              <a:rPr lang="en-US" dirty="0"/>
              <a:t>Calculator Classes </a:t>
            </a:r>
            <a:endParaRPr lang="bg-BG" dirty="0"/>
          </a:p>
        </p:txBody>
      </p:sp>
      <p:sp>
        <p:nvSpPr>
          <p:cNvPr id="145"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19</a:t>
            </a:fld>
            <a:endParaRPr lang="en-US" sz="1100" dirty="0"/>
          </a:p>
        </p:txBody>
      </p:sp>
      <p:grpSp>
        <p:nvGrpSpPr>
          <p:cNvPr id="2" name="Group 73"/>
          <p:cNvGrpSpPr/>
          <p:nvPr/>
        </p:nvGrpSpPr>
        <p:grpSpPr>
          <a:xfrm>
            <a:off x="406822" y="1018160"/>
            <a:ext cx="8279978" cy="5458840"/>
            <a:chOff x="483023" y="865760"/>
            <a:chExt cx="8003752" cy="4620640"/>
          </a:xfrm>
        </p:grpSpPr>
        <p:sp>
          <p:nvSpPr>
            <p:cNvPr id="3185" name="Rectangle 113"/>
            <p:cNvSpPr>
              <a:spLocks noChangeArrowheads="1"/>
            </p:cNvSpPr>
            <p:nvPr/>
          </p:nvSpPr>
          <p:spPr bwMode="auto">
            <a:xfrm>
              <a:off x="5421089" y="3888276"/>
              <a:ext cx="882177"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TextBox</a:t>
              </a:r>
            </a:p>
          </p:txBody>
        </p:sp>
        <p:sp>
          <p:nvSpPr>
            <p:cNvPr id="3082" name="Rectangle 10"/>
            <p:cNvSpPr>
              <a:spLocks noChangeArrowheads="1"/>
            </p:cNvSpPr>
            <p:nvPr/>
          </p:nvSpPr>
          <p:spPr bwMode="auto">
            <a:xfrm>
              <a:off x="4113976" y="1272640"/>
              <a:ext cx="1448685" cy="257414"/>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Paint()</a:t>
              </a:r>
            </a:p>
          </p:txBody>
        </p:sp>
        <p:sp>
          <p:nvSpPr>
            <p:cNvPr id="3086" name="Rectangle 14"/>
            <p:cNvSpPr>
              <a:spLocks noChangeArrowheads="1"/>
            </p:cNvSpPr>
            <p:nvPr/>
          </p:nvSpPr>
          <p:spPr bwMode="auto">
            <a:xfrm>
              <a:off x="4113975" y="865760"/>
              <a:ext cx="1448626" cy="40895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«interface»</a:t>
              </a:r>
            </a:p>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 IPaintable</a:t>
              </a:r>
            </a:p>
          </p:txBody>
        </p:sp>
        <p:sp>
          <p:nvSpPr>
            <p:cNvPr id="3093" name="Rectangle 21"/>
            <p:cNvSpPr>
              <a:spLocks noChangeArrowheads="1"/>
            </p:cNvSpPr>
            <p:nvPr/>
          </p:nvSpPr>
          <p:spPr bwMode="auto">
            <a:xfrm>
              <a:off x="4126161" y="2076792"/>
              <a:ext cx="1436440" cy="1305752"/>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0"/>
            <a:lstStyle/>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-location</a:t>
              </a:r>
            </a:p>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-size</a:t>
              </a:r>
            </a:p>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-text</a:t>
              </a:r>
            </a:p>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-bgColor</a:t>
              </a:r>
            </a:p>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-faceColor</a:t>
              </a:r>
            </a:p>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-font</a:t>
              </a:r>
            </a:p>
          </p:txBody>
        </p:sp>
        <p:sp>
          <p:nvSpPr>
            <p:cNvPr id="3106" name="Rectangle 34"/>
            <p:cNvSpPr>
              <a:spLocks noChangeArrowheads="1"/>
            </p:cNvSpPr>
            <p:nvPr/>
          </p:nvSpPr>
          <p:spPr bwMode="auto">
            <a:xfrm>
              <a:off x="4126161" y="1896188"/>
              <a:ext cx="1436440" cy="18060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marL="0" marR="0" lvl="0" indent="0" defTabSz="914400" eaLnBrk="1" latinLnBrk="0" hangingPunct="1">
                <a:lnSpc>
                  <a:spcPct val="95000"/>
                </a:lnSpc>
                <a:buClrTx/>
                <a:buSzTx/>
                <a:buFontTx/>
                <a:buNone/>
                <a:tabLst/>
                <a:defRPr/>
              </a:pPr>
              <a:r>
                <a:rPr lang="en-US" sz="1400" b="1" noProof="1">
                  <a:solidFill>
                    <a:srgbClr val="8CF4F2"/>
                  </a:solidFill>
                  <a:effectLst>
                    <a:outerShdw blurRad="38100" dist="38100" dir="2700000" algn="tl">
                      <a:srgbClr val="000000">
                        <a:alpha val="43137"/>
                      </a:srgbClr>
                    </a:outerShdw>
                  </a:effectLst>
                  <a:latin typeface="Consolas" pitchFamily="49" charset="0"/>
                </a:rPr>
                <a:t>Control</a:t>
              </a:r>
            </a:p>
          </p:txBody>
        </p:sp>
        <p:sp>
          <p:nvSpPr>
            <p:cNvPr id="3107" name="Line 35"/>
            <p:cNvSpPr>
              <a:spLocks noChangeShapeType="1"/>
            </p:cNvSpPr>
            <p:nvPr/>
          </p:nvSpPr>
          <p:spPr bwMode="auto">
            <a:xfrm>
              <a:off x="4829759" y="1705203"/>
              <a:ext cx="2437" cy="193060"/>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09" name="Freeform 37"/>
            <p:cNvSpPr>
              <a:spLocks/>
            </p:cNvSpPr>
            <p:nvPr/>
          </p:nvSpPr>
          <p:spPr bwMode="auto">
            <a:xfrm>
              <a:off x="4720096" y="1555737"/>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5" name="Rectangle 43"/>
            <p:cNvSpPr>
              <a:spLocks noChangeArrowheads="1"/>
            </p:cNvSpPr>
            <p:nvPr/>
          </p:nvSpPr>
          <p:spPr bwMode="auto">
            <a:xfrm>
              <a:off x="809009" y="3886200"/>
              <a:ext cx="150556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Container</a:t>
              </a:r>
            </a:p>
          </p:txBody>
        </p:sp>
        <p:sp>
          <p:nvSpPr>
            <p:cNvPr id="3117" name="Freeform 45"/>
            <p:cNvSpPr>
              <a:spLocks/>
            </p:cNvSpPr>
            <p:nvPr/>
          </p:nvSpPr>
          <p:spPr bwMode="auto">
            <a:xfrm>
              <a:off x="1552574" y="3563270"/>
              <a:ext cx="2971801" cy="322930"/>
            </a:xfrm>
            <a:custGeom>
              <a:avLst/>
              <a:gdLst/>
              <a:ahLst/>
              <a:cxnLst>
                <a:cxn ang="0">
                  <a:pos x="1021" y="0"/>
                </a:cxn>
                <a:cxn ang="0">
                  <a:pos x="1021" y="74"/>
                </a:cxn>
                <a:cxn ang="0">
                  <a:pos x="0" y="74"/>
                </a:cxn>
                <a:cxn ang="0">
                  <a:pos x="0" y="130"/>
                </a:cxn>
              </a:cxnLst>
              <a:rect l="0" t="0" r="r" b="b"/>
              <a:pathLst>
                <a:path w="1021" h="130">
                  <a:moveTo>
                    <a:pt x="1021" y="0"/>
                  </a:moveTo>
                  <a:lnTo>
                    <a:pt x="1021" y="74"/>
                  </a:lnTo>
                  <a:lnTo>
                    <a:pt x="0" y="74"/>
                  </a:lnTo>
                  <a:lnTo>
                    <a:pt x="0" y="13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19" name="Freeform 47"/>
            <p:cNvSpPr>
              <a:spLocks/>
            </p:cNvSpPr>
            <p:nvPr/>
          </p:nvSpPr>
          <p:spPr bwMode="auto">
            <a:xfrm>
              <a:off x="4414833" y="341380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4" name="Rectangle 52"/>
            <p:cNvSpPr>
              <a:spLocks noChangeArrowheads="1"/>
            </p:cNvSpPr>
            <p:nvPr/>
          </p:nvSpPr>
          <p:spPr bwMode="auto">
            <a:xfrm>
              <a:off x="1630026" y="4607540"/>
              <a:ext cx="110637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Form</a:t>
              </a:r>
            </a:p>
          </p:txBody>
        </p:sp>
        <p:sp>
          <p:nvSpPr>
            <p:cNvPr id="3127" name="Freeform 55"/>
            <p:cNvSpPr>
              <a:spLocks/>
            </p:cNvSpPr>
            <p:nvPr/>
          </p:nvSpPr>
          <p:spPr bwMode="auto">
            <a:xfrm>
              <a:off x="1976073" y="4311651"/>
              <a:ext cx="207141" cy="295890"/>
            </a:xfrm>
            <a:custGeom>
              <a:avLst/>
              <a:gdLst/>
              <a:ahLst/>
              <a:cxnLst>
                <a:cxn ang="0">
                  <a:pos x="0" y="0"/>
                </a:cxn>
                <a:cxn ang="0">
                  <a:pos x="0" y="64"/>
                </a:cxn>
                <a:cxn ang="0">
                  <a:pos x="85" y="64"/>
                </a:cxn>
                <a:cxn ang="0">
                  <a:pos x="85" y="132"/>
                </a:cxn>
              </a:cxnLst>
              <a:rect l="0" t="0" r="r" b="b"/>
              <a:pathLst>
                <a:path w="85" h="132">
                  <a:moveTo>
                    <a:pt x="0" y="0"/>
                  </a:moveTo>
                  <a:lnTo>
                    <a:pt x="0" y="64"/>
                  </a:lnTo>
                  <a:lnTo>
                    <a:pt x="85" y="64"/>
                  </a:lnTo>
                  <a:lnTo>
                    <a:pt x="85" y="132"/>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28" name="Freeform 56"/>
            <p:cNvSpPr>
              <a:spLocks/>
            </p:cNvSpPr>
            <p:nvPr/>
          </p:nvSpPr>
          <p:spPr bwMode="auto">
            <a:xfrm>
              <a:off x="1866410" y="416500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4" name="Rectangle 62"/>
            <p:cNvSpPr>
              <a:spLocks noChangeArrowheads="1"/>
            </p:cNvSpPr>
            <p:nvPr/>
          </p:nvSpPr>
          <p:spPr bwMode="auto">
            <a:xfrm>
              <a:off x="1627589" y="5247670"/>
              <a:ext cx="1106376" cy="238730"/>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Calculator</a:t>
              </a:r>
            </a:p>
          </p:txBody>
        </p:sp>
        <p:sp>
          <p:nvSpPr>
            <p:cNvPr id="3137" name="Line 65"/>
            <p:cNvSpPr>
              <a:spLocks noChangeShapeType="1"/>
            </p:cNvSpPr>
            <p:nvPr/>
          </p:nvSpPr>
          <p:spPr bwMode="auto">
            <a:xfrm>
              <a:off x="2180777" y="5019319"/>
              <a:ext cx="2437" cy="22835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38" name="Freeform 66"/>
            <p:cNvSpPr>
              <a:spLocks/>
            </p:cNvSpPr>
            <p:nvPr/>
          </p:nvSpPr>
          <p:spPr bwMode="auto">
            <a:xfrm>
              <a:off x="2071115" y="486985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5" name="Rectangle 73"/>
            <p:cNvSpPr>
              <a:spLocks noChangeArrowheads="1"/>
            </p:cNvSpPr>
            <p:nvPr/>
          </p:nvSpPr>
          <p:spPr bwMode="auto">
            <a:xfrm>
              <a:off x="3245991" y="3886200"/>
              <a:ext cx="1964184"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AbstractButton</a:t>
              </a:r>
            </a:p>
          </p:txBody>
        </p:sp>
        <p:sp>
          <p:nvSpPr>
            <p:cNvPr id="3147" name="Line 75"/>
            <p:cNvSpPr>
              <a:spLocks noChangeShapeType="1"/>
            </p:cNvSpPr>
            <p:nvPr/>
          </p:nvSpPr>
          <p:spPr bwMode="auto">
            <a:xfrm>
              <a:off x="4861425" y="3563270"/>
              <a:ext cx="2437" cy="317615"/>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49" name="Freeform 77"/>
            <p:cNvSpPr>
              <a:spLocks/>
            </p:cNvSpPr>
            <p:nvPr/>
          </p:nvSpPr>
          <p:spPr bwMode="auto">
            <a:xfrm>
              <a:off x="4751762" y="341380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54" name="Rectangle 82"/>
            <p:cNvSpPr>
              <a:spLocks noChangeArrowheads="1"/>
            </p:cNvSpPr>
            <p:nvPr/>
          </p:nvSpPr>
          <p:spPr bwMode="auto">
            <a:xfrm>
              <a:off x="2941107" y="4602941"/>
              <a:ext cx="801757"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Button</a:t>
              </a:r>
            </a:p>
          </p:txBody>
        </p:sp>
        <p:sp>
          <p:nvSpPr>
            <p:cNvPr id="3161" name="Rectangle 89"/>
            <p:cNvSpPr>
              <a:spLocks noChangeArrowheads="1"/>
            </p:cNvSpPr>
            <p:nvPr/>
          </p:nvSpPr>
          <p:spPr bwMode="auto">
            <a:xfrm>
              <a:off x="3935383" y="4602941"/>
              <a:ext cx="911420"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CheckBox</a:t>
              </a:r>
            </a:p>
          </p:txBody>
        </p:sp>
        <p:sp>
          <p:nvSpPr>
            <p:cNvPr id="3168" name="Rectangle 96"/>
            <p:cNvSpPr>
              <a:spLocks noChangeArrowheads="1"/>
            </p:cNvSpPr>
            <p:nvPr/>
          </p:nvSpPr>
          <p:spPr bwMode="auto">
            <a:xfrm>
              <a:off x="5058818" y="4602941"/>
              <a:ext cx="1203855"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RadioButton</a:t>
              </a:r>
            </a:p>
          </p:txBody>
        </p:sp>
        <p:sp>
          <p:nvSpPr>
            <p:cNvPr id="3171" name="Freeform 99"/>
            <p:cNvSpPr>
              <a:spLocks/>
            </p:cNvSpPr>
            <p:nvPr/>
          </p:nvSpPr>
          <p:spPr bwMode="auto">
            <a:xfrm>
              <a:off x="3340767" y="4298950"/>
              <a:ext cx="704279" cy="303991"/>
            </a:xfrm>
            <a:custGeom>
              <a:avLst/>
              <a:gdLst/>
              <a:ahLst/>
              <a:cxnLst>
                <a:cxn ang="0">
                  <a:pos x="289" y="0"/>
                </a:cxn>
                <a:cxn ang="0">
                  <a:pos x="289" y="53"/>
                </a:cxn>
                <a:cxn ang="0">
                  <a:pos x="0" y="53"/>
                </a:cxn>
                <a:cxn ang="0">
                  <a:pos x="0" y="110"/>
                </a:cxn>
              </a:cxnLst>
              <a:rect l="0" t="0" r="r" b="b"/>
              <a:pathLst>
                <a:path w="289" h="110">
                  <a:moveTo>
                    <a:pt x="289" y="0"/>
                  </a:moveTo>
                  <a:lnTo>
                    <a:pt x="289" y="53"/>
                  </a:lnTo>
                  <a:lnTo>
                    <a:pt x="0" y="53"/>
                  </a:lnTo>
                  <a:lnTo>
                    <a:pt x="0" y="11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2" name="Freeform 100"/>
            <p:cNvSpPr>
              <a:spLocks/>
            </p:cNvSpPr>
            <p:nvPr/>
          </p:nvSpPr>
          <p:spPr bwMode="auto">
            <a:xfrm>
              <a:off x="3935383"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4" name="Line 102"/>
            <p:cNvSpPr>
              <a:spLocks noChangeShapeType="1"/>
            </p:cNvSpPr>
            <p:nvPr/>
          </p:nvSpPr>
          <p:spPr bwMode="auto">
            <a:xfrm>
              <a:off x="4391025" y="4318000"/>
              <a:ext cx="2505" cy="284941"/>
            </a:xfrm>
            <a:prstGeom prst="line">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5" name="Freeform 103"/>
            <p:cNvSpPr>
              <a:spLocks/>
            </p:cNvSpPr>
            <p:nvPr/>
          </p:nvSpPr>
          <p:spPr bwMode="auto">
            <a:xfrm>
              <a:off x="4281430"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7" name="Freeform 105"/>
            <p:cNvSpPr>
              <a:spLocks/>
            </p:cNvSpPr>
            <p:nvPr/>
          </p:nvSpPr>
          <p:spPr bwMode="auto">
            <a:xfrm>
              <a:off x="4737141" y="4305300"/>
              <a:ext cx="916294" cy="297641"/>
            </a:xfrm>
            <a:custGeom>
              <a:avLst/>
              <a:gdLst/>
              <a:ahLst/>
              <a:cxnLst>
                <a:cxn ang="0">
                  <a:pos x="0" y="0"/>
                </a:cxn>
                <a:cxn ang="0">
                  <a:pos x="0" y="53"/>
                </a:cxn>
                <a:cxn ang="0">
                  <a:pos x="317" y="53"/>
                </a:cxn>
                <a:cxn ang="0">
                  <a:pos x="317" y="110"/>
                </a:cxn>
              </a:cxnLst>
              <a:rect l="0" t="0" r="r" b="b"/>
              <a:pathLst>
                <a:path w="317" h="110">
                  <a:moveTo>
                    <a:pt x="0" y="0"/>
                  </a:moveTo>
                  <a:lnTo>
                    <a:pt x="0" y="53"/>
                  </a:lnTo>
                  <a:lnTo>
                    <a:pt x="317" y="53"/>
                  </a:lnTo>
                  <a:lnTo>
                    <a:pt x="317" y="110"/>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78" name="Freeform 106"/>
            <p:cNvSpPr>
              <a:spLocks/>
            </p:cNvSpPr>
            <p:nvPr/>
          </p:nvSpPr>
          <p:spPr bwMode="auto">
            <a:xfrm>
              <a:off x="4627478" y="415925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194" name="Rectangle 122"/>
            <p:cNvSpPr>
              <a:spLocks noChangeArrowheads="1"/>
            </p:cNvSpPr>
            <p:nvPr/>
          </p:nvSpPr>
          <p:spPr bwMode="auto">
            <a:xfrm>
              <a:off x="6429987" y="3888276"/>
              <a:ext cx="1074696"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MainMenu</a:t>
              </a:r>
            </a:p>
          </p:txBody>
        </p:sp>
        <p:sp>
          <p:nvSpPr>
            <p:cNvPr id="3201" name="Rectangle 129"/>
            <p:cNvSpPr>
              <a:spLocks noChangeArrowheads="1"/>
            </p:cNvSpPr>
            <p:nvPr/>
          </p:nvSpPr>
          <p:spPr bwMode="auto">
            <a:xfrm>
              <a:off x="7658211" y="3888276"/>
              <a:ext cx="828564"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MenuItem</a:t>
              </a:r>
            </a:p>
          </p:txBody>
        </p:sp>
        <p:sp>
          <p:nvSpPr>
            <p:cNvPr id="3207" name="Freeform 135"/>
            <p:cNvSpPr>
              <a:spLocks/>
            </p:cNvSpPr>
            <p:nvPr/>
          </p:nvSpPr>
          <p:spPr bwMode="auto">
            <a:xfrm>
              <a:off x="5210175" y="3565346"/>
              <a:ext cx="2895600" cy="317615"/>
            </a:xfrm>
            <a:custGeom>
              <a:avLst/>
              <a:gdLst/>
              <a:ahLst/>
              <a:cxnLst>
                <a:cxn ang="0">
                  <a:pos x="0" y="0"/>
                </a:cxn>
                <a:cxn ang="0">
                  <a:pos x="0" y="74"/>
                </a:cxn>
                <a:cxn ang="0">
                  <a:pos x="1360" y="74"/>
                </a:cxn>
                <a:cxn ang="0">
                  <a:pos x="1360" y="153"/>
                </a:cxn>
              </a:cxnLst>
              <a:rect l="0" t="0" r="r" b="b"/>
              <a:pathLst>
                <a:path w="1360" h="153">
                  <a:moveTo>
                    <a:pt x="0" y="0"/>
                  </a:moveTo>
                  <a:lnTo>
                    <a:pt x="0" y="74"/>
                  </a:lnTo>
                  <a:lnTo>
                    <a:pt x="1360" y="74"/>
                  </a:lnTo>
                  <a:lnTo>
                    <a:pt x="1360" y="153"/>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08" name="Freeform 136"/>
            <p:cNvSpPr>
              <a:spLocks/>
            </p:cNvSpPr>
            <p:nvPr/>
          </p:nvSpPr>
          <p:spPr bwMode="auto">
            <a:xfrm>
              <a:off x="5100383" y="341288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4" name="Rectangle 142"/>
            <p:cNvSpPr>
              <a:spLocks noChangeArrowheads="1"/>
            </p:cNvSpPr>
            <p:nvPr/>
          </p:nvSpPr>
          <p:spPr bwMode="auto">
            <a:xfrm>
              <a:off x="483023" y="4607540"/>
              <a:ext cx="993352" cy="240806"/>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r>
                <a:rPr lang="en-US" sz="1400" b="1" noProof="1">
                  <a:solidFill>
                    <a:srgbClr val="8CF4F2"/>
                  </a:solidFill>
                  <a:effectLst>
                    <a:outerShdw blurRad="38100" dist="38100" dir="2700000" algn="tl">
                      <a:srgbClr val="000000">
                        <a:alpha val="43137"/>
                      </a:srgbClr>
                    </a:outerShdw>
                  </a:effectLst>
                  <a:latin typeface="Consolas" pitchFamily="49" charset="0"/>
                </a:rPr>
                <a:t>Panel</a:t>
              </a:r>
            </a:p>
          </p:txBody>
        </p:sp>
        <p:sp>
          <p:nvSpPr>
            <p:cNvPr id="3217" name="Freeform 145"/>
            <p:cNvSpPr>
              <a:spLocks/>
            </p:cNvSpPr>
            <p:nvPr/>
          </p:nvSpPr>
          <p:spPr bwMode="auto">
            <a:xfrm>
              <a:off x="906251" y="4318001"/>
              <a:ext cx="248569" cy="289540"/>
            </a:xfrm>
            <a:custGeom>
              <a:avLst/>
              <a:gdLst/>
              <a:ahLst/>
              <a:cxnLst>
                <a:cxn ang="0">
                  <a:pos x="102" y="0"/>
                </a:cxn>
                <a:cxn ang="0">
                  <a:pos x="102" y="64"/>
                </a:cxn>
                <a:cxn ang="0">
                  <a:pos x="0" y="64"/>
                </a:cxn>
                <a:cxn ang="0">
                  <a:pos x="0" y="132"/>
                </a:cxn>
              </a:cxnLst>
              <a:rect l="0" t="0" r="r" b="b"/>
              <a:pathLst>
                <a:path w="102" h="132">
                  <a:moveTo>
                    <a:pt x="102" y="0"/>
                  </a:moveTo>
                  <a:lnTo>
                    <a:pt x="102" y="64"/>
                  </a:lnTo>
                  <a:lnTo>
                    <a:pt x="0" y="64"/>
                  </a:lnTo>
                  <a:lnTo>
                    <a:pt x="0" y="132"/>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219" name="Freeform 147"/>
            <p:cNvSpPr>
              <a:spLocks/>
            </p:cNvSpPr>
            <p:nvPr/>
          </p:nvSpPr>
          <p:spPr bwMode="auto">
            <a:xfrm>
              <a:off x="1045158" y="4165003"/>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cxnSp>
          <p:nvCxnSpPr>
            <p:cNvPr id="65" name="Straight Connector 64"/>
            <p:cNvCxnSpPr>
              <a:stCxn id="3185" idx="0"/>
              <a:endCxn id="3185" idx="0"/>
            </p:cNvCxnSpPr>
            <p:nvPr/>
          </p:nvCxnSpPr>
          <p:spPr>
            <a:xfrm rot="5400000" flipH="1" flipV="1">
              <a:off x="5862178" y="388827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V="1">
              <a:off x="5780087" y="3802062"/>
              <a:ext cx="168274" cy="2"/>
            </a:xfrm>
            <a:prstGeom prst="line">
              <a:avLst/>
            </a:prstGeom>
            <a:solidFill>
              <a:srgbClr val="B5DBE5">
                <a:alpha val="0"/>
              </a:srgbClr>
            </a:solidFill>
            <a:ln w="25400" algn="ctr">
              <a:solidFill>
                <a:schemeClr val="accent5">
                  <a:lumMod val="60000"/>
                  <a:lumOff val="40000"/>
                </a:schemeClr>
              </a:solidFill>
              <a:miter lim="800000"/>
              <a:headEnd/>
              <a:tailEnd/>
            </a:ln>
            <a:effectLst/>
          </p:spPr>
        </p:cxnSp>
        <p:cxnSp>
          <p:nvCxnSpPr>
            <p:cNvPr id="73" name="Straight Connector 72"/>
            <p:cNvCxnSpPr/>
            <p:nvPr/>
          </p:nvCxnSpPr>
          <p:spPr>
            <a:xfrm rot="16200000" flipV="1">
              <a:off x="6865939" y="3792536"/>
              <a:ext cx="168274" cy="2"/>
            </a:xfrm>
            <a:prstGeom prst="line">
              <a:avLst/>
            </a:prstGeom>
            <a:solidFill>
              <a:srgbClr val="B5DBE5">
                <a:alpha val="0"/>
              </a:srgbClr>
            </a:solidFill>
            <a:ln w="25400" algn="ctr">
              <a:solidFill>
                <a:schemeClr val="accent5">
                  <a:lumMod val="60000"/>
                  <a:lumOff val="40000"/>
                </a:schemeClr>
              </a:solidFill>
              <a:miter lim="800000"/>
              <a:headEnd/>
              <a:tailEnd/>
            </a:ln>
            <a:effectLst/>
          </p:spPr>
        </p:cxnSp>
      </p:grpSp>
    </p:spTree>
    <p:extLst>
      <p:ext uri="{BB962C8B-B14F-4D97-AF65-F5344CB8AC3E}">
        <p14:creationId xmlns:p14="http://schemas.microsoft.com/office/powerpoint/2010/main" val="25307286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pPr marL="446088" indent="-446088">
              <a:lnSpc>
                <a:spcPct val="100000"/>
              </a:lnSpc>
              <a:buFont typeface="+mj-lt"/>
              <a:buAutoNum type="arabicPeriod"/>
              <a:tabLst/>
              <a:defRPr/>
            </a:pPr>
            <a:r>
              <a:rPr lang="en-US" dirty="0"/>
              <a:t>Polymorphism</a:t>
            </a:r>
          </a:p>
          <a:p>
            <a:pPr marL="446088" indent="-446088">
              <a:lnSpc>
                <a:spcPct val="100000"/>
              </a:lnSpc>
              <a:buFont typeface="+mj-lt"/>
              <a:buAutoNum type="arabicPeriod"/>
              <a:tabLst/>
              <a:defRPr/>
            </a:pPr>
            <a:r>
              <a:rPr lang="en-US" dirty="0"/>
              <a:t>Class Hierarchies: Real World Example</a:t>
            </a:r>
          </a:p>
          <a:p>
            <a:pPr marL="446088" indent="-446088">
              <a:lnSpc>
                <a:spcPct val="100000"/>
              </a:lnSpc>
              <a:buFont typeface="+mj-lt"/>
              <a:buAutoNum type="arabicPeriod"/>
              <a:tabLst/>
              <a:defRPr/>
            </a:pPr>
            <a:r>
              <a:rPr lang="en-US" dirty="0"/>
              <a:t>Exception Handling and Exception Classes</a:t>
            </a:r>
          </a:p>
          <a:p>
            <a:pPr marL="446088" indent="-446088">
              <a:lnSpc>
                <a:spcPct val="100000"/>
              </a:lnSpc>
              <a:buFont typeface="+mj-lt"/>
              <a:buAutoNum type="arabicPeriod"/>
              <a:tabLst/>
              <a:defRPr/>
            </a:pPr>
            <a:r>
              <a:rPr lang="en-US" dirty="0"/>
              <a:t>Cohesion and Coupling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9156"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73005" y="4042176"/>
            <a:ext cx="3246988" cy="2130024"/>
          </a:xfrm>
          <a:prstGeom prst="roundRect">
            <a:avLst>
              <a:gd name="adj" fmla="val 2944"/>
            </a:avLst>
          </a:prstGeom>
          <a:solidFill>
            <a:srgbClr val="FFFFFF">
              <a:shade val="85000"/>
            </a:srgbClr>
          </a:solidFill>
          <a:ln>
            <a:noFill/>
          </a:ln>
          <a:effectLst/>
        </p:spPr>
      </p:pic>
      <p:pic>
        <p:nvPicPr>
          <p:cNvPr id="1026" name="Picture 2" descr="http://biodegradablegeek.com/wp-content/uploads/2009/06/ailatan_flickr_book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945276" y="4020874"/>
            <a:ext cx="3321924" cy="2150326"/>
          </a:xfrm>
          <a:prstGeom prst="roundRect">
            <a:avLst>
              <a:gd name="adj" fmla="val 2979"/>
            </a:avLst>
          </a:prstGeom>
          <a:solidFill>
            <a:srgbClr val="FFFFFF">
              <a:shade val="85000"/>
            </a:srgbClr>
          </a:solidFill>
          <a:ln>
            <a:noFill/>
          </a:ln>
          <a:effectLst/>
        </p:spPr>
      </p:pic>
    </p:spTree>
    <p:extLst>
      <p:ext uri="{BB962C8B-B14F-4D97-AF65-F5344CB8AC3E}">
        <p14:creationId xmlns:p14="http://schemas.microsoft.com/office/powerpoint/2010/main" val="406245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14901"/>
            <a:ext cx="7924800" cy="685800"/>
          </a:xfrm>
        </p:spPr>
        <p:txBody>
          <a:bodyPr/>
          <a:lstStyle/>
          <a:p>
            <a:r>
              <a:rPr lang="en-US" dirty="0"/>
              <a:t>Exception Classes</a:t>
            </a:r>
          </a:p>
        </p:txBody>
      </p:sp>
      <p:sp>
        <p:nvSpPr>
          <p:cNvPr id="3" name="Subtitle 2"/>
          <p:cNvSpPr>
            <a:spLocks noGrp="1"/>
          </p:cNvSpPr>
          <p:nvPr>
            <p:ph type="subTitle" idx="1"/>
          </p:nvPr>
        </p:nvSpPr>
        <p:spPr>
          <a:xfrm>
            <a:off x="609600" y="5641180"/>
            <a:ext cx="7924800" cy="569120"/>
          </a:xfrm>
        </p:spPr>
        <p:txBody>
          <a:bodyPr/>
          <a:lstStyle/>
          <a:p>
            <a:r>
              <a:rPr lang="en-US" dirty="0"/>
              <a:t>User-Defined Exception Classes</a:t>
            </a:r>
          </a:p>
        </p:txBody>
      </p:sp>
      <p:pic>
        <p:nvPicPr>
          <p:cNvPr id="1026" name="Picture 2" descr="http://www.fireni.co.uk/images/fi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066800"/>
            <a:ext cx="4724400" cy="35433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97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OOP</a:t>
            </a:r>
          </a:p>
        </p:txBody>
      </p:sp>
      <p:sp>
        <p:nvSpPr>
          <p:cNvPr id="3" name="Content Placeholder 2"/>
          <p:cNvSpPr>
            <a:spLocks noGrp="1"/>
          </p:cNvSpPr>
          <p:nvPr>
            <p:ph idx="1"/>
          </p:nvPr>
        </p:nvSpPr>
        <p:spPr/>
        <p:txBody>
          <a:bodyPr/>
          <a:lstStyle/>
          <a:p>
            <a:r>
              <a:rPr lang="en-US" dirty="0"/>
              <a:t>In OOP </a:t>
            </a:r>
            <a:r>
              <a:rPr lang="en-US" dirty="0">
                <a:solidFill>
                  <a:schemeClr val="accent5">
                    <a:lumMod val="20000"/>
                    <a:lumOff val="80000"/>
                  </a:schemeClr>
                </a:solidFill>
              </a:rPr>
              <a:t>exception handling</a:t>
            </a:r>
            <a:r>
              <a:rPr lang="en-US" dirty="0"/>
              <a:t> is the main paradigm for error handling</a:t>
            </a:r>
          </a:p>
          <a:p>
            <a:pPr lvl="1"/>
            <a:r>
              <a:rPr lang="en-US" dirty="0">
                <a:solidFill>
                  <a:schemeClr val="accent5">
                    <a:lumMod val="20000"/>
                    <a:lumOff val="80000"/>
                  </a:schemeClr>
                </a:solidFill>
              </a:rPr>
              <a:t>Exceptions </a:t>
            </a:r>
            <a:r>
              <a:rPr lang="en-US" dirty="0"/>
              <a:t>are special classes that hold information about an error or unusual situation</a:t>
            </a:r>
          </a:p>
          <a:p>
            <a:r>
              <a:rPr lang="en-US" dirty="0"/>
              <a:t>Exceptions are thrown (raised) through the </a:t>
            </a:r>
            <a:r>
              <a:rPr lang="en-US" dirty="0">
                <a:solidFill>
                  <a:schemeClr val="accent5">
                    <a:lumMod val="20000"/>
                    <a:lumOff val="80000"/>
                  </a:schemeClr>
                </a:solidFill>
                <a:latin typeface="Consolas" panose="020B0609020204030204" pitchFamily="49" charset="0"/>
                <a:cs typeface="Consolas" panose="020B0609020204030204" pitchFamily="49" charset="0"/>
              </a:rPr>
              <a:t>throw</a:t>
            </a:r>
            <a:r>
              <a:rPr lang="en-US" dirty="0"/>
              <a:t> keyword</a:t>
            </a:r>
          </a:p>
          <a:p>
            <a:endParaRPr lang="en-US" dirty="0"/>
          </a:p>
          <a:p>
            <a:pPr>
              <a:spcBef>
                <a:spcPts val="2400"/>
              </a:spcBef>
            </a:pPr>
            <a:r>
              <a:rPr lang="en-US" dirty="0"/>
              <a:t>Exceptions are handled though the </a:t>
            </a:r>
            <a:r>
              <a:rPr lang="en-US" dirty="0">
                <a:solidFill>
                  <a:schemeClr val="accent5">
                    <a:lumMod val="20000"/>
                    <a:lumOff val="80000"/>
                  </a:schemeClr>
                </a:solidFill>
                <a:latin typeface="Consolas" panose="020B0609020204030204" pitchFamily="49" charset="0"/>
                <a:cs typeface="Consolas" panose="020B0609020204030204" pitchFamily="49" charset="0"/>
              </a:rPr>
              <a:t>try-catch-finally</a:t>
            </a:r>
            <a:r>
              <a:rPr lang="en-US" dirty="0"/>
              <a:t> and </a:t>
            </a:r>
            <a:r>
              <a:rPr lang="en-US" dirty="0">
                <a:solidFill>
                  <a:schemeClr val="accent5">
                    <a:lumMod val="20000"/>
                    <a:lumOff val="80000"/>
                  </a:schemeClr>
                </a:solidFill>
                <a:latin typeface="Consolas" panose="020B0609020204030204" pitchFamily="49" charset="0"/>
                <a:cs typeface="Consolas" panose="020B0609020204030204" pitchFamily="49" charset="0"/>
              </a:rPr>
              <a:t>using(…)</a:t>
            </a:r>
            <a:r>
              <a:rPr lang="en-US" dirty="0"/>
              <a:t> constructs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 name="Rectangle 4"/>
          <p:cNvSpPr>
            <a:spLocks noChangeArrowheads="1"/>
          </p:cNvSpPr>
          <p:nvPr/>
        </p:nvSpPr>
        <p:spPr bwMode="auto">
          <a:xfrm>
            <a:off x="609600" y="4473714"/>
            <a:ext cx="7924800" cy="707886"/>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square" anchor="ctr">
            <a:spAutoFit/>
          </a:bodyPr>
          <a:lstStyle/>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throw new InvalidCalculationException(</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"Cannot calculate the size of the specified object");</a:t>
            </a:r>
          </a:p>
        </p:txBody>
      </p:sp>
    </p:spTree>
    <p:extLst>
      <p:ext uri="{BB962C8B-B14F-4D97-AF65-F5344CB8AC3E}">
        <p14:creationId xmlns:p14="http://schemas.microsoft.com/office/powerpoint/2010/main" val="142758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sp>
        <p:nvSpPr>
          <p:cNvPr id="549890" name="Rectangle 2"/>
          <p:cNvSpPr>
            <a:spLocks noGrp="1" noChangeArrowheads="1"/>
          </p:cNvSpPr>
          <p:nvPr>
            <p:ph idx="1"/>
          </p:nvPr>
        </p:nvSpPr>
        <p:spPr>
          <a:xfrm>
            <a:off x="323850" y="1066800"/>
            <a:ext cx="8496300" cy="5383213"/>
          </a:xfrm>
        </p:spPr>
        <p:txBody>
          <a:bodyPr/>
          <a:lstStyle/>
          <a:p>
            <a:pPr>
              <a:lnSpc>
                <a:spcPct val="100000"/>
              </a:lnSpc>
            </a:pPr>
            <a:r>
              <a:rPr lang="en-US" dirty="0"/>
              <a:t>Exceptions in .NET Framework are organized in </a:t>
            </a:r>
            <a:r>
              <a:rPr lang="en-US"/>
              <a:t>a object-oriented </a:t>
            </a:r>
            <a:r>
              <a:rPr lang="en-US" dirty="0">
                <a:solidFill>
                  <a:schemeClr val="accent5">
                    <a:lumMod val="20000"/>
                    <a:lumOff val="80000"/>
                  </a:schemeClr>
                </a:solidFill>
              </a:rPr>
              <a:t>class hierarchy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pic>
        <p:nvPicPr>
          <p:cNvPr id="549892" name="Picture 4" descr="Exceptions-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l="-2039" t="-4600" r="-1981" b="-4447"/>
          <a:stretch>
            <a:fillRect/>
          </a:stretch>
        </p:blipFill>
        <p:spPr bwMode="auto">
          <a:xfrm>
            <a:off x="528376" y="2406221"/>
            <a:ext cx="8082224" cy="3923123"/>
          </a:xfrm>
          <a:prstGeom prst="roundRect">
            <a:avLst>
              <a:gd name="adj" fmla="val 4241"/>
            </a:avLst>
          </a:prstGeom>
          <a:solidFill>
            <a:schemeClr val="accent5">
              <a:lumMod val="20000"/>
              <a:lumOff val="80000"/>
            </a:schemeClr>
          </a:solidFill>
          <a:ln w="3175" algn="ctr">
            <a:noFill/>
            <a:miter lim="800000"/>
            <a:headEnd/>
            <a:tailEnd/>
          </a:ln>
          <a:effectLst/>
        </p:spPr>
      </p:pic>
    </p:spTree>
    <p:extLst>
      <p:ext uri="{BB962C8B-B14F-4D97-AF65-F5344CB8AC3E}">
        <p14:creationId xmlns:p14="http://schemas.microsoft.com/office/powerpoint/2010/main" val="337926066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Exception Class</a:t>
            </a:r>
          </a:p>
        </p:txBody>
      </p:sp>
      <p:sp>
        <p:nvSpPr>
          <p:cNvPr id="3" name="Content Placeholder 2"/>
          <p:cNvSpPr>
            <a:spLocks noGrp="1"/>
          </p:cNvSpPr>
          <p:nvPr>
            <p:ph idx="1"/>
          </p:nvPr>
        </p:nvSpPr>
        <p:spPr/>
        <p:txBody>
          <a:bodyPr/>
          <a:lstStyle/>
          <a:p>
            <a:r>
              <a:rPr lang="en-US" sz="3000" dirty="0"/>
              <a:t>To define an exception class, inherit from </a:t>
            </a:r>
            <a:r>
              <a:rPr lang="en-US" sz="3000" noProof="1">
                <a:solidFill>
                  <a:schemeClr val="accent5">
                    <a:lumMod val="20000"/>
                    <a:lumOff val="80000"/>
                  </a:schemeClr>
                </a:solidFill>
                <a:latin typeface="Consolas" panose="020B0609020204030204" pitchFamily="49" charset="0"/>
                <a:cs typeface="Consolas" panose="020B0609020204030204" pitchFamily="49" charset="0"/>
              </a:rPr>
              <a:t>ApplicationException</a:t>
            </a:r>
            <a:r>
              <a:rPr lang="en-US" sz="3000" dirty="0"/>
              <a:t> and define constructors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 name="Rectangle 4"/>
          <p:cNvSpPr>
            <a:spLocks noChangeArrowheads="1"/>
          </p:cNvSpPr>
          <p:nvPr/>
        </p:nvSpPr>
        <p:spPr bwMode="auto">
          <a:xfrm>
            <a:off x="762000" y="2231172"/>
            <a:ext cx="7620000" cy="4093428"/>
          </a:xfrm>
          <a:prstGeom prst="rect">
            <a:avLst/>
          </a:prstGeom>
          <a:solidFill>
            <a:srgbClr val="B5DBE5">
              <a:alpha val="14902"/>
            </a:srgbClr>
          </a:solidFill>
          <a:ln w="12700" algn="ctr">
            <a:solidFill>
              <a:schemeClr val="accent5">
                <a:lumMod val="60000"/>
                <a:lumOff val="40000"/>
              </a:schemeClr>
            </a:solidFill>
            <a:miter lim="800000"/>
            <a:headEnd/>
            <a:tailEnd/>
          </a:ln>
          <a:effectLst/>
        </p:spPr>
        <p:txBody>
          <a:bodyPr wrap="square" anchor="ctr">
            <a:spAutoFit/>
          </a:bodyPr>
          <a:lstStyle/>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using System;</a:t>
            </a:r>
          </a:p>
          <a:p>
            <a:pPr>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public class InvalidCalculationException</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 ApplicationException</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public InvalidCalculationException() { }</a:t>
            </a:r>
          </a:p>
          <a:p>
            <a:pPr>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public InvalidCalculationException(string msg)</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 base(msg) { }</a:t>
            </a:r>
          </a:p>
          <a:p>
            <a:pPr>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public InvalidCalculationException(string msg,</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    Exception innerEx) : base(msg, innerEx) { }</a:t>
            </a:r>
          </a:p>
          <a:p>
            <a:pPr>
              <a:defRPr/>
            </a:pPr>
            <a:r>
              <a:rPr lang="en-US" sz="2000" b="1" noProof="1">
                <a:solidFill>
                  <a:srgbClr val="8CF4F2"/>
                </a:solidFill>
                <a:effectLst>
                  <a:outerShdw blurRad="38100" dist="38100" dir="2700000" algn="tl">
                    <a:srgbClr val="000000">
                      <a:alpha val="43137"/>
                    </a:srgbClr>
                  </a:outerShdw>
                </a:effectLst>
                <a:latin typeface="Consolas" pitchFamily="49" charset="0"/>
              </a:rPr>
              <a:t>}</a:t>
            </a:r>
          </a:p>
        </p:txBody>
      </p:sp>
    </p:spTree>
    <p:extLst>
      <p:ext uri="{BB962C8B-B14F-4D97-AF65-F5344CB8AC3E}">
        <p14:creationId xmlns:p14="http://schemas.microsoft.com/office/powerpoint/2010/main" val="1605723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294FA5-5573-4458-BCE3-826D9EE246C6}"/>
              </a:ext>
            </a:extLst>
          </p:cNvPr>
          <p:cNvSpPr>
            <a:spLocks noGrp="1"/>
          </p:cNvSpPr>
          <p:nvPr>
            <p:ph type="title"/>
          </p:nvPr>
        </p:nvSpPr>
        <p:spPr/>
        <p:txBody>
          <a:bodyPr/>
          <a:lstStyle/>
          <a:p>
            <a:r>
              <a:rPr lang="sv-SE" dirty="0" err="1"/>
              <a:t>More</a:t>
            </a:r>
            <a:r>
              <a:rPr lang="sv-SE" dirty="0"/>
              <a:t> </a:t>
            </a:r>
            <a:r>
              <a:rPr lang="sv-SE" dirty="0" err="1"/>
              <a:t>reading</a:t>
            </a:r>
            <a:endParaRPr lang="sv-SE" dirty="0"/>
          </a:p>
        </p:txBody>
      </p:sp>
      <p:sp>
        <p:nvSpPr>
          <p:cNvPr id="3" name="Platshållare för innehåll 2">
            <a:extLst>
              <a:ext uri="{FF2B5EF4-FFF2-40B4-BE49-F238E27FC236}">
                <a16:creationId xmlns:a16="http://schemas.microsoft.com/office/drawing/2014/main" id="{54EDFA24-1DD6-4303-AF7D-D8F7A3E53351}"/>
              </a:ext>
            </a:extLst>
          </p:cNvPr>
          <p:cNvSpPr>
            <a:spLocks noGrp="1"/>
          </p:cNvSpPr>
          <p:nvPr>
            <p:ph idx="1"/>
          </p:nvPr>
        </p:nvSpPr>
        <p:spPr/>
        <p:txBody>
          <a:bodyPr/>
          <a:lstStyle/>
          <a:p>
            <a:r>
              <a:rPr lang="sv-SE" dirty="0" err="1"/>
              <a:t>Exception</a:t>
            </a:r>
            <a:r>
              <a:rPr lang="sv-SE" dirty="0"/>
              <a:t> handling in C#/.NET is </a:t>
            </a:r>
            <a:r>
              <a:rPr lang="sv-SE" dirty="0" err="1"/>
              <a:t>well</a:t>
            </a:r>
            <a:r>
              <a:rPr lang="sv-SE" dirty="0"/>
              <a:t> </a:t>
            </a:r>
            <a:r>
              <a:rPr lang="sv-SE" dirty="0" err="1"/>
              <a:t>documented</a:t>
            </a:r>
            <a:r>
              <a:rPr lang="sv-SE" dirty="0"/>
              <a:t> by Microsoft.</a:t>
            </a:r>
          </a:p>
          <a:p>
            <a:r>
              <a:rPr lang="sv-SE" dirty="0">
                <a:hlinkClick r:id="rId2"/>
              </a:rPr>
              <a:t>https://docs.microsoft.com/en-us/dotnet/standard/exceptions/</a:t>
            </a:r>
            <a:endParaRPr lang="sv-SE" dirty="0"/>
          </a:p>
          <a:p>
            <a:endParaRPr lang="sv-SE" dirty="0"/>
          </a:p>
        </p:txBody>
      </p:sp>
      <p:sp>
        <p:nvSpPr>
          <p:cNvPr id="4" name="Platshållare för bildnummer 3">
            <a:extLst>
              <a:ext uri="{FF2B5EF4-FFF2-40B4-BE49-F238E27FC236}">
                <a16:creationId xmlns:a16="http://schemas.microsoft.com/office/drawing/2014/main" id="{372012F5-DAF1-4CE1-94CD-AB456541EC8A}"/>
              </a:ext>
            </a:extLst>
          </p:cNvPr>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2997908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029201"/>
            <a:ext cx="7924800" cy="685800"/>
          </a:xfrm>
        </p:spPr>
        <p:txBody>
          <a:bodyPr/>
          <a:lstStyle/>
          <a:p>
            <a:r>
              <a:rPr lang="en-US" dirty="0"/>
              <a:t>Defining Exception Classes</a:t>
            </a:r>
          </a:p>
        </p:txBody>
      </p:sp>
      <p:sp>
        <p:nvSpPr>
          <p:cNvPr id="3" name="Subtitle 2"/>
          <p:cNvSpPr>
            <a:spLocks noGrp="1"/>
          </p:cNvSpPr>
          <p:nvPr>
            <p:ph type="subTitle" idx="1"/>
          </p:nvPr>
        </p:nvSpPr>
        <p:spPr>
          <a:xfrm>
            <a:off x="609600" y="5755480"/>
            <a:ext cx="7924800" cy="569120"/>
          </a:xfrm>
        </p:spPr>
        <p:txBody>
          <a:bodyPr/>
          <a:lstStyle/>
          <a:p>
            <a:r>
              <a:rPr lang="en-US" dirty="0"/>
              <a:t>Live Demo</a:t>
            </a:r>
          </a:p>
        </p:txBody>
      </p:sp>
      <p:pic>
        <p:nvPicPr>
          <p:cNvPr id="2050" name="Picture 2" descr="http://www.wallpaperup.com/uploads/wallpapers/2013/01/21/30693/33305978d9bb6dd47e78aec0450d0e3e.jpg"/>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1615014" y="1083466"/>
            <a:ext cx="5903386" cy="3640934"/>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984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295400"/>
            <a:ext cx="6858000" cy="914400"/>
          </a:xfrm>
        </p:spPr>
        <p:txBody>
          <a:bodyPr>
            <a:noAutofit/>
          </a:bodyPr>
          <a:lstStyle/>
          <a:p>
            <a:pPr algn="ctr"/>
            <a:r>
              <a:rPr lang="en-US" sz="5000" dirty="0"/>
              <a:t>Cohesion and Coupling</a:t>
            </a:r>
          </a:p>
        </p:txBody>
      </p:sp>
      <p:pic>
        <p:nvPicPr>
          <p:cNvPr id="4098" name="Picture 2" descr="http://scientopia.org/img-archive/goodmath/img_28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708" y="2552700"/>
            <a:ext cx="5406984" cy="3543300"/>
          </a:xfrm>
          <a:prstGeom prst="roundRect">
            <a:avLst>
              <a:gd name="adj" fmla="val 2416"/>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935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a:t>
            </a:r>
          </a:p>
        </p:txBody>
      </p:sp>
      <p:sp>
        <p:nvSpPr>
          <p:cNvPr id="3" name="Content Placeholder 2"/>
          <p:cNvSpPr>
            <a:spLocks noGrp="1"/>
          </p:cNvSpPr>
          <p:nvPr>
            <p:ph idx="1"/>
          </p:nvPr>
        </p:nvSpPr>
        <p:spPr/>
        <p:txBody>
          <a:bodyPr/>
          <a:lstStyle/>
          <a:p>
            <a:pPr>
              <a:lnSpc>
                <a:spcPct val="100000"/>
              </a:lnSpc>
            </a:pPr>
            <a:r>
              <a:rPr lang="en-US" dirty="0">
                <a:solidFill>
                  <a:schemeClr val="accent5">
                    <a:lumMod val="20000"/>
                    <a:lumOff val="80000"/>
                  </a:schemeClr>
                </a:solidFill>
              </a:rPr>
              <a:t>Cohesion</a:t>
            </a:r>
            <a:r>
              <a:rPr lang="en-US" dirty="0"/>
              <a:t> describes</a:t>
            </a:r>
          </a:p>
          <a:p>
            <a:pPr lvl="1">
              <a:lnSpc>
                <a:spcPct val="100000"/>
              </a:lnSpc>
            </a:pPr>
            <a:r>
              <a:rPr lang="en-US" dirty="0"/>
              <a:t>How closely the routines in a class or the code in a routine support a </a:t>
            </a:r>
            <a:r>
              <a:rPr lang="en-US" dirty="0">
                <a:solidFill>
                  <a:schemeClr val="accent5">
                    <a:lumMod val="20000"/>
                    <a:lumOff val="80000"/>
                  </a:schemeClr>
                </a:solidFill>
              </a:rPr>
              <a:t>central purpose</a:t>
            </a:r>
          </a:p>
          <a:p>
            <a:pPr>
              <a:lnSpc>
                <a:spcPct val="100000"/>
              </a:lnSpc>
            </a:pPr>
            <a:r>
              <a:rPr lang="en-US" dirty="0"/>
              <a:t>Cohesion must be </a:t>
            </a:r>
            <a:r>
              <a:rPr lang="en-US" dirty="0">
                <a:solidFill>
                  <a:schemeClr val="accent5">
                    <a:lumMod val="20000"/>
                    <a:lumOff val="80000"/>
                  </a:schemeClr>
                </a:solidFill>
              </a:rPr>
              <a:t>strong</a:t>
            </a:r>
          </a:p>
          <a:p>
            <a:pPr lvl="1">
              <a:lnSpc>
                <a:spcPct val="100000"/>
              </a:lnSpc>
            </a:pPr>
            <a:r>
              <a:rPr lang="en-US" dirty="0"/>
              <a:t>Well-defined abstractions keep cohesion strong</a:t>
            </a:r>
          </a:p>
          <a:p>
            <a:pPr>
              <a:lnSpc>
                <a:spcPct val="100000"/>
              </a:lnSpc>
            </a:pPr>
            <a:r>
              <a:rPr lang="en-US" dirty="0"/>
              <a:t>Classes must contain </a:t>
            </a:r>
            <a:r>
              <a:rPr lang="en-US" dirty="0">
                <a:solidFill>
                  <a:schemeClr val="accent5">
                    <a:lumMod val="20000"/>
                    <a:lumOff val="80000"/>
                  </a:schemeClr>
                </a:solidFill>
              </a:rPr>
              <a:t>strongly related functionality</a:t>
            </a:r>
            <a:r>
              <a:rPr lang="en-US" dirty="0"/>
              <a:t> and aim for single purpose</a:t>
            </a:r>
          </a:p>
          <a:p>
            <a:pPr>
              <a:lnSpc>
                <a:spcPct val="100000"/>
              </a:lnSpc>
            </a:pPr>
            <a:r>
              <a:rPr lang="en-US" dirty="0"/>
              <a:t>Cohesion is a powerful tool for managing complexity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34119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Cohesion</a:t>
            </a:r>
          </a:p>
        </p:txBody>
      </p:sp>
      <p:sp>
        <p:nvSpPr>
          <p:cNvPr id="3" name="Content Placeholder 2"/>
          <p:cNvSpPr>
            <a:spLocks noGrp="1"/>
          </p:cNvSpPr>
          <p:nvPr>
            <p:ph idx="1"/>
          </p:nvPr>
        </p:nvSpPr>
        <p:spPr>
          <a:xfrm>
            <a:off x="228600" y="990600"/>
            <a:ext cx="8686800" cy="990600"/>
          </a:xfrm>
        </p:spPr>
        <p:txBody>
          <a:bodyPr/>
          <a:lstStyle/>
          <a:p>
            <a:pPr>
              <a:spcBef>
                <a:spcPct val="35000"/>
              </a:spcBef>
            </a:pPr>
            <a:r>
              <a:rPr lang="en-US" dirty="0">
                <a:solidFill>
                  <a:schemeClr val="accent5">
                    <a:lumMod val="20000"/>
                    <a:lumOff val="80000"/>
                  </a:schemeClr>
                </a:solidFill>
              </a:rPr>
              <a:t>Good cohesion</a:t>
            </a:r>
            <a:r>
              <a:rPr lang="en-US" dirty="0"/>
              <a:t>: HDD, CD-ROM, remote control</a:t>
            </a:r>
          </a:p>
          <a:p>
            <a:pPr lvl="1">
              <a:spcBef>
                <a:spcPct val="35000"/>
              </a:spcBef>
            </a:pPr>
            <a:endParaRPr lang="en-US" dirty="0"/>
          </a:p>
          <a:p>
            <a:pPr lvl="1">
              <a:spcBef>
                <a:spcPct val="35000"/>
              </a:spcBef>
            </a:pPr>
            <a:endParaRPr lang="en-US" dirty="0"/>
          </a:p>
          <a:p>
            <a:pPr lvl="1">
              <a:spcBef>
                <a:spcPct val="35000"/>
              </a:spcBef>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pic>
        <p:nvPicPr>
          <p:cNvPr id="11" name="Picture 5" descr="network-woodenmodel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 y="4724400"/>
            <a:ext cx="1796707" cy="1625546"/>
          </a:xfrm>
          <a:prstGeom prst="rect">
            <a:avLst/>
          </a:prstGeom>
          <a:noFill/>
          <a:effectLst>
            <a:glow rad="63500">
              <a:schemeClr val="bg1">
                <a:lumMod val="65000"/>
                <a:lumOff val="35000"/>
                <a:alpha val="40000"/>
              </a:schemeClr>
            </a:glow>
            <a:softEdge rad="0"/>
          </a:effectLst>
        </p:spPr>
      </p:pic>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95600" y="4323778"/>
            <a:ext cx="2375507" cy="2026168"/>
          </a:xfrm>
          <a:prstGeom prst="rect">
            <a:avLst/>
          </a:prstGeom>
          <a:noFill/>
          <a:effectLst>
            <a:glow rad="63500">
              <a:schemeClr val="bg1">
                <a:lumMod val="65000"/>
                <a:lumOff val="35000"/>
                <a:alpha val="40000"/>
              </a:schemeClr>
            </a:glow>
            <a:softEdge rad="0"/>
          </a:effectLst>
        </p:spPr>
      </p:pic>
      <p:pic>
        <p:nvPicPr>
          <p:cNvPr id="2054" name="Picture 6" descr="http://www.veryicon.com/icon/png/System/Simple/Hard%20Driv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502" y="1676400"/>
            <a:ext cx="1752600" cy="1752600"/>
          </a:xfrm>
          <a:prstGeom prst="rect">
            <a:avLst/>
          </a:prstGeom>
          <a:noFill/>
          <a:effectLst>
            <a:glow rad="63500">
              <a:schemeClr val="bg1">
                <a:lumMod val="65000"/>
                <a:lumOff val="35000"/>
                <a:alpha val="40000"/>
              </a:schemeClr>
            </a:glow>
            <a:softEdge rad="0"/>
          </a:effectLst>
          <a:extLst>
            <a:ext uri="{909E8E84-426E-40DD-AFC4-6F175D3DCCD1}">
              <a14:hiddenFill xmlns:a14="http://schemas.microsoft.com/office/drawing/2010/main">
                <a:solidFill>
                  <a:srgbClr val="FFFFFF"/>
                </a:solidFill>
              </a14:hiddenFill>
            </a:ext>
          </a:extLst>
        </p:spPr>
      </p:pic>
      <p:pic>
        <p:nvPicPr>
          <p:cNvPr id="2056" name="Picture 8" descr="http://aux.iconpedia.net/uploads/1794106073134366566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1900" y="1371600"/>
            <a:ext cx="2366900" cy="2366900"/>
          </a:xfrm>
          <a:prstGeom prst="rect">
            <a:avLst/>
          </a:prstGeom>
          <a:noFill/>
          <a:effectLst>
            <a:glow rad="63500">
              <a:schemeClr val="bg1">
                <a:lumMod val="65000"/>
                <a:lumOff val="35000"/>
                <a:alpha val="40000"/>
              </a:schemeClr>
            </a:glow>
            <a:softEdge rad="0"/>
          </a:effectLst>
          <a:extLst>
            <a:ext uri="{909E8E84-426E-40DD-AFC4-6F175D3DCCD1}">
              <a14:hiddenFill xmlns:a14="http://schemas.microsoft.com/office/drawing/2010/main">
                <a:solidFill>
                  <a:srgbClr val="FFFFFF"/>
                </a:solidFill>
              </a14:hiddenFill>
            </a:ext>
          </a:extLst>
        </p:spPr>
      </p:pic>
      <p:pic>
        <p:nvPicPr>
          <p:cNvPr id="2060" name="Picture 12" descr="http://rocketdock.com/images/screenshots/remote_controll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1295400"/>
            <a:ext cx="2438400" cy="2438400"/>
          </a:xfrm>
          <a:prstGeom prst="rect">
            <a:avLst/>
          </a:prstGeom>
          <a:noFill/>
          <a:effectLst>
            <a:glow rad="63500">
              <a:schemeClr val="bg1">
                <a:lumMod val="65000"/>
                <a:lumOff val="35000"/>
                <a:alpha val="40000"/>
              </a:schemeClr>
            </a:glow>
            <a:softEdge rad="0"/>
          </a:effectLst>
          <a:extLst>
            <a:ext uri="{909E8E84-426E-40DD-AFC4-6F175D3DCCD1}">
              <a14:hiddenFill xmlns:a14="http://schemas.microsoft.com/office/drawing/2010/main">
                <a:solidFill>
                  <a:srgbClr val="FFFFFF"/>
                </a:solidFill>
              </a14:hiddenFill>
            </a:ext>
          </a:extLst>
        </p:spPr>
      </p:pic>
      <p:pic>
        <p:nvPicPr>
          <p:cNvPr id="2062" name="Picture 14" descr="http://www.phidgets.com/images/1072_0_Big.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5867400" y="4323778"/>
            <a:ext cx="2590800" cy="2026168"/>
          </a:xfrm>
          <a:prstGeom prst="rect">
            <a:avLst/>
          </a:prstGeom>
          <a:noFill/>
          <a:effectLst>
            <a:glow rad="63500">
              <a:schemeClr val="bg1">
                <a:lumMod val="65000"/>
                <a:lumOff val="35000"/>
                <a:alpha val="40000"/>
              </a:schemeClr>
            </a:glow>
            <a:softEdge rad="0"/>
          </a:effectLst>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92D04AB2-751C-49E1-A814-4C61107F2F15}"/>
              </a:ext>
            </a:extLst>
          </p:cNvPr>
          <p:cNvSpPr txBox="1">
            <a:spLocks/>
          </p:cNvSpPr>
          <p:nvPr/>
        </p:nvSpPr>
        <p:spPr>
          <a:xfrm>
            <a:off x="228600" y="3390900"/>
            <a:ext cx="8686800" cy="9906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spcBef>
                <a:spcPts val="3600"/>
              </a:spcBef>
            </a:pPr>
            <a:r>
              <a:rPr lang="en-US" dirty="0">
                <a:solidFill>
                  <a:schemeClr val="accent5">
                    <a:lumMod val="20000"/>
                    <a:lumOff val="80000"/>
                  </a:schemeClr>
                </a:solidFill>
              </a:rPr>
              <a:t>Bad cohesion</a:t>
            </a:r>
            <a:r>
              <a:rPr lang="en-US" dirty="0"/>
              <a:t>: spaghetti code, single-board computer</a:t>
            </a:r>
            <a:endParaRPr lang="bg-BG" dirty="0"/>
          </a:p>
        </p:txBody>
      </p:sp>
    </p:spTree>
    <p:extLst>
      <p:ext uri="{BB962C8B-B14F-4D97-AF65-F5344CB8AC3E}">
        <p14:creationId xmlns:p14="http://schemas.microsoft.com/office/powerpoint/2010/main" val="297288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 calcmode="lin" valueType="num">
                                      <p:cBhvr>
                                        <p:cTn id="12" dur="500" fill="hold"/>
                                        <p:tgtEl>
                                          <p:spTgt spid="2054"/>
                                        </p:tgtEl>
                                        <p:attrNameLst>
                                          <p:attrName>ppt_w</p:attrName>
                                        </p:attrNameLst>
                                      </p:cBhvr>
                                      <p:tavLst>
                                        <p:tav tm="0">
                                          <p:val>
                                            <p:fltVal val="0"/>
                                          </p:val>
                                        </p:tav>
                                        <p:tav tm="100000">
                                          <p:val>
                                            <p:strVal val="#ppt_w"/>
                                          </p:val>
                                        </p:tav>
                                      </p:tavLst>
                                    </p:anim>
                                    <p:anim calcmode="lin" valueType="num">
                                      <p:cBhvr>
                                        <p:cTn id="13" dur="500" fill="hold"/>
                                        <p:tgtEl>
                                          <p:spTgt spid="2054"/>
                                        </p:tgtEl>
                                        <p:attrNameLst>
                                          <p:attrName>ppt_h</p:attrName>
                                        </p:attrNameLst>
                                      </p:cBhvr>
                                      <p:tavLst>
                                        <p:tav tm="0">
                                          <p:val>
                                            <p:fltVal val="0"/>
                                          </p:val>
                                        </p:tav>
                                        <p:tav tm="100000">
                                          <p:val>
                                            <p:strVal val="#ppt_h"/>
                                          </p:val>
                                        </p:tav>
                                      </p:tavLst>
                                    </p:anim>
                                    <p:animEffect transition="in" filter="fade">
                                      <p:cBhvr>
                                        <p:cTn id="14" dur="500"/>
                                        <p:tgtEl>
                                          <p:spTgt spid="2054"/>
                                        </p:tgtEl>
                                      </p:cBhvr>
                                    </p:animEffect>
                                  </p:childTnLst>
                                </p:cTn>
                              </p:par>
                              <p:par>
                                <p:cTn id="15" presetID="53" presetClass="entr" presetSubtype="16" fill="hold" nodeType="withEffect">
                                  <p:stCondLst>
                                    <p:cond delay="0"/>
                                  </p:stCondLst>
                                  <p:childTnLst>
                                    <p:set>
                                      <p:cBhvr>
                                        <p:cTn id="16" dur="1" fill="hold">
                                          <p:stCondLst>
                                            <p:cond delay="0"/>
                                          </p:stCondLst>
                                        </p:cTn>
                                        <p:tgtEl>
                                          <p:spTgt spid="2056"/>
                                        </p:tgtEl>
                                        <p:attrNameLst>
                                          <p:attrName>style.visibility</p:attrName>
                                        </p:attrNameLst>
                                      </p:cBhvr>
                                      <p:to>
                                        <p:strVal val="visible"/>
                                      </p:to>
                                    </p:set>
                                    <p:anim calcmode="lin" valueType="num">
                                      <p:cBhvr>
                                        <p:cTn id="17" dur="500" fill="hold"/>
                                        <p:tgtEl>
                                          <p:spTgt spid="2056"/>
                                        </p:tgtEl>
                                        <p:attrNameLst>
                                          <p:attrName>ppt_w</p:attrName>
                                        </p:attrNameLst>
                                      </p:cBhvr>
                                      <p:tavLst>
                                        <p:tav tm="0">
                                          <p:val>
                                            <p:fltVal val="0"/>
                                          </p:val>
                                        </p:tav>
                                        <p:tav tm="100000">
                                          <p:val>
                                            <p:strVal val="#ppt_w"/>
                                          </p:val>
                                        </p:tav>
                                      </p:tavLst>
                                    </p:anim>
                                    <p:anim calcmode="lin" valueType="num">
                                      <p:cBhvr>
                                        <p:cTn id="18" dur="500" fill="hold"/>
                                        <p:tgtEl>
                                          <p:spTgt spid="2056"/>
                                        </p:tgtEl>
                                        <p:attrNameLst>
                                          <p:attrName>ppt_h</p:attrName>
                                        </p:attrNameLst>
                                      </p:cBhvr>
                                      <p:tavLst>
                                        <p:tav tm="0">
                                          <p:val>
                                            <p:fltVal val="0"/>
                                          </p:val>
                                        </p:tav>
                                        <p:tav tm="100000">
                                          <p:val>
                                            <p:strVal val="#ppt_h"/>
                                          </p:val>
                                        </p:tav>
                                      </p:tavLst>
                                    </p:anim>
                                    <p:animEffect transition="in" filter="fade">
                                      <p:cBhvr>
                                        <p:cTn id="19" dur="500"/>
                                        <p:tgtEl>
                                          <p:spTgt spid="2056"/>
                                        </p:tgtEl>
                                      </p:cBhvr>
                                    </p:animEffect>
                                  </p:childTnLst>
                                </p:cTn>
                              </p:par>
                              <p:par>
                                <p:cTn id="20" presetID="53" presetClass="entr" presetSubtype="16" fill="hold" nodeType="withEffect">
                                  <p:stCondLst>
                                    <p:cond delay="0"/>
                                  </p:stCondLst>
                                  <p:childTnLst>
                                    <p:set>
                                      <p:cBhvr>
                                        <p:cTn id="21" dur="1" fill="hold">
                                          <p:stCondLst>
                                            <p:cond delay="0"/>
                                          </p:stCondLst>
                                        </p:cTn>
                                        <p:tgtEl>
                                          <p:spTgt spid="2060"/>
                                        </p:tgtEl>
                                        <p:attrNameLst>
                                          <p:attrName>style.visibility</p:attrName>
                                        </p:attrNameLst>
                                      </p:cBhvr>
                                      <p:to>
                                        <p:strVal val="visible"/>
                                      </p:to>
                                    </p:set>
                                    <p:anim calcmode="lin" valueType="num">
                                      <p:cBhvr>
                                        <p:cTn id="22" dur="500" fill="hold"/>
                                        <p:tgtEl>
                                          <p:spTgt spid="2060"/>
                                        </p:tgtEl>
                                        <p:attrNameLst>
                                          <p:attrName>ppt_w</p:attrName>
                                        </p:attrNameLst>
                                      </p:cBhvr>
                                      <p:tavLst>
                                        <p:tav tm="0">
                                          <p:val>
                                            <p:fltVal val="0"/>
                                          </p:val>
                                        </p:tav>
                                        <p:tav tm="100000">
                                          <p:val>
                                            <p:strVal val="#ppt_w"/>
                                          </p:val>
                                        </p:tav>
                                      </p:tavLst>
                                    </p:anim>
                                    <p:anim calcmode="lin" valueType="num">
                                      <p:cBhvr>
                                        <p:cTn id="23" dur="500" fill="hold"/>
                                        <p:tgtEl>
                                          <p:spTgt spid="2060"/>
                                        </p:tgtEl>
                                        <p:attrNameLst>
                                          <p:attrName>ppt_h</p:attrName>
                                        </p:attrNameLst>
                                      </p:cBhvr>
                                      <p:tavLst>
                                        <p:tav tm="0">
                                          <p:val>
                                            <p:fltVal val="0"/>
                                          </p:val>
                                        </p:tav>
                                        <p:tav tm="100000">
                                          <p:val>
                                            <p:strVal val="#ppt_h"/>
                                          </p:val>
                                        </p:tav>
                                      </p:tavLst>
                                    </p:anim>
                                    <p:animEffect transition="in" filter="fade">
                                      <p:cBhvr>
                                        <p:cTn id="24" dur="500"/>
                                        <p:tgtEl>
                                          <p:spTgt spid="20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0"/>
                                  </p:stCondLst>
                                  <p:childTnLst>
                                    <p:set>
                                      <p:cBhvr>
                                        <p:cTn id="38" dur="1" fill="hold">
                                          <p:stCondLst>
                                            <p:cond delay="0"/>
                                          </p:stCondLst>
                                        </p:cTn>
                                        <p:tgtEl>
                                          <p:spTgt spid="2051"/>
                                        </p:tgtEl>
                                        <p:attrNameLst>
                                          <p:attrName>style.visibility</p:attrName>
                                        </p:attrNameLst>
                                      </p:cBhvr>
                                      <p:to>
                                        <p:strVal val="visible"/>
                                      </p:to>
                                    </p:set>
                                    <p:anim calcmode="lin" valueType="num">
                                      <p:cBhvr>
                                        <p:cTn id="39" dur="500" fill="hold"/>
                                        <p:tgtEl>
                                          <p:spTgt spid="2051"/>
                                        </p:tgtEl>
                                        <p:attrNameLst>
                                          <p:attrName>ppt_w</p:attrName>
                                        </p:attrNameLst>
                                      </p:cBhvr>
                                      <p:tavLst>
                                        <p:tav tm="0">
                                          <p:val>
                                            <p:fltVal val="0"/>
                                          </p:val>
                                        </p:tav>
                                        <p:tav tm="100000">
                                          <p:val>
                                            <p:strVal val="#ppt_w"/>
                                          </p:val>
                                        </p:tav>
                                      </p:tavLst>
                                    </p:anim>
                                    <p:anim calcmode="lin" valueType="num">
                                      <p:cBhvr>
                                        <p:cTn id="40" dur="500" fill="hold"/>
                                        <p:tgtEl>
                                          <p:spTgt spid="2051"/>
                                        </p:tgtEl>
                                        <p:attrNameLst>
                                          <p:attrName>ppt_h</p:attrName>
                                        </p:attrNameLst>
                                      </p:cBhvr>
                                      <p:tavLst>
                                        <p:tav tm="0">
                                          <p:val>
                                            <p:fltVal val="0"/>
                                          </p:val>
                                        </p:tav>
                                        <p:tav tm="100000">
                                          <p:val>
                                            <p:strVal val="#ppt_h"/>
                                          </p:val>
                                        </p:tav>
                                      </p:tavLst>
                                    </p:anim>
                                    <p:animEffect transition="in" filter="fade">
                                      <p:cBhvr>
                                        <p:cTn id="41" dur="500"/>
                                        <p:tgtEl>
                                          <p:spTgt spid="2051"/>
                                        </p:tgtEl>
                                      </p:cBhvr>
                                    </p:animEffect>
                                  </p:childTnLst>
                                </p:cTn>
                              </p:par>
                              <p:par>
                                <p:cTn id="42" presetID="53" presetClass="entr" presetSubtype="16" fill="hold" nodeType="withEffect">
                                  <p:stCondLst>
                                    <p:cond delay="0"/>
                                  </p:stCondLst>
                                  <p:childTnLst>
                                    <p:set>
                                      <p:cBhvr>
                                        <p:cTn id="43" dur="1" fill="hold">
                                          <p:stCondLst>
                                            <p:cond delay="0"/>
                                          </p:stCondLst>
                                        </p:cTn>
                                        <p:tgtEl>
                                          <p:spTgt spid="2062"/>
                                        </p:tgtEl>
                                        <p:attrNameLst>
                                          <p:attrName>style.visibility</p:attrName>
                                        </p:attrNameLst>
                                      </p:cBhvr>
                                      <p:to>
                                        <p:strVal val="visible"/>
                                      </p:to>
                                    </p:set>
                                    <p:anim calcmode="lin" valueType="num">
                                      <p:cBhvr>
                                        <p:cTn id="44" dur="500" fill="hold"/>
                                        <p:tgtEl>
                                          <p:spTgt spid="2062"/>
                                        </p:tgtEl>
                                        <p:attrNameLst>
                                          <p:attrName>ppt_w</p:attrName>
                                        </p:attrNameLst>
                                      </p:cBhvr>
                                      <p:tavLst>
                                        <p:tav tm="0">
                                          <p:val>
                                            <p:fltVal val="0"/>
                                          </p:val>
                                        </p:tav>
                                        <p:tav tm="100000">
                                          <p:val>
                                            <p:strVal val="#ppt_w"/>
                                          </p:val>
                                        </p:tav>
                                      </p:tavLst>
                                    </p:anim>
                                    <p:anim calcmode="lin" valueType="num">
                                      <p:cBhvr>
                                        <p:cTn id="45" dur="500" fill="hold"/>
                                        <p:tgtEl>
                                          <p:spTgt spid="2062"/>
                                        </p:tgtEl>
                                        <p:attrNameLst>
                                          <p:attrName>ppt_h</p:attrName>
                                        </p:attrNameLst>
                                      </p:cBhvr>
                                      <p:tavLst>
                                        <p:tav tm="0">
                                          <p:val>
                                            <p:fltVal val="0"/>
                                          </p:val>
                                        </p:tav>
                                        <p:tav tm="100000">
                                          <p:val>
                                            <p:strVal val="#ppt_h"/>
                                          </p:val>
                                        </p:tav>
                                      </p:tavLst>
                                    </p:anim>
                                    <p:animEffect transition="in" filter="fade">
                                      <p:cBhvr>
                                        <p:cTn id="46"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Cohesion</a:t>
            </a:r>
          </a:p>
        </p:txBody>
      </p:sp>
      <p:sp>
        <p:nvSpPr>
          <p:cNvPr id="3" name="Content Placeholder 2"/>
          <p:cNvSpPr>
            <a:spLocks noGrp="1"/>
          </p:cNvSpPr>
          <p:nvPr>
            <p:ph idx="1"/>
          </p:nvPr>
        </p:nvSpPr>
        <p:spPr>
          <a:xfrm>
            <a:off x="228600" y="762000"/>
            <a:ext cx="8686800" cy="5638800"/>
          </a:xfrm>
        </p:spPr>
        <p:txBody>
          <a:bodyPr/>
          <a:lstStyle/>
          <a:p>
            <a:pPr>
              <a:lnSpc>
                <a:spcPct val="100000"/>
              </a:lnSpc>
            </a:pPr>
            <a:r>
              <a:rPr lang="en-US" dirty="0">
                <a:solidFill>
                  <a:schemeClr val="accent5">
                    <a:lumMod val="20000"/>
                    <a:lumOff val="80000"/>
                  </a:schemeClr>
                </a:solidFill>
              </a:rPr>
              <a:t>Strong cohesion </a:t>
            </a:r>
            <a:r>
              <a:rPr lang="en-US" dirty="0"/>
              <a:t>(good cohesion) example</a:t>
            </a:r>
          </a:p>
          <a:p>
            <a:pPr lvl="1">
              <a:lnSpc>
                <a:spcPct val="100000"/>
              </a:lnSpc>
            </a:pPr>
            <a:r>
              <a:rPr lang="en-US" dirty="0"/>
              <a:t>Class </a:t>
            </a:r>
            <a:r>
              <a:rPr lang="en-US" dirty="0">
                <a:solidFill>
                  <a:schemeClr val="accent5">
                    <a:lumMod val="20000"/>
                    <a:lumOff val="80000"/>
                  </a:schemeClr>
                </a:solidFill>
                <a:latin typeface="Consolas" pitchFamily="49" charset="0"/>
                <a:cs typeface="Consolas" pitchFamily="49" charset="0"/>
              </a:rPr>
              <a:t>Math</a:t>
            </a:r>
            <a:r>
              <a:rPr lang="en-US" dirty="0"/>
              <a:t> that has methods:</a:t>
            </a:r>
          </a:p>
          <a:p>
            <a:pPr lvl="2">
              <a:lnSpc>
                <a:spcPct val="100000"/>
              </a:lnSpc>
              <a:buNone/>
            </a:pPr>
            <a:r>
              <a:rPr lang="en-US" dirty="0">
                <a:solidFill>
                  <a:schemeClr val="accent5">
                    <a:lumMod val="20000"/>
                    <a:lumOff val="80000"/>
                  </a:schemeClr>
                </a:solidFill>
                <a:latin typeface="Consolas" pitchFamily="49" charset="0"/>
                <a:cs typeface="Consolas" pitchFamily="49" charset="0"/>
              </a:rPr>
              <a:t>Sin()</a:t>
            </a:r>
            <a:r>
              <a:rPr lang="en-US" dirty="0"/>
              <a:t>, </a:t>
            </a:r>
            <a:r>
              <a:rPr lang="en-US" dirty="0">
                <a:solidFill>
                  <a:schemeClr val="accent5">
                    <a:lumMod val="20000"/>
                    <a:lumOff val="80000"/>
                  </a:schemeClr>
                </a:solidFill>
                <a:latin typeface="Consolas" pitchFamily="49" charset="0"/>
                <a:cs typeface="Consolas" pitchFamily="49" charset="0"/>
              </a:rPr>
              <a:t>Cos()</a:t>
            </a:r>
            <a:r>
              <a:rPr lang="en-US" dirty="0"/>
              <a:t>, </a:t>
            </a:r>
            <a:r>
              <a:rPr lang="en-US" dirty="0">
                <a:solidFill>
                  <a:schemeClr val="accent5">
                    <a:lumMod val="20000"/>
                    <a:lumOff val="80000"/>
                  </a:schemeClr>
                </a:solidFill>
                <a:latin typeface="Consolas" pitchFamily="49" charset="0"/>
                <a:cs typeface="Consolas" pitchFamily="49" charset="0"/>
              </a:rPr>
              <a:t>Asin()</a:t>
            </a:r>
          </a:p>
          <a:p>
            <a:pPr lvl="2">
              <a:lnSpc>
                <a:spcPct val="100000"/>
              </a:lnSpc>
              <a:buNone/>
            </a:pPr>
            <a:r>
              <a:rPr lang="en-US" dirty="0">
                <a:solidFill>
                  <a:schemeClr val="accent5">
                    <a:lumMod val="20000"/>
                    <a:lumOff val="80000"/>
                  </a:schemeClr>
                </a:solidFill>
                <a:latin typeface="Consolas" pitchFamily="49" charset="0"/>
                <a:cs typeface="Consolas" pitchFamily="49" charset="0"/>
              </a:rPr>
              <a:t>Sqrt()</a:t>
            </a:r>
            <a:r>
              <a:rPr lang="en-US" dirty="0"/>
              <a:t>, </a:t>
            </a:r>
            <a:r>
              <a:rPr lang="en-US" dirty="0">
                <a:solidFill>
                  <a:schemeClr val="accent5">
                    <a:lumMod val="20000"/>
                    <a:lumOff val="80000"/>
                  </a:schemeClr>
                </a:solidFill>
                <a:latin typeface="Consolas" pitchFamily="49" charset="0"/>
                <a:cs typeface="Consolas" pitchFamily="49" charset="0"/>
              </a:rPr>
              <a:t>Pow()</a:t>
            </a:r>
            <a:r>
              <a:rPr lang="en-US" dirty="0"/>
              <a:t>, </a:t>
            </a:r>
            <a:r>
              <a:rPr lang="en-US" dirty="0">
                <a:solidFill>
                  <a:schemeClr val="accent5">
                    <a:lumMod val="20000"/>
                    <a:lumOff val="80000"/>
                  </a:schemeClr>
                </a:solidFill>
                <a:latin typeface="Consolas" pitchFamily="49" charset="0"/>
                <a:cs typeface="Consolas" pitchFamily="49" charset="0"/>
              </a:rPr>
              <a:t>Exp()</a:t>
            </a:r>
          </a:p>
          <a:p>
            <a:pPr lvl="2">
              <a:lnSpc>
                <a:spcPct val="100000"/>
              </a:lnSpc>
              <a:buNone/>
            </a:pPr>
            <a:r>
              <a:rPr lang="en-US" dirty="0">
                <a:solidFill>
                  <a:schemeClr val="accent5">
                    <a:lumMod val="20000"/>
                    <a:lumOff val="80000"/>
                  </a:schemeClr>
                </a:solidFill>
                <a:latin typeface="Consolas" pitchFamily="49" charset="0"/>
                <a:cs typeface="Consolas" pitchFamily="49" charset="0"/>
              </a:rPr>
              <a:t>Math.PI</a:t>
            </a:r>
            <a:r>
              <a:rPr lang="en-US" dirty="0"/>
              <a:t>, </a:t>
            </a:r>
            <a:r>
              <a:rPr lang="en-US" dirty="0">
                <a:solidFill>
                  <a:schemeClr val="accent5">
                    <a:lumMod val="20000"/>
                    <a:lumOff val="80000"/>
                  </a:schemeClr>
                </a:solidFill>
                <a:latin typeface="Consolas" pitchFamily="49" charset="0"/>
                <a:cs typeface="Consolas" pitchFamily="49" charset="0"/>
              </a:rPr>
              <a:t>Math.E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 name="Rectangle 5"/>
          <p:cNvSpPr>
            <a:spLocks noChangeArrowheads="1"/>
          </p:cNvSpPr>
          <p:nvPr/>
        </p:nvSpPr>
        <p:spPr bwMode="auto">
          <a:xfrm>
            <a:off x="685800" y="3886200"/>
            <a:ext cx="7772400" cy="25853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sideA = 40, sideB = 69;</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angleAB = Math.PI / 3;</a:t>
            </a:r>
          </a:p>
          <a:p>
            <a:pPr eaLnBrk="0" hangingPunct="0">
              <a:lnSpc>
                <a:spcPct val="9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sideC = </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Math.Pow(sideA, 2) + Math.Pow(sideB, 2)           </a:t>
            </a: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- 2 * sideA * sideB * Math.Cos(angleAB);</a:t>
            </a:r>
          </a:p>
          <a:p>
            <a:pPr eaLnBrk="0" hangingPunct="0">
              <a:lnSpc>
                <a:spcPct val="9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sidesSqrtSum = Math.Sqrt(sideA) + </a:t>
            </a:r>
            <a:b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Math.Sqrt(sideB) + Math.Sqrt(sideC);</a:t>
            </a:r>
          </a:p>
        </p:txBody>
      </p:sp>
      <p:pic>
        <p:nvPicPr>
          <p:cNvPr id="30722" name="Picture 2" descr="http://www.space-matters.info/img/waterstrider.jpg"/>
          <p:cNvPicPr>
            <a:picLocks noChangeAspect="1" noChangeArrowheads="1"/>
          </p:cNvPicPr>
          <p:nvPr/>
        </p:nvPicPr>
        <p:blipFill>
          <a:blip r:embed="rId2" cstate="email">
            <a:grayscl/>
            <a:extLst>
              <a:ext uri="{28A0092B-C50C-407E-A947-70E740481C1C}">
                <a14:useLocalDpi xmlns:a14="http://schemas.microsoft.com/office/drawing/2010/main" val="0"/>
              </a:ext>
            </a:extLst>
          </a:blip>
          <a:srcRect/>
          <a:stretch>
            <a:fillRect/>
          </a:stretch>
        </p:blipFill>
        <p:spPr bwMode="auto">
          <a:xfrm>
            <a:off x="5987227" y="1600200"/>
            <a:ext cx="2470973" cy="1828800"/>
          </a:xfrm>
          <a:prstGeom prst="roundRect">
            <a:avLst>
              <a:gd name="adj" fmla="val 13492"/>
            </a:avLst>
          </a:prstGeom>
          <a:ln>
            <a:noFill/>
          </a:ln>
          <a:effectLst>
            <a:softEdge rad="112500"/>
          </a:effectLst>
        </p:spPr>
      </p:pic>
    </p:spTree>
    <p:extLst>
      <p:ext uri="{BB962C8B-B14F-4D97-AF65-F5344CB8AC3E}">
        <p14:creationId xmlns:p14="http://schemas.microsoft.com/office/powerpoint/2010/main" val="110926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4038600" y="2791953"/>
            <a:ext cx="4394200" cy="789447"/>
          </a:xfrm>
          <a:prstGeom prst="rect">
            <a:avLst/>
          </a:prstGeom>
          <a:effectLst/>
        </p:spPr>
        <p:txBody>
          <a:bodyPr wrap="square" lIns="0" tIns="0" rIns="0" bIns="0" anchor="b">
            <a:spAutoFit/>
          </a:bodyPr>
          <a:lstStyle/>
          <a:p>
            <a:pPr algn="ctr">
              <a:lnSpc>
                <a:spcPct val="95000"/>
              </a:lnSpc>
            </a:pPr>
            <a:r>
              <a:rPr lang="en-US" sz="5400" dirty="0">
                <a:solidFill>
                  <a:srgbClr val="CCFF33"/>
                </a:solidFill>
                <a:effectLst>
                  <a:outerShdw blurRad="30000" dist="30000" dir="2700000" algn="tl" rotWithShape="0">
                    <a:srgbClr val="30356E">
                      <a:shade val="45000"/>
                      <a:satMod val="150000"/>
                      <a:alpha val="90000"/>
                    </a:srgbClr>
                  </a:outerShdw>
                  <a:reflection blurRad="12000" stA="20000" endPos="50000" dist="12700" dir="5400000" sy="-100000" algn="bl" rotWithShape="0"/>
                </a:effectLst>
              </a:rPr>
              <a:t>Polymorphism</a:t>
            </a:r>
            <a:endParaRPr lang="en-US" sz="48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472" y="2514600"/>
            <a:ext cx="3774728" cy="3745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57200"/>
            <a:ext cx="3597667" cy="162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181629"/>
            <a:ext cx="1981200" cy="2078437"/>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036093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Cohesion</a:t>
            </a:r>
            <a:endParaRPr lang="en-US" b="0" dirty="0"/>
          </a:p>
        </p:txBody>
      </p:sp>
      <p:sp>
        <p:nvSpPr>
          <p:cNvPr id="3" name="Content Placeholder 2"/>
          <p:cNvSpPr>
            <a:spLocks noGrp="1"/>
          </p:cNvSpPr>
          <p:nvPr>
            <p:ph idx="1"/>
          </p:nvPr>
        </p:nvSpPr>
        <p:spPr>
          <a:xfrm>
            <a:off x="228600" y="914400"/>
            <a:ext cx="8686800" cy="1219200"/>
          </a:xfrm>
        </p:spPr>
        <p:txBody>
          <a:bodyPr/>
          <a:lstStyle/>
          <a:p>
            <a:pPr>
              <a:lnSpc>
                <a:spcPct val="100000"/>
              </a:lnSpc>
            </a:pPr>
            <a:r>
              <a:rPr lang="en-US" dirty="0">
                <a:solidFill>
                  <a:schemeClr val="accent5">
                    <a:lumMod val="20000"/>
                    <a:lumOff val="80000"/>
                  </a:schemeClr>
                </a:solidFill>
              </a:rPr>
              <a:t>Weak cohesion </a:t>
            </a:r>
            <a:r>
              <a:rPr lang="en-US" dirty="0"/>
              <a:t>(bad cohesion) example</a:t>
            </a:r>
          </a:p>
          <a:p>
            <a:pPr lvl="1">
              <a:lnSpc>
                <a:spcPct val="100000"/>
              </a:lnSpc>
            </a:pPr>
            <a:r>
              <a:rPr lang="en-US" dirty="0"/>
              <a:t> Class </a:t>
            </a:r>
            <a:r>
              <a:rPr lang="en-US" dirty="0">
                <a:solidFill>
                  <a:schemeClr val="accent5">
                    <a:lumMod val="20000"/>
                    <a:lumOff val="80000"/>
                  </a:schemeClr>
                </a:solidFill>
                <a:latin typeface="Consolas" pitchFamily="49" charset="0"/>
                <a:cs typeface="Consolas" pitchFamily="49" charset="0"/>
              </a:rPr>
              <a:t>Magic</a:t>
            </a:r>
            <a:r>
              <a:rPr lang="en-US" dirty="0"/>
              <a:t> that has these methods: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 name="Rectangle 6"/>
          <p:cNvSpPr>
            <a:spLocks noChangeArrowheads="1"/>
          </p:cNvSpPr>
          <p:nvPr/>
        </p:nvSpPr>
        <p:spPr bwMode="auto">
          <a:xfrm>
            <a:off x="612775" y="2286000"/>
            <a:ext cx="7920038" cy="17594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PrintDocument(Document d);</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SendEmail(</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recipient, string subject, string text);</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void CalculateDistanceBetweenPoints(</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x1, int y1, int x2, int y2)</a:t>
            </a:r>
          </a:p>
        </p:txBody>
      </p:sp>
      <p:sp>
        <p:nvSpPr>
          <p:cNvPr id="8" name="Rectangle 5"/>
          <p:cNvSpPr>
            <a:spLocks noChangeArrowheads="1"/>
          </p:cNvSpPr>
          <p:nvPr/>
        </p:nvSpPr>
        <p:spPr bwMode="auto">
          <a:xfrm>
            <a:off x="609600" y="5029200"/>
            <a:ext cx="7921625" cy="10686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MagicClass.MakePizza("Fat Pepperoni");</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MagicClass.WithdrawMoney("999e6");</a:t>
            </a:r>
          </a:p>
          <a:p>
            <a:pPr eaLnBrk="0" hangingPunct="0">
              <a:lnSpc>
                <a:spcPts val="26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MagicClass.OpenDBConnection();</a:t>
            </a:r>
          </a:p>
        </p:txBody>
      </p:sp>
      <p:sp>
        <p:nvSpPr>
          <p:cNvPr id="7" name="Content Placeholder 2">
            <a:extLst>
              <a:ext uri="{FF2B5EF4-FFF2-40B4-BE49-F238E27FC236}">
                <a16:creationId xmlns:a16="http://schemas.microsoft.com/office/drawing/2014/main" id="{487EC972-268B-462D-B4C3-2D728DEC2401}"/>
              </a:ext>
            </a:extLst>
          </p:cNvPr>
          <p:cNvSpPr txBox="1">
            <a:spLocks/>
          </p:cNvSpPr>
          <p:nvPr/>
        </p:nvSpPr>
        <p:spPr>
          <a:xfrm>
            <a:off x="228600" y="4419600"/>
            <a:ext cx="8686800" cy="533400"/>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nSpc>
                <a:spcPct val="100000"/>
              </a:lnSpc>
            </a:pPr>
            <a:r>
              <a:rPr lang="en-US" dirty="0"/>
              <a:t>Another example:</a:t>
            </a:r>
          </a:p>
        </p:txBody>
      </p:sp>
    </p:spTree>
    <p:extLst>
      <p:ext uri="{BB962C8B-B14F-4D97-AF65-F5344CB8AC3E}">
        <p14:creationId xmlns:p14="http://schemas.microsoft.com/office/powerpoint/2010/main" val="26306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3" name="Content Placeholder 2"/>
          <p:cNvSpPr>
            <a:spLocks noGrp="1"/>
          </p:cNvSpPr>
          <p:nvPr>
            <p:ph idx="1"/>
          </p:nvPr>
        </p:nvSpPr>
        <p:spPr/>
        <p:txBody>
          <a:bodyPr/>
          <a:lstStyle/>
          <a:p>
            <a:pPr>
              <a:lnSpc>
                <a:spcPct val="100000"/>
              </a:lnSpc>
            </a:pPr>
            <a:r>
              <a:rPr lang="en-US" dirty="0">
                <a:solidFill>
                  <a:schemeClr val="accent5">
                    <a:lumMod val="20000"/>
                    <a:lumOff val="80000"/>
                  </a:schemeClr>
                </a:solidFill>
              </a:rPr>
              <a:t>Coupling</a:t>
            </a:r>
            <a:r>
              <a:rPr lang="en-US" dirty="0"/>
              <a:t> describes how tightly a class or routine is related to other classes or </a:t>
            </a:r>
            <a:r>
              <a:rPr lang="bg-BG" dirty="0"/>
              <a:t>routines</a:t>
            </a:r>
            <a:endParaRPr lang="en-US" dirty="0"/>
          </a:p>
          <a:p>
            <a:pPr>
              <a:lnSpc>
                <a:spcPct val="100000"/>
              </a:lnSpc>
            </a:pPr>
            <a:r>
              <a:rPr lang="en-US" dirty="0"/>
              <a:t>Coupling must be kept </a:t>
            </a:r>
            <a:r>
              <a:rPr lang="en-US" dirty="0">
                <a:solidFill>
                  <a:schemeClr val="accent5">
                    <a:lumMod val="20000"/>
                    <a:lumOff val="80000"/>
                  </a:schemeClr>
                </a:solidFill>
              </a:rPr>
              <a:t>loose</a:t>
            </a:r>
          </a:p>
          <a:p>
            <a:pPr lvl="1">
              <a:lnSpc>
                <a:spcPct val="100000"/>
              </a:lnSpc>
            </a:pPr>
            <a:r>
              <a:rPr lang="en-US" dirty="0"/>
              <a:t>Modules must depend little on each other </a:t>
            </a:r>
          </a:p>
          <a:p>
            <a:pPr lvl="2">
              <a:lnSpc>
                <a:spcPct val="100000"/>
              </a:lnSpc>
            </a:pPr>
            <a:r>
              <a:rPr lang="en-US" dirty="0"/>
              <a:t>Or be entirely independent (</a:t>
            </a:r>
            <a:r>
              <a:rPr lang="en-US" dirty="0">
                <a:solidFill>
                  <a:schemeClr val="accent5">
                    <a:lumMod val="20000"/>
                    <a:lumOff val="80000"/>
                  </a:schemeClr>
                </a:solidFill>
              </a:rPr>
              <a:t>loosely coupled</a:t>
            </a:r>
            <a:r>
              <a:rPr lang="en-US" dirty="0"/>
              <a:t>)</a:t>
            </a:r>
          </a:p>
          <a:p>
            <a:pPr lvl="1">
              <a:lnSpc>
                <a:spcPct val="100000"/>
              </a:lnSpc>
            </a:pPr>
            <a:r>
              <a:rPr lang="en-US" dirty="0"/>
              <a:t>All classes / routines must have small, direct, visible, and flexible relationships to other classes / routines</a:t>
            </a:r>
          </a:p>
          <a:p>
            <a:pPr lvl="1">
              <a:lnSpc>
                <a:spcPct val="100000"/>
              </a:lnSpc>
            </a:pPr>
            <a:r>
              <a:rPr lang="en-US" dirty="0"/>
              <a:t>One module must be easily used by other modules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Tree>
    <p:extLst>
      <p:ext uri="{BB962C8B-B14F-4D97-AF65-F5344CB8AC3E}">
        <p14:creationId xmlns:p14="http://schemas.microsoft.com/office/powerpoint/2010/main" val="60763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Loose and Tight Coupling</a:t>
            </a:r>
          </a:p>
        </p:txBody>
      </p:sp>
      <p:sp>
        <p:nvSpPr>
          <p:cNvPr id="3" name="Content Placeholder 2"/>
          <p:cNvSpPr>
            <a:spLocks noGrp="1"/>
          </p:cNvSpPr>
          <p:nvPr>
            <p:ph idx="1"/>
          </p:nvPr>
        </p:nvSpPr>
        <p:spPr>
          <a:xfrm>
            <a:off x="228600" y="979487"/>
            <a:ext cx="4876800" cy="2449513"/>
          </a:xfrm>
        </p:spPr>
        <p:txBody>
          <a:bodyPr/>
          <a:lstStyle/>
          <a:p>
            <a:pPr>
              <a:spcBef>
                <a:spcPct val="35000"/>
              </a:spcBef>
              <a:tabLst>
                <a:tab pos="5200650" algn="l"/>
              </a:tabLst>
            </a:pPr>
            <a:r>
              <a:rPr lang="en-US" sz="2800" dirty="0"/>
              <a:t>Loose Coupling:</a:t>
            </a:r>
          </a:p>
          <a:p>
            <a:pPr lvl="1">
              <a:spcBef>
                <a:spcPct val="35000"/>
              </a:spcBef>
              <a:tabLst>
                <a:tab pos="5200650" algn="l"/>
              </a:tabLst>
            </a:pPr>
            <a:r>
              <a:rPr lang="en-US" sz="2600" dirty="0"/>
              <a:t>Easily replace old HDD</a:t>
            </a:r>
          </a:p>
          <a:p>
            <a:pPr lvl="1">
              <a:spcBef>
                <a:spcPct val="35000"/>
              </a:spcBef>
              <a:tabLst>
                <a:tab pos="5200650" algn="l"/>
              </a:tabLst>
            </a:pPr>
            <a:r>
              <a:rPr lang="en-US" sz="2600" dirty="0"/>
              <a:t>Easily place this HDD to another motherboard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pic>
        <p:nvPicPr>
          <p:cNvPr id="5" name="Picture 13" descr="SATA-hdd"/>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1196975"/>
            <a:ext cx="2571750" cy="2232025"/>
          </a:xfrm>
          <a:prstGeom prst="roundRect">
            <a:avLst>
              <a:gd name="adj" fmla="val 3438"/>
            </a:avLst>
          </a:prstGeom>
          <a:noFill/>
        </p:spPr>
      </p:pic>
      <p:pic>
        <p:nvPicPr>
          <p:cNvPr id="6" name="Picture 11" descr="termek_26666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67338" y="3810000"/>
            <a:ext cx="3167062" cy="2668588"/>
          </a:xfrm>
          <a:prstGeom prst="roundRect">
            <a:avLst>
              <a:gd name="adj" fmla="val 3438"/>
            </a:avLst>
          </a:prstGeom>
          <a:noFill/>
        </p:spPr>
      </p:pic>
      <p:sp>
        <p:nvSpPr>
          <p:cNvPr id="7" name="Content Placeholder 2">
            <a:extLst>
              <a:ext uri="{FF2B5EF4-FFF2-40B4-BE49-F238E27FC236}">
                <a16:creationId xmlns:a16="http://schemas.microsoft.com/office/drawing/2014/main" id="{3D5485A0-A632-4668-96F6-5C3ED95E4F29}"/>
              </a:ext>
            </a:extLst>
          </p:cNvPr>
          <p:cNvSpPr txBox="1">
            <a:spLocks/>
          </p:cNvSpPr>
          <p:nvPr/>
        </p:nvSpPr>
        <p:spPr>
          <a:xfrm>
            <a:off x="228600" y="3810000"/>
            <a:ext cx="4876800" cy="2449513"/>
          </a:xfrm>
          <a:prstGeom prst="rect">
            <a:avLst/>
          </a:prstGeom>
        </p:spPr>
        <p:txBody>
          <a:bodyPr/>
          <a:lstStyle>
            <a:lvl1pPr marL="282575" indent="-282575" algn="l" rtl="0" eaLnBrk="0" fontAlgn="base" hangingPunct="0">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spcBef>
                <a:spcPct val="35000"/>
              </a:spcBef>
              <a:tabLst>
                <a:tab pos="5200650" algn="l"/>
              </a:tabLst>
            </a:pPr>
            <a:r>
              <a:rPr lang="en-US" sz="2800" dirty="0"/>
              <a:t>Tight Coupling:</a:t>
            </a:r>
          </a:p>
          <a:p>
            <a:pPr lvl="1">
              <a:spcBef>
                <a:spcPct val="35000"/>
              </a:spcBef>
              <a:tabLst>
                <a:tab pos="5200650" algn="l"/>
              </a:tabLst>
            </a:pPr>
            <a:r>
              <a:rPr lang="en-US" sz="2600" dirty="0"/>
              <a:t>Where is the video adapter?</a:t>
            </a:r>
          </a:p>
          <a:p>
            <a:pPr lvl="1">
              <a:spcBef>
                <a:spcPct val="35000"/>
              </a:spcBef>
              <a:tabLst>
                <a:tab pos="5200650" algn="l"/>
              </a:tabLst>
            </a:pPr>
            <a:r>
              <a:rPr lang="en-US" sz="2600" dirty="0"/>
              <a:t>Can you change the video controller?</a:t>
            </a:r>
            <a:endParaRPr lang="bg-BG" sz="2600" dirty="0"/>
          </a:p>
        </p:txBody>
      </p:sp>
    </p:spTree>
    <p:extLst>
      <p:ext uri="{BB962C8B-B14F-4D97-AF65-F5344CB8AC3E}">
        <p14:creationId xmlns:p14="http://schemas.microsoft.com/office/powerpoint/2010/main" val="263485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Loose </a:t>
            </a:r>
            <a:r>
              <a:rPr lang="en-US"/>
              <a:t>Coupling – Example</a:t>
            </a:r>
            <a:endParaRPr lang="en-US" dirty="0"/>
          </a:p>
        </p:txBody>
      </p:sp>
      <p:sp>
        <p:nvSpPr>
          <p:cNvPr id="7" name="Rectangle 5"/>
          <p:cNvSpPr>
            <a:spLocks noGrp="1" noChangeArrowheads="1"/>
          </p:cNvSpPr>
          <p:nvPr>
            <p:ph idx="1"/>
          </p:nvPr>
        </p:nvSpPr>
        <p:spPr bwMode="auto">
          <a:xfrm>
            <a:off x="457200" y="920889"/>
            <a:ext cx="8229600" cy="555536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marR="0" lvl="0" indent="0" defTabSz="914400" latinLnBrk="0">
              <a:lnSpc>
                <a:spcPct val="100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class Report</a:t>
            </a:r>
          </a:p>
          <a:p>
            <a:pPr marL="0" marR="0" lvl="0" indent="0" defTabSz="914400" latinLnBrk="0">
              <a:lnSpc>
                <a:spcPct val="100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a:t>
            </a:r>
          </a:p>
          <a:p>
            <a:pPr marL="0" marR="0" lvl="0" indent="0" defTabSz="914400" latinLnBrk="0">
              <a:lnSpc>
                <a:spcPct val="75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public bool LoadFromFile(string fileName) {…}</a:t>
            </a:r>
          </a:p>
          <a:p>
            <a:pPr marL="0" marR="0" lvl="0" indent="0" defTabSz="914400" latinLnBrk="0">
              <a:lnSpc>
                <a:spcPct val="100000"/>
              </a:lnSpc>
              <a:spcBef>
                <a:spcPts val="1200"/>
              </a:spcBef>
              <a:spcAft>
                <a:spcPct val="0"/>
              </a:spcAft>
              <a:buFontTx/>
              <a:buNone/>
              <a:tabLst/>
              <a:defRPr/>
            </a:pPr>
            <a:r>
              <a:rPr lang="en-US" sz="2000" noProof="1">
                <a:solidFill>
                  <a:srgbClr val="8CF4F2"/>
                </a:solidFill>
                <a:latin typeface="Consolas" pitchFamily="49" charset="0"/>
                <a:cs typeface="Consolas" pitchFamily="49" charset="0"/>
              </a:rPr>
              <a:t>    public bool SaveToFile(string fileName) {…}</a:t>
            </a:r>
          </a:p>
          <a:p>
            <a:pPr marL="0" marR="0" lvl="0" indent="0" defTabSz="914400" latinLnBrk="0">
              <a:lnSpc>
                <a:spcPct val="75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a:t>
            </a:r>
          </a:p>
          <a:p>
            <a:pPr marL="0" marR="0" lvl="0" indent="0" defTabSz="914400" latinLnBrk="0">
              <a:lnSpc>
                <a:spcPct val="100000"/>
              </a:lnSpc>
              <a:spcBef>
                <a:spcPts val="1200"/>
              </a:spcBef>
              <a:spcAft>
                <a:spcPct val="0"/>
              </a:spcAft>
              <a:buFontTx/>
              <a:buNone/>
              <a:tabLst/>
              <a:defRPr/>
            </a:pPr>
            <a:r>
              <a:rPr lang="en-US" sz="2000" noProof="1">
                <a:solidFill>
                  <a:srgbClr val="8CF4F2"/>
                </a:solidFill>
                <a:latin typeface="Consolas" pitchFamily="49" charset="0"/>
                <a:cs typeface="Consolas" pitchFamily="49" charset="0"/>
              </a:rPr>
              <a:t>class Printer</a:t>
            </a:r>
          </a:p>
          <a:p>
            <a:pPr marL="0" marR="0" lvl="0" indent="0" defTabSz="914400" latinLnBrk="0">
              <a:lnSpc>
                <a:spcPct val="100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a:t>
            </a:r>
          </a:p>
          <a:p>
            <a:pPr marL="0" marR="0" lvl="0" indent="0" defTabSz="914400" latinLnBrk="0">
              <a:lnSpc>
                <a:spcPct val="75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public static int Print(Report report) {…}</a:t>
            </a:r>
          </a:p>
          <a:p>
            <a:pPr marL="0" marR="0" lvl="0" indent="0" defTabSz="914400" latinLnBrk="0">
              <a:lnSpc>
                <a:spcPct val="75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a:t>
            </a:r>
          </a:p>
          <a:p>
            <a:pPr marL="0" marR="0" lvl="0" indent="0" defTabSz="914400" latinLnBrk="0">
              <a:lnSpc>
                <a:spcPct val="100000"/>
              </a:lnSpc>
              <a:spcBef>
                <a:spcPts val="1200"/>
              </a:spcBef>
              <a:spcAft>
                <a:spcPct val="0"/>
              </a:spcAft>
              <a:buFontTx/>
              <a:buNone/>
              <a:tabLst/>
              <a:defRPr/>
            </a:pPr>
            <a:r>
              <a:rPr lang="en-US" sz="2000" noProof="1">
                <a:solidFill>
                  <a:srgbClr val="8CF4F2"/>
                </a:solidFill>
                <a:latin typeface="Consolas" pitchFamily="49" charset="0"/>
                <a:cs typeface="Consolas" pitchFamily="49" charset="0"/>
              </a:rPr>
              <a:t>class Program</a:t>
            </a:r>
          </a:p>
          <a:p>
            <a:pPr marL="0" marR="0" lvl="0" indent="0" defTabSz="914400" latinLnBrk="0">
              <a:lnSpc>
                <a:spcPct val="100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a:t>
            </a:r>
          </a:p>
          <a:p>
            <a:pPr marL="0" marR="0" lvl="0" indent="0" defTabSz="914400" latinLnBrk="0">
              <a:lnSpc>
                <a:spcPct val="75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static void Main()</a:t>
            </a:r>
          </a:p>
          <a:p>
            <a:pPr marL="0" marR="0" lvl="0" indent="0" defTabSz="914400" latinLnBrk="0">
              <a:lnSpc>
                <a:spcPct val="100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a:t>
            </a:r>
          </a:p>
          <a:p>
            <a:pPr marL="0" marR="0" lvl="0" indent="0" defTabSz="914400" latinLnBrk="0">
              <a:lnSpc>
                <a:spcPct val="75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Report myReport = new Report();          </a:t>
            </a:r>
          </a:p>
          <a:p>
            <a:pPr marL="0" marR="0" lvl="0" indent="0" defTabSz="914400" latinLnBrk="0">
              <a:lnSpc>
                <a:spcPct val="100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myReport.LoadFromFile("C:\\DailyReport.rep");</a:t>
            </a:r>
          </a:p>
          <a:p>
            <a:pPr marL="0" marR="0" lvl="0" indent="0" defTabSz="914400" latinLnBrk="0">
              <a:lnSpc>
                <a:spcPct val="100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Printer.Print(myReport);</a:t>
            </a:r>
          </a:p>
          <a:p>
            <a:pPr marL="0" marR="0" lvl="0" indent="0" defTabSz="914400" latinLnBrk="0">
              <a:lnSpc>
                <a:spcPct val="75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    }</a:t>
            </a:r>
          </a:p>
          <a:p>
            <a:pPr marL="0" marR="0" lvl="0" indent="0" defTabSz="914400" latinLnBrk="0">
              <a:lnSpc>
                <a:spcPct val="75000"/>
              </a:lnSpc>
              <a:spcBef>
                <a:spcPts val="0"/>
              </a:spcBef>
              <a:spcAft>
                <a:spcPct val="0"/>
              </a:spcAft>
              <a:buFontTx/>
              <a:buNone/>
              <a:tabLst/>
              <a:defRPr/>
            </a:pPr>
            <a:r>
              <a:rPr lang="en-US" sz="20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721789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Tight </a:t>
            </a:r>
            <a:r>
              <a:rPr lang="en-US"/>
              <a:t>Coupling – Example</a:t>
            </a:r>
            <a:endParaRPr lang="en-US" dirty="0"/>
          </a:p>
        </p:txBody>
      </p:sp>
      <p:sp>
        <p:nvSpPr>
          <p:cNvPr id="6" name="Content Placeholder 5"/>
          <p:cNvSpPr>
            <a:spLocks noGrp="1" noChangeArrowheads="1"/>
          </p:cNvSpPr>
          <p:nvPr>
            <p:ph idx="1"/>
          </p:nvPr>
        </p:nvSpPr>
        <p:spPr bwMode="auto">
          <a:xfrm>
            <a:off x="381000" y="900909"/>
            <a:ext cx="8382000" cy="57284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class MathParams</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    public static double operand;</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    public static double result;</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a:t>
            </a:r>
          </a:p>
          <a:p>
            <a:pPr marL="0" indent="0">
              <a:lnSpc>
                <a:spcPct val="100000"/>
              </a:lnSpc>
              <a:spcAft>
                <a:spcPct val="0"/>
              </a:spcAft>
              <a:buNone/>
              <a:tabLst/>
            </a:pPr>
            <a:r>
              <a:rPr lang="en-US" sz="1900" noProof="1">
                <a:solidFill>
                  <a:srgbClr val="8CF4F2"/>
                </a:solidFill>
                <a:latin typeface="Consolas" pitchFamily="49" charset="0"/>
                <a:cs typeface="Consolas" pitchFamily="49" charset="0"/>
              </a:rPr>
              <a:t>class MathUtil</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    public static void Sqrt()</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      MathParams.result = CalcSqrt(MathParams.operand);</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   </a:t>
            </a:r>
          </a:p>
          <a:p>
            <a:pPr marL="0" indent="0">
              <a:lnSpc>
                <a:spcPct val="100000"/>
              </a:lnSpc>
              <a:spcAft>
                <a:spcPct val="0"/>
              </a:spcAft>
              <a:buNone/>
              <a:tabLst/>
            </a:pPr>
            <a:r>
              <a:rPr lang="en-US" sz="1900" noProof="1">
                <a:solidFill>
                  <a:srgbClr val="8CF4F2"/>
                </a:solidFill>
                <a:latin typeface="Consolas" pitchFamily="49" charset="0"/>
                <a:cs typeface="Consolas" pitchFamily="49" charset="0"/>
              </a:rPr>
              <a:t>class MainClass</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    static void Main()</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        MathParams.operand = 64;</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        MathUtil.Sqrt();</a:t>
            </a:r>
          </a:p>
          <a:p>
            <a:pPr marL="0" indent="0">
              <a:lnSpc>
                <a:spcPct val="100000"/>
              </a:lnSpc>
              <a:spcBef>
                <a:spcPts val="0"/>
              </a:spcBef>
              <a:spcAft>
                <a:spcPct val="0"/>
              </a:spcAft>
              <a:buNone/>
              <a:tabLst/>
            </a:pPr>
            <a:r>
              <a:rPr lang="en-US" sz="1900" noProof="1">
                <a:solidFill>
                  <a:srgbClr val="8CF4F2"/>
                </a:solidFill>
                <a:latin typeface="Consolas" pitchFamily="49" charset="0"/>
                <a:cs typeface="Consolas" pitchFamily="49" charset="0"/>
              </a:rPr>
              <a:t>        Console.WriteLine(MathParams.result);</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    }</a:t>
            </a:r>
          </a:p>
          <a:p>
            <a:pPr marL="0" indent="0">
              <a:lnSpc>
                <a:spcPct val="75000"/>
              </a:lnSpc>
              <a:spcBef>
                <a:spcPts val="0"/>
              </a:spcBef>
              <a:spcAft>
                <a:spcPct val="0"/>
              </a:spcAft>
              <a:buNone/>
              <a:tabLst/>
            </a:pPr>
            <a:r>
              <a:rPr lang="en-US" sz="1900" noProof="1">
                <a:solidFill>
                  <a:srgbClr val="8CF4F2"/>
                </a:solidFill>
                <a:latin typeface="Consolas" pitchFamily="49" charset="0"/>
                <a:cs typeface="Consolas" pitchFamily="49" charset="0"/>
              </a:rPr>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3820178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Spaghetti Code</a:t>
            </a:r>
          </a:p>
        </p:txBody>
      </p:sp>
      <p:sp>
        <p:nvSpPr>
          <p:cNvPr id="3" name="Content Placeholder 2"/>
          <p:cNvSpPr>
            <a:spLocks noGrp="1"/>
          </p:cNvSpPr>
          <p:nvPr>
            <p:ph idx="1"/>
          </p:nvPr>
        </p:nvSpPr>
        <p:spPr>
          <a:xfrm>
            <a:off x="228600" y="914400"/>
            <a:ext cx="8686800" cy="609600"/>
          </a:xfrm>
        </p:spPr>
        <p:txBody>
          <a:bodyPr/>
          <a:lstStyle/>
          <a:p>
            <a:r>
              <a:rPr lang="en-US" sz="3000" dirty="0"/>
              <a:t>Combination of bad cohesion and tight coupling:</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5" name="Rectangle 4"/>
          <p:cNvSpPr>
            <a:spLocks noChangeArrowheads="1"/>
          </p:cNvSpPr>
          <p:nvPr/>
        </p:nvSpPr>
        <p:spPr bwMode="auto">
          <a:xfrm>
            <a:off x="685800" y="1749348"/>
            <a:ext cx="7799388" cy="44990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Report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Print()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InitPrinter()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LoadPrinterDriver(string fileName)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bool SaveReport(string fileName)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SetPrinter(string printer)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9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Printer</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SetFileName()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LoadReport()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bool CheckReport() {…}</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80279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lnSpc>
                <a:spcPct val="100000"/>
              </a:lnSpc>
            </a:pPr>
            <a:r>
              <a:rPr lang="en-US" sz="3000" dirty="0"/>
              <a:t>OOP fundamental principals are: </a:t>
            </a:r>
            <a:r>
              <a:rPr lang="en-US" sz="3000" dirty="0">
                <a:solidFill>
                  <a:schemeClr val="accent5">
                    <a:lumMod val="20000"/>
                    <a:lumOff val="80000"/>
                  </a:schemeClr>
                </a:solidFill>
              </a:rPr>
              <a:t>inheritance</a:t>
            </a:r>
            <a:r>
              <a:rPr lang="en-US" sz="3000" dirty="0"/>
              <a:t>, </a:t>
            </a:r>
            <a:r>
              <a:rPr lang="en-US" sz="3000" dirty="0">
                <a:solidFill>
                  <a:schemeClr val="accent5">
                    <a:lumMod val="20000"/>
                    <a:lumOff val="80000"/>
                  </a:schemeClr>
                </a:solidFill>
              </a:rPr>
              <a:t>encapsulation</a:t>
            </a:r>
            <a:r>
              <a:rPr lang="en-US" sz="3000" dirty="0"/>
              <a:t>, </a:t>
            </a:r>
            <a:r>
              <a:rPr lang="en-US" sz="3000" dirty="0">
                <a:solidFill>
                  <a:schemeClr val="accent5">
                    <a:lumMod val="20000"/>
                    <a:lumOff val="80000"/>
                  </a:schemeClr>
                </a:solidFill>
              </a:rPr>
              <a:t>abstraction</a:t>
            </a:r>
            <a:r>
              <a:rPr lang="en-US" sz="3000" dirty="0"/>
              <a:t>, </a:t>
            </a:r>
            <a:r>
              <a:rPr lang="en-US" sz="3000" dirty="0">
                <a:solidFill>
                  <a:schemeClr val="accent5">
                    <a:lumMod val="20000"/>
                    <a:lumOff val="80000"/>
                  </a:schemeClr>
                </a:solidFill>
              </a:rPr>
              <a:t>polymorphism</a:t>
            </a:r>
          </a:p>
          <a:p>
            <a:pPr lvl="1">
              <a:lnSpc>
                <a:spcPct val="100000"/>
              </a:lnSpc>
            </a:pPr>
            <a:r>
              <a:rPr lang="en-US" sz="2800" dirty="0"/>
              <a:t>Inheritance allows inheriting members from another class</a:t>
            </a:r>
          </a:p>
          <a:p>
            <a:pPr lvl="1">
              <a:lnSpc>
                <a:spcPct val="100000"/>
              </a:lnSpc>
            </a:pPr>
            <a:r>
              <a:rPr lang="en-US" sz="2800" dirty="0"/>
              <a:t>Abstraction and encapsulation hide internal data and allow working through abstract interface</a:t>
            </a:r>
          </a:p>
          <a:p>
            <a:pPr lvl="1">
              <a:lnSpc>
                <a:spcPct val="100000"/>
              </a:lnSpc>
            </a:pPr>
            <a:r>
              <a:rPr lang="en-US" sz="2800" dirty="0"/>
              <a:t>Polymorphism allows working with objects through their parent interface and invoke abstract actions</a:t>
            </a:r>
          </a:p>
          <a:p>
            <a:pPr>
              <a:lnSpc>
                <a:spcPct val="100000"/>
              </a:lnSpc>
            </a:pPr>
            <a:r>
              <a:rPr lang="en-US" sz="3000" dirty="0"/>
              <a:t>Exception classes are natural to OOP</a:t>
            </a:r>
          </a:p>
          <a:p>
            <a:pPr>
              <a:lnSpc>
                <a:spcPct val="100000"/>
              </a:lnSpc>
            </a:pPr>
            <a:r>
              <a:rPr lang="en-US" sz="3000" dirty="0">
                <a:solidFill>
                  <a:schemeClr val="accent5">
                    <a:lumMod val="20000"/>
                    <a:lumOff val="80000"/>
                  </a:schemeClr>
                </a:solidFill>
              </a:rPr>
              <a:t>Strong cohesion </a:t>
            </a:r>
            <a:r>
              <a:rPr lang="en-US" sz="3000" dirty="0"/>
              <a:t>and </a:t>
            </a:r>
            <a:r>
              <a:rPr lang="en-US" sz="3000" dirty="0">
                <a:solidFill>
                  <a:schemeClr val="accent5">
                    <a:lumMod val="20000"/>
                    <a:lumOff val="80000"/>
                  </a:schemeClr>
                </a:solidFill>
              </a:rPr>
              <a:t>loose coupling </a:t>
            </a:r>
            <a:r>
              <a:rPr lang="en-US" sz="3000" dirty="0"/>
              <a:t>avoid spaghetti code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81291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752600"/>
            <a:ext cx="3343276" cy="2341076"/>
          </a:xfrm>
          <a:prstGeom prst="roundRect">
            <a:avLst>
              <a:gd name="adj" fmla="val 3577"/>
            </a:avLst>
          </a:prstGeom>
          <a:solidFill>
            <a:srgbClr val="FFFFFF">
              <a:shade val="85000"/>
            </a:srgbClr>
          </a:solidFill>
          <a:ln>
            <a:noFill/>
          </a:ln>
          <a:effectLst>
            <a:reflection blurRad="12700" stA="38000" endPos="28000" dist="5000" dir="5400000" sy="-100000" algn="bl" rotWithShape="0"/>
          </a:effectLst>
        </p:spPr>
      </p:pic>
      <p:sp>
        <p:nvSpPr>
          <p:cNvPr id="9" name="Content Placeholder 2"/>
          <p:cNvSpPr>
            <a:spLocks noGrp="1"/>
          </p:cNvSpPr>
          <p:nvPr>
            <p:ph idx="1"/>
          </p:nvPr>
        </p:nvSpPr>
        <p:spPr>
          <a:xfrm>
            <a:off x="1752600" y="4809992"/>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a:t>Questions?</a:t>
            </a:r>
          </a:p>
        </p:txBody>
      </p:sp>
      <p:sp>
        <p:nvSpPr>
          <p:cNvPr id="5" name="TextBox 4"/>
          <p:cNvSpPr txBox="1"/>
          <p:nvPr/>
        </p:nvSpPr>
        <p:spPr>
          <a:xfrm>
            <a:off x="6158093" y="6412468"/>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3"/>
              </a:rPr>
              <a:t>http://academy.telerik.com</a:t>
            </a:r>
            <a:endParaRPr lang="en-US" sz="1800" b="1"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1" y="1697898"/>
            <a:ext cx="2667000" cy="3026502"/>
          </a:xfrm>
          <a:prstGeom prst="rect">
            <a:avLst/>
          </a:prstGeom>
          <a:noFill/>
          <a:ln>
            <a:noFill/>
          </a:ln>
          <a:effectLst>
            <a:glow rad="63500">
              <a:schemeClr val="accent6">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a:spLocks noGrp="1"/>
          </p:cNvSpPr>
          <p:nvPr>
            <p:ph type="title"/>
          </p:nvPr>
        </p:nvSpPr>
        <p:spPr>
          <a:xfrm>
            <a:off x="1828800" y="228600"/>
            <a:ext cx="7086600" cy="914400"/>
          </a:xfrm>
        </p:spPr>
        <p:txBody>
          <a:bodyPr/>
          <a:lstStyle/>
          <a:p>
            <a:r>
              <a:rPr lang="en-US" sz="3800" dirty="0"/>
              <a:t>Object-Oriented Programming Fundamental Principles – Part II</a:t>
            </a:r>
          </a:p>
        </p:txBody>
      </p:sp>
    </p:spTree>
    <p:extLst>
      <p:ext uri="{BB962C8B-B14F-4D97-AF65-F5344CB8AC3E}">
        <p14:creationId xmlns:p14="http://schemas.microsoft.com/office/powerpoint/2010/main" val="2100205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Exercises</a:t>
            </a:r>
            <a:endParaRPr lang="bg-BG" sz="4000" dirty="0"/>
          </a:p>
        </p:txBody>
      </p:sp>
      <p:sp>
        <p:nvSpPr>
          <p:cNvPr id="594947" name="Rectangle 3"/>
          <p:cNvSpPr>
            <a:spLocks noGrp="1" noChangeArrowheads="1"/>
          </p:cNvSpPr>
          <p:nvPr>
            <p:ph idx="1"/>
          </p:nvPr>
        </p:nvSpPr>
        <p:spPr>
          <a:xfrm>
            <a:off x="152400" y="990600"/>
            <a:ext cx="8763000" cy="5715000"/>
          </a:xfrm>
          <a:prstGeom prst="rect">
            <a:avLst/>
          </a:prstGeom>
        </p:spPr>
        <p:txBody>
          <a:bodyPr/>
          <a:lstStyle/>
          <a:p>
            <a:pPr marL="446088" indent="-446088">
              <a:lnSpc>
                <a:spcPct val="100000"/>
              </a:lnSpc>
              <a:buFont typeface="+mj-lt"/>
              <a:buAutoNum type="arabicPeriod"/>
              <a:tabLst/>
            </a:pPr>
            <a:r>
              <a:rPr lang="en-US" sz="2800" dirty="0"/>
              <a:t>Define the abstract class </a:t>
            </a:r>
            <a:r>
              <a:rPr lang="en-US" sz="2800" dirty="0">
                <a:solidFill>
                  <a:schemeClr val="accent5">
                    <a:lumMod val="20000"/>
                    <a:lumOff val="80000"/>
                  </a:schemeClr>
                </a:solidFill>
                <a:latin typeface="Consolas" pitchFamily="49" charset="0"/>
                <a:cs typeface="Consolas" pitchFamily="49" charset="0"/>
              </a:rPr>
              <a:t>Shape</a:t>
            </a:r>
            <a:r>
              <a:rPr lang="en-US" sz="2800" dirty="0"/>
              <a:t> with only one abstract method </a:t>
            </a:r>
            <a:r>
              <a:rPr lang="en-US" sz="2800" noProof="1">
                <a:solidFill>
                  <a:schemeClr val="accent5">
                    <a:lumMod val="20000"/>
                    <a:lumOff val="80000"/>
                  </a:schemeClr>
                </a:solidFill>
                <a:latin typeface="Consolas" pitchFamily="49" charset="0"/>
                <a:cs typeface="Consolas" pitchFamily="49" charset="0"/>
              </a:rPr>
              <a:t>CalculateSurface()</a:t>
            </a:r>
            <a:r>
              <a:rPr lang="en-US" sz="2800" dirty="0"/>
              <a:t> and fields </a:t>
            </a:r>
            <a:r>
              <a:rPr lang="en-US" sz="2800" dirty="0">
                <a:solidFill>
                  <a:schemeClr val="accent5">
                    <a:lumMod val="20000"/>
                    <a:lumOff val="80000"/>
                  </a:schemeClr>
                </a:solidFill>
                <a:latin typeface="Consolas" pitchFamily="49" charset="0"/>
                <a:cs typeface="Consolas" pitchFamily="49" charset="0"/>
              </a:rPr>
              <a:t>width</a:t>
            </a:r>
            <a:r>
              <a:rPr lang="en-US" sz="2800" dirty="0"/>
              <a:t> and </a:t>
            </a:r>
            <a:r>
              <a:rPr lang="en-US" sz="2800" dirty="0">
                <a:solidFill>
                  <a:schemeClr val="accent5">
                    <a:lumMod val="20000"/>
                    <a:lumOff val="80000"/>
                  </a:schemeClr>
                </a:solidFill>
                <a:latin typeface="Consolas" pitchFamily="49" charset="0"/>
                <a:cs typeface="Consolas" pitchFamily="49" charset="0"/>
              </a:rPr>
              <a:t>height</a:t>
            </a:r>
            <a:r>
              <a:rPr lang="en-US" sz="2800" dirty="0"/>
              <a:t>. Define two new classes </a:t>
            </a:r>
            <a:r>
              <a:rPr lang="en-US" sz="2800" dirty="0">
                <a:solidFill>
                  <a:schemeClr val="accent5">
                    <a:lumMod val="20000"/>
                    <a:lumOff val="80000"/>
                  </a:schemeClr>
                </a:solidFill>
                <a:latin typeface="Consolas" pitchFamily="49" charset="0"/>
                <a:cs typeface="Consolas" pitchFamily="49" charset="0"/>
              </a:rPr>
              <a:t>Triangle</a:t>
            </a:r>
            <a:r>
              <a:rPr lang="en-US" sz="2800" dirty="0"/>
              <a:t> and </a:t>
            </a:r>
            <a:r>
              <a:rPr lang="en-US" sz="2800" dirty="0">
                <a:solidFill>
                  <a:schemeClr val="accent5">
                    <a:lumMod val="20000"/>
                    <a:lumOff val="80000"/>
                  </a:schemeClr>
                </a:solidFill>
                <a:latin typeface="Consolas" pitchFamily="49" charset="0"/>
                <a:cs typeface="Consolas" pitchFamily="49" charset="0"/>
              </a:rPr>
              <a:t>Rectangle</a:t>
            </a:r>
            <a:r>
              <a:rPr lang="en-US" sz="2800" dirty="0"/>
              <a:t> that implement the </a:t>
            </a:r>
            <a:r>
              <a:rPr lang="en-US" sz="2800" dirty="0">
                <a:solidFill>
                  <a:schemeClr val="accent5">
                    <a:lumMod val="20000"/>
                    <a:lumOff val="80000"/>
                  </a:schemeClr>
                </a:solidFill>
                <a:latin typeface="Consolas" pitchFamily="49" charset="0"/>
                <a:cs typeface="Consolas" pitchFamily="49" charset="0"/>
              </a:rPr>
              <a:t>virtual</a:t>
            </a:r>
            <a:r>
              <a:rPr lang="en-US" sz="2800" dirty="0"/>
              <a:t> method and return the surface of the figure (height*width for rectangle and height*width/2 for triangle). Define class </a:t>
            </a:r>
            <a:r>
              <a:rPr lang="en-US" sz="2800" dirty="0">
                <a:solidFill>
                  <a:schemeClr val="accent5">
                    <a:lumMod val="20000"/>
                    <a:lumOff val="80000"/>
                  </a:schemeClr>
                </a:solidFill>
                <a:latin typeface="Consolas" pitchFamily="49" charset="0"/>
                <a:cs typeface="Consolas" pitchFamily="49" charset="0"/>
              </a:rPr>
              <a:t>Circle</a:t>
            </a:r>
            <a:r>
              <a:rPr lang="en-US" sz="2800" dirty="0"/>
              <a:t> and suitable constructor so that at initialization </a:t>
            </a:r>
            <a:r>
              <a:rPr lang="en-US" sz="2800" dirty="0">
                <a:solidFill>
                  <a:schemeClr val="accent5">
                    <a:lumMod val="20000"/>
                    <a:lumOff val="80000"/>
                  </a:schemeClr>
                </a:solidFill>
                <a:latin typeface="Consolas" pitchFamily="49" charset="0"/>
                <a:cs typeface="Consolas" pitchFamily="49" charset="0"/>
              </a:rPr>
              <a:t>height</a:t>
            </a:r>
            <a:r>
              <a:rPr lang="en-US" sz="2800" dirty="0"/>
              <a:t> must be kept equal to </a:t>
            </a:r>
            <a:r>
              <a:rPr lang="en-US" sz="2800" dirty="0">
                <a:solidFill>
                  <a:schemeClr val="accent5">
                    <a:lumMod val="20000"/>
                    <a:lumOff val="80000"/>
                  </a:schemeClr>
                </a:solidFill>
                <a:latin typeface="Consolas" pitchFamily="49" charset="0"/>
                <a:cs typeface="Consolas" pitchFamily="49" charset="0"/>
              </a:rPr>
              <a:t>width</a:t>
            </a:r>
            <a:r>
              <a:rPr lang="en-US" sz="2800" dirty="0"/>
              <a:t> and implement the </a:t>
            </a:r>
            <a:r>
              <a:rPr lang="en-US" sz="2800" noProof="1">
                <a:solidFill>
                  <a:schemeClr val="accent5">
                    <a:lumMod val="20000"/>
                    <a:lumOff val="80000"/>
                  </a:schemeClr>
                </a:solidFill>
                <a:latin typeface="Consolas" pitchFamily="49" charset="0"/>
                <a:cs typeface="Consolas" pitchFamily="49" charset="0"/>
              </a:rPr>
              <a:t>CalculateSurface()</a:t>
            </a:r>
            <a:r>
              <a:rPr lang="en-US" sz="2800" dirty="0"/>
              <a:t> method. Write a program that tests the behavior of  the </a:t>
            </a:r>
            <a:r>
              <a:rPr lang="en-US" sz="2800" noProof="1">
                <a:solidFill>
                  <a:schemeClr val="accent5">
                    <a:lumMod val="20000"/>
                    <a:lumOff val="80000"/>
                  </a:schemeClr>
                </a:solidFill>
                <a:latin typeface="Consolas" pitchFamily="49" charset="0"/>
                <a:cs typeface="Consolas" pitchFamily="49" charset="0"/>
              </a:rPr>
              <a:t>CalculateSurface(</a:t>
            </a:r>
            <a:r>
              <a:rPr lang="en-US" sz="2800" dirty="0">
                <a:solidFill>
                  <a:schemeClr val="accent5">
                    <a:lumMod val="20000"/>
                    <a:lumOff val="80000"/>
                  </a:schemeClr>
                </a:solidFill>
                <a:latin typeface="Consolas" pitchFamily="49" charset="0"/>
                <a:cs typeface="Consolas" pitchFamily="49" charset="0"/>
              </a:rPr>
              <a:t>)</a:t>
            </a:r>
            <a:r>
              <a:rPr lang="en-US" sz="2800" dirty="0"/>
              <a:t> method for different shapes</a:t>
            </a:r>
            <a:r>
              <a:rPr lang="bg-BG" sz="2800" dirty="0"/>
              <a:t> </a:t>
            </a:r>
            <a:r>
              <a:rPr lang="en-US" sz="2800" dirty="0"/>
              <a:t>(</a:t>
            </a:r>
            <a:r>
              <a:rPr lang="en-US" sz="2800" dirty="0">
                <a:solidFill>
                  <a:schemeClr val="accent5">
                    <a:lumMod val="20000"/>
                    <a:lumOff val="80000"/>
                  </a:schemeClr>
                </a:solidFill>
                <a:latin typeface="Consolas" pitchFamily="49" charset="0"/>
                <a:cs typeface="Consolas" pitchFamily="49" charset="0"/>
              </a:rPr>
              <a:t>Circle</a:t>
            </a:r>
            <a:r>
              <a:rPr lang="en-US" sz="2800" dirty="0"/>
              <a:t>, </a:t>
            </a:r>
            <a:r>
              <a:rPr lang="en-US" sz="2800" dirty="0">
                <a:solidFill>
                  <a:schemeClr val="accent5">
                    <a:lumMod val="20000"/>
                    <a:lumOff val="80000"/>
                  </a:schemeClr>
                </a:solidFill>
                <a:latin typeface="Consolas" pitchFamily="49" charset="0"/>
                <a:cs typeface="Consolas" pitchFamily="49" charset="0"/>
              </a:rPr>
              <a:t>Rectangle</a:t>
            </a:r>
            <a:r>
              <a:rPr lang="en-US" sz="2800" dirty="0"/>
              <a:t>, </a:t>
            </a:r>
            <a:r>
              <a:rPr lang="en-US" sz="2800" dirty="0">
                <a:solidFill>
                  <a:schemeClr val="accent5">
                    <a:lumMod val="20000"/>
                    <a:lumOff val="80000"/>
                  </a:schemeClr>
                </a:solidFill>
                <a:latin typeface="Consolas" pitchFamily="49" charset="0"/>
                <a:cs typeface="Consolas" pitchFamily="49" charset="0"/>
              </a:rPr>
              <a:t>Triangle</a:t>
            </a:r>
            <a:r>
              <a:rPr lang="en-US" sz="2800" dirty="0"/>
              <a:t>) stored in an array.</a:t>
            </a:r>
            <a:endParaRPr lang="en-US" sz="2800" dirty="0">
              <a:solidFill>
                <a:srgbClr val="EBFFD2"/>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38</a:t>
            </a:fld>
            <a:endParaRPr lang="en-US" sz="1100" dirty="0"/>
          </a:p>
        </p:txBody>
      </p:sp>
    </p:spTree>
    <p:extLst>
      <p:ext uri="{BB962C8B-B14F-4D97-AF65-F5344CB8AC3E}">
        <p14:creationId xmlns:p14="http://schemas.microsoft.com/office/powerpoint/2010/main" val="414378481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(2)</a:t>
            </a:r>
          </a:p>
        </p:txBody>
      </p:sp>
      <p:sp>
        <p:nvSpPr>
          <p:cNvPr id="3" name="Content Placeholder 2"/>
          <p:cNvSpPr>
            <a:spLocks noGrp="1"/>
          </p:cNvSpPr>
          <p:nvPr>
            <p:ph idx="1"/>
          </p:nvPr>
        </p:nvSpPr>
        <p:spPr>
          <a:xfrm>
            <a:off x="152400" y="990600"/>
            <a:ext cx="8686800" cy="5638800"/>
          </a:xfrm>
        </p:spPr>
        <p:txBody>
          <a:bodyPr/>
          <a:lstStyle/>
          <a:p>
            <a:pPr marL="450850" indent="-450850">
              <a:lnSpc>
                <a:spcPct val="100000"/>
              </a:lnSpc>
              <a:buFont typeface="+mj-lt"/>
              <a:buAutoNum type="arabicPeriod" startAt="2"/>
              <a:tabLst/>
            </a:pPr>
            <a:r>
              <a:rPr lang="en-US" sz="2800" dirty="0"/>
              <a:t>A </a:t>
            </a:r>
            <a:r>
              <a:rPr lang="en-US" sz="2800" dirty="0">
                <a:solidFill>
                  <a:schemeClr val="accent5">
                    <a:lumMod val="20000"/>
                    <a:lumOff val="80000"/>
                  </a:schemeClr>
                </a:solidFill>
              </a:rPr>
              <a:t>bank</a:t>
            </a:r>
            <a:r>
              <a:rPr lang="en-US" sz="2800" dirty="0"/>
              <a:t> holds different types of accounts for its customers: </a:t>
            </a:r>
            <a:r>
              <a:rPr lang="en-US" sz="2800" dirty="0">
                <a:solidFill>
                  <a:schemeClr val="accent5">
                    <a:lumMod val="20000"/>
                    <a:lumOff val="80000"/>
                  </a:schemeClr>
                </a:solidFill>
              </a:rPr>
              <a:t>deposit</a:t>
            </a:r>
            <a:r>
              <a:rPr lang="en-US" sz="2800" dirty="0"/>
              <a:t> accounts, </a:t>
            </a:r>
            <a:r>
              <a:rPr lang="en-US" sz="2800" dirty="0">
                <a:solidFill>
                  <a:schemeClr val="accent5">
                    <a:lumMod val="20000"/>
                    <a:lumOff val="80000"/>
                  </a:schemeClr>
                </a:solidFill>
              </a:rPr>
              <a:t>loan</a:t>
            </a:r>
            <a:r>
              <a:rPr lang="en-US" sz="2800" dirty="0"/>
              <a:t> accounts and </a:t>
            </a:r>
            <a:r>
              <a:rPr lang="en-US" sz="2800" dirty="0">
                <a:solidFill>
                  <a:schemeClr val="accent5">
                    <a:lumMod val="20000"/>
                    <a:lumOff val="80000"/>
                  </a:schemeClr>
                </a:solidFill>
              </a:rPr>
              <a:t>mortgage</a:t>
            </a:r>
            <a:r>
              <a:rPr lang="en-US" sz="2800" dirty="0"/>
              <a:t> accounts. Customers could be </a:t>
            </a:r>
            <a:r>
              <a:rPr lang="en-US" sz="2800" dirty="0">
                <a:solidFill>
                  <a:schemeClr val="accent5">
                    <a:lumMod val="20000"/>
                    <a:lumOff val="80000"/>
                  </a:schemeClr>
                </a:solidFill>
              </a:rPr>
              <a:t>individuals</a:t>
            </a:r>
            <a:r>
              <a:rPr lang="en-US" sz="2800" dirty="0"/>
              <a:t> or </a:t>
            </a:r>
            <a:r>
              <a:rPr lang="en-US" sz="2800" dirty="0">
                <a:solidFill>
                  <a:schemeClr val="accent5">
                    <a:lumMod val="20000"/>
                    <a:lumOff val="80000"/>
                  </a:schemeClr>
                </a:solidFill>
              </a:rPr>
              <a:t>companies</a:t>
            </a:r>
            <a:r>
              <a:rPr lang="en-US" sz="2800" dirty="0"/>
              <a:t>.</a:t>
            </a:r>
          </a:p>
          <a:p>
            <a:pPr marL="446088" indent="-446088">
              <a:lnSpc>
                <a:spcPct val="100000"/>
              </a:lnSpc>
              <a:buNone/>
              <a:tabLst/>
            </a:pPr>
            <a:r>
              <a:rPr lang="en-US" sz="2800" dirty="0"/>
              <a:t>	All accounts have customer, balance and interest rate (monthly based). Deposit accounts are allowed to deposit and with draw money. Loan and mortgage accounts can only deposit money.</a:t>
            </a:r>
          </a:p>
          <a:p>
            <a:pPr marL="446088" indent="4763">
              <a:lnSpc>
                <a:spcPct val="100000"/>
              </a:lnSpc>
              <a:buNone/>
              <a:tabLst/>
            </a:pPr>
            <a:r>
              <a:rPr lang="en-US" sz="2800" dirty="0"/>
              <a:t>All accounts can calculate their interest amount for a given period (in months). In the common case its is calculated as follows: </a:t>
            </a:r>
            <a:r>
              <a:rPr lang="en-US" sz="2800" noProof="1">
                <a:solidFill>
                  <a:schemeClr val="accent5">
                    <a:lumMod val="20000"/>
                    <a:lumOff val="80000"/>
                  </a:schemeClr>
                </a:solidFill>
              </a:rPr>
              <a:t>number_of_months * interest_rate</a:t>
            </a:r>
            <a:r>
              <a:rPr lang="en-US" sz="28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410315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a:t>
            </a:r>
            <a:endParaRPr lang="bg-BG" sz="4000" dirty="0"/>
          </a:p>
        </p:txBody>
      </p:sp>
      <p:sp>
        <p:nvSpPr>
          <p:cNvPr id="802819" name="Rectangle 3"/>
          <p:cNvSpPr>
            <a:spLocks noGrp="1" noChangeArrowheads="1"/>
          </p:cNvSpPr>
          <p:nvPr>
            <p:ph idx="1"/>
          </p:nvPr>
        </p:nvSpPr>
        <p:spPr>
          <a:xfrm>
            <a:off x="228600" y="1066800"/>
            <a:ext cx="8686800" cy="5562600"/>
          </a:xfrm>
          <a:prstGeom prst="rect">
            <a:avLst/>
          </a:prstGeom>
        </p:spPr>
        <p:txBody>
          <a:bodyPr/>
          <a:lstStyle/>
          <a:p>
            <a:pPr>
              <a:lnSpc>
                <a:spcPct val="100000"/>
              </a:lnSpc>
            </a:pPr>
            <a:r>
              <a:rPr lang="en-US" sz="3000" dirty="0">
                <a:solidFill>
                  <a:schemeClr val="accent5">
                    <a:lumMod val="20000"/>
                    <a:lumOff val="80000"/>
                  </a:schemeClr>
                </a:solidFill>
              </a:rPr>
              <a:t>Polymorphism</a:t>
            </a:r>
            <a:r>
              <a:rPr lang="en-US" sz="3000" dirty="0">
                <a:solidFill>
                  <a:srgbClr val="EBFFD2"/>
                </a:solidFill>
              </a:rPr>
              <a:t> = ability to </a:t>
            </a:r>
            <a:r>
              <a:rPr lang="en-US" sz="3000" dirty="0">
                <a:solidFill>
                  <a:schemeClr val="accent5">
                    <a:lumMod val="20000"/>
                    <a:lumOff val="80000"/>
                  </a:schemeClr>
                </a:solidFill>
              </a:rPr>
              <a:t>take more than one form </a:t>
            </a:r>
            <a:r>
              <a:rPr lang="en-US" sz="3000" dirty="0">
                <a:solidFill>
                  <a:srgbClr val="EBFFD2"/>
                </a:solidFill>
              </a:rPr>
              <a:t>(objects have more than one type)</a:t>
            </a:r>
          </a:p>
          <a:p>
            <a:pPr lvl="1">
              <a:lnSpc>
                <a:spcPct val="100000"/>
              </a:lnSpc>
              <a:buClr>
                <a:srgbClr val="8FD600"/>
              </a:buClr>
            </a:pPr>
            <a:r>
              <a:rPr lang="en-US" sz="2800" dirty="0">
                <a:solidFill>
                  <a:schemeClr val="tx1">
                    <a:lumMod val="40000"/>
                    <a:lumOff val="60000"/>
                  </a:schemeClr>
                </a:solidFill>
              </a:rPr>
              <a:t>A class can be used through its parent interface</a:t>
            </a:r>
          </a:p>
          <a:p>
            <a:pPr lvl="1">
              <a:lnSpc>
                <a:spcPct val="100000"/>
              </a:lnSpc>
              <a:buClr>
                <a:srgbClr val="8FD600"/>
              </a:buClr>
            </a:pPr>
            <a:r>
              <a:rPr lang="en-US" sz="2800" dirty="0">
                <a:solidFill>
                  <a:schemeClr val="tx1">
                    <a:lumMod val="40000"/>
                    <a:lumOff val="60000"/>
                  </a:schemeClr>
                </a:solidFill>
              </a:rPr>
              <a:t>A child class may override some of the behaviors of the parent class</a:t>
            </a:r>
          </a:p>
          <a:p>
            <a:pPr>
              <a:lnSpc>
                <a:spcPct val="100000"/>
              </a:lnSpc>
            </a:pPr>
            <a:r>
              <a:rPr lang="en-US" sz="3000" dirty="0">
                <a:solidFill>
                  <a:srgbClr val="EBFFD2"/>
                </a:solidFill>
              </a:rPr>
              <a:t>Polymorphism allows </a:t>
            </a:r>
            <a:r>
              <a:rPr lang="en-US" sz="3000" dirty="0">
                <a:solidFill>
                  <a:schemeClr val="accent5">
                    <a:lumMod val="20000"/>
                    <a:lumOff val="80000"/>
                  </a:schemeClr>
                </a:solidFill>
              </a:rPr>
              <a:t>abstract operations </a:t>
            </a:r>
            <a:r>
              <a:rPr lang="en-US" sz="3000" dirty="0">
                <a:solidFill>
                  <a:srgbClr val="EBFFD2"/>
                </a:solidFill>
              </a:rPr>
              <a:t>to be defined and invoked</a:t>
            </a:r>
          </a:p>
          <a:p>
            <a:pPr lvl="1">
              <a:lnSpc>
                <a:spcPct val="100000"/>
              </a:lnSpc>
              <a:buClr>
                <a:srgbClr val="8FD600"/>
              </a:buClr>
            </a:pPr>
            <a:r>
              <a:rPr lang="en-US" sz="2800" dirty="0">
                <a:solidFill>
                  <a:schemeClr val="tx1">
                    <a:lumMod val="40000"/>
                    <a:lumOff val="60000"/>
                  </a:schemeClr>
                </a:solidFill>
              </a:rPr>
              <a:t>Abstract operations are defined in the base class' interface and implemented in the child classes</a:t>
            </a:r>
          </a:p>
          <a:p>
            <a:pPr lvl="2">
              <a:lnSpc>
                <a:spcPct val="100000"/>
              </a:lnSpc>
              <a:buClr>
                <a:srgbClr val="8FD600"/>
              </a:buClr>
            </a:pPr>
            <a:r>
              <a:rPr lang="en-US" sz="2600" dirty="0">
                <a:solidFill>
                  <a:schemeClr val="tx1">
                    <a:lumMod val="40000"/>
                    <a:lumOff val="60000"/>
                  </a:schemeClr>
                </a:solidFill>
              </a:rPr>
              <a:t>Declared as </a:t>
            </a:r>
            <a:r>
              <a:rPr lang="en-US" sz="2600" dirty="0">
                <a:solidFill>
                  <a:schemeClr val="accent5">
                    <a:lumMod val="20000"/>
                    <a:lumOff val="80000"/>
                  </a:schemeClr>
                </a:solidFill>
                <a:latin typeface="Consolas" pitchFamily="49" charset="0"/>
                <a:cs typeface="Consolas" pitchFamily="49" charset="0"/>
              </a:rPr>
              <a:t>abstract</a:t>
            </a:r>
            <a:r>
              <a:rPr lang="en-US" sz="2600" dirty="0">
                <a:solidFill>
                  <a:schemeClr val="tx1">
                    <a:lumMod val="40000"/>
                    <a:lumOff val="60000"/>
                  </a:schemeClr>
                </a:solidFill>
              </a:rPr>
              <a:t> or </a:t>
            </a:r>
            <a:r>
              <a:rPr lang="en-US" sz="2600" dirty="0">
                <a:solidFill>
                  <a:schemeClr val="accent5">
                    <a:lumMod val="20000"/>
                    <a:lumOff val="80000"/>
                  </a:schemeClr>
                </a:solidFill>
                <a:latin typeface="Consolas" pitchFamily="49" charset="0"/>
                <a:cs typeface="Consolas" pitchFamily="49" charset="0"/>
              </a:rPr>
              <a:t>virtual</a:t>
            </a:r>
            <a:endParaRPr lang="bg-BG" sz="2600" dirty="0">
              <a:solidFill>
                <a:schemeClr val="accent5">
                  <a:lumMod val="20000"/>
                  <a:lumOff val="80000"/>
                </a:schemeClr>
              </a:solidFill>
              <a:latin typeface="Consolas" pitchFamily="49" charset="0"/>
              <a:cs typeface="Consolas" pitchFamily="49" charset="0"/>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4</a:t>
            </a:fld>
            <a:endParaRPr lang="en-US" sz="1100" dirty="0"/>
          </a:p>
        </p:txBody>
      </p:sp>
    </p:spTree>
    <p:extLst>
      <p:ext uri="{BB962C8B-B14F-4D97-AF65-F5344CB8AC3E}">
        <p14:creationId xmlns:p14="http://schemas.microsoft.com/office/powerpoint/2010/main" val="106886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animEffect transition="in" filter="fade">
                                      <p:cBhvr>
                                        <p:cTn id="7" dur="500"/>
                                        <p:tgtEl>
                                          <p:spTgt spid="802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2819">
                                            <p:txEl>
                                              <p:pRg st="1" end="1"/>
                                            </p:txEl>
                                          </p:spTgt>
                                        </p:tgtEl>
                                        <p:attrNameLst>
                                          <p:attrName>style.visibility</p:attrName>
                                        </p:attrNameLst>
                                      </p:cBhvr>
                                      <p:to>
                                        <p:strVal val="visible"/>
                                      </p:to>
                                    </p:set>
                                    <p:animEffect transition="in" filter="fade">
                                      <p:cBhvr>
                                        <p:cTn id="10" dur="500"/>
                                        <p:tgtEl>
                                          <p:spTgt spid="802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2819">
                                            <p:txEl>
                                              <p:pRg st="2" end="2"/>
                                            </p:txEl>
                                          </p:spTgt>
                                        </p:tgtEl>
                                        <p:attrNameLst>
                                          <p:attrName>style.visibility</p:attrName>
                                        </p:attrNameLst>
                                      </p:cBhvr>
                                      <p:to>
                                        <p:strVal val="visible"/>
                                      </p:to>
                                    </p:set>
                                    <p:animEffect transition="in" filter="fade">
                                      <p:cBhvr>
                                        <p:cTn id="13" dur="500"/>
                                        <p:tgtEl>
                                          <p:spTgt spid="802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02819">
                                            <p:txEl>
                                              <p:pRg st="3" end="3"/>
                                            </p:txEl>
                                          </p:spTgt>
                                        </p:tgtEl>
                                        <p:attrNameLst>
                                          <p:attrName>style.visibility</p:attrName>
                                        </p:attrNameLst>
                                      </p:cBhvr>
                                      <p:to>
                                        <p:strVal val="visible"/>
                                      </p:to>
                                    </p:set>
                                    <p:animEffect transition="in" filter="fade">
                                      <p:cBhvr>
                                        <p:cTn id="18" dur="500"/>
                                        <p:tgtEl>
                                          <p:spTgt spid="802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02819">
                                            <p:txEl>
                                              <p:pRg st="4" end="4"/>
                                            </p:txEl>
                                          </p:spTgt>
                                        </p:tgtEl>
                                        <p:attrNameLst>
                                          <p:attrName>style.visibility</p:attrName>
                                        </p:attrNameLst>
                                      </p:cBhvr>
                                      <p:to>
                                        <p:strVal val="visible"/>
                                      </p:to>
                                    </p:set>
                                    <p:animEffect transition="in" filter="fade">
                                      <p:cBhvr>
                                        <p:cTn id="21" dur="500"/>
                                        <p:tgtEl>
                                          <p:spTgt spid="802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2819">
                                            <p:txEl>
                                              <p:pRg st="5" end="5"/>
                                            </p:txEl>
                                          </p:spTgt>
                                        </p:tgtEl>
                                        <p:attrNameLst>
                                          <p:attrName>style.visibility</p:attrName>
                                        </p:attrNameLst>
                                      </p:cBhvr>
                                      <p:to>
                                        <p:strVal val="visible"/>
                                      </p:to>
                                    </p:set>
                                    <p:animEffect transition="in" filter="fade">
                                      <p:cBhvr>
                                        <p:cTn id="24" dur="500"/>
                                        <p:tgtEl>
                                          <p:spTgt spid="802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(3)</a:t>
            </a:r>
          </a:p>
        </p:txBody>
      </p:sp>
      <p:sp>
        <p:nvSpPr>
          <p:cNvPr id="3" name="Content Placeholder 2"/>
          <p:cNvSpPr>
            <a:spLocks noGrp="1"/>
          </p:cNvSpPr>
          <p:nvPr>
            <p:ph idx="1"/>
          </p:nvPr>
        </p:nvSpPr>
        <p:spPr>
          <a:xfrm>
            <a:off x="152400" y="914400"/>
            <a:ext cx="8686800" cy="5715000"/>
          </a:xfrm>
        </p:spPr>
        <p:txBody>
          <a:bodyPr/>
          <a:lstStyle/>
          <a:p>
            <a:pPr marL="446088" indent="0">
              <a:lnSpc>
                <a:spcPct val="95000"/>
              </a:lnSpc>
              <a:spcBef>
                <a:spcPts val="300"/>
              </a:spcBef>
              <a:spcAft>
                <a:spcPts val="300"/>
              </a:spcAft>
              <a:buFontTx/>
              <a:buNone/>
              <a:tabLst/>
            </a:pPr>
            <a:r>
              <a:rPr lang="en-US" sz="2800" dirty="0"/>
              <a:t>Loan accounts have no interest for the first 3 months if are held by individuals and for the first 2 months if are held by a company.</a:t>
            </a:r>
          </a:p>
          <a:p>
            <a:pPr marL="446088" indent="0">
              <a:lnSpc>
                <a:spcPct val="95000"/>
              </a:lnSpc>
              <a:spcBef>
                <a:spcPts val="300"/>
              </a:spcBef>
              <a:spcAft>
                <a:spcPts val="300"/>
              </a:spcAft>
              <a:buFontTx/>
              <a:buNone/>
              <a:tabLst/>
            </a:pPr>
            <a:r>
              <a:rPr lang="en-US" sz="2800" dirty="0"/>
              <a:t>Deposit accounts have no interest if their balance is positive and less than 1000.</a:t>
            </a:r>
          </a:p>
          <a:p>
            <a:pPr marL="446088" indent="0">
              <a:lnSpc>
                <a:spcPct val="95000"/>
              </a:lnSpc>
              <a:spcBef>
                <a:spcPts val="300"/>
              </a:spcBef>
              <a:spcAft>
                <a:spcPts val="300"/>
              </a:spcAft>
              <a:buFontTx/>
              <a:buNone/>
              <a:tabLst/>
            </a:pPr>
            <a:r>
              <a:rPr lang="en-US" sz="2800" dirty="0"/>
              <a:t>Mortgage accounts have ½ interest for the first 12 months for companies and no interest for the first 6 months for individuals.</a:t>
            </a:r>
          </a:p>
          <a:p>
            <a:pPr marL="446088" lvl="1" indent="0">
              <a:lnSpc>
                <a:spcPct val="95000"/>
              </a:lnSpc>
              <a:spcBef>
                <a:spcPts val="300"/>
              </a:spcBef>
              <a:spcAft>
                <a:spcPts val="300"/>
              </a:spcAft>
              <a:buClr>
                <a:schemeClr val="accent5">
                  <a:lumMod val="40000"/>
                  <a:lumOff val="60000"/>
                </a:schemeClr>
              </a:buClr>
              <a:buSzPct val="70000"/>
              <a:buNone/>
            </a:pPr>
            <a:r>
              <a:rPr lang="en-US" sz="2800" dirty="0"/>
              <a:t>Your task is to write a program to model the bank system by classes and interfaces. You should identify the classes, interfaces, base classes and abstract actions and implement the calculation of the interest functionality through overridden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385122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(4)</a:t>
            </a:r>
          </a:p>
        </p:txBody>
      </p:sp>
      <p:sp>
        <p:nvSpPr>
          <p:cNvPr id="3" name="Content Placeholder 2"/>
          <p:cNvSpPr>
            <a:spLocks noGrp="1"/>
          </p:cNvSpPr>
          <p:nvPr>
            <p:ph idx="1"/>
          </p:nvPr>
        </p:nvSpPr>
        <p:spPr>
          <a:xfrm>
            <a:off x="152400" y="990600"/>
            <a:ext cx="8686800" cy="5638800"/>
          </a:xfrm>
        </p:spPr>
        <p:txBody>
          <a:bodyPr/>
          <a:lstStyle/>
          <a:p>
            <a:pPr marL="444500" indent="-444500">
              <a:lnSpc>
                <a:spcPct val="100000"/>
              </a:lnSpc>
              <a:buFont typeface="+mj-lt"/>
              <a:buAutoNum type="arabicPeriod" startAt="3"/>
              <a:tabLst/>
            </a:pPr>
            <a:r>
              <a:rPr lang="en-US" sz="2800" dirty="0"/>
              <a:t>Define a class </a:t>
            </a:r>
            <a:r>
              <a:rPr lang="en-US" sz="2800" noProof="1">
                <a:solidFill>
                  <a:schemeClr val="accent5">
                    <a:lumMod val="20000"/>
                    <a:lumOff val="80000"/>
                  </a:schemeClr>
                </a:solidFill>
                <a:latin typeface="Consolas" panose="020B0609020204030204" pitchFamily="49" charset="0"/>
                <a:cs typeface="Consolas" panose="020B0609020204030204" pitchFamily="49" charset="0"/>
              </a:rPr>
              <a:t>InvalidRangeException&lt;T&gt;</a:t>
            </a:r>
            <a:r>
              <a:rPr lang="en-US" sz="2800" dirty="0"/>
              <a:t> that holds information about an error condition related to invalid range. It should hold error message and a range definition [start … end].</a:t>
            </a:r>
          </a:p>
          <a:p>
            <a:pPr marL="450850" indent="0">
              <a:lnSpc>
                <a:spcPct val="100000"/>
              </a:lnSpc>
              <a:buNone/>
              <a:tabLst/>
            </a:pPr>
            <a:r>
              <a:rPr lang="en-US" sz="2800" dirty="0"/>
              <a:t>Write a sample application that demonstrates the </a:t>
            </a:r>
            <a:r>
              <a:rPr lang="en-US" sz="2800" noProof="1">
                <a:solidFill>
                  <a:schemeClr val="accent5">
                    <a:lumMod val="20000"/>
                    <a:lumOff val="80000"/>
                  </a:schemeClr>
                </a:solidFill>
                <a:latin typeface="Consolas" panose="020B0609020204030204" pitchFamily="49" charset="0"/>
                <a:cs typeface="Consolas" panose="020B0609020204030204" pitchFamily="49" charset="0"/>
              </a:rPr>
              <a:t>InvalidRangeException&lt;int&gt;</a:t>
            </a:r>
            <a:r>
              <a:rPr lang="en-US" sz="2800" noProof="1">
                <a:solidFill>
                  <a:schemeClr val="accent5">
                    <a:lumMod val="20000"/>
                    <a:lumOff val="80000"/>
                  </a:schemeClr>
                </a:solidFill>
                <a:cs typeface="Consolas" panose="020B0609020204030204" pitchFamily="49" charset="0"/>
              </a:rPr>
              <a:t> </a:t>
            </a:r>
            <a:r>
              <a:rPr lang="en-US" sz="2800" dirty="0"/>
              <a:t>and </a:t>
            </a:r>
            <a:r>
              <a:rPr lang="en-US" sz="2800" noProof="1">
                <a:solidFill>
                  <a:schemeClr val="accent5">
                    <a:lumMod val="20000"/>
                    <a:lumOff val="80000"/>
                  </a:schemeClr>
                </a:solidFill>
                <a:latin typeface="Consolas" panose="020B0609020204030204" pitchFamily="49" charset="0"/>
                <a:cs typeface="Consolas" panose="020B0609020204030204" pitchFamily="49" charset="0"/>
              </a:rPr>
              <a:t>InvalidRangeException&lt;DateTime&gt;</a:t>
            </a:r>
            <a:r>
              <a:rPr lang="en-US" sz="2800" noProof="1"/>
              <a:t> by entering numbers in the range [1..100] and dates in the range [1.1.1990 … 31.12.2030].</a:t>
            </a:r>
            <a:endParaRPr lang="en-US" sz="2800" dirty="0"/>
          </a:p>
          <a:p>
            <a:pPr marL="0" indent="0">
              <a:lnSpc>
                <a:spcPct val="100000"/>
              </a:lnSpc>
              <a:buNone/>
              <a:tabLst/>
            </a:pP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1264593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Free Trainings @ Telerik Academy</a:t>
            </a:r>
          </a:p>
        </p:txBody>
      </p:sp>
      <p:sp>
        <p:nvSpPr>
          <p:cNvPr id="4" name="Content Placeholder 3"/>
          <p:cNvSpPr>
            <a:spLocks noGrp="1"/>
          </p:cNvSpPr>
          <p:nvPr>
            <p:ph idx="1"/>
          </p:nvPr>
        </p:nvSpPr>
        <p:spPr>
          <a:xfrm>
            <a:off x="228600" y="1066800"/>
            <a:ext cx="8686800" cy="5638800"/>
          </a:xfrm>
        </p:spPr>
        <p:txBody>
          <a:bodyPr/>
          <a:lstStyle/>
          <a:p>
            <a:r>
              <a:rPr lang="en-US"/>
              <a:t>C# Programming </a:t>
            </a:r>
            <a:r>
              <a:rPr lang="en-US" dirty="0"/>
              <a:t>@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3" tooltip="Telerik Software Academy - Free Programming Courses"/>
              </a:rPr>
              <a:t>academy.telerik.com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4" tooltip="Telerik Softyware Academy @ Facebook"/>
              </a:rPr>
              <a:t>facebook.com/TelerikAcademy</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211452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Polymorphism (2)</a:t>
            </a:r>
            <a:endParaRPr lang="bg-BG" sz="4000" dirty="0"/>
          </a:p>
        </p:txBody>
      </p:sp>
      <p:sp>
        <p:nvSpPr>
          <p:cNvPr id="800771" name="Rectangle 3"/>
          <p:cNvSpPr>
            <a:spLocks noGrp="1" noChangeArrowheads="1"/>
          </p:cNvSpPr>
          <p:nvPr>
            <p:ph idx="1"/>
          </p:nvPr>
        </p:nvSpPr>
        <p:spPr>
          <a:xfrm>
            <a:off x="228600" y="914400"/>
            <a:ext cx="8686800" cy="5715000"/>
          </a:xfrm>
          <a:prstGeom prst="rect">
            <a:avLst/>
          </a:prstGeom>
        </p:spPr>
        <p:txBody>
          <a:bodyPr/>
          <a:lstStyle/>
          <a:p>
            <a:pPr>
              <a:lnSpc>
                <a:spcPct val="100000"/>
              </a:lnSpc>
            </a:pPr>
            <a:r>
              <a:rPr lang="en-US" dirty="0">
                <a:solidFill>
                  <a:srgbClr val="EBFFD2"/>
                </a:solidFill>
              </a:rPr>
              <a:t>Why handle an object </a:t>
            </a:r>
            <a:r>
              <a:rPr lang="en-US" dirty="0"/>
              <a:t>of given type as object of its base type?</a:t>
            </a:r>
            <a:endParaRPr lang="en-US" dirty="0">
              <a:solidFill>
                <a:srgbClr val="EBFFD2"/>
              </a:solidFill>
            </a:endParaRPr>
          </a:p>
          <a:p>
            <a:pPr lvl="1">
              <a:lnSpc>
                <a:spcPct val="100000"/>
              </a:lnSpc>
              <a:buClr>
                <a:srgbClr val="8FD600"/>
              </a:buClr>
            </a:pPr>
            <a:r>
              <a:rPr lang="en-US" dirty="0">
                <a:solidFill>
                  <a:schemeClr val="tx1">
                    <a:lumMod val="40000"/>
                    <a:lumOff val="60000"/>
                  </a:schemeClr>
                </a:solidFill>
              </a:rPr>
              <a:t>To invoke </a:t>
            </a:r>
            <a:r>
              <a:rPr lang="en-US" dirty="0">
                <a:solidFill>
                  <a:schemeClr val="accent5">
                    <a:lumMod val="20000"/>
                    <a:lumOff val="80000"/>
                  </a:schemeClr>
                </a:solidFill>
              </a:rPr>
              <a:t>abstract operations</a:t>
            </a:r>
          </a:p>
          <a:p>
            <a:pPr lvl="1">
              <a:lnSpc>
                <a:spcPct val="100000"/>
              </a:lnSpc>
              <a:buClr>
                <a:srgbClr val="8FD600"/>
              </a:buClr>
            </a:pPr>
            <a:r>
              <a:rPr lang="en-US" dirty="0">
                <a:solidFill>
                  <a:schemeClr val="tx1">
                    <a:lumMod val="40000"/>
                    <a:lumOff val="60000"/>
                  </a:schemeClr>
                </a:solidFill>
              </a:rPr>
              <a:t>To mix different related types in the same collection</a:t>
            </a:r>
          </a:p>
          <a:p>
            <a:pPr lvl="2">
              <a:lnSpc>
                <a:spcPct val="100000"/>
              </a:lnSpc>
              <a:buClr>
                <a:srgbClr val="8FD600"/>
              </a:buClr>
            </a:pPr>
            <a:r>
              <a:rPr lang="en-US" dirty="0">
                <a:solidFill>
                  <a:schemeClr val="tx1">
                    <a:lumMod val="40000"/>
                    <a:lumOff val="60000"/>
                  </a:schemeClr>
                </a:solidFill>
              </a:rPr>
              <a:t>E.g. </a:t>
            </a:r>
            <a:r>
              <a:rPr lang="en-US" dirty="0">
                <a:solidFill>
                  <a:schemeClr val="accent5">
                    <a:lumMod val="20000"/>
                    <a:lumOff val="80000"/>
                  </a:schemeClr>
                </a:solidFill>
                <a:latin typeface="Consolas" pitchFamily="49" charset="0"/>
                <a:cs typeface="Consolas" pitchFamily="49" charset="0"/>
              </a:rPr>
              <a:t>List&lt;object&gt;</a:t>
            </a:r>
            <a:r>
              <a:rPr lang="en-US" dirty="0">
                <a:solidFill>
                  <a:schemeClr val="tx1">
                    <a:lumMod val="40000"/>
                    <a:lumOff val="60000"/>
                  </a:schemeClr>
                </a:solidFill>
              </a:rPr>
              <a:t> can hold anything</a:t>
            </a:r>
          </a:p>
          <a:p>
            <a:pPr lvl="1">
              <a:lnSpc>
                <a:spcPct val="100000"/>
              </a:lnSpc>
              <a:buClr>
                <a:srgbClr val="8FD600"/>
              </a:buClr>
            </a:pPr>
            <a:r>
              <a:rPr lang="en-US" dirty="0">
                <a:solidFill>
                  <a:schemeClr val="tx1">
                    <a:lumMod val="40000"/>
                    <a:lumOff val="60000"/>
                  </a:schemeClr>
                </a:solidFill>
              </a:rPr>
              <a:t>To pass </a:t>
            </a:r>
            <a:r>
              <a:rPr lang="en-US" dirty="0"/>
              <a:t>more specific</a:t>
            </a:r>
            <a:r>
              <a:rPr lang="en-US" dirty="0">
                <a:solidFill>
                  <a:schemeClr val="tx1">
                    <a:lumMod val="40000"/>
                    <a:lumOff val="60000"/>
                  </a:schemeClr>
                </a:solidFill>
              </a:rPr>
              <a:t> object to a method that expects a parameter of a more generic type</a:t>
            </a:r>
          </a:p>
          <a:p>
            <a:pPr lvl="1">
              <a:lnSpc>
                <a:spcPct val="100000"/>
              </a:lnSpc>
              <a:buClr>
                <a:srgbClr val="8FD600"/>
              </a:buClr>
            </a:pPr>
            <a:r>
              <a:rPr lang="en-US" dirty="0">
                <a:solidFill>
                  <a:schemeClr val="tx1">
                    <a:lumMod val="40000"/>
                    <a:lumOff val="60000"/>
                  </a:schemeClr>
                </a:solidFill>
              </a:rPr>
              <a:t>To declare a more generic field which will be initialized and "specialized" later</a:t>
            </a:r>
            <a:endParaRPr lang="bg-BG" sz="2600" dirty="0">
              <a:solidFill>
                <a:schemeClr val="tx1">
                  <a:lumMod val="40000"/>
                  <a:lumOff val="60000"/>
                </a:schemeClr>
              </a:solidFill>
            </a:endParaRPr>
          </a:p>
        </p:txBody>
      </p:sp>
      <p:sp>
        <p:nvSpPr>
          <p:cNvPr id="4" name="Slide Number Placeholder 3"/>
          <p:cNvSpPr txBox="1">
            <a:spLocks/>
          </p:cNvSpPr>
          <p:nvPr/>
        </p:nvSpPr>
        <p:spPr>
          <a:xfrm>
            <a:off x="8610600" y="6553200"/>
            <a:ext cx="457200" cy="228600"/>
          </a:xfrm>
          <a:prstGeom prst="rect">
            <a:avLst/>
          </a:prstGeom>
        </p:spPr>
        <p:txBody>
          <a:bodyPr/>
          <a:lstStyle/>
          <a:p>
            <a:pPr marL="0" marR="0" lvl="0" indent="0" algn="r" defTabSz="914400" eaLnBrk="1" latinLnBrk="0" hangingPunct="1">
              <a:lnSpc>
                <a:spcPct val="100000"/>
              </a:lnSpc>
              <a:buClrTx/>
              <a:buSzTx/>
              <a:buFontTx/>
              <a:buNone/>
              <a:tabLst/>
              <a:defRPr/>
            </a:pPr>
            <a:fld id="{58452FF4-89E3-4D1B-9927-2DBDC00E58D7}" type="slidenum">
              <a:rPr lang="en-US" sz="1100" smtClean="0"/>
              <a:pPr marL="0" marR="0" lvl="0" indent="0" algn="r" defTabSz="914400" eaLnBrk="1" latinLnBrk="0" hangingPunct="1">
                <a:lnSpc>
                  <a:spcPct val="100000"/>
                </a:lnSpc>
                <a:buClrTx/>
                <a:buSzTx/>
                <a:buFontTx/>
                <a:buNone/>
                <a:tabLst/>
                <a:defRPr/>
              </a:pPr>
              <a:t>5</a:t>
            </a:fld>
            <a:endParaRPr lang="en-US" sz="1100" dirty="0"/>
          </a:p>
        </p:txBody>
      </p:sp>
    </p:spTree>
    <p:extLst>
      <p:ext uri="{BB962C8B-B14F-4D97-AF65-F5344CB8AC3E}">
        <p14:creationId xmlns:p14="http://schemas.microsoft.com/office/powerpoint/2010/main" val="35145643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0771">
                                            <p:txEl>
                                              <p:pRg st="0" end="0"/>
                                            </p:txEl>
                                          </p:spTgt>
                                        </p:tgtEl>
                                        <p:attrNameLst>
                                          <p:attrName>style.visibility</p:attrName>
                                        </p:attrNameLst>
                                      </p:cBhvr>
                                      <p:to>
                                        <p:strVal val="visible"/>
                                      </p:to>
                                    </p:set>
                                    <p:animEffect transition="in" filter="fade">
                                      <p:cBhvr>
                                        <p:cTn id="7" dur="500"/>
                                        <p:tgtEl>
                                          <p:spTgt spid="80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0771">
                                            <p:txEl>
                                              <p:pRg st="1" end="1"/>
                                            </p:txEl>
                                          </p:spTgt>
                                        </p:tgtEl>
                                        <p:attrNameLst>
                                          <p:attrName>style.visibility</p:attrName>
                                        </p:attrNameLst>
                                      </p:cBhvr>
                                      <p:to>
                                        <p:strVal val="visible"/>
                                      </p:to>
                                    </p:set>
                                    <p:animEffect transition="in" filter="fade">
                                      <p:cBhvr>
                                        <p:cTn id="12" dur="500"/>
                                        <p:tgtEl>
                                          <p:spTgt spid="800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0771">
                                            <p:txEl>
                                              <p:pRg st="2" end="2"/>
                                            </p:txEl>
                                          </p:spTgt>
                                        </p:tgtEl>
                                        <p:attrNameLst>
                                          <p:attrName>style.visibility</p:attrName>
                                        </p:attrNameLst>
                                      </p:cBhvr>
                                      <p:to>
                                        <p:strVal val="visible"/>
                                      </p:to>
                                    </p:set>
                                    <p:animEffect transition="in" filter="fade">
                                      <p:cBhvr>
                                        <p:cTn id="17" dur="500"/>
                                        <p:tgtEl>
                                          <p:spTgt spid="80077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00771">
                                            <p:txEl>
                                              <p:pRg st="3" end="3"/>
                                            </p:txEl>
                                          </p:spTgt>
                                        </p:tgtEl>
                                        <p:attrNameLst>
                                          <p:attrName>style.visibility</p:attrName>
                                        </p:attrNameLst>
                                      </p:cBhvr>
                                      <p:to>
                                        <p:strVal val="visible"/>
                                      </p:to>
                                    </p:set>
                                    <p:animEffect transition="in" filter="fade">
                                      <p:cBhvr>
                                        <p:cTn id="20" dur="500"/>
                                        <p:tgtEl>
                                          <p:spTgt spid="80077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00771">
                                            <p:txEl>
                                              <p:pRg st="4" end="4"/>
                                            </p:txEl>
                                          </p:spTgt>
                                        </p:tgtEl>
                                        <p:attrNameLst>
                                          <p:attrName>style.visibility</p:attrName>
                                        </p:attrNameLst>
                                      </p:cBhvr>
                                      <p:to>
                                        <p:strVal val="visible"/>
                                      </p:to>
                                    </p:set>
                                    <p:animEffect transition="in" filter="fade">
                                      <p:cBhvr>
                                        <p:cTn id="25" dur="500"/>
                                        <p:tgtEl>
                                          <p:spTgt spid="8007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00771">
                                            <p:txEl>
                                              <p:pRg st="5" end="5"/>
                                            </p:txEl>
                                          </p:spTgt>
                                        </p:tgtEl>
                                        <p:attrNameLst>
                                          <p:attrName>style.visibility</p:attrName>
                                        </p:attrNameLst>
                                      </p:cBhvr>
                                      <p:to>
                                        <p:strVal val="visible"/>
                                      </p:to>
                                    </p:set>
                                    <p:animEffect transition="in" filter="fade">
                                      <p:cBhvr>
                                        <p:cTn id="30" dur="500"/>
                                        <p:tgtEl>
                                          <p:spTgt spid="800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Methods</a:t>
            </a:r>
          </a:p>
        </p:txBody>
      </p:sp>
      <p:sp>
        <p:nvSpPr>
          <p:cNvPr id="3" name="Content Placeholder 2"/>
          <p:cNvSpPr>
            <a:spLocks noGrp="1"/>
          </p:cNvSpPr>
          <p:nvPr>
            <p:ph idx="1"/>
          </p:nvPr>
        </p:nvSpPr>
        <p:spPr>
          <a:xfrm>
            <a:off x="228600" y="838200"/>
            <a:ext cx="8686800" cy="5867400"/>
          </a:xfrm>
        </p:spPr>
        <p:txBody>
          <a:bodyPr/>
          <a:lstStyle/>
          <a:p>
            <a:pPr>
              <a:lnSpc>
                <a:spcPct val="100000"/>
              </a:lnSpc>
            </a:pPr>
            <a:r>
              <a:rPr lang="en-US" dirty="0">
                <a:solidFill>
                  <a:schemeClr val="accent5">
                    <a:lumMod val="20000"/>
                    <a:lumOff val="80000"/>
                  </a:schemeClr>
                </a:solidFill>
              </a:rPr>
              <a:t>Virtual method</a:t>
            </a:r>
            <a:r>
              <a:rPr lang="en-US" dirty="0"/>
              <a:t> is</a:t>
            </a:r>
          </a:p>
          <a:p>
            <a:pPr lvl="1">
              <a:lnSpc>
                <a:spcPct val="100000"/>
              </a:lnSpc>
            </a:pPr>
            <a:r>
              <a:rPr lang="en-US" dirty="0"/>
              <a:t>Defined in a base class and can be </a:t>
            </a:r>
            <a:r>
              <a:rPr lang="en-US" dirty="0">
                <a:solidFill>
                  <a:schemeClr val="accent5">
                    <a:lumMod val="20000"/>
                    <a:lumOff val="80000"/>
                  </a:schemeClr>
                </a:solidFill>
              </a:rPr>
              <a:t>changed</a:t>
            </a:r>
            <a:r>
              <a:rPr lang="en-US" dirty="0"/>
              <a:t> (overridden) in the descendant classes</a:t>
            </a:r>
          </a:p>
          <a:p>
            <a:pPr lvl="1">
              <a:lnSpc>
                <a:spcPct val="100000"/>
              </a:lnSpc>
            </a:pPr>
            <a:r>
              <a:rPr lang="en-US" dirty="0"/>
              <a:t>Can be called through the base class' interface</a:t>
            </a:r>
          </a:p>
          <a:p>
            <a:pPr>
              <a:lnSpc>
                <a:spcPct val="100000"/>
              </a:lnSpc>
            </a:pPr>
            <a:r>
              <a:rPr lang="en-US" dirty="0"/>
              <a:t>Virtual methods are declared through the keyword </a:t>
            </a:r>
            <a:r>
              <a:rPr lang="en-US" sz="3000" dirty="0">
                <a:solidFill>
                  <a:schemeClr val="accent5">
                    <a:lumMod val="20000"/>
                    <a:lumOff val="80000"/>
                  </a:schemeClr>
                </a:solidFill>
                <a:latin typeface="Consolas" pitchFamily="49" charset="0"/>
                <a:cs typeface="Consolas" pitchFamily="49" charset="0"/>
              </a:rPr>
              <a:t>virtual</a:t>
            </a:r>
          </a:p>
          <a:p>
            <a:pPr>
              <a:lnSpc>
                <a:spcPct val="100000"/>
              </a:lnSpc>
            </a:pPr>
            <a:endParaRPr lang="en-US" dirty="0">
              <a:solidFill>
                <a:schemeClr val="tx2"/>
              </a:solidFill>
              <a:latin typeface="Courier New" pitchFamily="49" charset="0"/>
            </a:endParaRPr>
          </a:p>
          <a:p>
            <a:pPr>
              <a:lnSpc>
                <a:spcPct val="100000"/>
              </a:lnSpc>
            </a:pPr>
            <a:r>
              <a:rPr lang="en-US" dirty="0"/>
              <a:t>Methods</a:t>
            </a:r>
            <a:r>
              <a:rPr lang="bg-BG" dirty="0"/>
              <a:t> </a:t>
            </a:r>
            <a:r>
              <a:rPr lang="en-US" dirty="0"/>
              <a:t>declared as virtual in a base class can</a:t>
            </a:r>
            <a:r>
              <a:rPr lang="bg-BG" dirty="0"/>
              <a:t> be overridden</a:t>
            </a:r>
            <a:r>
              <a:rPr lang="en-US" dirty="0"/>
              <a:t> using the keyword </a:t>
            </a:r>
            <a:r>
              <a:rPr lang="en-US" sz="3000" dirty="0">
                <a:solidFill>
                  <a:schemeClr val="accent5">
                    <a:lumMod val="20000"/>
                    <a:lumOff val="80000"/>
                  </a:schemeClr>
                </a:solidFill>
                <a:latin typeface="Consolas" pitchFamily="49" charset="0"/>
                <a:cs typeface="Consolas" pitchFamily="49" charset="0"/>
              </a:rPr>
              <a:t>override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 name="Rectangle 5"/>
          <p:cNvSpPr>
            <a:spLocks noChangeArrowheads="1"/>
          </p:cNvSpPr>
          <p:nvPr/>
        </p:nvSpPr>
        <p:spPr bwMode="auto">
          <a:xfrm>
            <a:off x="685800" y="4394200"/>
            <a:ext cx="7777163"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virtual</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Draw() { … }</a:t>
            </a:r>
          </a:p>
        </p:txBody>
      </p:sp>
      <p:sp>
        <p:nvSpPr>
          <p:cNvPr id="6" name="Rectangle 5"/>
          <p:cNvSpPr>
            <a:spLocks noChangeArrowheads="1"/>
          </p:cNvSpPr>
          <p:nvPr/>
        </p:nvSpPr>
        <p:spPr bwMode="auto">
          <a:xfrm>
            <a:off x="685800" y="6096000"/>
            <a:ext cx="7777163"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override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void Draw() { … }</a:t>
            </a:r>
          </a:p>
        </p:txBody>
      </p:sp>
    </p:spTree>
    <p:extLst>
      <p:ext uri="{BB962C8B-B14F-4D97-AF65-F5344CB8AC3E}">
        <p14:creationId xmlns:p14="http://schemas.microsoft.com/office/powerpoint/2010/main" val="364961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5050808"/>
            <a:ext cx="7924800" cy="685800"/>
          </a:xfrm>
        </p:spPr>
        <p:txBody>
          <a:bodyPr/>
          <a:lstStyle/>
          <a:p>
            <a:r>
              <a:rPr lang="en-US" dirty="0"/>
              <a:t>Virtual Methods</a:t>
            </a:r>
          </a:p>
        </p:txBody>
      </p:sp>
      <p:sp>
        <p:nvSpPr>
          <p:cNvPr id="6" name="Subtitle 5"/>
          <p:cNvSpPr>
            <a:spLocks noGrp="1"/>
          </p:cNvSpPr>
          <p:nvPr>
            <p:ph type="subTitle" idx="1"/>
          </p:nvPr>
        </p:nvSpPr>
        <p:spPr>
          <a:xfrm>
            <a:off x="609600" y="5831679"/>
            <a:ext cx="7924800" cy="569120"/>
          </a:xfrm>
        </p:spPr>
        <p:txBody>
          <a:bodyPr/>
          <a:lstStyle/>
          <a:p>
            <a:r>
              <a:rPr lang="en-US" dirty="0"/>
              <a:t>Live Demo</a:t>
            </a:r>
          </a:p>
        </p:txBody>
      </p:sp>
      <p:pic>
        <p:nvPicPr>
          <p:cNvPr id="3074" name="Picture 2" descr="http://www.roederconsulting.com/RCimages/virtualteam.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1"/>
          <a:stretch/>
        </p:blipFill>
        <p:spPr bwMode="auto">
          <a:xfrm>
            <a:off x="1524000" y="381000"/>
            <a:ext cx="6096000" cy="4724400"/>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54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Virtual Methods</a:t>
            </a:r>
          </a:p>
        </p:txBody>
      </p:sp>
      <p:sp>
        <p:nvSpPr>
          <p:cNvPr id="3" name="Content Placeholder 2"/>
          <p:cNvSpPr>
            <a:spLocks noGrp="1"/>
          </p:cNvSpPr>
          <p:nvPr>
            <p:ph idx="1"/>
          </p:nvPr>
        </p:nvSpPr>
        <p:spPr>
          <a:xfrm>
            <a:off x="228600" y="838200"/>
            <a:ext cx="8686800" cy="5867400"/>
          </a:xfrm>
        </p:spPr>
        <p:txBody>
          <a:bodyPr/>
          <a:lstStyle/>
          <a:p>
            <a:pPr>
              <a:lnSpc>
                <a:spcPct val="100000"/>
              </a:lnSpc>
            </a:pPr>
            <a:r>
              <a:rPr lang="en-US" dirty="0">
                <a:solidFill>
                  <a:schemeClr val="accent5">
                    <a:lumMod val="20000"/>
                    <a:lumOff val="80000"/>
                  </a:schemeClr>
                </a:solidFill>
              </a:rPr>
              <a:t>Abstract methods </a:t>
            </a:r>
            <a:r>
              <a:rPr lang="en-US" dirty="0"/>
              <a:t>are purely virtual</a:t>
            </a:r>
          </a:p>
          <a:p>
            <a:pPr lvl="1">
              <a:lnSpc>
                <a:spcPct val="100000"/>
              </a:lnSpc>
            </a:pPr>
            <a:r>
              <a:rPr lang="en-US" dirty="0"/>
              <a:t>If a method is </a:t>
            </a:r>
            <a:r>
              <a:rPr lang="en-US" dirty="0">
                <a:solidFill>
                  <a:schemeClr val="accent5">
                    <a:lumMod val="20000"/>
                    <a:lumOff val="80000"/>
                  </a:schemeClr>
                </a:solidFill>
                <a:latin typeface="Consolas" panose="020B0609020204030204" pitchFamily="49" charset="0"/>
                <a:cs typeface="Consolas" panose="020B0609020204030204" pitchFamily="49" charset="0"/>
              </a:rPr>
              <a:t>abstract</a:t>
            </a:r>
            <a:r>
              <a:rPr lang="en-US" dirty="0"/>
              <a:t> </a:t>
            </a:r>
            <a:r>
              <a:rPr lang="en-US" dirty="0">
                <a:sym typeface="Wingdings" panose="05000000000000000000" pitchFamily="2" charset="2"/>
              </a:rPr>
              <a:t> it is </a:t>
            </a:r>
            <a:r>
              <a:rPr lang="en-US" dirty="0">
                <a:solidFill>
                  <a:schemeClr val="accent5">
                    <a:lumMod val="20000"/>
                    <a:lumOff val="80000"/>
                  </a:schemeClr>
                </a:solidFill>
                <a:latin typeface="Consolas" panose="020B0609020204030204" pitchFamily="49" charset="0"/>
                <a:cs typeface="Consolas" panose="020B0609020204030204" pitchFamily="49" charset="0"/>
                <a:sym typeface="Wingdings" panose="05000000000000000000" pitchFamily="2" charset="2"/>
              </a:rPr>
              <a:t>virtual</a:t>
            </a:r>
            <a:r>
              <a:rPr lang="en-US" dirty="0">
                <a:sym typeface="Wingdings" panose="05000000000000000000" pitchFamily="2" charset="2"/>
              </a:rPr>
              <a:t> as well</a:t>
            </a:r>
          </a:p>
          <a:p>
            <a:pPr lvl="1">
              <a:lnSpc>
                <a:spcPct val="100000"/>
              </a:lnSpc>
            </a:pPr>
            <a:r>
              <a:rPr lang="en-US" dirty="0">
                <a:sym typeface="Wingdings" panose="05000000000000000000" pitchFamily="2" charset="2"/>
              </a:rPr>
              <a:t>Abstract methods are designed to be changed (overridden) later</a:t>
            </a:r>
            <a:endParaRPr lang="en-US" dirty="0"/>
          </a:p>
          <a:p>
            <a:pPr>
              <a:lnSpc>
                <a:spcPct val="100000"/>
              </a:lnSpc>
            </a:pPr>
            <a:r>
              <a:rPr lang="en-US" dirty="0">
                <a:solidFill>
                  <a:schemeClr val="accent5">
                    <a:lumMod val="20000"/>
                    <a:lumOff val="80000"/>
                  </a:schemeClr>
                </a:solidFill>
              </a:rPr>
              <a:t>Interface members </a:t>
            </a:r>
            <a:r>
              <a:rPr lang="en-US" dirty="0"/>
              <a:t>are also purely virtual</a:t>
            </a:r>
          </a:p>
          <a:p>
            <a:pPr lvl="1">
              <a:lnSpc>
                <a:spcPct val="100000"/>
              </a:lnSpc>
            </a:pPr>
            <a:r>
              <a:rPr lang="en-US" dirty="0"/>
              <a:t>They have no default implementation and are designed to be overridden in a descendent class</a:t>
            </a:r>
          </a:p>
          <a:p>
            <a:pPr>
              <a:lnSpc>
                <a:spcPct val="100000"/>
              </a:lnSpc>
            </a:pPr>
            <a:r>
              <a:rPr lang="en-US" dirty="0"/>
              <a:t>Virtual methods can be </a:t>
            </a:r>
            <a:r>
              <a:rPr lang="en-US" dirty="0">
                <a:solidFill>
                  <a:schemeClr val="accent5">
                    <a:lumMod val="20000"/>
                    <a:lumOff val="80000"/>
                  </a:schemeClr>
                </a:solidFill>
              </a:rPr>
              <a:t>hidden</a:t>
            </a:r>
            <a:r>
              <a:rPr lang="en-US" dirty="0"/>
              <a:t> through the new keyword:</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7" name="Rectangle 5"/>
          <p:cNvSpPr>
            <a:spLocks noChangeArrowheads="1"/>
          </p:cNvSpPr>
          <p:nvPr/>
        </p:nvSpPr>
        <p:spPr bwMode="auto">
          <a:xfrm>
            <a:off x="685800" y="6070600"/>
            <a:ext cx="7777163"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public </a:t>
            </a:r>
            <a:r>
              <a:rPr lang="en-US"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new</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CalculateSurface() { return … }</a:t>
            </a:r>
          </a:p>
        </p:txBody>
      </p:sp>
    </p:spTree>
    <p:extLst>
      <p:ext uri="{BB962C8B-B14F-4D97-AF65-F5344CB8AC3E}">
        <p14:creationId xmlns:p14="http://schemas.microsoft.com/office/powerpoint/2010/main" val="250548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effectLst>
                  <a:outerShdw blurRad="38100" dist="38100" dir="2700000" algn="tl">
                    <a:srgbClr val="000000"/>
                  </a:outerShdw>
                </a:effectLst>
                <a:latin typeface="Consolas" pitchFamily="49" charset="0"/>
                <a:ea typeface="+mn-ea"/>
                <a:cs typeface="Consolas" pitchFamily="49" charset="0"/>
              </a:rPr>
              <a:t>override</a:t>
            </a:r>
            <a:r>
              <a:rPr lang="en-US" dirty="0"/>
              <a:t> </a:t>
            </a:r>
            <a:r>
              <a:rPr lang="en-US" dirty="0">
                <a:effectLst>
                  <a:outerShdw blurRad="38100" dist="38100" dir="2700000" algn="tl">
                    <a:srgbClr val="000000"/>
                  </a:outerShdw>
                </a:effectLst>
                <a:latin typeface="+mn-lt"/>
                <a:ea typeface="+mn-ea"/>
                <a:cs typeface="+mn-cs"/>
              </a:rPr>
              <a:t>Modifier</a:t>
            </a:r>
          </a:p>
        </p:txBody>
      </p:sp>
      <p:sp>
        <p:nvSpPr>
          <p:cNvPr id="3" name="Content Placeholder 2"/>
          <p:cNvSpPr>
            <a:spLocks noGrp="1"/>
          </p:cNvSpPr>
          <p:nvPr>
            <p:ph idx="1"/>
          </p:nvPr>
        </p:nvSpPr>
        <p:spPr/>
        <p:txBody>
          <a:bodyPr/>
          <a:lstStyle/>
          <a:p>
            <a:pPr>
              <a:lnSpc>
                <a:spcPct val="100000"/>
              </a:lnSpc>
            </a:pPr>
            <a:r>
              <a:rPr lang="en-US" dirty="0"/>
              <a:t>Using</a:t>
            </a:r>
            <a:r>
              <a:rPr lang="en-US" dirty="0">
                <a:solidFill>
                  <a:schemeClr val="hlink"/>
                </a:solidFill>
              </a:rPr>
              <a:t> </a:t>
            </a:r>
            <a:r>
              <a:rPr lang="en-US" dirty="0">
                <a:solidFill>
                  <a:schemeClr val="accent5">
                    <a:lumMod val="20000"/>
                    <a:lumOff val="80000"/>
                  </a:schemeClr>
                </a:solidFill>
                <a:latin typeface="Consolas" pitchFamily="49" charset="0"/>
                <a:cs typeface="Consolas" pitchFamily="49" charset="0"/>
              </a:rPr>
              <a:t>override</a:t>
            </a:r>
            <a:r>
              <a:rPr lang="en-US" dirty="0">
                <a:solidFill>
                  <a:schemeClr val="hlink"/>
                </a:solidFill>
              </a:rPr>
              <a:t> </a:t>
            </a:r>
            <a:r>
              <a:rPr lang="en-US" dirty="0"/>
              <a:t>we can modify a method or property </a:t>
            </a:r>
          </a:p>
          <a:p>
            <a:pPr lvl="1">
              <a:lnSpc>
                <a:spcPct val="100000"/>
              </a:lnSpc>
            </a:pPr>
            <a:r>
              <a:rPr lang="en-US" dirty="0"/>
              <a:t>An override method provides a </a:t>
            </a:r>
            <a:r>
              <a:rPr lang="en-US" dirty="0">
                <a:solidFill>
                  <a:schemeClr val="accent5">
                    <a:lumMod val="20000"/>
                    <a:lumOff val="80000"/>
                  </a:schemeClr>
                </a:solidFill>
              </a:rPr>
              <a:t>replacement implementation </a:t>
            </a:r>
            <a:r>
              <a:rPr lang="en-US" dirty="0"/>
              <a:t>of an inherited member</a:t>
            </a:r>
          </a:p>
          <a:p>
            <a:pPr lvl="1">
              <a:lnSpc>
                <a:spcPct val="100000"/>
              </a:lnSpc>
            </a:pPr>
            <a:r>
              <a:rPr lang="en-US" dirty="0"/>
              <a:t>You cannot override a non-virtual or static method </a:t>
            </a:r>
          </a:p>
          <a:p>
            <a:pPr>
              <a:lnSpc>
                <a:spcPct val="100000"/>
              </a:lnSpc>
            </a:pPr>
            <a:r>
              <a:rPr lang="en-US" dirty="0"/>
              <a:t>The overridden base method must be </a:t>
            </a:r>
            <a:r>
              <a:rPr lang="en-US" dirty="0">
                <a:solidFill>
                  <a:schemeClr val="accent5">
                    <a:lumMod val="20000"/>
                    <a:lumOff val="80000"/>
                  </a:schemeClr>
                </a:solidFill>
                <a:latin typeface="Consolas" panose="020B0609020204030204" pitchFamily="49" charset="0"/>
                <a:cs typeface="Consolas" panose="020B0609020204030204" pitchFamily="49" charset="0"/>
              </a:rPr>
              <a:t>virtual</a:t>
            </a:r>
            <a:r>
              <a:rPr lang="en-US" dirty="0"/>
              <a:t>, </a:t>
            </a:r>
            <a:r>
              <a:rPr lang="en-US" dirty="0">
                <a:solidFill>
                  <a:schemeClr val="accent5">
                    <a:lumMod val="20000"/>
                    <a:lumOff val="80000"/>
                  </a:schemeClr>
                </a:solidFill>
                <a:latin typeface="Consolas" panose="020B0609020204030204" pitchFamily="49" charset="0"/>
                <a:cs typeface="Consolas" panose="020B0609020204030204" pitchFamily="49" charset="0"/>
              </a:rPr>
              <a:t>abstract</a:t>
            </a:r>
            <a:r>
              <a:rPr lang="en-US" dirty="0"/>
              <a:t>, or </a:t>
            </a:r>
            <a:r>
              <a:rPr lang="en-US" dirty="0">
                <a:solidFill>
                  <a:schemeClr val="accent5">
                    <a:lumMod val="20000"/>
                    <a:lumOff val="80000"/>
                  </a:schemeClr>
                </a:solidFill>
                <a:latin typeface="Consolas" panose="020B0609020204030204" pitchFamily="49" charset="0"/>
                <a:cs typeface="Consolas" panose="020B0609020204030204" pitchFamily="49" charset="0"/>
              </a:rPr>
              <a:t>override</a:t>
            </a:r>
            <a:endParaRPr lang="en-US" sz="3200" dirty="0">
              <a:solidFill>
                <a:schemeClr val="accent5">
                  <a:lumMod val="20000"/>
                  <a:lumOff val="8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22774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f5c0ed1f3aaa5b921b3638c123e4eb489bc123"/>
</p:tagLst>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3809</TotalTime>
  <Words>2443</Words>
  <Application>Microsoft Office PowerPoint</Application>
  <PresentationFormat>Bildspel på skärmen (4:3)</PresentationFormat>
  <Paragraphs>373</Paragraphs>
  <Slides>42</Slides>
  <Notes>5</Notes>
  <HiddenSlides>1</HiddenSlides>
  <MMClips>0</MMClips>
  <ScaleCrop>false</ScaleCrop>
  <HeadingPairs>
    <vt:vector size="6" baseType="variant">
      <vt:variant>
        <vt:lpstr>Använt teckensnitt</vt:lpstr>
      </vt:variant>
      <vt:variant>
        <vt:i4>6</vt:i4>
      </vt:variant>
      <vt:variant>
        <vt:lpstr>Tema</vt:lpstr>
      </vt:variant>
      <vt:variant>
        <vt:i4>1</vt:i4>
      </vt:variant>
      <vt:variant>
        <vt:lpstr>Bildrubriker</vt:lpstr>
      </vt:variant>
      <vt:variant>
        <vt:i4>42</vt:i4>
      </vt:variant>
    </vt:vector>
  </HeadingPairs>
  <TitlesOfParts>
    <vt:vector size="49" baseType="lpstr">
      <vt:lpstr>Calibri</vt:lpstr>
      <vt:lpstr>Cambria</vt:lpstr>
      <vt:lpstr>Consolas</vt:lpstr>
      <vt:lpstr>Corbel</vt:lpstr>
      <vt:lpstr>Courier New</vt:lpstr>
      <vt:lpstr>Wingdings 2</vt:lpstr>
      <vt:lpstr>Telerik Academy</vt:lpstr>
      <vt:lpstr>Object-Oriented Programming Fundamental Principles – Part II</vt:lpstr>
      <vt:lpstr>Contents</vt:lpstr>
      <vt:lpstr>Polymorphism</vt:lpstr>
      <vt:lpstr>Polymorphism</vt:lpstr>
      <vt:lpstr>Polymorphism (2)</vt:lpstr>
      <vt:lpstr>Virtual Methods</vt:lpstr>
      <vt:lpstr>Virtual Methods</vt:lpstr>
      <vt:lpstr>More about Virtual Methods</vt:lpstr>
      <vt:lpstr>The override Modifier</vt:lpstr>
      <vt:lpstr>Polymorphism –  How does it Work?</vt:lpstr>
      <vt:lpstr>Polymorphism – Example</vt:lpstr>
      <vt:lpstr>Polymorphism – Example (2)</vt:lpstr>
      <vt:lpstr>PowerPoint-presentation</vt:lpstr>
      <vt:lpstr>Class Hierarchies: Real World Example</vt:lpstr>
      <vt:lpstr>Real World Example: Calculator</vt:lpstr>
      <vt:lpstr>Real World Example: Calculator (2)</vt:lpstr>
      <vt:lpstr>Real World Example: Calculator (3)</vt:lpstr>
      <vt:lpstr>Real World Example: Calculator (4)</vt:lpstr>
      <vt:lpstr>Calculator Classes </vt:lpstr>
      <vt:lpstr>Exception Classes</vt:lpstr>
      <vt:lpstr>Exception Handling in OOP</vt:lpstr>
      <vt:lpstr>Exception Hierarchy</vt:lpstr>
      <vt:lpstr>Defining an Exception Class</vt:lpstr>
      <vt:lpstr>More reading</vt:lpstr>
      <vt:lpstr>Defining Exception Classes</vt:lpstr>
      <vt:lpstr>Cohesion and Coupling</vt:lpstr>
      <vt:lpstr>Cohesion</vt:lpstr>
      <vt:lpstr>Good and Bad Cohesion</vt:lpstr>
      <vt:lpstr>Strong Cohesion</vt:lpstr>
      <vt:lpstr>Weak Cohesion</vt:lpstr>
      <vt:lpstr>Coupling</vt:lpstr>
      <vt:lpstr>Loose and Tight Coupling</vt:lpstr>
      <vt:lpstr>Loose Coupling – Example</vt:lpstr>
      <vt:lpstr>Tight Coupling – Example</vt:lpstr>
      <vt:lpstr>Spaghetti Code</vt:lpstr>
      <vt:lpstr>Summary</vt:lpstr>
      <vt:lpstr>Object-Oriented Programming Fundamental Principles – Part II</vt:lpstr>
      <vt:lpstr>Exercises</vt:lpstr>
      <vt:lpstr>Exercises (2)</vt:lpstr>
      <vt:lpstr>Exercises (3)</vt:lpstr>
      <vt:lpstr>Exercises (4)</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 Defining Classes</dc:title>
  <dc:subject>Telerik Software Academy</dc:subject>
  <dc:creator>Svetlin Nakov</dc:creator>
  <cp:keywords>C#, course, telerik software academy, free courses for developers, OOP, object-oriented programming</cp:keywords>
  <cp:lastModifiedBy>Claes Engelin</cp:lastModifiedBy>
  <cp:revision>582</cp:revision>
  <dcterms:created xsi:type="dcterms:W3CDTF">2007-12-08T16:03:35Z</dcterms:created>
  <dcterms:modified xsi:type="dcterms:W3CDTF">2021-01-18T19:01:50Z</dcterms:modified>
  <cp:category>software engineering</cp:category>
</cp:coreProperties>
</file>