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6"/>
  </p:notesMasterIdLst>
  <p:handoutMasterIdLst>
    <p:handoutMasterId r:id="rId77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98" r:id="rId25"/>
    <p:sldId id="785" r:id="rId26"/>
    <p:sldId id="793" r:id="rId27"/>
    <p:sldId id="786" r:id="rId28"/>
    <p:sldId id="788" r:id="rId29"/>
    <p:sldId id="822" r:id="rId30"/>
    <p:sldId id="747" r:id="rId31"/>
    <p:sldId id="791" r:id="rId32"/>
    <p:sldId id="749" r:id="rId33"/>
    <p:sldId id="804" r:id="rId34"/>
    <p:sldId id="802" r:id="rId35"/>
    <p:sldId id="823" r:id="rId36"/>
    <p:sldId id="824" r:id="rId37"/>
    <p:sldId id="815" r:id="rId38"/>
    <p:sldId id="814" r:id="rId39"/>
    <p:sldId id="830" r:id="rId40"/>
    <p:sldId id="825" r:id="rId41"/>
    <p:sldId id="790" r:id="rId42"/>
    <p:sldId id="752" r:id="rId43"/>
    <p:sldId id="816" r:id="rId44"/>
    <p:sldId id="807" r:id="rId45"/>
    <p:sldId id="808" r:id="rId46"/>
    <p:sldId id="811" r:id="rId47"/>
    <p:sldId id="820" r:id="rId48"/>
    <p:sldId id="821" r:id="rId49"/>
    <p:sldId id="810" r:id="rId50"/>
    <p:sldId id="809" r:id="rId51"/>
    <p:sldId id="819" r:id="rId52"/>
    <p:sldId id="787" r:id="rId53"/>
    <p:sldId id="826" r:id="rId54"/>
    <p:sldId id="827" r:id="rId55"/>
    <p:sldId id="828" r:id="rId56"/>
    <p:sldId id="829" r:id="rId57"/>
    <p:sldId id="753" r:id="rId58"/>
    <p:sldId id="772" r:id="rId59"/>
    <p:sldId id="770" r:id="rId60"/>
    <p:sldId id="771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817" r:id="rId70"/>
    <p:sldId id="818" r:id="rId71"/>
    <p:sldId id="797" r:id="rId72"/>
    <p:sldId id="460" r:id="rId73"/>
    <p:sldId id="812" r:id="rId74"/>
    <p:sldId id="333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98"/>
            <p14:sldId id="785"/>
            <p14:sldId id="793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2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1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br>
              <a:rPr lang="en-US" dirty="0"/>
            </a:br>
            <a:r>
              <a:rPr lang="en-US" dirty="0"/>
              <a:t>common 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Learning &amp; Development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Design at 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hardest part of programming is coming up with good variable names”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preconditions</a:t>
            </a:r>
            <a:br>
              <a:rPr lang="en-GB" dirty="0"/>
            </a:br>
            <a:r>
              <a:rPr lang="en-GB" dirty="0"/>
              <a:t>that must be met before it makes</a:t>
            </a:r>
            <a:br>
              <a:rPr lang="en-GB" dirty="0"/>
            </a:br>
            <a:r>
              <a:rPr lang="en-GB" dirty="0"/>
              <a:t>sense 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Evaluating design</a:t>
            </a:r>
            <a:br>
              <a:rPr lang="en-GB" dirty="0"/>
            </a:br>
            <a:r>
              <a:rPr lang="en-GB" dirty="0"/>
              <a:t>alternatives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Understanding costs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/>
              <a:t>Includes 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Flexibility, Extensibility, Portability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/>
              <a:t>Why Design Patterns?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/>
              <a:t>Help document how systems work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explicitly capture expert knowledge and design trade-offs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communication (shared language)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When to </a:t>
            </a:r>
            <a:r>
              <a:rPr lang="en-GB"/>
              <a:t>Use Patterns</a:t>
            </a:r>
            <a:r>
              <a:rPr lang="en-GB" dirty="0"/>
              <a:t>?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instructions!</a:t>
            </a:r>
          </a:p>
          <a:p>
            <a:pPr>
              <a:lnSpc>
                <a:spcPct val="100000"/>
              </a:lnSpc>
            </a:pPr>
            <a:r>
              <a:rPr lang="en-GB" dirty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Overdesign is evil!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of Design 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a direct 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the software development process is a human-intensive 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patterns if you understand them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/>
              <a:t>Criticism of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problem</a:t>
            </a:r>
          </a:p>
          <a:p>
            <a:pPr lvl="1"/>
            <a:r>
              <a:rPr lang="en-US" dirty="0"/>
              <a:t>The design patterns may just be a sign of some missing features of a given programming language</a:t>
            </a:r>
          </a:p>
          <a:p>
            <a:r>
              <a:rPr lang="en-US" dirty="0"/>
              <a:t>Lacks formal foundations</a:t>
            </a:r>
          </a:p>
          <a:p>
            <a:pPr lvl="1"/>
            <a:r>
              <a:rPr lang="en-US" dirty="0"/>
              <a:t>The study of design patterns has been excessively ad-hoc</a:t>
            </a:r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Types of Design Patterns</a:t>
            </a:r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/>
              <a:t>Types of Design Patterns</a:t>
            </a:r>
          </a:p>
          <a:p>
            <a:pPr lvl="1"/>
            <a:r>
              <a:rPr lang="en-US" dirty="0"/>
              <a:t>Creational patterns</a:t>
            </a:r>
          </a:p>
          <a:p>
            <a:pPr lvl="1"/>
            <a:r>
              <a:rPr lang="en-US" dirty="0"/>
              <a:t>Structural patterns</a:t>
            </a:r>
          </a:p>
          <a:p>
            <a:pPr lvl="1"/>
            <a:r>
              <a:rPr lang="en-US" dirty="0"/>
              <a:t>Behavioral patterns</a:t>
            </a:r>
          </a:p>
          <a:p>
            <a:r>
              <a:rPr lang="en-US" dirty="0"/>
              <a:t>Architectural Patterns</a:t>
            </a:r>
          </a:p>
          <a:p>
            <a:r>
              <a:rPr lang="en-US" dirty="0"/>
              <a:t>Other Patterns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Composition 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object creation mechanisms</a:t>
            </a:r>
          </a:p>
          <a:p>
            <a:r>
              <a:rPr lang="en-US" dirty="0"/>
              <a:t>Trying to create objects in a manner suitable to the situation</a:t>
            </a:r>
          </a:p>
          <a:p>
            <a:r>
              <a:rPr lang="en-US" dirty="0"/>
              <a:t>Composed of two dominant ideas</a:t>
            </a:r>
          </a:p>
          <a:p>
            <a:pPr lvl="1"/>
            <a:r>
              <a:rPr lang="en-US" dirty="0"/>
              <a:t>Encapsulating knowledge about which concrete classes the system uses</a:t>
            </a:r>
          </a:p>
          <a:p>
            <a:pPr lvl="1"/>
            <a:r>
              <a:rPr lang="en-US" dirty="0"/>
              <a:t>Hiding how instances of these concrete classes are created and 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/>
              <a:t>Sometimes Singleton is wrongly thought of as a global variable – it is not!</a:t>
            </a:r>
          </a:p>
          <a:p>
            <a:r>
              <a:rPr lang="en-US" dirty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Thread-safe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00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not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Often mistaken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/>
              <a:t>This allows achieving higher reusability and flexibility in the changing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Used in systems that are frequently changed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flexible</a:t>
            </a:r>
            <a:br>
              <a:rPr lang="en-US" dirty="0"/>
            </a:br>
            <a:r>
              <a:rPr lang="en-US" dirty="0"/>
              <a:t>mechanism for</a:t>
            </a:r>
            <a:br>
              <a:rPr lang="en-US" dirty="0"/>
            </a:br>
            <a:r>
              <a:rPr lang="en-US" dirty="0"/>
              <a:t>replacement of</a:t>
            </a:r>
            <a:br>
              <a:rPr lang="en-US" dirty="0"/>
            </a:br>
            <a:r>
              <a:rPr lang="en-US" dirty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its representation so that the same construction process can create different representations</a:t>
            </a:r>
          </a:p>
          <a:p>
            <a:r>
              <a:rPr lang="en-US" dirty="0"/>
              <a:t>Separation of logic and data</a:t>
            </a:r>
          </a:p>
          <a:p>
            <a:r>
              <a:rPr lang="en-US" dirty="0"/>
              <a:t>Solves 3 types of problems</a:t>
            </a:r>
          </a:p>
          <a:p>
            <a:pPr lvl="1"/>
            <a:r>
              <a:rPr lang="en-US" dirty="0"/>
              <a:t>Too many parameters</a:t>
            </a:r>
          </a:p>
          <a:p>
            <a:pPr lvl="1"/>
            <a:r>
              <a:rPr lang="en-US" dirty="0"/>
              <a:t>Order dependent</a:t>
            </a:r>
          </a:p>
          <a:p>
            <a:pPr lvl="1"/>
            <a:r>
              <a:rPr lang="en-US" dirty="0"/>
              <a:t>Different 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Builder is used by Director</a:t>
            </a:r>
          </a:p>
          <a:p>
            <a:r>
              <a:rPr lang="en-US" dirty="0"/>
              <a:t>Builder is implemented by</a:t>
            </a:r>
            <a:br>
              <a:rPr lang="en-US" dirty="0"/>
            </a:br>
            <a:r>
              <a:rPr lang="en-US" dirty="0"/>
              <a:t>a concrete builder</a:t>
            </a:r>
          </a:p>
          <a:p>
            <a:r>
              <a:rPr lang="en-US" dirty="0"/>
              <a:t>Product is produced by the concrete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 Builder</a:t>
                </a:r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Product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Define the steps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Put the steps in the right order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Defines the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/>
              <a:t>Instead of using "new" keyword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/>
              <a:t> interface acts as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/>
              <a:t>What is a Design Pattern?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/>
              <a:t>Name, Problem, Solution and Consequences</a:t>
            </a:r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Creational Patterns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acquisition</a:t>
            </a:r>
            <a:br>
              <a:rPr lang="en-US" dirty="0"/>
            </a:br>
            <a:r>
              <a:rPr lang="en-US" dirty="0"/>
              <a:t>and release of resources</a:t>
            </a:r>
            <a:br>
              <a:rPr lang="en-US" dirty="0"/>
            </a:br>
            <a:r>
              <a:rPr lang="en-US" dirty="0"/>
              <a:t>by recycling unused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value,</a:t>
            </a:r>
            <a:br>
              <a:rPr lang="en-US" dirty="0"/>
            </a:br>
            <a:r>
              <a:rPr lang="en-US" dirty="0"/>
              <a:t>or some other expensive</a:t>
            </a:r>
            <a:br>
              <a:rPr lang="en-US" dirty="0"/>
            </a:br>
            <a:r>
              <a:rPr lang="en-US" dirty="0"/>
              <a:t>process until the first time</a:t>
            </a:r>
            <a:br>
              <a:rPr lang="en-US" dirty="0"/>
            </a:br>
            <a:r>
              <a:rPr lang="en-US" dirty="0"/>
              <a:t>it is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To deliver convenient interface from higher level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want to present</a:t>
            </a:r>
            <a:br>
              <a:rPr lang="en-US" dirty="0"/>
            </a:br>
            <a:r>
              <a:rPr lang="en-US" dirty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The Proxy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 a surrogate or placeholder for another object to control access to 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of</a:t>
            </a:r>
            <a:br>
              <a:rPr lang="en-US" dirty="0"/>
            </a:br>
            <a:r>
              <a:rPr lang="en-US" dirty="0"/>
              <a:t>indirection to support</a:t>
            </a:r>
            <a:br>
              <a:rPr lang="en-US" dirty="0"/>
            </a:br>
            <a:r>
              <a:rPr lang="en-US" dirty="0"/>
              <a:t>distributed, controlled,</a:t>
            </a:r>
            <a:br>
              <a:rPr lang="en-US" dirty="0"/>
            </a:br>
            <a:r>
              <a:rPr lang="en-US" dirty="0"/>
              <a:t>or intelligent 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and</a:t>
            </a:r>
            <a:br>
              <a:rPr lang="en-US" dirty="0"/>
            </a:br>
            <a:r>
              <a:rPr lang="en-US" dirty="0"/>
              <a:t>delegation to protect</a:t>
            </a:r>
            <a:br>
              <a:rPr lang="en-US" dirty="0"/>
            </a:br>
            <a:r>
              <a:rPr lang="en-US" dirty="0"/>
              <a:t>the real component</a:t>
            </a:r>
            <a:br>
              <a:rPr lang="en-US" dirty="0"/>
            </a:br>
            <a:r>
              <a:rPr lang="en-US" dirty="0"/>
              <a:t>from undue 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dynamically</a:t>
            </a:r>
          </a:p>
          <a:p>
            <a:pPr lvl="1"/>
            <a:r>
              <a:rPr lang="en-US" dirty="0"/>
              <a:t>Wrapping original component</a:t>
            </a:r>
          </a:p>
          <a:p>
            <a:pPr lvl="1"/>
            <a:r>
              <a:rPr lang="en-US" dirty="0"/>
              <a:t>Alternative to inheritance (class explosion)</a:t>
            </a:r>
          </a:p>
          <a:p>
            <a:pPr lvl="1"/>
            <a:r>
              <a:rPr lang="en-US" dirty="0"/>
              <a:t>Support Open-Closed principle</a:t>
            </a:r>
          </a:p>
          <a:p>
            <a:r>
              <a:rPr lang="en-US" noProof="1"/>
              <a:t>In .NET: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/>
              <a:t> 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Converts the given class' interface into another class requested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old</a:t>
            </a:r>
            <a:br>
              <a:rPr lang="en-US" dirty="0"/>
            </a:br>
            <a:r>
              <a:rPr lang="en-US" dirty="0"/>
              <a:t>component to a new system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divide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/>
              <a:t> and 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/>
              <a:t> Abstraction -&gt; Implementation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/>
              <a:t> Abstraction -&gt;</a:t>
            </a:r>
            <a:br>
              <a:rPr lang="en-US" dirty="0"/>
            </a:br>
            <a:r>
              <a:rPr lang="en-US" dirty="0"/>
              <a:t>Abstraction -&gt;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Proxy vs. Decorator vs.</a:t>
            </a:r>
            <a:br>
              <a:rPr lang="en-US" dirty="0"/>
            </a:br>
            <a:r>
              <a:rPr lang="en-US" dirty="0"/>
              <a:t>Adapter vs. 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– </a:t>
            </a:r>
            <a:r>
              <a:rPr lang="en-US" sz="2900" b="0" dirty="0"/>
              <a:t>to lazy-instantiate an object, or hide the fact that you're calling a remote service, or control access to the 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/>
              <a:t> – </a:t>
            </a:r>
            <a:r>
              <a:rPr lang="en-US" sz="2900" b="0" dirty="0"/>
              <a:t>to add functionality to an object runtime (not by extending that object's 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/>
              <a:t> – </a:t>
            </a:r>
            <a:r>
              <a:rPr lang="en-US" sz="2900" b="0" dirty="0"/>
              <a:t>to map an abstract interface to another object which has similar functional role, but a different interface (changes interface for the client)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– </a:t>
            </a:r>
            <a:r>
              <a:rPr lang="en-US" sz="2900" b="0" dirty="0"/>
              <a:t>define both the abstract interface and the underlying implementation. I.e. you're not adapting to some legacy or third-party code, you're the designer of all the code but you need to be able to swap out different implementations (all 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and reusable solutions to common problems in software design</a:t>
            </a:r>
          </a:p>
          <a:p>
            <a:pPr lvl="1"/>
            <a:r>
              <a:rPr lang="en-US" dirty="0"/>
              <a:t>Problem/solution pairs within a given context</a:t>
            </a:r>
          </a:p>
          <a:p>
            <a:r>
              <a:rPr lang="en-US" dirty="0"/>
              <a:t>Not a finished solution</a:t>
            </a:r>
          </a:p>
          <a:p>
            <a:r>
              <a:rPr lang="en-US" dirty="0"/>
              <a:t>A template or recipe for solving certain problems</a:t>
            </a:r>
          </a:p>
          <a:p>
            <a:r>
              <a:rPr lang="en-US" dirty="0"/>
              <a:t>With names to identify and talk about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efficiently</a:t>
            </a:r>
          </a:p>
          <a:p>
            <a:pPr lvl="1"/>
            <a:r>
              <a:rPr lang="en-US" dirty="0"/>
              <a:t>Reduce storage costs for large number of objects</a:t>
            </a:r>
          </a:p>
          <a:p>
            <a:pPr lvl="1"/>
            <a:r>
              <a:rPr lang="en-US" dirty="0"/>
              <a:t>Share objects to be used in multiple contexts simultaneously</a:t>
            </a:r>
          </a:p>
          <a:p>
            <a:pPr lvl="1"/>
            <a:r>
              <a:rPr lang="en-US" dirty="0"/>
              <a:t>Retain object oriented granularity and flexibility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communication (interaction) between the objects</a:t>
            </a:r>
          </a:p>
          <a:p>
            <a:pPr lvl="1"/>
            <a:r>
              <a:rPr lang="en-US" dirty="0"/>
              <a:t>Either with the assignment of responsibilities between objects</a:t>
            </a:r>
          </a:p>
          <a:p>
            <a:pPr lvl="1"/>
            <a:r>
              <a:rPr lang="en-US" dirty="0"/>
              <a:t>Or encapsulating behavior in an object and delegating requests to it</a:t>
            </a:r>
          </a:p>
          <a:p>
            <a:r>
              <a:rPr lang="en-US" dirty="0"/>
              <a:t>Increase flexibility in carrying out 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Allows you to pass a request</a:t>
            </a:r>
            <a:br>
              <a:rPr lang="en-US" dirty="0"/>
            </a:br>
            <a:r>
              <a:rPr lang="en-US" dirty="0"/>
              <a:t>to from an object to the next</a:t>
            </a:r>
            <a:br>
              <a:rPr lang="en-US" dirty="0"/>
            </a:br>
            <a:r>
              <a:rPr lang="en-US" dirty="0"/>
              <a:t>until the request is fulfilled</a:t>
            </a:r>
          </a:p>
          <a:p>
            <a:r>
              <a:rPr lang="en-US" dirty="0"/>
              <a:t>Analogous to the exception handling</a:t>
            </a:r>
          </a:p>
          <a:p>
            <a:r>
              <a:rPr lang="en-US" dirty="0"/>
              <a:t>Simplifies object interconnections</a:t>
            </a:r>
          </a:p>
          <a:p>
            <a:pPr lvl="1"/>
            <a:r>
              <a:rPr lang="en-US" dirty="0"/>
              <a:t>Each sender keeps a single reference to the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/>
              <a:t>Unified interface for iterating over various data 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C#</a:t>
            </a:r>
            <a:br>
              <a:rPr lang="en-US" dirty="0"/>
            </a:br>
            <a:r>
              <a:rPr lang="en-US" dirty="0"/>
              <a:t>uses the Iterator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work with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/>
              <a:t>The Command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/>
              <a:t>An object encapsulates all the information needed to call a method at a later time</a:t>
            </a:r>
          </a:p>
          <a:p>
            <a:pPr lvl="1"/>
            <a:r>
              <a:rPr lang="en-US" dirty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/>
              <a:t> in WPF and Silverlight encapsulate a request to call a method with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Doesn’t let the subclasses to change</a:t>
            </a:r>
            <a:br>
              <a:rPr lang="en-US" dirty="0"/>
            </a:br>
            <a:r>
              <a:rPr lang="en-US" dirty="0"/>
              <a:t>the algorithm structure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Relies on inheritance; Strategy on 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68" y="4579189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8239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big.info/wp-content/uploads/2012/01/4zeimmsdyc58esq34w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19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deal with</a:t>
            </a:r>
          </a:p>
          <a:p>
            <a:pPr lvl="1"/>
            <a:r>
              <a:rPr lang="en-US" dirty="0"/>
              <a:t>Application and system design</a:t>
            </a:r>
          </a:p>
          <a:p>
            <a:pPr lvl="1"/>
            <a:r>
              <a:rPr lang="en-US" dirty="0"/>
              <a:t>Abstractions on top of code</a:t>
            </a:r>
          </a:p>
          <a:p>
            <a:pPr lvl="1"/>
            <a:r>
              <a:rPr lang="en-US" dirty="0"/>
              <a:t>Relationships between classes or other collaborators</a:t>
            </a:r>
          </a:p>
          <a:p>
            <a:pPr lvl="1"/>
            <a:r>
              <a:rPr lang="en-US" dirty="0"/>
              <a:t>Problems that have already been solved</a:t>
            </a:r>
          </a:p>
          <a:p>
            <a:r>
              <a:rPr lang="en-US" dirty="0"/>
              <a:t>Patterns are not concerned with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Specific implementation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Object to inform other object about its state, without the knowledge which are these 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In .NET Framework</a:t>
            </a:r>
            <a:br>
              <a:rPr lang="en-US" dirty="0"/>
            </a:br>
            <a:r>
              <a:rPr lang="en-US" dirty="0"/>
              <a:t>events and event</a:t>
            </a:r>
            <a:br>
              <a:rPr lang="en-US" dirty="0"/>
            </a:br>
            <a:r>
              <a:rPr lang="en-US" dirty="0"/>
              <a:t>handlers use</a:t>
            </a:r>
            <a:br>
              <a:rPr lang="en-US" dirty="0"/>
            </a:br>
            <a:r>
              <a:rPr lang="en-US" dirty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Define an object that encapsulates how a set of objects 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Promotes loose coupling by keeping objects from referring to each other 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Lets you vary 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and restore an object's internal state</a:t>
            </a:r>
          </a:p>
          <a:p>
            <a:r>
              <a:rPr lang="en-US" dirty="0"/>
              <a:t>Promote undo or rollback to full object 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Encapsulate 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object-oriented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grammar) elements in a program</a:t>
            </a:r>
          </a:p>
          <a:p>
            <a:pPr lvl="1"/>
            <a:r>
              <a:rPr lang="en-US" dirty="0"/>
              <a:t>Define a representation for the grammar</a:t>
            </a:r>
          </a:p>
          <a:p>
            <a:pPr lvl="1"/>
            <a:r>
              <a:rPr lang="en-US" dirty="0"/>
              <a:t>Define an interpreter 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change the elements of the class</a:t>
            </a:r>
          </a:p>
          <a:p>
            <a:pPr lvl="1"/>
            <a:r>
              <a:rPr lang="en-US" dirty="0"/>
              <a:t>The classic technique for recovering lost type information</a:t>
            </a:r>
          </a:p>
          <a:p>
            <a:pPr lvl="1"/>
            <a:r>
              <a:rPr lang="en-US" dirty="0"/>
              <a:t>Do the right thing based on the type of two 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Behavioral Patterns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object</a:t>
            </a:r>
          </a:p>
          <a:p>
            <a:pPr lvl="1"/>
            <a:r>
              <a:rPr lang="en-US" dirty="0"/>
              <a:t>In .NET: </a:t>
            </a:r>
            <a:r>
              <a:rPr lang="en-US" dirty="0" err="1"/>
              <a:t>String.Empty</a:t>
            </a:r>
            <a:r>
              <a:rPr lang="en-US" dirty="0"/>
              <a:t>, </a:t>
            </a:r>
            <a:r>
              <a:rPr lang="en-US" dirty="0" err="1"/>
              <a:t>EventArgs.Empty</a:t>
            </a:r>
            <a:r>
              <a:rPr lang="en-US" dirty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(Composite + Visitor)</a:t>
            </a:r>
          </a:p>
          <a:p>
            <a:pPr lvl="1"/>
            <a:r>
              <a:rPr lang="en-US" dirty="0"/>
              <a:t>Visit every node in a hierarchical data 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(Upper Layer / Lower Layer)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(Use and then delete)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Specification pattern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(Combine rules (and/or))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/>
              <a:t>The client-server model consists of: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/>
              <a:t> – a single machine / application that provides services to multiple clients</a:t>
            </a:r>
          </a:p>
          <a:p>
            <a:pPr lvl="2"/>
            <a:r>
              <a:rPr lang="en-US" dirty="0"/>
              <a:t>Could be IIS based Web server</a:t>
            </a:r>
          </a:p>
          <a:p>
            <a:pPr lvl="2"/>
            <a:r>
              <a:rPr lang="en-US" dirty="0"/>
              <a:t>Could be WCF based service</a:t>
            </a:r>
          </a:p>
          <a:p>
            <a:pPr lvl="2"/>
            <a:r>
              <a:rPr lang="en-US" dirty="0"/>
              <a:t>Could be a services in the cloud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/>
              <a:t>–software applications that provide UI (front-end) to access the services at the server</a:t>
            </a:r>
          </a:p>
          <a:p>
            <a:pPr lvl="2"/>
            <a:r>
              <a:rPr lang="en-US" dirty="0"/>
              <a:t>Could be WPF, HTML5, Silverlight, ASP.NET,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Origins of Design Patterns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Pattern Language: Towns,</a:t>
            </a:r>
            <a:br>
              <a:rPr lang="en-GB" dirty="0"/>
            </a:br>
            <a:r>
              <a:rPr lang="en-GB" dirty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Context: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City Planning and Building 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twice”.</a:t>
            </a: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Client</a:t>
            </a:r>
            <a:r>
              <a:rPr lang="bg-BG" dirty="0"/>
              <a:t> </a:t>
            </a:r>
            <a:r>
              <a:rPr lang="en-US" dirty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Manages the data of the system (database / cloud)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(MVC)</a:t>
            </a:r>
            <a:r>
              <a:rPr lang="en-US" dirty="0"/>
              <a:t> architecture </a:t>
            </a:r>
          </a:p>
          <a:p>
            <a:pPr lvl="1"/>
            <a:r>
              <a:rPr lang="en-US" dirty="0"/>
              <a:t>Separates the business logic from application data and presentation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/>
              <a:t>Keeps the application state (data)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/>
              <a:t>Displays the data to the user (shows UI)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/>
              <a:t>Handles the interaction with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MVC and Multi-Tier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separate logic, data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(MVP)</a:t>
            </a:r>
            <a:r>
              <a:rPr lang="en-US" dirty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Presentation logic (prepares data taken from the model to be displayed in certain format)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Model-View-</a:t>
            </a:r>
            <a:r>
              <a:rPr lang="en-US" sz="3700" noProof="1"/>
              <a:t>ViewModel</a:t>
            </a:r>
            <a:r>
              <a:rPr lang="en-US" sz="3700" dirty="0"/>
              <a:t> (MVVM)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(MVVM)</a:t>
            </a:r>
            <a:r>
              <a:rPr lang="en-US" sz="3000" dirty="0"/>
              <a:t> is architectural pattern for modern UI development</a:t>
            </a:r>
          </a:p>
          <a:p>
            <a:pPr lvl="1"/>
            <a:r>
              <a:rPr lang="en-US" sz="2800" dirty="0"/>
              <a:t>Invented by Microsoft for use in WPF and Silverlight</a:t>
            </a:r>
          </a:p>
          <a:p>
            <a:pPr lvl="1"/>
            <a:r>
              <a:rPr lang="en-US" sz="2800" dirty="0"/>
              <a:t>Based 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/>
              <a:t> and Martin Fowler's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/>
              <a:t>pattern</a:t>
            </a:r>
          </a:p>
          <a:p>
            <a:pPr lvl="1"/>
            <a:r>
              <a:rPr lang="en-US" sz="2800" dirty="0"/>
              <a:t>Officially published in the Prism project (Composite Application Guidance for WPF and Silverlight)</a:t>
            </a:r>
          </a:p>
          <a:p>
            <a:pPr lvl="1"/>
            <a:r>
              <a:rPr lang="en-US" sz="2800" dirty="0"/>
              <a:t>Separates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/>
              <a:t>" (state and behavior) from the rest of the 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the application data 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data access layer or ORM framework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Windows, forms, controls, fields, buttons, etc.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Data binder and converter that changes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/>
              <a:t> 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Exposes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/>
              <a:t> for binding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vs. MVVM Patterns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/>
              <a:t>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/>
              <a:t> 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"services"</a:t>
            </a:r>
          </a:p>
          <a:p>
            <a:pPr>
              <a:lnSpc>
                <a:spcPct val="11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Autonomous, stateless 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An object to can be safely used by many threads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 number of threads are created to perform a number of 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Emergent designs from practice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design reuse is 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Helm,</a:t>
            </a:r>
            <a:br>
              <a:rPr lang="en-GB" dirty="0"/>
            </a:br>
            <a:r>
              <a:rPr lang="en-GB" dirty="0"/>
              <a:t>Johnson, Vlissides 1995 (i.e.,</a:t>
            </a:r>
            <a:br>
              <a:rPr lang="en-GB" dirty="0"/>
            </a:br>
            <a:r>
              <a:rPr lang="en-GB" dirty="0"/>
              <a:t>“Gang of Four Book”)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 Architect on building homes, buildings and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Software Patterns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/>
              <a:t> (low level, C++)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/>
              <a:t> (micro-architectures)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/>
              <a:t>(systems design)</a:t>
            </a:r>
          </a:p>
          <a:p>
            <a:pPr lvl="1"/>
            <a:r>
              <a:rPr lang="en-US" dirty="0"/>
              <a:t>Client-Server, 3-Tier / 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.NET Framework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/>
              <a:t> 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String.Empty</a:t>
            </a:r>
            <a:r>
              <a:rPr lang="en-US" dirty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3 design patterns</a:t>
            </a:r>
          </a:p>
          <a:p>
            <a:pPr lvl="1"/>
            <a:r>
              <a:rPr lang="en-US" dirty="0"/>
              <a:t>Write a short description (about half page) for each of them (prefer Swedish language)</a:t>
            </a:r>
          </a:p>
          <a:p>
            <a:pPr lvl="2"/>
            <a:r>
              <a:rPr lang="en-US" dirty="0"/>
              <a:t>Describe their motivation, intent, applicability, known uses, implementation, consequences, structure</a:t>
            </a:r>
            <a:r>
              <a:rPr lang="bg-BG" dirty="0"/>
              <a:t>, </a:t>
            </a:r>
            <a:r>
              <a:rPr lang="en-US" dirty="0"/>
              <a:t>related patterns, etc.</a:t>
            </a:r>
          </a:p>
          <a:p>
            <a:pPr lvl="1"/>
            <a:r>
              <a:rPr lang="en-US" dirty="0"/>
              <a:t>Provide C# examples for their use</a:t>
            </a:r>
          </a:p>
          <a:p>
            <a:pPr lvl="1"/>
            <a:r>
              <a:rPr lang="en-US" dirty="0"/>
              <a:t>Provide a UML diagram or image of the pattern</a:t>
            </a:r>
          </a:p>
          <a:p>
            <a:pPr lvl="2"/>
            <a:r>
              <a:rPr lang="en-US" dirty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901" y="4027974"/>
            <a:ext cx="8676789" cy="2525226"/>
            <a:chOff x="223901" y="3993673"/>
            <a:chExt cx="8676789" cy="252522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>
            <a:xfrm rot="440435">
              <a:off x="651210" y="4597454"/>
              <a:ext cx="2468880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Pattern name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 rot="21021543">
              <a:off x="2442562" y="5145392"/>
              <a:ext cx="124733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Intent</a:t>
              </a:r>
            </a:p>
          </p:txBody>
        </p:sp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3669919" y="5306903"/>
              <a:ext cx="2741651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Also Known As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>
            <a:xfrm rot="1074812">
              <a:off x="2474667" y="4537146"/>
              <a:ext cx="201878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Motivation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 rot="21021543">
              <a:off x="223901" y="5174175"/>
              <a:ext cx="229578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Applicability</a:t>
              </a: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 rot="698701">
              <a:off x="4052311" y="4317776"/>
              <a:ext cx="185711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Structure</a:t>
              </a: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 rot="21348200">
              <a:off x="4435046" y="4803382"/>
              <a:ext cx="2209802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Participants</a:t>
              </a: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 rot="20746091">
              <a:off x="5968957" y="3993673"/>
              <a:ext cx="270311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Collaborations</a:t>
              </a: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>
            <a:xfrm rot="21197300">
              <a:off x="6271858" y="5353199"/>
              <a:ext cx="259190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Consequences</a:t>
              </a:r>
            </a:p>
          </p:txBody>
        </p:sp>
        <p:sp>
          <p:nvSpPr>
            <p:cNvPr id="15" name="Rectangle 2"/>
            <p:cNvSpPr txBox="1">
              <a:spLocks noChangeArrowheads="1"/>
            </p:cNvSpPr>
            <p:nvPr/>
          </p:nvSpPr>
          <p:spPr>
            <a:xfrm rot="21347676">
              <a:off x="506860" y="5793473"/>
              <a:ext cx="289954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Implementation</a:t>
              </a:r>
            </a:p>
          </p:txBody>
        </p:sp>
        <p:sp>
          <p:nvSpPr>
            <p:cNvPr id="16" name="Rectangle 2"/>
            <p:cNvSpPr txBox="1">
              <a:spLocks noChangeArrowheads="1"/>
            </p:cNvSpPr>
            <p:nvPr/>
          </p:nvSpPr>
          <p:spPr>
            <a:xfrm rot="474365">
              <a:off x="3359043" y="5846297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Sample Code</a:t>
              </a: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>
            <a:xfrm rot="369038">
              <a:off x="6559334" y="4741108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Known Uses</a:t>
              </a:r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>
            <a:xfrm rot="255862">
              <a:off x="5764638" y="5964901"/>
              <a:ext cx="2992733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/>
                <a:t>Related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four 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/>
              <a:t>Increases 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/>
              <a:t>Intent,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/>
              <a:t>UML-like 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/>
              <a:t>Results and 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8639</TotalTime>
  <Words>3407</Words>
  <Application>Microsoft Office PowerPoint</Application>
  <PresentationFormat>Bildspel på skärmen (4:3)</PresentationFormat>
  <Paragraphs>613</Paragraphs>
  <Slides>74</Slides>
  <Notes>26</Notes>
  <HiddenSlides>1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Design Patterns</vt:lpstr>
      <vt:lpstr>Table of Contents</vt:lpstr>
      <vt:lpstr>What is a Design Pattern?</vt:lpstr>
      <vt:lpstr>What are Design Patterns?</vt:lpstr>
      <vt:lpstr>What are Design Patterns?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PowerPoint-presentation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Claes Engelin</cp:lastModifiedBy>
  <cp:revision>1649</cp:revision>
  <dcterms:created xsi:type="dcterms:W3CDTF">2007-12-08T16:03:35Z</dcterms:created>
  <dcterms:modified xsi:type="dcterms:W3CDTF">2020-02-21T17:20:02Z</dcterms:modified>
  <cp:category>quality code, software engineering</cp:category>
</cp:coreProperties>
</file>