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78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379" r:id="rId29"/>
    <p:sldId id="408" r:id="rId30"/>
    <p:sldId id="410" r:id="rId31"/>
    <p:sldId id="411" r:id="rId32"/>
    <p:sldId id="412" r:id="rId33"/>
    <p:sldId id="407" r:id="rId34"/>
    <p:sldId id="376" r:id="rId35"/>
    <p:sldId id="405" r:id="rId36"/>
    <p:sldId id="333" r:id="rId37"/>
  </p:sldIdLst>
  <p:sldSz cx="9144000" cy="6858000" type="screen4x3"/>
  <p:notesSz cx="6881813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75" d="100"/>
          <a:sy n="75" d="100"/>
        </p:scale>
        <p:origin x="151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</a:t>
            </a:r>
            <a:r>
              <a:rPr lang="en-US" baseline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hyperlink" Target="4.%20Code%20Documentation%20and%20Comments%20Homework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/>
              <a:t>Revealing the Secrets of Self-Documenting Code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955268"/>
            <a:ext cx="38100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214646"/>
            <a:ext cx="3810000" cy="338554"/>
          </a:xfrm>
        </p:spPr>
        <p:txBody>
          <a:bodyPr/>
          <a:lstStyle/>
          <a:p>
            <a:r>
              <a:rPr lang="en-US" dirty="0">
                <a:hlinkClick r:id="rId3"/>
              </a:rPr>
              <a:t>academy.telerik.com</a:t>
            </a:r>
            <a:r>
              <a:rPr lang="en-US" dirty="0"/>
              <a:t>   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4551763"/>
            <a:ext cx="3352800" cy="1873529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090DC9CF-ECE2-43D1-928B-552759FB5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44BE2052-1647-4BA0-8CAD-0393E41F4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745436D3-B4EE-4516-9C93-E1771387C0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Bad Programming Style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4761" y="1904177"/>
            <a:ext cx="3177639" cy="896699"/>
          </a:xfrm>
          <a:prstGeom prst="wedgeRoundRectCallout">
            <a:avLst>
              <a:gd name="adj1" fmla="val -79670"/>
              <a:gd name="adj2" fmla="val 130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4912" y="1219200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10400" cy="914400"/>
          </a:xfrm>
        </p:spPr>
        <p:txBody>
          <a:bodyPr/>
          <a:lstStyle/>
          <a:p>
            <a:r>
              <a:rPr lang="en-US" dirty="0"/>
              <a:t>Good Programming Style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229293"/>
            <a:ext cx="838200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9936" y="15240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that relies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405250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733627"/>
            <a:ext cx="8001000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347489"/>
            <a:ext cx="8001000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3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0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Self-Documenting Code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reuse instead of repeating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Self-Documenting Code Checklist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Self-Documenting Code Checklist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8382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862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To Comment or Not</a:t>
            </a:r>
            <a:br>
              <a:rPr lang="en-US" dirty="0"/>
            </a:br>
            <a:r>
              <a:rPr lang="en-US" dirty="0"/>
              <a:t>to Comment?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334000"/>
            <a:ext cx="6248400" cy="914400"/>
          </a:xfrm>
        </p:spPr>
        <p:txBody>
          <a:bodyPr/>
          <a:lstStyle/>
          <a:p>
            <a:r>
              <a:rPr lang="en-US" dirty="0"/>
              <a:t>"Everything the Compiler</a:t>
            </a:r>
            <a:br>
              <a:rPr lang="en-US" dirty="0"/>
            </a:br>
            <a:r>
              <a:rPr lang="en-US" dirty="0"/>
              <a:t>Needs to Know is in the Code!"</a:t>
            </a:r>
          </a:p>
        </p:txBody>
      </p:sp>
    </p:spTree>
    <p:extLst>
      <p:ext uri="{BB962C8B-B14F-4D97-AF65-F5344CB8AC3E}">
        <p14:creationId xmlns:p14="http://schemas.microsoft.com/office/powerpoint/2010/main" val="412884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Effective comments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design, small well named methods, strong cohesion and loose coupling, simple logic, good variable names, good formatting,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Comments – Mistakes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r>
              <a:rPr lang="en-US" dirty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828800"/>
            <a:ext cx="80772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 "Sum = " + sum 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55651" y="2362200"/>
            <a:ext cx="2878261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93771" y="4321135"/>
            <a:ext cx="3162300" cy="1293971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2200" b="1" baseline="300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971" y="1557156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Effective Comments –</a:t>
            </a:r>
            <a:br>
              <a:rPr lang="en-US" dirty="0"/>
            </a:br>
            <a:r>
              <a:rPr lang="en-US" dirty="0"/>
              <a:t> Mistakes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r>
              <a:rPr lang="en-US" dirty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2243078"/>
            <a:ext cx="7772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45106" y="2471187"/>
            <a:ext cx="1752600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599382" y="3974257"/>
            <a:ext cx="2249218" cy="499428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894" y="1970127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Concept of Self-Documenting Code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Bad Comments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Good Programming Style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To Comment or Not to				 Comment?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Key Points commenting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Recommended practices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Documentation</a:t>
            </a:r>
            <a:br>
              <a:rPr lang="en-US" dirty="0"/>
            </a:br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2438400"/>
            <a:ext cx="3060348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10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Effective Comments –</a:t>
            </a:r>
            <a:br>
              <a:rPr lang="en-US" dirty="0"/>
            </a:br>
            <a:r>
              <a:rPr lang="en-US" dirty="0"/>
              <a:t> Mistakes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/>
          <a:lstStyle/>
          <a:p>
            <a:r>
              <a:rPr lang="en-US" dirty="0"/>
              <a:t>Poor coding style: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Do not comment bad code,</a:t>
            </a:r>
            <a:br>
              <a:rPr lang="en-US" dirty="0"/>
            </a:br>
            <a:r>
              <a:rPr lang="en-US" dirty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931075"/>
            <a:ext cx="7924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Newton-Raphson approximation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(abs(r - (num/r)) &gt; 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(r + (num/r)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"r = " + r ); 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268" y="4335566"/>
            <a:ext cx="2300266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3622" y="1694329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Key Points for Effective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066800"/>
          </a:xfrm>
        </p:spPr>
        <p:txBody>
          <a:bodyPr/>
          <a:lstStyle/>
          <a:p>
            <a:r>
              <a:rPr lang="en-US" dirty="0"/>
              <a:t>Use commenting styles that don’t break down or discourage modification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685871"/>
            <a:ext cx="80772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     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      -------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.............. X coordinate position 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.............. Y coordinate position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 .............. Z coordinate position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(in meters)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5448300"/>
            <a:ext cx="86868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unmaintainable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2195891"/>
            <a:ext cx="1000488" cy="10004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Key Points for Effective Comments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362200"/>
            <a:ext cx="8229600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Scan char by char to find the command-word terminator ($)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'$')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48768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5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Key Points for Effective Comments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/>
          <a:lstStyle/>
          <a:p>
            <a:r>
              <a:rPr lang="en-US" sz="3000" dirty="0"/>
              <a:t>Focus your documentation efforts on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5900" y="1948299"/>
            <a:ext cx="81534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(inputString[testCharPosition] == COMMAND_WORD_TERMINATOR)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foundTheTerminator = true;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terminatorPosition = testCharPosition;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testCharPosition = testCharPosition + 1;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2000"/>
              </a:lnSpc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0292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53953" y="2164483"/>
            <a:ext cx="2617694" cy="896699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Key Points for Effective Comments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066800"/>
          </a:xfrm>
        </p:spPr>
        <p:txBody>
          <a:bodyPr/>
          <a:lstStyle/>
          <a:p>
            <a:r>
              <a:rPr lang="en-US" dirty="0"/>
              <a:t>Focus paragraph comments 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/>
              <a:t> rather than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50275"/>
            <a:ext cx="7924800" cy="1363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62400"/>
            <a:ext cx="8686800" cy="2667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927209"/>
            <a:ext cx="838200" cy="838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019800" y="4757447"/>
            <a:ext cx="2286000" cy="1661984"/>
            <a:chOff x="5715000" y="4757447"/>
            <a:chExt cx="2286000" cy="1661984"/>
          </a:xfrm>
        </p:grpSpPr>
        <p:pic>
          <p:nvPicPr>
            <p:cNvPr id="2050" name="Picture 2" descr="http://yoursocialmove.com/wp-content/uploads/2011/10/110117-acronyms1-e131965696347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757447"/>
              <a:ext cx="2286000" cy="166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pprove, block, cancel, delete, reject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00" y="5103249"/>
              <a:ext cx="1295400" cy="129540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938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Guidelines for Effective Comments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371600"/>
            <a:ext cx="85344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feature</a:t>
            </a: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E.g. 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workaround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30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#3712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Use built-in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features for commenting</a:t>
            </a:r>
            <a:endParaRPr kumimoji="0" lang="bg-BG" sz="3200" b="1" i="0" u="none" strike="noStrike" kern="1200" cap="none" spc="0" normalizeH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XML comments</a:t>
            </a:r>
            <a:r>
              <a:rPr kumimoji="0" lang="bg-BG" sz="32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C#</a:t>
            </a:r>
            <a:endParaRPr kumimoji="0" lang="bg-BG" sz="3200" b="1" i="0" u="none" strike="noStrike" kern="1200" cap="none" spc="0" normalizeH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9775" lvl="1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200" b="1" i="0" u="none" strike="noStrike" kern="1200" cap="none" spc="0" normalizeH="0" noProof="0" dirty="0" err="1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JavaDoc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 Java, …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6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General Guidelines for Higher Level Documentation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(public methods / properties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938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132429"/>
            <a:ext cx="7924800" cy="1621343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  <p:pic>
        <p:nvPicPr>
          <p:cNvPr id="3076" name="Picture 4" descr="http://blog.adminitrack.com/wp-content/uploads/docum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372082" cy="290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Qw82z0x2xVs/URYyPwh3YCI/AAAAAAAAAVc/HPdLVaoJ674/s1600/x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970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26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/>
              <a:t>In C# you can document the code by XML tags in special comments</a:t>
            </a:r>
          </a:p>
          <a:p>
            <a:pPr lvl="1"/>
            <a:r>
              <a:rPr lang="en-US" dirty="0"/>
              <a:t>Directly in the source code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XML doc comments are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/>
              <a:t>Not included in the compiled assembly and not accessible through reflection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MyClass { }</a:t>
            </a:r>
          </a:p>
        </p:txBody>
      </p:sp>
    </p:spTree>
    <p:extLst>
      <p:ext uri="{BB962C8B-B14F-4D97-AF65-F5344CB8AC3E}">
        <p14:creationId xmlns:p14="http://schemas.microsoft.com/office/powerpoint/2010/main" val="425043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Documentation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&lt;summary&gt;</a:t>
            </a:r>
            <a:endParaRPr lang="en-US" dirty="0"/>
          </a:p>
          <a:p>
            <a:pPr lvl="1"/>
            <a:r>
              <a:rPr lang="en-US" dirty="0"/>
              <a:t>A summary of the class / method / object</a:t>
            </a:r>
          </a:p>
          <a:p>
            <a:r>
              <a:rPr lang="en-US" noProof="1">
                <a:hlinkClick r:id="rId3"/>
              </a:rPr>
              <a:t>&lt;param&gt;</a:t>
            </a:r>
            <a:endParaRPr lang="en-US" noProof="1"/>
          </a:p>
          <a:p>
            <a:pPr lvl="1"/>
            <a:endParaRPr lang="en-US" dirty="0"/>
          </a:p>
          <a:p>
            <a:pPr lvl="1"/>
            <a:r>
              <a:rPr lang="en-US" dirty="0"/>
              <a:t>Describes one of the parameters for 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returned value</a:t>
            </a:r>
          </a:p>
          <a:p>
            <a:r>
              <a:rPr lang="en-US" dirty="0">
                <a:hlinkClick r:id="rId5"/>
              </a:rPr>
              <a:t>&lt;remarks&gt;</a:t>
            </a:r>
            <a:endParaRPr lang="en-US" dirty="0"/>
          </a:p>
          <a:p>
            <a:pPr lvl="1"/>
            <a:r>
              <a:rPr lang="en-US" dirty="0"/>
              <a:t>Additional information (remarks)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423294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09850" y="1066800"/>
            <a:ext cx="3886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8229600" cy="12954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Comments and Code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562600"/>
            <a:ext cx="8382000" cy="609600"/>
          </a:xfrm>
        </p:spPr>
        <p:txBody>
          <a:bodyPr/>
          <a:lstStyle/>
          <a:p>
            <a:r>
              <a:rPr lang="en-US" dirty="0"/>
              <a:t>The Concept of Self-Documenting Code</a:t>
            </a:r>
          </a:p>
        </p:txBody>
      </p:sp>
    </p:spTree>
    <p:extLst>
      <p:ext uri="{BB962C8B-B14F-4D97-AF65-F5344CB8AC3E}">
        <p14:creationId xmlns:p14="http://schemas.microsoft.com/office/powerpoint/2010/main" val="3998019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Documentation Tags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&lt;c&gt;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&lt;code&gt;</a:t>
            </a:r>
            <a:endParaRPr lang="en-US" dirty="0"/>
          </a:p>
          <a:p>
            <a:pPr lvl="1"/>
            <a:r>
              <a:rPr lang="en-US" dirty="0"/>
              <a:t>Gives you a way to indicate code</a:t>
            </a:r>
          </a:p>
          <a:p>
            <a:r>
              <a:rPr lang="en-US" dirty="0">
                <a:hlinkClick r:id="rId4"/>
              </a:rPr>
              <a:t>&lt;see&gt;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&lt;</a:t>
            </a:r>
            <a:r>
              <a:rPr lang="en-US" noProof="1">
                <a:hlinkClick r:id="rId5"/>
              </a:rPr>
              <a:t>seealso</a:t>
            </a:r>
            <a:r>
              <a:rPr lang="en-US" dirty="0">
                <a:hlinkClick r:id="rId5"/>
              </a:rPr>
              <a:t>&gt;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cref</a:t>
            </a:r>
            <a:endParaRPr lang="en-US" dirty="0"/>
          </a:p>
          <a:p>
            <a:pPr lvl="1"/>
            <a:r>
              <a:rPr lang="en-US" dirty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Lets you specify which exceptions can be thrown</a:t>
            </a:r>
          </a:p>
          <a:p>
            <a:r>
              <a:rPr lang="en-US" dirty="0"/>
              <a:t>All tags: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&lt;seealso cref="TestClass.Main"/&gt;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25325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Documentation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The GetZero method. Always returns zero.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{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static int Main() 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{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}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}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&lt;/example&gt;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lnSpc>
                <a:spcPts val="2000"/>
              </a:lnSpc>
            </a:pP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747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will use the XML documentation for autocomplete</a:t>
            </a:r>
          </a:p>
          <a:p>
            <a:pPr lvl="1"/>
            <a:r>
              <a:rPr lang="en-US" dirty="0"/>
              <a:t>Automatically, just use XML docs</a:t>
            </a:r>
          </a:p>
          <a:p>
            <a:r>
              <a:rPr lang="en-US" dirty="0"/>
              <a:t>Compiling the XML documentation:</a:t>
            </a:r>
          </a:p>
          <a:p>
            <a:pPr lvl="1"/>
            <a:r>
              <a:rPr lang="en-US" dirty="0"/>
              <a:t>Compile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to extract the XML doc into an external XML file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Sandcastle</a:t>
            </a:r>
            <a:r>
              <a:rPr lang="en-US" dirty="0"/>
              <a:t> or other tool to generate CHM / PDF / HTML / other MSDN-style documentation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7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1447800"/>
          </a:xfrm>
        </p:spPr>
        <p:txBody>
          <a:bodyPr/>
          <a:lstStyle/>
          <a:p>
            <a:r>
              <a:rPr lang="en-US" dirty="0"/>
              <a:t>Demo: C# XML Documentation Comments</a:t>
            </a:r>
          </a:p>
        </p:txBody>
      </p:sp>
      <p:pic>
        <p:nvPicPr>
          <p:cNvPr id="1026" name="Picture 2" descr="http://1.bp.blogspot.com/-WDaDuF-55Ts/UEeR4724BXI/AAAAAAAAA-A/yEgGwYCJ-3w/s1600/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152524"/>
            <a:ext cx="3790950" cy="273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111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Code Documentation and Comments in the Program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6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5626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/>
            </a:pPr>
            <a:r>
              <a:rPr lang="en-US" sz="2800" dirty="0"/>
              <a:t>Open project located in </a:t>
            </a:r>
            <a:r>
              <a:rPr lang="en-US" sz="2800" u="sng" dirty="0">
                <a:hlinkClick r:id="rId2" action="ppaction://hlinkfile"/>
              </a:rPr>
              <a:t>4. Code Documentation and Comments Homework.zip</a:t>
            </a:r>
            <a:r>
              <a:rPr lang="en-US" sz="2800" dirty="0"/>
              <a:t> and: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/>
              <a:t>Add comments where necessary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/>
              <a:t>For each public member add documentation as C# XML Documentation Comments</a:t>
            </a:r>
          </a:p>
          <a:p>
            <a:pPr marL="804863" lvl="1" indent="-457200">
              <a:lnSpc>
                <a:spcPct val="100000"/>
              </a:lnSpc>
              <a:spcBef>
                <a:spcPts val="900"/>
              </a:spcBef>
            </a:pPr>
            <a:r>
              <a:rPr lang="en-US" sz="2800" dirty="0"/>
              <a:t>* Play with Sandcastle / other tools and try to generate CHM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8194" name="Picture 2" descr="http://mokapu.k12.hi.us/images/parents/homework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5448">
            <a:off x="5678278" y="4857458"/>
            <a:ext cx="2118962" cy="146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ittlewire.cc/documenta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721">
            <a:off x="1493380" y="4949756"/>
            <a:ext cx="2070867" cy="1380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png-4.findicons.com/files/icons/1636/file_icons_vs_3/256/c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15" y="4781089"/>
            <a:ext cx="1380506" cy="138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83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/>
              <a:t>C# Programming </a:t>
            </a:r>
            <a:r>
              <a:rPr lang="en-US" dirty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sz="3800" dirty="0"/>
              <a:t>What is Project Documentation?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documents and information</a:t>
            </a:r>
          </a:p>
          <a:p>
            <a:pPr lvl="1"/>
            <a:r>
              <a:rPr lang="en-US" dirty="0"/>
              <a:t>Both inside the source-code and outside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/>
              <a:t>At a higher level compared to the code</a:t>
            </a:r>
          </a:p>
          <a:p>
            <a:pPr lvl="1"/>
            <a:r>
              <a:rPr lang="en-US" dirty="0"/>
              <a:t>Problem definition, requirements, architecture, design, project plans, test plans. etc.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</a:p>
          <a:p>
            <a:pPr lvl="1"/>
            <a:r>
              <a:rPr lang="en-US" dirty="0"/>
              <a:t>Lower-level – explains a class,</a:t>
            </a:r>
            <a:br>
              <a:rPr lang="en-US" dirty="0"/>
            </a:br>
            <a:r>
              <a:rPr lang="en-US" dirty="0"/>
              <a:t>method or a piece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43" y="4539343"/>
            <a:ext cx="1937657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5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contributor to code-level documentation</a:t>
            </a:r>
          </a:p>
          <a:p>
            <a:pPr lvl="1"/>
            <a:r>
              <a:rPr lang="en-US" dirty="0"/>
              <a:t>The program structure</a:t>
            </a:r>
          </a:p>
          <a:p>
            <a:pPr lvl="1"/>
            <a:r>
              <a:rPr lang="en-US" dirty="0"/>
              <a:t>Straight-forward, easy-to-read and easily understandable code</a:t>
            </a:r>
          </a:p>
          <a:p>
            <a:pPr lvl="1"/>
            <a:r>
              <a:rPr lang="en-US" dirty="0"/>
              <a:t>Good naming approach</a:t>
            </a:r>
          </a:p>
          <a:p>
            <a:pPr lvl="1"/>
            <a:r>
              <a:rPr lang="en-US" dirty="0"/>
              <a:t>Clear layout and formatting</a:t>
            </a:r>
          </a:p>
          <a:p>
            <a:pPr lvl="1"/>
            <a:r>
              <a:rPr lang="en-US" dirty="0"/>
              <a:t>Clear abstractions</a:t>
            </a:r>
          </a:p>
          <a:p>
            <a:pPr lvl="1"/>
            <a:r>
              <a:rPr lang="en-US" dirty="0"/>
              <a:t>Minimized complexity</a:t>
            </a:r>
          </a:p>
          <a:p>
            <a:pPr lvl="1"/>
            <a:r>
              <a:rPr lang="en-US" dirty="0"/>
              <a:t>Loose coupling and strong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1" b="10811"/>
          <a:stretch/>
        </p:blipFill>
        <p:spPr bwMode="auto">
          <a:xfrm>
            <a:off x="5791200" y="3276599"/>
            <a:ext cx="28194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997089"/>
            <a:ext cx="8382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7390" y="61722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(continues on the next slide)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5882" y="1206873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0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</a:t>
            </a:r>
            <a:r>
              <a:rPr lang="en-US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90600"/>
            <a:ext cx="8077200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1367118" cy="136711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Self-Documenting Code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97321"/>
            <a:ext cx="8077200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9300" y="577215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(continues on the next slide)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4000" y="4191000"/>
            <a:ext cx="3124200" cy="1293971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71018" y="2133600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Self-Documenting Code – Example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95400"/>
            <a:ext cx="8077200" cy="5165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8600" y="3065701"/>
            <a:ext cx="4648200" cy="896699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429000" y="4818301"/>
            <a:ext cx="4648200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511079"/>
            <a:ext cx="1164770" cy="1164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1981</TotalTime>
  <Words>2341</Words>
  <Application>Microsoft Office PowerPoint</Application>
  <PresentationFormat>Bildspel på skärmen (4:3)</PresentationFormat>
  <Paragraphs>414</Paragraphs>
  <Slides>36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Code Documentation and Comments in the Program</vt:lpstr>
      <vt:lpstr>Table of Contents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Demo: C# XML Documentation Comments</vt:lpstr>
      <vt:lpstr>Code Documentation and Comments in the Program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Claes Engelin</cp:lastModifiedBy>
  <cp:revision>609</cp:revision>
  <dcterms:created xsi:type="dcterms:W3CDTF">2007-12-08T16:03:35Z</dcterms:created>
  <dcterms:modified xsi:type="dcterms:W3CDTF">2019-12-09T06:50:54Z</dcterms:modified>
  <cp:category>software engineering</cp:category>
</cp:coreProperties>
</file>