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47" r:id="rId30"/>
    <p:sldId id="812" r:id="rId31"/>
    <p:sldId id="835" r:id="rId32"/>
    <p:sldId id="333" r:id="rId33"/>
  </p:sldIdLst>
  <p:sldSz cx="9144000" cy="6858000" type="screen4x3"/>
  <p:notesSz cx="6881813" cy="92964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47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81" d="100"/>
          <a:sy n="81" d="100"/>
        </p:scale>
        <p:origin x="134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Services and Cloud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CORS</a:t>
            </a:r>
            <a:r>
              <a:rPr lang="en-US" dirty="0"/>
              <a:t> (Cross-origin resource sharing)</a:t>
            </a:r>
          </a:p>
          <a:p>
            <a:r>
              <a:rPr lang="en-US" dirty="0"/>
              <a:t>Authentication filters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OWIN</a:t>
            </a:r>
            <a:r>
              <a:rPr lang="en-US" dirty="0"/>
              <a:t> support and integration (</a:t>
            </a:r>
            <a:r>
              <a:rPr lang="en-US" dirty="0">
                <a:hlinkClick r:id="rId2"/>
              </a:rPr>
              <a:t>owin.org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vs. 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</a:t>
            </a:r>
            <a:r>
              <a:rPr lang="en-US" dirty="0"/>
              <a:t>is also a good framework for building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/>
              <a:t>Demo: Creating ASP.NET Web API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/>
              <a:t>Default ASP.NET Web API project template</a:t>
            </a:r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Web API Controllers</a:t>
            </a:r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object that handles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All API controllers derive from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ApiController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default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/>
              <a:t>will map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requests to specific methods called actions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post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post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by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posts?category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Default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Request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a Route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Controller Responds</a:t>
            </a: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 Request</a:t>
            </a:r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Name</a:t>
            </a:r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/>
              <a:t>matches 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URI</a:t>
            </a:r>
            <a:r>
              <a:rPr lang="en-US" dirty="0"/>
              <a:t> to a controller and an action</a:t>
            </a:r>
          </a:p>
          <a:p>
            <a:r>
              <a:rPr lang="en-US" dirty="0"/>
              <a:t>Web APIs support the full set of routing capabilities from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(MVC)</a:t>
            </a:r>
          </a:p>
          <a:p>
            <a:pPr lvl="1"/>
            <a:r>
              <a:rPr lang="en-US" dirty="0"/>
              <a:t>Route parameters</a:t>
            </a:r>
          </a:p>
          <a:p>
            <a:pPr lvl="1"/>
            <a:r>
              <a:rPr lang="en-US" dirty="0"/>
              <a:t>Constraints (using regular expressions)</a:t>
            </a:r>
          </a:p>
          <a:p>
            <a:pPr lvl="1"/>
            <a:r>
              <a:rPr lang="en-US" dirty="0"/>
              <a:t>Extensible with own conventions</a:t>
            </a:r>
          </a:p>
          <a:p>
            <a:pPr lvl="1"/>
            <a:r>
              <a:rPr lang="en-US" dirty="0">
                <a:hlinkClick r:id="rId2"/>
              </a:rPr>
              <a:t>Attribute routing</a:t>
            </a:r>
            <a:r>
              <a:rPr lang="en-US" dirty="0"/>
              <a:t> is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also provides smart conventions by default</a:t>
            </a:r>
          </a:p>
          <a:p>
            <a:pPr lvl="1"/>
            <a:r>
              <a:rPr lang="en-US" dirty="0"/>
              <a:t>We can create classes that implement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APIs </a:t>
            </a:r>
            <a:r>
              <a:rPr lang="en-US" dirty="0"/>
              <a:t>without having to explicitly write code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Verb </a:t>
            </a:r>
            <a:r>
              <a:rPr lang="en-US" dirty="0"/>
              <a:t>is mapped to an action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&amp; Formatters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By default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will bind incoming data to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 (CLR) </a:t>
            </a:r>
            <a:r>
              <a:rPr lang="en-US" dirty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MediaTypeFormatters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To go down further into the HTTP (set headers, etc.) we can use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Demo: Create API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What is ASP.NET Web API?</a:t>
            </a:r>
          </a:p>
          <a:p>
            <a:pPr lvl="1"/>
            <a:r>
              <a:rPr lang="en-US" dirty="0"/>
              <a:t>Web API Features</a:t>
            </a:r>
          </a:p>
          <a:p>
            <a:pPr lvl="1"/>
            <a:r>
              <a:rPr lang="en-US" dirty="0"/>
              <a:t>Demo: Default Project Template</a:t>
            </a:r>
          </a:p>
          <a:p>
            <a:r>
              <a:rPr lang="en-US" dirty="0"/>
              <a:t>Web API Controllers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Demo: Create API Controller</a:t>
            </a:r>
          </a:p>
          <a:p>
            <a:pPr lvl="1"/>
            <a:r>
              <a:rPr lang="en-US" dirty="0"/>
              <a:t>OData queries</a:t>
            </a:r>
          </a:p>
          <a:p>
            <a:r>
              <a:rPr lang="en-US" dirty="0"/>
              <a:t>Web API Clients</a:t>
            </a:r>
          </a:p>
          <a:p>
            <a:pPr lvl="1"/>
            <a:r>
              <a:rPr lang="en-US" dirty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Different HTTP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By default when everything is OK, we return HTTP status code 200</a:t>
            </a:r>
          </a:p>
          <a:p>
            <a:r>
              <a:rPr lang="en-US" dirty="0"/>
              <a:t>Sometimes we need to return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Request.CreateResponse(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http://odata.org</a:t>
            </a:r>
            <a:r>
              <a:rPr lang="en-US" dirty="0"/>
              <a:t>) is a open specification written by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</a:t>
            </a:r>
          </a:p>
          <a:p>
            <a:pPr lvl="1"/>
            <a:r>
              <a:rPr lang="en-US" dirty="0"/>
              <a:t>Provide a standard query syntax on resources</a:t>
            </a:r>
          </a:p>
          <a:p>
            <a:r>
              <a:rPr lang="en-US" dirty="0"/>
              <a:t>Implemented by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Data Services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/>
              <a:t>includes automatic support for this syntax</a:t>
            </a:r>
          </a:p>
          <a:p>
            <a:pPr lvl="1"/>
            <a:r>
              <a:rPr lang="en-US" dirty="0"/>
              <a:t>Return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  <a:r>
              <a:rPr lang="en-US" dirty="0"/>
              <a:t> instead of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</a:t>
            </a:r>
            <a:r>
              <a:rPr lang="en-US" dirty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/>
              <a:t>" line</a:t>
            </a:r>
          </a:p>
          <a:p>
            <a:r>
              <a:rPr lang="en-US" dirty="0"/>
              <a:t>Then we can make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queries like: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http://localhost/Posts?$top=2&amp;$skip=2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Clients</a:t>
            </a:r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client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</a:t>
            </a:r>
          </a:p>
          <a:p>
            <a:pPr lvl="1"/>
            <a:r>
              <a:rPr lang="en-US" dirty="0"/>
              <a:t>Flexible and extensible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API</a:t>
            </a:r>
            <a:r>
              <a:rPr lang="en-US" dirty="0"/>
              <a:t> for accessing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dirty="0"/>
              <a:t>Has the same programming model as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/>
              <a:t>server side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Uses Task pattern from .NET 4.0</a:t>
            </a:r>
          </a:p>
          <a:p>
            <a:pPr lvl="1"/>
            <a:r>
              <a:rPr lang="en-US" dirty="0"/>
              <a:t>Can use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/>
              <a:t> keywords in .NET 4.5</a:t>
            </a:r>
          </a:p>
          <a:p>
            <a:r>
              <a:rPr lang="en-US" dirty="0"/>
              <a:t>Installs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4</a:t>
            </a:r>
          </a:p>
          <a:p>
            <a:pPr lvl="1"/>
            <a:r>
              <a:rPr lang="en-US" dirty="0"/>
              <a:t>Can be retrieved via </a:t>
            </a:r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BaseAddress = new Uri("http://localhost:28670/")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MediaTypeWithQualityHeaderValue("application/json"));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Console.WriteLine("{0,4} {1,-20} {2}",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p.Id,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Console.WriteLine("{0} ({1})",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(int)response.StatusCode, response.ReasonPhrase);</a:t>
            </a: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/>
              <a:t>Demo: Consume Web API from Console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Web API from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Web APIs can be consumed using JavaScript via HTTP AJAX request</a:t>
            </a:r>
          </a:p>
          <a:p>
            <a:pPr lvl="1"/>
            <a:r>
              <a:rPr lang="en-US" dirty="0"/>
              <a:t>Example with </a:t>
            </a:r>
            <a:r>
              <a:rPr lang="en-US" dirty="0" err="1"/>
              <a:t>jQuery</a:t>
            </a:r>
            <a:r>
              <a:rPr lang="en-US" dirty="0"/>
              <a:t>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id="posts"&gt;&lt;/ol&gt;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url: '/api/posts',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success: function (posts)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list = $('#posts');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(var i = 0; i &lt; posts.length;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list.append('&lt;li&gt;' + post.title 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create REST services for the Student System demo from Code First presentation in the Databases course.</a:t>
            </a:r>
            <a:br>
              <a:rPr lang="en-US" dirty="0"/>
            </a:br>
            <a:r>
              <a:rPr lang="en-US" dirty="0"/>
              <a:t>Use high-quality code, use Repository pattern and create services for all available models.</a:t>
            </a:r>
            <a:br>
              <a:rPr lang="en-US" dirty="0"/>
            </a:br>
            <a:r>
              <a:rPr lang="en-US" dirty="0"/>
              <a:t>Do not use scaffolding.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What is ASP.NET Web API?</a:t>
            </a:r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dirty="0"/>
              <a:t>Using ASP.NET Web API and Entity Framework (database first or code first) create a database and web services with full CRUD (create, read, update, delete) 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Artists (Name, Country, </a:t>
            </a:r>
            <a:r>
              <a:rPr lang="en-US" dirty="0" err="1"/>
              <a:t>DateOfBirth</a:t>
            </a:r>
            <a:r>
              <a:rPr lang="en-US" dirty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Songs (Title, Year, Genre,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song has artist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album has list of songs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/>
              <a:t>Show </a:t>
            </a:r>
            <a:r>
              <a:rPr lang="en-US" dirty="0" err="1"/>
              <a:t>pageable</a:t>
            </a:r>
            <a:r>
              <a:rPr lang="en-US" dirty="0"/>
              <a:t>, sortable and filterable artists, songs</a:t>
            </a:r>
            <a:r>
              <a:rPr lang="bg-BG" dirty="0"/>
              <a:t> </a:t>
            </a:r>
            <a:r>
              <a:rPr lang="en-US" dirty="0"/>
              <a:t>and albums using OData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that makes it easy to build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services for browsers and mobile devices</a:t>
            </a:r>
          </a:p>
          <a:p>
            <a:r>
              <a:rPr lang="en-US" dirty="0"/>
              <a:t>Platform for building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applications on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 </a:t>
            </a:r>
            <a:r>
              <a:rPr lang="en-US" dirty="0"/>
              <a:t>Framework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/>
              <a:t>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programming model</a:t>
            </a:r>
          </a:p>
          <a:p>
            <a:pPr lvl="1"/>
            <a:r>
              <a:rPr lang="en-US" dirty="0"/>
              <a:t>Access to strongly typed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object model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API </a:t>
            </a:r>
            <a:r>
              <a:rPr lang="en-US" dirty="0"/>
              <a:t>– same programming model</a:t>
            </a:r>
          </a:p>
          <a:p>
            <a:r>
              <a:rPr lang="en-US" dirty="0"/>
              <a:t>Content negotiation</a:t>
            </a:r>
          </a:p>
          <a:p>
            <a:pPr lvl="1"/>
            <a:r>
              <a:rPr lang="en-US" dirty="0"/>
              <a:t>Client and server work together to determine the right format for data</a:t>
            </a:r>
          </a:p>
          <a:p>
            <a:pPr lvl="1"/>
            <a:r>
              <a:rPr lang="en-US" dirty="0"/>
              <a:t>Provide default support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/>
              <a:t> and Form URL-encoded formats</a:t>
            </a:r>
          </a:p>
          <a:p>
            <a:pPr lvl="1"/>
            <a:r>
              <a:rPr lang="en-US" dirty="0"/>
              <a:t>We can add own formats and change content negotiation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composition</a:t>
            </a:r>
          </a:p>
          <a:p>
            <a:pPr lvl="1"/>
            <a:r>
              <a:rPr lang="en-US" dirty="0"/>
              <a:t>Support automatic paging and sorting</a:t>
            </a:r>
          </a:p>
          <a:p>
            <a:pPr lvl="1"/>
            <a:r>
              <a:rPr lang="en-US" dirty="0"/>
              <a:t>Support querying via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URL </a:t>
            </a:r>
            <a:r>
              <a:rPr lang="en-US" dirty="0"/>
              <a:t>conventions when we return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 </a:t>
            </a:r>
          </a:p>
          <a:p>
            <a:r>
              <a:rPr lang="en-US" dirty="0"/>
              <a:t>Model binding and validation</a:t>
            </a:r>
          </a:p>
          <a:p>
            <a:pPr lvl="1"/>
            <a:r>
              <a:rPr lang="en-US" dirty="0"/>
              <a:t>Combine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data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Data validation via attributes</a:t>
            </a:r>
          </a:p>
          <a:p>
            <a:pPr lvl="1"/>
            <a:r>
              <a:rPr lang="en-US" dirty="0"/>
              <a:t>Supports the same model binding and validation infrastructure as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Routes</a:t>
            </a:r>
            <a:r>
              <a:rPr lang="en-US" dirty="0"/>
              <a:t> (mapping between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URIs</a:t>
            </a:r>
            <a:r>
              <a:rPr lang="en-US" dirty="0"/>
              <a:t> and code)</a:t>
            </a:r>
          </a:p>
          <a:p>
            <a:pPr lvl="1"/>
            <a:r>
              <a:rPr lang="en-US" dirty="0"/>
              <a:t>Full set of routing capabilities supported within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(MVC)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</a:t>
            </a:r>
          </a:p>
          <a:p>
            <a:pPr lvl="1"/>
            <a:r>
              <a:rPr lang="en-US" dirty="0"/>
              <a:t>Easily decorates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with additional validation (authorization, CORS, etc.)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Testability</a:t>
            </a:r>
          </a:p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dependency injection support</a:t>
            </a:r>
          </a:p>
          <a:p>
            <a:r>
              <a:rPr lang="en-US" dirty="0"/>
              <a:t>Flexible hosting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Azure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self-hosting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(+templates and scaffolding)</a:t>
            </a:r>
          </a:p>
          <a:p>
            <a:r>
              <a:rPr lang="en-US" dirty="0"/>
              <a:t>Reuse of C# knowledge (+task-based 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  <a:p>
            <a:r>
              <a:rPr lang="en-US" dirty="0"/>
              <a:t>Custom help pages, tracing,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1654</Words>
  <Application>Microsoft Office PowerPoint</Application>
  <PresentationFormat>Bildspel på skärmen (4:3)</PresentationFormat>
  <Paragraphs>279</Paragraphs>
  <Slides>32</Slides>
  <Notes>5</Notes>
  <HiddenSlides>1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 2</vt:lpstr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Claes Engelin</cp:lastModifiedBy>
  <cp:revision>2335</cp:revision>
  <dcterms:created xsi:type="dcterms:W3CDTF">2007-12-08T16:03:35Z</dcterms:created>
  <dcterms:modified xsi:type="dcterms:W3CDTF">2020-08-28T05:34:40Z</dcterms:modified>
  <cp:category>quality code, software engineering</cp:category>
</cp:coreProperties>
</file>