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4" r:id="rId12"/>
    <p:sldId id="280" r:id="rId13"/>
    <p:sldId id="281" r:id="rId14"/>
    <p:sldId id="283" r:id="rId15"/>
    <p:sldId id="285" r:id="rId16"/>
    <p:sldId id="286" r:id="rId17"/>
    <p:sldId id="287" r:id="rId18"/>
    <p:sldId id="288" r:id="rId19"/>
    <p:sldId id="282" r:id="rId20"/>
    <p:sldId id="258" r:id="rId21"/>
    <p:sldId id="259" r:id="rId22"/>
    <p:sldId id="293" r:id="rId23"/>
    <p:sldId id="263" r:id="rId24"/>
    <p:sldId id="295" r:id="rId25"/>
    <p:sldId id="261" r:id="rId26"/>
    <p:sldId id="262" r:id="rId27"/>
    <p:sldId id="269" r:id="rId28"/>
    <p:sldId id="266" r:id="rId29"/>
    <p:sldId id="267" r:id="rId30"/>
    <p:sldId id="268" r:id="rId31"/>
    <p:sldId id="270" r:id="rId32"/>
    <p:sldId id="271" r:id="rId33"/>
    <p:sldId id="272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0281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721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</p:spTree>
    <p:extLst>
      <p:ext uri="{BB962C8B-B14F-4D97-AF65-F5344CB8AC3E}">
        <p14:creationId xmlns:p14="http://schemas.microsoft.com/office/powerpoint/2010/main" val="367263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080" y="1524000"/>
            <a:ext cx="8211312" cy="1524000"/>
          </a:xfrm>
        </p:spPr>
        <p:txBody>
          <a:bodyPr/>
          <a:lstStyle/>
          <a:p>
            <a:r>
              <a:rPr lang="en-US" sz="4800" dirty="0"/>
              <a:t>Building a Server Application with </a:t>
            </a:r>
            <a:r>
              <a:rPr lang="en-US" sz="4800" dirty="0" err="1"/>
              <a:t>WebAPI</a:t>
            </a:r>
            <a:endParaRPr lang="en-US" sz="4800" dirty="0"/>
          </a:p>
        </p:txBody>
      </p:sp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Services and Cloud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24" y="4409040"/>
            <a:ext cx="3230090" cy="215124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6733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Repository Pattern </a:t>
            </a:r>
            <a:br>
              <a:rPr lang="en-US" dirty="0"/>
            </a:br>
            <a:r>
              <a:rPr lang="en-US" dirty="0"/>
              <a:t>in WebAPI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repository pattern in WebAPI just create an instance of the </a:t>
            </a:r>
            <a:r>
              <a:rPr lang="en-US" dirty="0" err="1"/>
              <a:t>IRepository</a:t>
            </a:r>
            <a:r>
              <a:rPr lang="en-US" dirty="0"/>
              <a:t>&lt;T&gt; interface inside the controller</a:t>
            </a:r>
          </a:p>
          <a:p>
            <a:pPr lvl="1"/>
            <a:r>
              <a:rPr lang="en-US" dirty="0"/>
              <a:t>And use the repository to interact with the DB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105914"/>
            <a:ext cx="8077200" cy="3416320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PlacesController</a:t>
            </a:r>
            <a:r>
              <a:rPr lang="en-US" dirty="0"/>
              <a:t> : </a:t>
            </a:r>
            <a:r>
              <a:rPr lang="en-US" dirty="0" err="1"/>
              <a:t>ApiController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private </a:t>
            </a:r>
            <a:r>
              <a:rPr lang="en-US" dirty="0" err="1"/>
              <a:t>IPlacesRepository</a:t>
            </a:r>
            <a:r>
              <a:rPr lang="en-US" dirty="0"/>
              <a:t> repository;</a:t>
            </a:r>
          </a:p>
          <a:p>
            <a:r>
              <a:rPr lang="en-US" dirty="0"/>
              <a:t>  public </a:t>
            </a:r>
            <a:r>
              <a:rPr lang="en-US" dirty="0" err="1"/>
              <a:t>PlacesController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pPr>
              <a:lnSpc>
                <a:spcPct val="70000"/>
              </a:lnSpc>
            </a:pPr>
            <a:r>
              <a:rPr lang="en-US" dirty="0"/>
              <a:t>  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new DbPlacesRepository();</a:t>
            </a:r>
          </a:p>
          <a:p>
            <a:pPr>
              <a:lnSpc>
                <a:spcPct val="70000"/>
              </a:lnSpc>
            </a:pPr>
            <a:r>
              <a:rPr lang="en-US" dirty="0"/>
              <a:t>  }  </a:t>
            </a:r>
          </a:p>
          <a:p>
            <a:r>
              <a:rPr lang="en-US" dirty="0"/>
              <a:t>  public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PlaceDto</a:t>
            </a:r>
            <a:r>
              <a:rPr lang="en-US" dirty="0"/>
              <a:t>&gt; </a:t>
            </a:r>
            <a:r>
              <a:rPr lang="en-US" dirty="0" err="1"/>
              <a:t>GetAll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pPr>
              <a:lnSpc>
                <a:spcPct val="70000"/>
              </a:lnSpc>
            </a:pPr>
            <a:r>
              <a:rPr lang="en-US" dirty="0"/>
              <a:t>    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this.repository.GetAll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1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8496"/>
            <a:ext cx="7086600" cy="838200"/>
          </a:xfrm>
        </p:spPr>
        <p:txBody>
          <a:bodyPr/>
          <a:lstStyle/>
          <a:p>
            <a:r>
              <a:rPr lang="en-US" dirty="0"/>
              <a:t>Repository Pattern </a:t>
            </a:r>
            <a:br>
              <a:rPr lang="en-US" dirty="0"/>
            </a:br>
            <a:r>
              <a:rPr lang="en-US" dirty="0"/>
              <a:t>in WebAPI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69008"/>
            <a:ext cx="8686800" cy="3195747"/>
          </a:xfrm>
        </p:spPr>
        <p:txBody>
          <a:bodyPr/>
          <a:lstStyle/>
          <a:p>
            <a:r>
              <a:rPr lang="en-US" dirty="0"/>
              <a:t>Yet in the example the controller instantiates the repository</a:t>
            </a:r>
          </a:p>
          <a:p>
            <a:pPr lvl="1"/>
            <a:r>
              <a:rPr lang="en-US" dirty="0"/>
              <a:t>The controller is tightly coupled with the DbPlacesRepository class</a:t>
            </a:r>
          </a:p>
          <a:p>
            <a:pPr lvl="1"/>
            <a:r>
              <a:rPr lang="en-US" dirty="0"/>
              <a:t>This can be fixed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</a:t>
            </a:r>
            <a:r>
              <a:rPr lang="en-US" dirty="0"/>
              <a:t> and 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165472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Repository Pattern in WebAPI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182712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142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87241"/>
            <a:ext cx="8686800" cy="5791200"/>
          </a:xfrm>
        </p:spPr>
        <p:txBody>
          <a:bodyPr/>
          <a:lstStyle/>
          <a:p>
            <a:r>
              <a:rPr lang="en-US" dirty="0"/>
              <a:t>Inversion of Control is a way to loosen the coupling between components</a:t>
            </a:r>
          </a:p>
          <a:p>
            <a:pPr lvl="1"/>
            <a:r>
              <a:rPr lang="en-US" dirty="0"/>
              <a:t>Makes testing easier</a:t>
            </a:r>
          </a:p>
          <a:p>
            <a:pPr lvl="1"/>
            <a:r>
              <a:rPr lang="en-US" dirty="0"/>
              <a:t>Makes extensibility easier</a:t>
            </a:r>
          </a:p>
          <a:p>
            <a:r>
              <a:rPr lang="en-US" dirty="0"/>
              <a:t>IoC is a technique that allows coupling of objects at run time, instead of compile time</a:t>
            </a:r>
          </a:p>
          <a:p>
            <a:pPr lvl="1"/>
            <a:r>
              <a:rPr lang="en-US" dirty="0"/>
              <a:t>IoC gives objects the dependencies they need</a:t>
            </a:r>
          </a:p>
          <a:p>
            <a:r>
              <a:rPr lang="en-US" dirty="0"/>
              <a:t>If the controller expects an instance of the 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interface, the IoC gives it a suitable instance</a:t>
            </a:r>
          </a:p>
        </p:txBody>
      </p:sp>
    </p:spTree>
    <p:extLst>
      <p:ext uri="{BB962C8B-B14F-4D97-AF65-F5344CB8AC3E}">
        <p14:creationId xmlns:p14="http://schemas.microsoft.com/office/powerpoint/2010/main" val="20876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/>
              <a:t>There are many ways to implement IoC:</a:t>
            </a:r>
          </a:p>
          <a:p>
            <a:pPr lvl="1"/>
            <a:r>
              <a:rPr lang="en-US" dirty="0"/>
              <a:t>Factory design pattern</a:t>
            </a:r>
          </a:p>
          <a:p>
            <a:pPr lvl="1"/>
            <a:r>
              <a:rPr lang="en-US" dirty="0"/>
              <a:t>Service locator pattern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Template method design pattern</a:t>
            </a:r>
          </a:p>
          <a:p>
            <a:pPr lvl="1"/>
            <a:r>
              <a:rPr lang="en-US" dirty="0"/>
              <a:t>Strategy design pattern</a:t>
            </a:r>
          </a:p>
          <a:p>
            <a:pPr lvl="1"/>
            <a:r>
              <a:rPr lang="en-US" dirty="0"/>
              <a:t>Etc…</a:t>
            </a:r>
          </a:p>
          <a:p>
            <a:r>
              <a:rPr lang="en-US" dirty="0"/>
              <a:t>WebAPI has built-in dependency injection for controllers</a:t>
            </a:r>
          </a:p>
        </p:txBody>
      </p:sp>
    </p:spTree>
    <p:extLst>
      <p:ext uri="{BB962C8B-B14F-4D97-AF65-F5344CB8AC3E}">
        <p14:creationId xmlns:p14="http://schemas.microsoft.com/office/powerpoint/2010/main" val="248531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/>
              <a:t>Dependency injection removes the hard-coded dependencies between objects and allows changing them run time</a:t>
            </a:r>
          </a:p>
          <a:p>
            <a:r>
              <a:rPr lang="en-US" dirty="0"/>
              <a:t>The primary idea behind DI is selection of single implementation of interface between many present</a:t>
            </a:r>
          </a:p>
          <a:p>
            <a:pPr lvl="1"/>
            <a:r>
              <a:rPr lang="en-US" dirty="0"/>
              <a:t>Decide run time which of the many implementations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to use for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178783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/>
              <a:t>Dependency Injection </a:t>
            </a:r>
            <a:br>
              <a:rPr lang="en-US" dirty="0"/>
            </a:br>
            <a:r>
              <a:rPr lang="en-US" dirty="0"/>
              <a:t>in WebAPI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6424"/>
            <a:ext cx="8686800" cy="5599176"/>
          </a:xfrm>
        </p:spPr>
        <p:txBody>
          <a:bodyPr/>
          <a:lstStyle/>
          <a:p>
            <a:r>
              <a:rPr lang="en-US" dirty="0"/>
              <a:t>WebAPI has by default a dependency injector for controllers, called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DependencyResolver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Instantiates controllers with their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constructor</a:t>
            </a:r>
          </a:p>
          <a:p>
            <a:pPr lvl="1"/>
            <a:r>
              <a:rPr lang="en-US" dirty="0"/>
              <a:t>Yet this can be changed to instantiate another constructor </a:t>
            </a:r>
          </a:p>
          <a:p>
            <a:r>
              <a:rPr lang="en-US" dirty="0"/>
              <a:t>Each WebAPI application has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DependecyResolver</a:t>
            </a:r>
            <a:r>
              <a:rPr lang="en-US" dirty="0"/>
              <a:t>, deciding how to initialize controllers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737"/>
            <a:ext cx="8686800" cy="2484119"/>
          </a:xfrm>
        </p:spPr>
        <p:txBody>
          <a:bodyPr/>
          <a:lstStyle/>
          <a:p>
            <a:r>
              <a:rPr lang="en-US" dirty="0"/>
              <a:t>The dependency resolver of a WebAPI app can be changed with a custom implementation</a:t>
            </a:r>
          </a:p>
          <a:p>
            <a:pPr lvl="1"/>
            <a:r>
              <a:rPr lang="en-US" dirty="0"/>
              <a:t>Create a class that inherits from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IDependencyResolver</a:t>
            </a:r>
            <a:r>
              <a:rPr lang="en-US" dirty="0"/>
              <a:t> and implement its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GetService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3502152"/>
            <a:ext cx="8357616" cy="3163824"/>
          </a:xfrm>
        </p:spPr>
        <p:txBody>
          <a:bodyPr/>
          <a:lstStyle/>
          <a:p>
            <a:r>
              <a:rPr lang="en-US" sz="1800" dirty="0"/>
              <a:t>public class </a:t>
            </a:r>
            <a:r>
              <a:rPr lang="en-US" sz="1800" dirty="0" err="1"/>
              <a:t>DbDependencyResolver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IDependencyResolver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static IRepository&lt;Place&gt; </a:t>
            </a:r>
            <a:r>
              <a:rPr lang="en-US" sz="1800" dirty="0" err="1"/>
              <a:t>placesRep</a:t>
            </a:r>
            <a:r>
              <a:rPr lang="en-US" sz="1800" dirty="0"/>
              <a:t> = new DbPlacesRepository();</a:t>
            </a:r>
          </a:p>
          <a:p>
            <a:r>
              <a:rPr lang="en-US" sz="1800" dirty="0"/>
              <a:t>  public object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GetService</a:t>
            </a:r>
            <a:r>
              <a:rPr lang="en-US" sz="1800" dirty="0"/>
              <a:t>(Type </a:t>
            </a:r>
            <a:r>
              <a:rPr lang="en-US" sz="1800" dirty="0" err="1"/>
              <a:t>serviceType</a:t>
            </a:r>
            <a:r>
              <a:rPr lang="en-US" sz="1800" dirty="0"/>
              <a:t>)</a:t>
            </a:r>
          </a:p>
          <a:p>
            <a:r>
              <a:rPr lang="en-US" sz="1800" dirty="0"/>
              <a:t>  {</a:t>
            </a:r>
          </a:p>
          <a:p>
            <a:r>
              <a:rPr lang="en-US" sz="1800" dirty="0"/>
              <a:t>    if (</a:t>
            </a:r>
            <a:r>
              <a:rPr lang="en-US" sz="1800" dirty="0" err="1"/>
              <a:t>serviceType</a:t>
            </a:r>
            <a:r>
              <a:rPr lang="en-US" sz="1800" dirty="0"/>
              <a:t> == typeof(</a:t>
            </a:r>
            <a:r>
              <a:rPr lang="en-US" sz="1800" dirty="0" err="1"/>
              <a:t>PlacesController</a:t>
            </a:r>
            <a:r>
              <a:rPr lang="en-US" sz="1800" dirty="0"/>
              <a:t>))</a:t>
            </a:r>
          </a:p>
          <a:p>
            <a:r>
              <a:rPr lang="en-US" sz="1800" dirty="0"/>
              <a:t>    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placesRepository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/>
              <a:t>;</a:t>
            </a:r>
          </a:p>
          <a:p>
            <a:r>
              <a:rPr lang="en-US" sz="1800" dirty="0"/>
              <a:t>    else</a:t>
            </a:r>
          </a:p>
          <a:p>
            <a:r>
              <a:rPr lang="en-US" sz="1800" dirty="0"/>
              <a:t>      return null;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 …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8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140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</a:p>
          <a:p>
            <a:pPr lvl="1"/>
            <a:r>
              <a:rPr lang="en-US" dirty="0"/>
              <a:t>Database Layer</a:t>
            </a:r>
          </a:p>
          <a:p>
            <a:pPr lvl="1"/>
            <a:r>
              <a:rPr lang="en-US" dirty="0"/>
              <a:t>Data Layer</a:t>
            </a:r>
          </a:p>
          <a:p>
            <a:pPr lvl="1"/>
            <a:r>
              <a:rPr lang="en-US" dirty="0"/>
              <a:t>Services Layer</a:t>
            </a:r>
          </a:p>
          <a:p>
            <a:r>
              <a:rPr lang="en-US" dirty="0"/>
              <a:t>The repository pattern</a:t>
            </a:r>
          </a:p>
          <a:p>
            <a:pPr lvl="1"/>
            <a:r>
              <a:rPr lang="en-US" dirty="0"/>
              <a:t>Creating repositories to unify database interactions</a:t>
            </a:r>
          </a:p>
          <a:p>
            <a:r>
              <a:rPr lang="en-US" dirty="0"/>
              <a:t>Inversion of Control and dependency Injection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DependencyResolver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4097"/>
            <a:ext cx="7924800" cy="685800"/>
          </a:xfrm>
        </p:spPr>
        <p:txBody>
          <a:bodyPr/>
          <a:lstStyle/>
          <a:p>
            <a:r>
              <a:rPr lang="en-US" dirty="0"/>
              <a:t>Application Layers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80376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22376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A server application is build from three layers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layer</a:t>
            </a:r>
            <a:r>
              <a:rPr lang="en-US" sz="2800" dirty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Access to the data source (database, XML, etc…)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EntityFramework </a:t>
            </a:r>
            <a:r>
              <a:rPr lang="en-US" sz="2600" dirty="0" err="1"/>
              <a:t>DbContext</a:t>
            </a:r>
            <a:r>
              <a:rPr lang="en-US" sz="2600" dirty="0"/>
              <a:t>, </a:t>
            </a:r>
            <a:r>
              <a:rPr lang="en-US" sz="2600" dirty="0" err="1"/>
              <a:t>XDocument</a:t>
            </a:r>
            <a:r>
              <a:rPr lang="en-US" sz="2600" dirty="0"/>
              <a:t>, etc…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repositories layer</a:t>
            </a:r>
            <a:r>
              <a:rPr lang="en-US" sz="2800" dirty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Repositories with CRUD operations over a DB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layer</a:t>
            </a:r>
            <a:r>
              <a:rPr lang="en-US" sz="2800" dirty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A reference to a repositories layer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A reference to the data layer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Controllers with actions for a REST API</a:t>
            </a:r>
          </a:p>
        </p:txBody>
      </p:sp>
    </p:spTree>
    <p:extLst>
      <p:ext uri="{BB962C8B-B14F-4D97-AF65-F5344CB8AC3E}">
        <p14:creationId xmlns:p14="http://schemas.microsoft.com/office/powerpoint/2010/main" val="20833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8483" y="1704021"/>
            <a:ext cx="3028534" cy="426532"/>
          </a:xfrm>
        </p:spPr>
        <p:txBody>
          <a:bodyPr/>
          <a:lstStyle/>
          <a:p>
            <a:pPr algn="ctr"/>
            <a:r>
              <a:rPr lang="en-US" sz="2400" dirty="0"/>
              <a:t>The </a:t>
            </a: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 Source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8483" y="3204022"/>
            <a:ext cx="302853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sz="2400" dirty="0"/>
              <a:t> Layer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467320" y="3250360"/>
            <a:ext cx="250890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Repositories</a:t>
            </a:r>
            <a:endParaRPr lang="en-US" sz="24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58432" y="4710894"/>
            <a:ext cx="342713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Services</a:t>
            </a:r>
            <a:r>
              <a:rPr lang="en-US" sz="2400" dirty="0"/>
              <a:t> Layer</a:t>
            </a:r>
            <a:br>
              <a:rPr lang="en-US" sz="2400" dirty="0"/>
            </a:br>
            <a:r>
              <a:rPr lang="en-US" dirty="0"/>
              <a:t>(Business layer)</a:t>
            </a:r>
          </a:p>
        </p:txBody>
      </p:sp>
      <p:sp>
        <p:nvSpPr>
          <p:cNvPr id="3" name="Down Arrow 2"/>
          <p:cNvSpPr/>
          <p:nvPr/>
        </p:nvSpPr>
        <p:spPr>
          <a:xfrm rot="2615554">
            <a:off x="4688484" y="3864911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9000228">
            <a:off x="3395518" y="3865097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695277" y="2327829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Content Placeholder 9"/>
          <p:cNvSpPr>
            <a:spLocks noGrp="1"/>
          </p:cNvSpPr>
          <p:nvPr>
            <p:ph idx="1"/>
          </p:nvPr>
        </p:nvSpPr>
        <p:spPr>
          <a:xfrm>
            <a:off x="3742990" y="1615783"/>
            <a:ext cx="2542575" cy="677108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000" dirty="0"/>
              <a:t>MS SQL, MySQL, XML, Web services</a:t>
            </a:r>
            <a:endParaRPr lang="en-US" sz="1800" dirty="0"/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528483" y="3769660"/>
            <a:ext cx="2542575" cy="9694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/>
              <a:t>Entity Framework, </a:t>
            </a:r>
            <a:r>
              <a:rPr lang="en-US" sz="2000" dirty="0" err="1"/>
              <a:t>OpenAccess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Linq</a:t>
            </a:r>
            <a:r>
              <a:rPr lang="en-US" sz="2000" dirty="0"/>
              <a:t>-to-XML</a:t>
            </a:r>
            <a:endParaRPr lang="en-US" sz="1800" dirty="0"/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3300709" y="5627076"/>
            <a:ext cx="2542575" cy="38472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/>
              <a:t>WebAPI controllers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920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Places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9028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Places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application to store places of interest</a:t>
            </a:r>
          </a:p>
          <a:p>
            <a:pPr lvl="1"/>
            <a:r>
              <a:rPr lang="en-US" dirty="0"/>
              <a:t>Each place has coordinates, name, a set of categories and optional description</a:t>
            </a:r>
          </a:p>
          <a:p>
            <a:pPr lvl="1"/>
            <a:r>
              <a:rPr lang="en-US" dirty="0"/>
              <a:t>Every user can leave a comment or vote for a place</a:t>
            </a:r>
          </a:p>
          <a:p>
            <a:pPr lvl="2"/>
            <a:r>
              <a:rPr lang="en-US" dirty="0"/>
              <a:t>The user needs to type in their username</a:t>
            </a:r>
          </a:p>
          <a:p>
            <a:pPr lvl="2"/>
            <a:r>
              <a:rPr lang="en-US" dirty="0"/>
              <a:t>No user authentication required</a:t>
            </a:r>
          </a:p>
          <a:p>
            <a:pPr lvl="1"/>
            <a:r>
              <a:rPr lang="en-US" dirty="0"/>
              <a:t>Categories have a name and set of places</a:t>
            </a:r>
          </a:p>
        </p:txBody>
      </p:sp>
    </p:spTree>
    <p:extLst>
      <p:ext uri="{BB962C8B-B14F-4D97-AF65-F5344CB8AC3E}">
        <p14:creationId xmlns:p14="http://schemas.microsoft.com/office/powerpoint/2010/main" val="91589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for the application</a:t>
            </a:r>
          </a:p>
          <a:p>
            <a:pPr lvl="1"/>
            <a:r>
              <a:rPr lang="en-US" dirty="0"/>
              <a:t>i.e. using MS SQL Server</a:t>
            </a:r>
          </a:p>
          <a:p>
            <a:pPr lvl="1"/>
            <a:r>
              <a:rPr lang="en-US" dirty="0"/>
              <a:t>Create tables, relations, schema, etc…</a:t>
            </a:r>
          </a:p>
          <a:p>
            <a:pPr lvl="1"/>
            <a:r>
              <a:rPr lang="en-US" dirty="0"/>
              <a:t>Create store procedures and indexes</a:t>
            </a:r>
          </a:p>
          <a:p>
            <a:pPr lvl="1"/>
            <a:r>
              <a:rPr lang="en-US" dirty="0"/>
              <a:t>Create everything needed for an app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Database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8045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layer contains a way to connect to the database</a:t>
            </a:r>
          </a:p>
          <a:p>
            <a:pPr lvl="1"/>
            <a:r>
              <a:rPr lang="en-US" dirty="0"/>
              <a:t>Entity Framework</a:t>
            </a:r>
          </a:p>
          <a:p>
            <a:pPr lvl="2"/>
            <a:r>
              <a:rPr lang="en-US" dirty="0"/>
              <a:t>Database-first or Code-first</a:t>
            </a:r>
          </a:p>
          <a:p>
            <a:pPr lvl="1"/>
            <a:r>
              <a:rPr lang="en-US" dirty="0"/>
              <a:t>Dapper</a:t>
            </a:r>
          </a:p>
          <a:p>
            <a:pPr lvl="1"/>
            <a:r>
              <a:rPr lang="en-US" dirty="0"/>
              <a:t>ADO.NET</a:t>
            </a:r>
          </a:p>
          <a:p>
            <a:pPr lvl="1"/>
            <a:r>
              <a:rPr lang="en-US" dirty="0"/>
              <a:t>LINQ-to-SQL</a:t>
            </a:r>
          </a:p>
          <a:p>
            <a:pPr lvl="1"/>
            <a:r>
              <a:rPr lang="en-US" dirty="0"/>
              <a:t>LINQ-to-XML</a:t>
            </a:r>
          </a:p>
          <a:p>
            <a:pPr lvl="1"/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0747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446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Data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7533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Repositories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Repositories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9576"/>
            <a:ext cx="8686800" cy="5526024"/>
          </a:xfrm>
        </p:spPr>
        <p:txBody>
          <a:bodyPr/>
          <a:lstStyle/>
          <a:p>
            <a:r>
              <a:rPr lang="en-US" dirty="0"/>
              <a:t>The repository layer exposes repositories to work with the Database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 Pattern</a:t>
            </a:r>
          </a:p>
          <a:p>
            <a:r>
              <a:rPr lang="en-US" dirty="0"/>
              <a:t>The repositories introduce methods to perform CRUD operations over the data store</a:t>
            </a:r>
          </a:p>
          <a:p>
            <a:pPr lvl="1"/>
            <a:r>
              <a:rPr lang="en-US" dirty="0"/>
              <a:t>In our case over the </a:t>
            </a:r>
            <a:r>
              <a:rPr lang="en-US"/>
              <a:t>Places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64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3352" y="2743201"/>
            <a:ext cx="5797296" cy="685800"/>
          </a:xfrm>
        </p:spPr>
        <p:txBody>
          <a:bodyPr/>
          <a:lstStyle/>
          <a:p>
            <a:r>
              <a:rPr lang="en-US" dirty="0"/>
              <a:t>Creating the Repositories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5597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Services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8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Services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layer is the layer that contains the business logic</a:t>
            </a:r>
          </a:p>
          <a:p>
            <a:pPr lvl="1"/>
            <a:r>
              <a:rPr lang="en-US" dirty="0"/>
              <a:t>It uses the repositories for data interactions</a:t>
            </a:r>
          </a:p>
          <a:p>
            <a:pPr lvl="2"/>
            <a:r>
              <a:rPr lang="en-US" dirty="0"/>
              <a:t>Yet has no direct dependency over the data store</a:t>
            </a:r>
          </a:p>
          <a:p>
            <a:r>
              <a:rPr lang="en-US" dirty="0"/>
              <a:t>The Services layer contains all the controllers that are used by the Service Consumer</a:t>
            </a:r>
          </a:p>
          <a:p>
            <a:pPr lvl="1"/>
            <a:r>
              <a:rPr lang="en-US" dirty="0"/>
              <a:t>Handles computing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5807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Services Layer is the place where ASP.NET WebAPI steps in</a:t>
            </a:r>
          </a:p>
          <a:p>
            <a:pPr lvl="1"/>
            <a:r>
              <a:rPr lang="en-US" dirty="0"/>
              <a:t>It is the only layer that is dependent to </a:t>
            </a:r>
            <a:r>
              <a:rPr lang="en-US"/>
              <a:t>the WebAPI framework</a:t>
            </a:r>
            <a:endParaRPr lang="en-US" dirty="0"/>
          </a:p>
          <a:p>
            <a:r>
              <a:rPr lang="en-US" dirty="0"/>
              <a:t>The Services layers uses the repositories to interact with the Data store and WebAPI to communicate with the Consumers</a:t>
            </a:r>
          </a:p>
          <a:p>
            <a:pPr lvl="1"/>
            <a:r>
              <a:rPr lang="en-US" dirty="0"/>
              <a:t>Each controller has a repository instance for data store interactions</a:t>
            </a:r>
          </a:p>
          <a:p>
            <a:pPr lvl="2"/>
            <a:r>
              <a:rPr lang="en-US" dirty="0"/>
              <a:t>The repository instances are received by IoC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3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Server Application with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repository pattern wraps the access to data stores (like databases, XML, services…)</a:t>
            </a:r>
          </a:p>
          <a:p>
            <a:pPr lvl="1"/>
            <a:r>
              <a:rPr lang="en-US" dirty="0"/>
              <a:t>Exposes only interfaces to interact with a data store</a:t>
            </a:r>
          </a:p>
          <a:p>
            <a:pPr lvl="1"/>
            <a:r>
              <a:rPr lang="en-US" dirty="0"/>
              <a:t>Used for higher code-reusability and testability</a:t>
            </a:r>
          </a:p>
          <a:p>
            <a:r>
              <a:rPr lang="en-US" dirty="0"/>
              <a:t>The app's business layer contains a single instance of a repository</a:t>
            </a:r>
          </a:p>
          <a:p>
            <a:pPr lvl="1"/>
            <a:r>
              <a:rPr lang="en-US" dirty="0"/>
              <a:t>Used to perform CRUD operations over the data store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The Repository Pattern: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3192" y="1395986"/>
            <a:ext cx="8357616" cy="4708981"/>
          </a:xfrm>
        </p:spPr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 Add(T item);</a:t>
            </a:r>
          </a:p>
          <a:p>
            <a:r>
              <a:rPr lang="en-US" dirty="0"/>
              <a:t> 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en-US" dirty="0" err="1"/>
              <a:t>GetAll</a:t>
            </a:r>
            <a:r>
              <a:rPr lang="en-US" dirty="0"/>
              <a:t>(); 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IPlacesRepository</a:t>
            </a:r>
            <a:r>
              <a:rPr lang="en-US" dirty="0"/>
              <a:t> : IRepository&lt;</a:t>
            </a:r>
            <a:r>
              <a:rPr lang="en-US" dirty="0" err="1"/>
              <a:t>PlaceDto</a:t>
            </a:r>
            <a:r>
              <a:rPr lang="en-US" dirty="0"/>
              <a:t>&gt;</a:t>
            </a:r>
          </a:p>
          <a:p>
            <a:r>
              <a:rPr lang="en-US" dirty="0"/>
              <a:t>{ }</a:t>
            </a:r>
          </a:p>
          <a:p>
            <a:endParaRPr lang="en-US" dirty="0"/>
          </a:p>
          <a:p>
            <a:r>
              <a:rPr lang="en-US" dirty="0"/>
              <a:t>public class DbPlacesRepository: </a:t>
            </a:r>
            <a:r>
              <a:rPr lang="en-US" dirty="0" err="1"/>
              <a:t>IPlacesRepository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public </a:t>
            </a:r>
            <a:r>
              <a:rPr lang="en-US" dirty="0" err="1"/>
              <a:t>PlaceDto</a:t>
            </a:r>
            <a:r>
              <a:rPr lang="en-US" dirty="0"/>
              <a:t> Add(</a:t>
            </a:r>
            <a:r>
              <a:rPr lang="en-US" dirty="0" err="1"/>
              <a:t>PlaceDto</a:t>
            </a:r>
            <a:r>
              <a:rPr lang="en-US" dirty="0"/>
              <a:t> Add){ … }</a:t>
            </a:r>
          </a:p>
          <a:p>
            <a:r>
              <a:rPr lang="en-US" dirty="0"/>
              <a:t>  public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PlaceDto</a:t>
            </a:r>
            <a:r>
              <a:rPr lang="en-US" dirty="0"/>
              <a:t>&gt; </a:t>
            </a:r>
            <a:r>
              <a:rPr lang="en-US" dirty="0" err="1"/>
              <a:t>GetAll</a:t>
            </a:r>
            <a:r>
              <a:rPr lang="en-US" dirty="0"/>
              <a:t>(){ … } 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9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983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Repositories?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61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Repository pattern has the f0llowing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Testability of the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testing of the repositories is done, they can be mocked to test the business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Reusability or the repositories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creating a new business layer working with the same Database (like admin panel)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Extensibility of the business layer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need of more repositories, they can be easily produced</a:t>
            </a:r>
          </a:p>
        </p:txBody>
      </p:sp>
    </p:spTree>
    <p:extLst>
      <p:ext uri="{BB962C8B-B14F-4D97-AF65-F5344CB8AC3E}">
        <p14:creationId xmlns:p14="http://schemas.microsoft.com/office/powerpoint/2010/main" val="35529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Repository Pattern in WebAPI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49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1311</TotalTime>
  <Words>1083</Words>
  <Application>Microsoft Office PowerPoint</Application>
  <PresentationFormat>Bildspel på skärmen 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2" baseType="lpstr">
      <vt:lpstr>Cambria</vt:lpstr>
      <vt:lpstr>Consolas</vt:lpstr>
      <vt:lpstr>Corbel</vt:lpstr>
      <vt:lpstr>Wingdings 2</vt:lpstr>
      <vt:lpstr>Telerik Academy</vt:lpstr>
      <vt:lpstr>Building a Server Application with WebAPI</vt:lpstr>
      <vt:lpstr>Table of Contents</vt:lpstr>
      <vt:lpstr>PowerPoint-presentation</vt:lpstr>
      <vt:lpstr>The Repository Pattern</vt:lpstr>
      <vt:lpstr>The Repository Pattern</vt:lpstr>
      <vt:lpstr>The Repository Pattern: Example</vt:lpstr>
      <vt:lpstr>The Repository Pattern</vt:lpstr>
      <vt:lpstr>Why These Repositories?</vt:lpstr>
      <vt:lpstr>Repository Pattern in WebAPI</vt:lpstr>
      <vt:lpstr>Repository Pattern  in WebAPI</vt:lpstr>
      <vt:lpstr>Repository Pattern  in WebAPI (2)</vt:lpstr>
      <vt:lpstr>Repository Pattern in WebAPI</vt:lpstr>
      <vt:lpstr>Inversion of Control (IoC)</vt:lpstr>
      <vt:lpstr>Inversion of Control (IoC)</vt:lpstr>
      <vt:lpstr>IoC Implementations</vt:lpstr>
      <vt:lpstr>Dependency Injection</vt:lpstr>
      <vt:lpstr>Dependency Injection  in WebAPI</vt:lpstr>
      <vt:lpstr>DependencyResolver</vt:lpstr>
      <vt:lpstr>Inversion of Control (IoC)</vt:lpstr>
      <vt:lpstr>Application Layers</vt:lpstr>
      <vt:lpstr>Application Layers</vt:lpstr>
      <vt:lpstr>Application Layers</vt:lpstr>
      <vt:lpstr>The Places Database</vt:lpstr>
      <vt:lpstr>The Places Database</vt:lpstr>
      <vt:lpstr>The Database</vt:lpstr>
      <vt:lpstr>The Database</vt:lpstr>
      <vt:lpstr>Creating The Database</vt:lpstr>
      <vt:lpstr>The Data Layer</vt:lpstr>
      <vt:lpstr>The Data Layer</vt:lpstr>
      <vt:lpstr>Creating the Data Layer</vt:lpstr>
      <vt:lpstr>The Repositories Layer</vt:lpstr>
      <vt:lpstr>The Repositories Layer</vt:lpstr>
      <vt:lpstr>Creating the Repositories Layer</vt:lpstr>
      <vt:lpstr>The Services Layer</vt:lpstr>
      <vt:lpstr>The Services Layer</vt:lpstr>
      <vt:lpstr>The Services Layer</vt:lpstr>
      <vt:lpstr>Building a Server Application with WebAPI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server Application with SOA</dc:title>
  <dc:creator>Doncho Minkov</dc:creator>
  <cp:lastModifiedBy>Claes Engelin</cp:lastModifiedBy>
  <cp:revision>664</cp:revision>
  <dcterms:created xsi:type="dcterms:W3CDTF">2013-08-05T11:32:40Z</dcterms:created>
  <dcterms:modified xsi:type="dcterms:W3CDTF">2020-08-28T05:36:48Z</dcterms:modified>
</cp:coreProperties>
</file>