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3"/>
  </p:notesMasterIdLst>
  <p:handoutMasterIdLst>
    <p:handoutMasterId r:id="rId24"/>
  </p:handoutMasterIdLst>
  <p:sldIdLst>
    <p:sldId id="570" r:id="rId2"/>
    <p:sldId id="591" r:id="rId3"/>
    <p:sldId id="572" r:id="rId4"/>
    <p:sldId id="587" r:id="rId5"/>
    <p:sldId id="574" r:id="rId6"/>
    <p:sldId id="575" r:id="rId7"/>
    <p:sldId id="588" r:id="rId8"/>
    <p:sldId id="589" r:id="rId9"/>
    <p:sldId id="576" r:id="rId10"/>
    <p:sldId id="590" r:id="rId11"/>
    <p:sldId id="579" r:id="rId12"/>
    <p:sldId id="593" r:id="rId13"/>
    <p:sldId id="580" r:id="rId14"/>
    <p:sldId id="581" r:id="rId15"/>
    <p:sldId id="594" r:id="rId16"/>
    <p:sldId id="582" r:id="rId17"/>
    <p:sldId id="584" r:id="rId18"/>
    <p:sldId id="578" r:id="rId19"/>
    <p:sldId id="577" r:id="rId20"/>
    <p:sldId id="571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591"/>
            <p14:sldId id="572"/>
            <p14:sldId id="587"/>
          </p14:sldIdLst>
        </p14:section>
        <p14:section name="Introduction" id="{00BEFB06-8954-43B6-88E4-C56578596A15}">
          <p14:sldIdLst>
            <p14:sldId id="574"/>
            <p14:sldId id="575"/>
            <p14:sldId id="588"/>
            <p14:sldId id="589"/>
          </p14:sldIdLst>
        </p14:section>
        <p14:section name="Computing" id="{2A763711-0409-44B1-B92B-1295812A35D7}">
          <p14:sldIdLst>
            <p14:sldId id="576"/>
            <p14:sldId id="590"/>
            <p14:sldId id="579"/>
            <p14:sldId id="593"/>
          </p14:sldIdLst>
        </p14:section>
        <p14:section name="Web + Mobile" id="{224B9521-D9FD-466D-9DB2-6415D0CB99F0}">
          <p14:sldIdLst>
            <p14:sldId id="580"/>
            <p14:sldId id="581"/>
            <p14:sldId id="594"/>
          </p14:sldIdLst>
        </p14:section>
        <p14:section name="Untitled Section" id="{164B0FBF-03F5-4A62-82DE-D3EE89C6F66C}">
          <p14:sldIdLst>
            <p14:sldId id="582"/>
            <p14:sldId id="584"/>
            <p14:sldId id="578"/>
            <p14:sldId id="577"/>
          </p14:sldIdLst>
        </p14:section>
        <p14:section name="Questions" id="{8D72C05E-39A0-4D2C-9043-EFF11327E274}">
          <p14:sldIdLst>
            <p14:sldId id="57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9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be.com/watch?v=hbxtzwqGSr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DSuCqmWlr0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moteapp.windowsazure.com/en/clients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3WDe3l1M-3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lppU0GBKw" TargetMode="External"/><Relationship Id="rId2" Type="http://schemas.openxmlformats.org/officeDocument/2006/relationships/hyperlink" Target="https://youtube.com/watch?v=FWGtgpzjAP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l6dsLyueF0Q" TargetMode="External"/><Relationship Id="rId7" Type="http://schemas.openxmlformats.org/officeDocument/2006/relationships/hyperlink" Target="https://youtube.com/watch?v=epfmTG9ix1g" TargetMode="External"/><Relationship Id="rId2" Type="http://schemas.openxmlformats.org/officeDocument/2006/relationships/hyperlink" Target="https://youtube.com/watch?v=SJtNJepz-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watch?v=Z7GzCjT77Po" TargetMode="External"/><Relationship Id="rId5" Type="http://schemas.openxmlformats.org/officeDocument/2006/relationships/hyperlink" Target="https://www.youtube.com/watch?v=Z7GzCjT77Po" TargetMode="External"/><Relationship Id="rId4" Type="http://schemas.openxmlformats.org/officeDocument/2006/relationships/hyperlink" Target="https://www.youtube.com/watch?v=-MGg_07Mkg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Fea2Gr6C8" TargetMode="External"/><Relationship Id="rId2" Type="http://schemas.openxmlformats.org/officeDocument/2006/relationships/hyperlink" Target="https://www.youtube.com/watch?v=LnM5UwBZ9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watch?v=0uRR72b_qvc" TargetMode="External"/><Relationship Id="rId4" Type="http://schemas.openxmlformats.org/officeDocument/2006/relationships/hyperlink" Target="https://www.youtube.com/watch?v=nXKCjfUWe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 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Microsoft's application platform for the public cloud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67458"/>
            <a:ext cx="6587938" cy="103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10000"/>
            <a:ext cx="3352800" cy="28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Virtual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Infrastructure as a </a:t>
            </a:r>
            <a:r>
              <a:rPr lang="en-US" sz="2800" dirty="0" smtClean="0"/>
              <a:t>Service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Windows and Linux VMs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Virtual Machine </a:t>
            </a:r>
            <a:r>
              <a:rPr lang="en-US" sz="2800" dirty="0" smtClean="0"/>
              <a:t>Scenarios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Development / Test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Move/Run </a:t>
            </a:r>
            <a:r>
              <a:rPr lang="en-US" sz="2800" dirty="0"/>
              <a:t>Applications </a:t>
            </a:r>
            <a:r>
              <a:rPr lang="en-US" sz="2800" dirty="0" smtClean="0"/>
              <a:t>in</a:t>
            </a:r>
            <a:br>
              <a:rPr lang="en-US" sz="2800" dirty="0" smtClean="0"/>
            </a:br>
            <a:r>
              <a:rPr lang="en-US" sz="2800" dirty="0" smtClean="0"/>
              <a:t>Azure </a:t>
            </a:r>
            <a:r>
              <a:rPr lang="en-US" sz="2800" dirty="0"/>
              <a:t>(Lift-and-shift</a:t>
            </a:r>
            <a:r>
              <a:rPr lang="en-US" sz="2800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Extend your </a:t>
            </a:r>
            <a:r>
              <a:rPr lang="en-US" sz="2800" dirty="0" smtClean="0"/>
              <a:t>Datacenter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>
                <a:hlinkClick r:id="rId2"/>
              </a:rPr>
              <a:t>Commercial video</a:t>
            </a: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Built-in </a:t>
            </a:r>
            <a:r>
              <a:rPr lang="en-US" sz="2800" dirty="0"/>
              <a:t>Virtual Networking, Load Balancing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Scale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/>
              <a:t>s of VM </a:t>
            </a:r>
            <a:r>
              <a:rPr lang="en-US" sz="2800" dirty="0" smtClean="0"/>
              <a:t>Instances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Great choice of configurations and per-minute billing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7" y="838200"/>
            <a:ext cx="3520593" cy="404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47" y="838200"/>
            <a:ext cx="3581553" cy="4118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5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646266"/>
            <a:ext cx="5524500" cy="3316134"/>
          </a:xfrm>
          <a:prstGeom prst="roundRect">
            <a:avLst>
              <a:gd name="adj" fmla="val 5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0"/>
            <a:ext cx="8839200" cy="68580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Windows Server and Ubuntu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1"/>
            <a:ext cx="7924800" cy="18288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Windows </a:t>
            </a:r>
            <a:r>
              <a:rPr lang="en-US" dirty="0" smtClean="0"/>
              <a:t>Server </a:t>
            </a:r>
            <a:r>
              <a:rPr lang="en-US" dirty="0" smtClean="0"/>
              <a:t>(and Ubuntu</a:t>
            </a:r>
            <a:r>
              <a:rPr lang="en-US" dirty="0" smtClean="0"/>
              <a:t>) </a:t>
            </a:r>
            <a:r>
              <a:rPr lang="en-US" dirty="0"/>
              <a:t>VM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Connect using Remote </a:t>
            </a:r>
            <a:r>
              <a:rPr lang="en-US" dirty="0" smtClean="0"/>
              <a:t>Desktop / SSH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Manage the Virtual </a:t>
            </a:r>
            <a:r>
              <a:rPr lang="en-US" dirty="0" smtClean="0"/>
              <a:t>Machines</a:t>
            </a:r>
            <a:endParaRPr lang="bg-BG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Upgrade Resources (CPU and 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4" y="656221"/>
            <a:ext cx="5792572" cy="3229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7248"/>
            <a:ext cx="8839200" cy="685800"/>
          </a:xfrm>
        </p:spPr>
        <p:txBody>
          <a:bodyPr/>
          <a:lstStyle/>
          <a:p>
            <a:r>
              <a:rPr lang="en-US" sz="4800" dirty="0"/>
              <a:t>Demo: </a:t>
            </a:r>
            <a:r>
              <a:rPr lang="en-US" sz="4800" dirty="0" smtClean="0"/>
              <a:t>RemoteApp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7924800" cy="1904999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>
                <a:hlinkClick r:id="rId3"/>
              </a:rPr>
              <a:t>https://youtube.com/watch?v=DSuCqmWlr0s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RemoteApp from Office Template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>
                <a:hlinkClick r:id="rId4"/>
              </a:rPr>
              <a:t>Azure </a:t>
            </a:r>
            <a:r>
              <a:rPr lang="en-US" dirty="0" smtClean="0">
                <a:hlinkClick r:id="rId4"/>
              </a:rPr>
              <a:t>RemoteApp Client</a:t>
            </a:r>
            <a:endParaRPr lang="en-US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Connect and Use the Remote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7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 + </a:t>
            </a:r>
            <a:r>
              <a:rPr lang="en-US" dirty="0" smtClean="0">
                <a:effectLst/>
              </a:rPr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Mobile Services by Microsoft Azure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2362530" cy="49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4000"/>
            <a:ext cx="2362530" cy="498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24000"/>
            <a:ext cx="3437207" cy="498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4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0" y="762000"/>
            <a:ext cx="6925259" cy="29183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80390"/>
            <a:ext cx="8839200" cy="1044010"/>
          </a:xfrm>
        </p:spPr>
        <p:txBody>
          <a:bodyPr/>
          <a:lstStyle/>
          <a:p>
            <a:r>
              <a:rPr lang="en-US" sz="3600" dirty="0"/>
              <a:t>Demo: </a:t>
            </a:r>
            <a:r>
              <a:rPr lang="en-US" sz="3600" dirty="0" smtClean="0"/>
              <a:t>ASP.NET Web API and MVC </a:t>
            </a:r>
            <a:r>
              <a:rPr lang="en-US" sz="3600" dirty="0" smtClean="0"/>
              <a:t>in Azure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229600" cy="19812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simple ASP.NET </a:t>
            </a:r>
            <a:r>
              <a:rPr lang="en-US" dirty="0" err="1" smtClean="0"/>
              <a:t>WebAPI</a:t>
            </a:r>
            <a:r>
              <a:rPr lang="en-US" dirty="0" smtClean="0"/>
              <a:t> / MVC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Attach Azure Publish Profile</a:t>
            </a:r>
            <a:endParaRPr lang="en-US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Deploy the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Login/Register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8839200" cy="104401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Continuous Deployment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8229600" cy="21336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://youtube.com/watch?v=3WDe3l1M-3U</a:t>
            </a:r>
            <a:endParaRPr lang="en-US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web app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Attach Continuous Deployment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SQL Server Database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 smtClean="0"/>
              <a:t>DefaultConnection</a:t>
            </a:r>
            <a:r>
              <a:rPr lang="en-US" dirty="0" smtClean="0"/>
              <a:t> Connection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9600"/>
            <a:ext cx="229620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1" y="1619024"/>
            <a:ext cx="509658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4" y="2380700"/>
            <a:ext cx="4994666" cy="135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306" y="644300"/>
            <a:ext cx="4658696" cy="89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44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youtube.com/watch?v=FWGtgpzjAPM</a:t>
            </a:r>
            <a:endParaRPr lang="en-US" dirty="0" smtClean="0"/>
          </a:p>
          <a:p>
            <a:r>
              <a:rPr lang="en-US" dirty="0" smtClean="0"/>
              <a:t>App Service</a:t>
            </a:r>
          </a:p>
          <a:p>
            <a:pPr lvl="1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://youtube.com/watch?v=sUlppU0GBKw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1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3194966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03020"/>
            <a:ext cx="3382234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Machine Learning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youtube.com/watch?v=SJtNJepz-pM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://youtube.com/watch?v=l6dsLyueF0Q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Microsoft </a:t>
            </a:r>
            <a:r>
              <a:rPr lang="en-US" dirty="0"/>
              <a:t>Advanced </a:t>
            </a:r>
            <a:r>
              <a:rPr lang="en-US" dirty="0" smtClean="0"/>
              <a:t>Threat Analytics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://youtube.com/watch?v</a:t>
            </a:r>
            <a:r>
              <a:rPr lang="en-US" dirty="0">
                <a:hlinkClick r:id="rId4"/>
              </a:rPr>
              <a:t>=-</a:t>
            </a:r>
            <a:r>
              <a:rPr lang="en-US" dirty="0" smtClean="0">
                <a:hlinkClick r:id="rId4"/>
              </a:rPr>
              <a:t>MGg_07MkgY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Internet of Thinks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://youtube.com/watch?v=L8xjSjxaaVA</a:t>
            </a:r>
            <a:endParaRPr lang="en-US" dirty="0">
              <a:hlinkClick r:id="rId5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hlinkClick r:id="rId6"/>
              </a:rPr>
              <a:t>https://youtube.com/watch?v=Z7GzCjT77Po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Azure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https</a:t>
            </a:r>
            <a:r>
              <a:rPr lang="en-US" dirty="0" smtClean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youtube.com/watch?v=epfmTG9ix1g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Cloud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sz="2800" dirty="0"/>
              <a:t>A Web Role is an Azure VM that is pre-configured as a web </a:t>
            </a:r>
            <a:r>
              <a:rPr lang="en-US" sz="2800" dirty="0" smtClean="0"/>
              <a:t>server (running ASP.NET MVC for example)</a:t>
            </a:r>
          </a:p>
          <a:p>
            <a:r>
              <a:rPr lang="en-US" sz="2800" dirty="0"/>
              <a:t>Worker Roles run alongside your Web Roles and are responsible for performing computing functions to support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68" y="3305175"/>
            <a:ext cx="600866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s://ucminnovativepr.files.wordpress.com/2015/10/product-pla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2752"/>
            <a:ext cx="7924800" cy="60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1524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828800" y="76200"/>
            <a:ext cx="7162800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Introduction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</a:t>
            </a:r>
            <a:r>
              <a:rPr lang="en-US" dirty="0"/>
              <a:t>is Microsoft </a:t>
            </a:r>
            <a:r>
              <a:rPr lang="en-US" dirty="0" smtClean="0"/>
              <a:t>Azure?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Compute </a:t>
            </a:r>
            <a:r>
              <a:rPr lang="en-US" dirty="0" smtClean="0"/>
              <a:t>Services and Virtual Machines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Windows Server and Ubuntu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RemoteApp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+ Mobile </a:t>
            </a:r>
            <a:r>
              <a:rPr lang="en-US" dirty="0" smtClean="0"/>
              <a:t>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Deploying ASP.NET MVC and Web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Continuous Deployment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Data + Storage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Internet </a:t>
            </a:r>
            <a:r>
              <a:rPr lang="en-US" dirty="0" smtClean="0"/>
              <a:t>of Things, Big </a:t>
            </a:r>
            <a:r>
              <a:rPr lang="en-US" dirty="0" smtClean="0"/>
              <a:t>Data, Machine </a:t>
            </a:r>
            <a:r>
              <a:rPr lang="en-US" dirty="0" smtClean="0"/>
              <a:t>Learning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Networking, Mobile, Back-up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Messaging and Integration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Compute </a:t>
            </a:r>
            <a:r>
              <a:rPr lang="en-US" dirty="0" smtClean="0"/>
              <a:t>Assistance, Performance,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5438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 virtualized computing platform that provides </a:t>
            </a:r>
            <a:r>
              <a:rPr lang="en-US" sz="2800" u="sng" dirty="0" smtClean="0"/>
              <a:t>infinite resources</a:t>
            </a:r>
            <a:r>
              <a:rPr lang="en-US" sz="2800" dirty="0" smtClean="0"/>
              <a:t> for running your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L</a:t>
            </a:r>
            <a:r>
              <a:rPr lang="en-US" sz="2800" dirty="0" smtClean="0"/>
              <a:t>everages economies of scale to </a:t>
            </a:r>
            <a:r>
              <a:rPr lang="en-US" sz="2800" u="sng" dirty="0" smtClean="0"/>
              <a:t>save you money</a:t>
            </a:r>
            <a:r>
              <a:rPr lang="en-US" sz="2800" dirty="0" smtClean="0"/>
              <a:t> (pay for what you use)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An Overview of Azure Services vs. On Premi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05600" cy="414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9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Microsoft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Microsoft Azure is </a:t>
            </a:r>
            <a:r>
              <a:rPr lang="en-US" dirty="0"/>
              <a:t>a cloud computing platform and infrastructure created by </a:t>
            </a:r>
            <a:r>
              <a:rPr lang="en-US" dirty="0" smtClean="0"/>
              <a:t>Microsoft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Commercia</a:t>
            </a:r>
            <a:r>
              <a:rPr lang="en-US" dirty="0" smtClean="0">
                <a:hlinkClick r:id="rId2"/>
              </a:rPr>
              <a:t>l 1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Commercial 2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Commercial </a:t>
            </a:r>
            <a:r>
              <a:rPr lang="en-US" dirty="0" smtClean="0">
                <a:hlinkClick r:id="rId4"/>
              </a:rPr>
              <a:t>3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It is provided in Microsoft datacenters located around the world (US, Europe, Asia, Australia)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sz="2600" dirty="0">
                <a:hlinkClick r:id="rId5"/>
              </a:rPr>
              <a:t>https</a:t>
            </a:r>
            <a:r>
              <a:rPr lang="en-US" sz="2600" dirty="0" smtClean="0">
                <a:hlinkClick r:id="rId5"/>
              </a:rPr>
              <a:t>://</a:t>
            </a:r>
            <a:r>
              <a:rPr lang="en-US" sz="2600" dirty="0" smtClean="0">
                <a:hlinkClick r:id="rId5"/>
              </a:rPr>
              <a:t>youtube.com/watch?v=0uRR72b_qvc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provides a range of services that developers and operations people can use, including: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Running and connecting applications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Storing, managing and analyzing data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Networking, media (CDN), </a:t>
            </a:r>
            <a:r>
              <a:rPr lang="en-US" sz="2800" dirty="0" err="1" smtClean="0"/>
              <a:t>IoT</a:t>
            </a:r>
            <a:r>
              <a:rPr lang="en-US" sz="2800" dirty="0" smtClean="0"/>
              <a:t>, </a:t>
            </a:r>
            <a:r>
              <a:rPr lang="en-US" sz="2800" dirty="0" smtClean="0"/>
              <a:t>security and more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Azure has a web interface called the </a:t>
            </a:r>
            <a:r>
              <a:rPr lang="en-US" u="sng" dirty="0"/>
              <a:t>Management Portal</a:t>
            </a:r>
            <a:r>
              <a:rPr lang="en-US" dirty="0"/>
              <a:t> that allows </a:t>
            </a:r>
            <a:r>
              <a:rPr lang="en-US" dirty="0" smtClean="0"/>
              <a:t>you to </a:t>
            </a:r>
            <a:r>
              <a:rPr lang="en-US" dirty="0"/>
              <a:t>access and administer most, but not all Azure </a:t>
            </a:r>
            <a:r>
              <a:rPr lang="en-US" dirty="0" smtClean="0"/>
              <a:t>features</a:t>
            </a:r>
          </a:p>
          <a:p>
            <a:r>
              <a:rPr lang="en-US" u="sng" dirty="0"/>
              <a:t>Usage and </a:t>
            </a:r>
            <a:r>
              <a:rPr lang="en-US" u="sng" dirty="0" smtClean="0"/>
              <a:t>billing</a:t>
            </a:r>
            <a:r>
              <a:rPr lang="en-US" dirty="0" smtClean="0"/>
              <a:t> track </a:t>
            </a:r>
            <a:r>
              <a:rPr lang="en-US" dirty="0"/>
              <a:t>your Azure usage and view your </a:t>
            </a:r>
            <a:r>
              <a:rPr lang="en-US" dirty="0" smtClean="0"/>
              <a:t>bill. Azure charges only what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https://acom.azurecomcdn.net/80C57D/cdn/cvt-723d9d328f8a3f4ce56c88131b75c456919654f29b1c6fb8d07592917e6a588e/images/page/account/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686175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om.azurecomcdn.net/80C57D/cdn/cvt-6d0a749fb2ddcac0dcc164fdd4a5fc69a9ed5a9361147feadc6f94cafc759a63/images/page/account/bi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672583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</a:t>
            </a:r>
            <a:r>
              <a:rPr lang="en-US" dirty="0" smtClean="0"/>
              <a:t>Azure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3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Virtual Machines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</a:t>
            </a:r>
            <a:r>
              <a:rPr lang="en-US" dirty="0" smtClean="0"/>
              <a:t>Applications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smtClean="0"/>
              <a:t>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Identity and </a:t>
            </a:r>
            <a:r>
              <a:rPr lang="en-US" dirty="0" smtClean="0"/>
              <a:t>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Mobile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Back-up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</a:t>
            </a:r>
            <a:r>
              <a:rPr lang="en-US" dirty="0" smtClean="0"/>
              <a:t>Marketplace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Integration with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Azure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6" y="914400"/>
            <a:ext cx="467900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Computing cloud solutions provided by Azure: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23" y="1676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57" y="1676400"/>
            <a:ext cx="355668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5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9363</TotalTime>
  <Words>540</Words>
  <Application>Microsoft Office PowerPoint</Application>
  <PresentationFormat>On-screen Show (4:3)</PresentationFormat>
  <Paragraphs>129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Introduction to Azure</vt:lpstr>
      <vt:lpstr>PowerPoint Presentation</vt:lpstr>
      <vt:lpstr>Table of Contents</vt:lpstr>
      <vt:lpstr>PowerPoint Presentation</vt:lpstr>
      <vt:lpstr>Cloud Computing</vt:lpstr>
      <vt:lpstr>What is Microsoft Azure?</vt:lpstr>
      <vt:lpstr>The Components of Azure</vt:lpstr>
      <vt:lpstr>The Components of Azure (2)</vt:lpstr>
      <vt:lpstr>Computing</vt:lpstr>
      <vt:lpstr>Azure Virtual Machines</vt:lpstr>
      <vt:lpstr>Demo: Windows Server and Ubuntu</vt:lpstr>
      <vt:lpstr>Demo: RemoteApp</vt:lpstr>
      <vt:lpstr>Web + Mobile</vt:lpstr>
      <vt:lpstr>Demo: ASP.NET Web API and MVC in Azure</vt:lpstr>
      <vt:lpstr>Demo: Continuous Deployment</vt:lpstr>
      <vt:lpstr>Storage</vt:lpstr>
      <vt:lpstr>PowerPoint Presentation</vt:lpstr>
      <vt:lpstr>More Videos</vt:lpstr>
      <vt:lpstr>Popular Cloud Architectures</vt:lpstr>
      <vt:lpstr>Questions?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1801</cp:revision>
  <dcterms:created xsi:type="dcterms:W3CDTF">2007-12-08T16:03:35Z</dcterms:created>
  <dcterms:modified xsi:type="dcterms:W3CDTF">2015-11-10T15:03:18Z</dcterms:modified>
  <cp:category>quality code, software engineering</cp:category>
</cp:coreProperties>
</file>