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570" r:id="rId2"/>
    <p:sldId id="591" r:id="rId3"/>
    <p:sldId id="572" r:id="rId4"/>
    <p:sldId id="587" r:id="rId5"/>
    <p:sldId id="574" r:id="rId6"/>
    <p:sldId id="575" r:id="rId7"/>
    <p:sldId id="588" r:id="rId8"/>
    <p:sldId id="589" r:id="rId9"/>
    <p:sldId id="576" r:id="rId10"/>
    <p:sldId id="590" r:id="rId11"/>
    <p:sldId id="579" r:id="rId12"/>
    <p:sldId id="593" r:id="rId13"/>
    <p:sldId id="596" r:id="rId14"/>
    <p:sldId id="602" r:id="rId15"/>
    <p:sldId id="601" r:id="rId16"/>
    <p:sldId id="580" r:id="rId17"/>
    <p:sldId id="584" r:id="rId18"/>
    <p:sldId id="595" r:id="rId19"/>
    <p:sldId id="577" r:id="rId20"/>
    <p:sldId id="581" r:id="rId21"/>
    <p:sldId id="594" r:id="rId22"/>
    <p:sldId id="597" r:id="rId23"/>
    <p:sldId id="599" r:id="rId24"/>
    <p:sldId id="598" r:id="rId25"/>
    <p:sldId id="603" r:id="rId26"/>
    <p:sldId id="605" r:id="rId27"/>
    <p:sldId id="600" r:id="rId28"/>
    <p:sldId id="604" r:id="rId29"/>
    <p:sldId id="571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591"/>
            <p14:sldId id="572"/>
            <p14:sldId id="587"/>
          </p14:sldIdLst>
        </p14:section>
        <p14:section name="Introduction" id="{00BEFB06-8954-43B6-88E4-C56578596A15}">
          <p14:sldIdLst>
            <p14:sldId id="574"/>
            <p14:sldId id="575"/>
            <p14:sldId id="588"/>
            <p14:sldId id="589"/>
          </p14:sldIdLst>
        </p14:section>
        <p14:section name="Computing" id="{2A763711-0409-44B1-B92B-1295812A35D7}">
          <p14:sldIdLst>
            <p14:sldId id="576"/>
            <p14:sldId id="590"/>
            <p14:sldId id="579"/>
            <p14:sldId id="593"/>
          </p14:sldIdLst>
        </p14:section>
        <p14:section name="Data + Storage" id="{B53EDB20-1118-4A69-B27D-E9A282CF3794}">
          <p14:sldIdLst>
            <p14:sldId id="596"/>
            <p14:sldId id="602"/>
            <p14:sldId id="601"/>
          </p14:sldIdLst>
        </p14:section>
        <p14:section name="Web + Mobile" id="{224B9521-D9FD-466D-9DB2-6415D0CB99F0}">
          <p14:sldIdLst>
            <p14:sldId id="580"/>
            <p14:sldId id="584"/>
            <p14:sldId id="595"/>
            <p14:sldId id="577"/>
            <p14:sldId id="581"/>
            <p14:sldId id="594"/>
          </p14:sldIdLst>
        </p14:section>
        <p14:section name="Data, Analytics and IoT" id="{9588CB3F-833D-4C9E-BFC6-52C07D6A35D8}">
          <p14:sldIdLst>
            <p14:sldId id="597"/>
            <p14:sldId id="599"/>
          </p14:sldIdLst>
        </p14:section>
        <p14:section name="Other Services" id="{D3BE24AB-D2F7-4ED2-BB58-210AF03DE5CB}">
          <p14:sldIdLst>
            <p14:sldId id="598"/>
            <p14:sldId id="603"/>
            <p14:sldId id="605"/>
            <p14:sldId id="600"/>
            <p14:sldId id="604"/>
          </p14:sldIdLst>
        </p14:section>
        <p14:section name="Questions" id="{8D72C05E-39A0-4D2C-9043-EFF11327E274}">
          <p14:sldIdLst>
            <p14:sldId id="57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2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be.com/watch?v=hbxtzwqGSr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DSuCqmWlr0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moteapp.windowsazure.com/en/clients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kukyVj9rQ1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FWGtgpzjAPM" TargetMode="External"/><Relationship Id="rId4" Type="http://schemas.openxmlformats.org/officeDocument/2006/relationships/hyperlink" Target="https://youtube.com/watch?v=Nn4_EdyN6F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3WDe3l1M-3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SJtNJepz-pM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be.com/watch?v=l6dsLyueF0Q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hyperlink" Target="https://youtube.com/watch?v=Z7GzCjT77Po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watch?v=L8xjSjxaaVA" TargetMode="External"/><Relationship Id="rId5" Type="http://schemas.openxmlformats.org/officeDocument/2006/relationships/hyperlink" Target="https://youtube.com/watch?v=-MGg_07MkgY" TargetMode="Externa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sUlppU0GBKw" TargetMode="External"/><Relationship Id="rId2" Type="http://schemas.openxmlformats.org/officeDocument/2006/relationships/hyperlink" Target="https://youtube.com/watch?v=epfmTG9ix1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Fea2Gr6C8" TargetMode="External"/><Relationship Id="rId2" Type="http://schemas.openxmlformats.org/officeDocument/2006/relationships/hyperlink" Target="https://www.youtube.com/watch?v=LnM5UwBZ9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watch?v=0uRR72b_qvc" TargetMode="External"/><Relationship Id="rId4" Type="http://schemas.openxmlformats.org/officeDocument/2006/relationships/hyperlink" Target="https://www.youtube.com/watch?v=nXKCjfUWe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 </a:t>
            </a:r>
            <a:r>
              <a:rPr lang="en-US" sz="6000" dirty="0" smtClean="0"/>
              <a:t>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Microsoft's </a:t>
            </a:r>
            <a:r>
              <a:rPr lang="en-US" dirty="0" smtClean="0"/>
              <a:t>Application Platform </a:t>
            </a:r>
            <a:r>
              <a:rPr lang="en-US" dirty="0"/>
              <a:t>for </a:t>
            </a:r>
            <a:r>
              <a:rPr lang="en-US"/>
              <a:t>the </a:t>
            </a:r>
            <a:r>
              <a:rPr lang="en-US" smtClean="0"/>
              <a:t>Public Cloud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67458"/>
            <a:ext cx="6587938" cy="103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10000"/>
            <a:ext cx="3352800" cy="28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Infrastructure as a </a:t>
            </a:r>
            <a:r>
              <a:rPr lang="en-US" sz="2800" dirty="0" smtClean="0"/>
              <a:t>Service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Windows and Linux VMs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Virtual Machine </a:t>
            </a:r>
            <a:r>
              <a:rPr lang="en-US" sz="2800" dirty="0" smtClean="0"/>
              <a:t>Scenarios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Development / Test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Move/Run </a:t>
            </a:r>
            <a:r>
              <a:rPr lang="en-US" sz="2800" dirty="0"/>
              <a:t>Applications </a:t>
            </a:r>
            <a:r>
              <a:rPr lang="en-US" sz="2800" dirty="0" smtClean="0"/>
              <a:t>in</a:t>
            </a:r>
            <a:br>
              <a:rPr lang="en-US" sz="2800" dirty="0" smtClean="0"/>
            </a:br>
            <a:r>
              <a:rPr lang="en-US" sz="2800" dirty="0" smtClean="0"/>
              <a:t>Azure </a:t>
            </a:r>
            <a:r>
              <a:rPr lang="en-US" sz="2800" dirty="0"/>
              <a:t>(Lift-and-shift</a:t>
            </a:r>
            <a:r>
              <a:rPr lang="en-US" sz="2800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Extend your </a:t>
            </a:r>
            <a:r>
              <a:rPr lang="en-US" sz="2800" dirty="0" smtClean="0"/>
              <a:t>Datacenter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>
                <a:hlinkClick r:id="rId2"/>
              </a:rPr>
              <a:t>Commercial video</a:t>
            </a: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Built-in </a:t>
            </a:r>
            <a:r>
              <a:rPr lang="en-US" sz="2800" dirty="0"/>
              <a:t>Virtual Networking, Load Balancing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Scale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/>
              <a:t>s of VM </a:t>
            </a:r>
            <a:r>
              <a:rPr lang="en-US" sz="2800" dirty="0" smtClean="0"/>
              <a:t>Instances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Great choice of configurations and per-minute billing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7" y="838200"/>
            <a:ext cx="3520593" cy="404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47" y="838200"/>
            <a:ext cx="3581553" cy="4118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5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646266"/>
            <a:ext cx="5524500" cy="3316134"/>
          </a:xfrm>
          <a:prstGeom prst="roundRect">
            <a:avLst>
              <a:gd name="adj" fmla="val 5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0"/>
            <a:ext cx="8839200" cy="68580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Windows Server and Ubuntu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1"/>
            <a:ext cx="7924800" cy="18288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Windows </a:t>
            </a:r>
            <a:r>
              <a:rPr lang="en-US" dirty="0" smtClean="0"/>
              <a:t>Server (and Ubuntu) </a:t>
            </a:r>
            <a:r>
              <a:rPr lang="en-US" dirty="0"/>
              <a:t>VM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Connect using Remote </a:t>
            </a:r>
            <a:r>
              <a:rPr lang="en-US" dirty="0" smtClean="0"/>
              <a:t>Desktop / SSH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Manage the Virtual </a:t>
            </a:r>
            <a:r>
              <a:rPr lang="en-US" dirty="0" smtClean="0"/>
              <a:t>Machines</a:t>
            </a:r>
            <a:endParaRPr lang="bg-BG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Upgrade Resources (CPU and 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4" y="656221"/>
            <a:ext cx="5792572" cy="3229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7248"/>
            <a:ext cx="8839200" cy="685800"/>
          </a:xfrm>
        </p:spPr>
        <p:txBody>
          <a:bodyPr/>
          <a:lstStyle/>
          <a:p>
            <a:r>
              <a:rPr lang="en-US" sz="4800" dirty="0"/>
              <a:t>Demo: </a:t>
            </a:r>
            <a:r>
              <a:rPr lang="en-US" sz="4800" dirty="0" smtClean="0"/>
              <a:t>RemoteApp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7924800" cy="1904999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>
                <a:hlinkClick r:id="rId3"/>
              </a:rPr>
              <a:t>https://youtube.com/watch?v=DSuCqmWlr0s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RemoteApp from Office Template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>
                <a:hlinkClick r:id="rId4"/>
              </a:rPr>
              <a:t>Azure </a:t>
            </a:r>
            <a:r>
              <a:rPr lang="en-US" dirty="0" smtClean="0">
                <a:hlinkClick r:id="rId4"/>
              </a:rPr>
              <a:t>RemoteApp Client</a:t>
            </a:r>
            <a:endParaRPr lang="en-US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Connect and Use the Remote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7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+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Applications need data, and different kinds of applications need different kinds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2524477" cy="4153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33" y="22098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66" y="2210380"/>
            <a:ext cx="2862134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Storage in Azure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Azure Storage SQL 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400" r="775" b="11439"/>
          <a:stretch/>
        </p:blipFill>
        <p:spPr bwMode="auto">
          <a:xfrm>
            <a:off x="914400" y="838200"/>
            <a:ext cx="3053628" cy="244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torage Tab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" t="528" r="863" b="11706"/>
          <a:stretch/>
        </p:blipFill>
        <p:spPr bwMode="auto">
          <a:xfrm>
            <a:off x="4876800" y="942109"/>
            <a:ext cx="3402676" cy="249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Storage Blob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65" r="1377" b="23468"/>
          <a:stretch/>
        </p:blipFill>
        <p:spPr bwMode="auto">
          <a:xfrm>
            <a:off x="4825538" y="3752630"/>
            <a:ext cx="3505200" cy="245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File Servic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t="2139" r="3974" b="8030"/>
          <a:stretch/>
        </p:blipFill>
        <p:spPr bwMode="auto">
          <a:xfrm>
            <a:off x="914400" y="3341735"/>
            <a:ext cx="3043843" cy="3277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3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00" y="685800"/>
            <a:ext cx="5357000" cy="355893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397434"/>
            <a:ext cx="8229600" cy="685800"/>
          </a:xfrm>
        </p:spPr>
        <p:txBody>
          <a:bodyPr/>
          <a:lstStyle/>
          <a:p>
            <a:r>
              <a:rPr lang="en-US" dirty="0" smtClean="0"/>
              <a:t>Demo: Create SQL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123713"/>
            <a:ext cx="7924800" cy="1407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https://youtube.com/watch?v=kukyVj9rQ1Y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4"/>
              </a:rPr>
              <a:t>https://youtube.com/watch?v=Nn4_EdyN6FM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youtube.com/watch?v=FWGtgpzjAPM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8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 + </a:t>
            </a:r>
            <a:r>
              <a:rPr lang="en-US" dirty="0" smtClean="0">
                <a:effectLst/>
              </a:rPr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Mobile Services by Microsoft Azure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2362530" cy="49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4000"/>
            <a:ext cx="2362530" cy="498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24000"/>
            <a:ext cx="3437207" cy="498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4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886200" cy="5190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95" y="990599"/>
            <a:ext cx="4282214" cy="51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/>
              <a:t>One of the most common </a:t>
            </a:r>
            <a:r>
              <a:rPr lang="en-US" sz="3000" dirty="0" smtClean="0"/>
              <a:t>things to</a:t>
            </a:r>
            <a:br>
              <a:rPr lang="en-US" sz="3000" dirty="0" smtClean="0"/>
            </a:br>
            <a:r>
              <a:rPr lang="en-US" sz="3000" dirty="0" smtClean="0"/>
              <a:t>do </a:t>
            </a:r>
            <a:r>
              <a:rPr lang="en-US" sz="3000" dirty="0"/>
              <a:t>in the cloud is </a:t>
            </a:r>
            <a:r>
              <a:rPr lang="en-US" sz="3000" dirty="0" smtClean="0"/>
              <a:t>to run web apps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VM can do the work </a:t>
            </a:r>
            <a:r>
              <a:rPr lang="en-US" sz="2800" dirty="0"/>
              <a:t>but </a:t>
            </a:r>
            <a:r>
              <a:rPr lang="en-US" sz="2800" dirty="0" smtClean="0"/>
              <a:t>it leaves</a:t>
            </a:r>
            <a:br>
              <a:rPr lang="en-US" sz="2800" dirty="0" smtClean="0"/>
            </a:br>
            <a:r>
              <a:rPr lang="en-US" sz="2800" dirty="0" smtClean="0"/>
              <a:t>you </a:t>
            </a:r>
            <a:r>
              <a:rPr lang="en-US" sz="2800" dirty="0"/>
              <a:t>with the </a:t>
            </a:r>
            <a:r>
              <a:rPr lang="en-US" sz="2800" dirty="0" smtClean="0"/>
              <a:t>administering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/>
              <a:t>This compute model offers </a:t>
            </a:r>
            <a:r>
              <a:rPr lang="en-US" sz="3000" dirty="0" smtClean="0"/>
              <a:t>a</a:t>
            </a:r>
            <a:br>
              <a:rPr lang="en-US" sz="3000" dirty="0" smtClean="0"/>
            </a:br>
            <a:r>
              <a:rPr lang="en-US" sz="3000" dirty="0" smtClean="0"/>
              <a:t>managed </a:t>
            </a:r>
            <a:r>
              <a:rPr lang="en-US" sz="3000" dirty="0"/>
              <a:t>web </a:t>
            </a:r>
            <a:r>
              <a:rPr lang="en-US" sz="3000" dirty="0" smtClean="0"/>
              <a:t>environment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Easy deploying with Visual Studio</a:t>
            </a:r>
            <a:br>
              <a:rPr lang="en-US" sz="2800" dirty="0" smtClean="0"/>
            </a:br>
            <a:r>
              <a:rPr lang="en-US" sz="2800" dirty="0"/>
              <a:t>and Continuous Deployment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Management Portal and API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Scaling and Load Balancing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 smtClean="0"/>
              <a:t>Supports </a:t>
            </a:r>
            <a:r>
              <a:rPr lang="en-US" sz="3000" dirty="0"/>
              <a:t>.NET, PHP, Node.js, Java and Python along with SQL Database and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91" y="990600"/>
            <a:ext cx="239110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Cloud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sz="2800" dirty="0"/>
              <a:t>A Web Role is an Azure VM that is pre-configured as a web </a:t>
            </a:r>
            <a:r>
              <a:rPr lang="en-US" sz="2800" dirty="0" smtClean="0"/>
              <a:t>server (running ASP.NET MVC for example)</a:t>
            </a:r>
          </a:p>
          <a:p>
            <a:r>
              <a:rPr lang="en-US" sz="2800" dirty="0"/>
              <a:t>Worker Roles run alongside your Web Roles and are responsible for performing computing functions to support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25" y="2971800"/>
            <a:ext cx="4088006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Azure Service Bus Rel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665" r="433" b="3548"/>
          <a:stretch/>
        </p:blipFill>
        <p:spPr bwMode="auto">
          <a:xfrm>
            <a:off x="403398" y="3314700"/>
            <a:ext cx="4185227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7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s://ucminnovativepr.files.wordpress.com/2015/10/product-pla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2752"/>
            <a:ext cx="7924800" cy="60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0" y="762000"/>
            <a:ext cx="6925259" cy="29183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80390"/>
            <a:ext cx="8839200" cy="1044010"/>
          </a:xfrm>
        </p:spPr>
        <p:txBody>
          <a:bodyPr/>
          <a:lstStyle/>
          <a:p>
            <a:r>
              <a:rPr lang="en-US" sz="3600" dirty="0"/>
              <a:t>Demo: </a:t>
            </a:r>
            <a:r>
              <a:rPr lang="en-US" sz="3600" dirty="0" smtClean="0"/>
              <a:t>ASP.NET Web API and MVC in Azure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229600" cy="19812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simple ASP.NET </a:t>
            </a:r>
            <a:r>
              <a:rPr lang="en-US" dirty="0" err="1" smtClean="0"/>
              <a:t>WebAPI</a:t>
            </a:r>
            <a:r>
              <a:rPr lang="en-US" dirty="0" smtClean="0"/>
              <a:t> / MVC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Attach Azure Publish Profile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Deploy the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Login/Register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8839200" cy="104401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Continuous Deployment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8229600" cy="21336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://youtube.com/watch?v=3WDe3l1M-3U</a:t>
            </a:r>
            <a:endParaRPr lang="en-US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web app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Attach Continuous Deployment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SQL Server Database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 smtClean="0"/>
              <a:t>DefaultConnection</a:t>
            </a:r>
            <a:r>
              <a:rPr lang="en-US" dirty="0" smtClean="0"/>
              <a:t> Connection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9600"/>
            <a:ext cx="229620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1" y="1619024"/>
            <a:ext cx="509658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4" y="2380700"/>
            <a:ext cx="4994666" cy="135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306" y="644300"/>
            <a:ext cx="4658696" cy="89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44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Analytics and IoT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3" y="1619136"/>
            <a:ext cx="2524477" cy="4972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38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07" y="1031090"/>
            <a:ext cx="5148746" cy="1360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947" y="2436988"/>
            <a:ext cx="2521706" cy="4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8686800" cy="685800"/>
          </a:xfrm>
        </p:spPr>
        <p:txBody>
          <a:bodyPr/>
          <a:lstStyle/>
          <a:p>
            <a:r>
              <a:rPr lang="en-US" sz="4800" dirty="0" smtClean="0"/>
              <a:t>Demo: Azure Machine Learning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24" y="464127"/>
            <a:ext cx="5313552" cy="3124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2362200"/>
          </a:xfrm>
        </p:spPr>
        <p:txBody>
          <a:bodyPr/>
          <a:lstStyle/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youtube.com/watch?v=SJtNJepz-pM</a:t>
            </a:r>
            <a:endParaRPr lang="en-US" sz="2800" dirty="0" smtClean="0"/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>
                <a:hlinkClick r:id="rId4"/>
              </a:rPr>
              <a:t>https://youtube.com/watch?v=l6dsLyueF0Q</a:t>
            </a:r>
            <a:endParaRPr lang="en-US" sz="2800" dirty="0"/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Export/Import Forum Categorization Data</a:t>
            </a:r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/>
              <a:t>Create </a:t>
            </a:r>
            <a:r>
              <a:rPr lang="en-US" sz="2800" dirty="0" smtClean="0"/>
              <a:t>and run </a:t>
            </a:r>
            <a:r>
              <a:rPr lang="en-US" sz="2800" dirty="0"/>
              <a:t>new Machine Learning Workspace</a:t>
            </a:r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Open Movie Recommendation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7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3" y="1490748"/>
            <a:ext cx="2524477" cy="332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3" y="4926964"/>
            <a:ext cx="2524477" cy="1667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90748"/>
            <a:ext cx="2524477" cy="415348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hlinkClick r:id="rId5"/>
              </a:rPr>
              <a:t>Advanced Threat </a:t>
            </a:r>
            <a:r>
              <a:rPr lang="en-US" sz="3000" dirty="0" smtClean="0">
                <a:hlinkClick r:id="rId5"/>
              </a:rPr>
              <a:t>Analytics</a:t>
            </a:r>
            <a:r>
              <a:rPr lang="en-US" sz="3000" dirty="0" smtClean="0"/>
              <a:t>, </a:t>
            </a:r>
            <a:r>
              <a:rPr lang="en-US" sz="3000" dirty="0" smtClean="0">
                <a:hlinkClick r:id="rId6"/>
              </a:rPr>
              <a:t>IoT Video</a:t>
            </a:r>
            <a:r>
              <a:rPr lang="en-US" sz="3000" dirty="0" smtClean="0"/>
              <a:t>, </a:t>
            </a:r>
            <a:r>
              <a:rPr lang="en-US" sz="3000" dirty="0" smtClean="0">
                <a:hlinkClick r:id="rId7"/>
              </a:rPr>
              <a:t>IoT Video 2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077" y="1503217"/>
            <a:ext cx="252447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Subnets</a:t>
            </a:r>
            <a:endParaRPr lang="en-US" dirty="0"/>
          </a:p>
          <a:p>
            <a:pPr lvl="1"/>
            <a:r>
              <a:rPr lang="en-US" dirty="0" smtClean="0"/>
              <a:t>External and</a:t>
            </a:r>
            <a:br>
              <a:rPr lang="en-US" dirty="0" smtClean="0"/>
            </a:br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Load Balancer</a:t>
            </a:r>
          </a:p>
          <a:p>
            <a:pPr lvl="1"/>
            <a:r>
              <a:rPr lang="en-US" dirty="0"/>
              <a:t>Network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Groups (NSG)</a:t>
            </a:r>
          </a:p>
          <a:p>
            <a:pPr lvl="2"/>
            <a:r>
              <a:rPr lang="en-US" dirty="0" smtClean="0"/>
              <a:t>Firewall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 descr="Virtual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069" r="989" b="4162"/>
          <a:stretch/>
        </p:blipFill>
        <p:spPr bwMode="auto">
          <a:xfrm>
            <a:off x="3948545" y="1085321"/>
            <a:ext cx="4953000" cy="5296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1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1148"/>
            <a:ext cx="8763000" cy="5791200"/>
          </a:xfrm>
        </p:spPr>
        <p:txBody>
          <a:bodyPr/>
          <a:lstStyle/>
          <a:p>
            <a:r>
              <a:rPr lang="en-US" dirty="0"/>
              <a:t>For data that </a:t>
            </a:r>
            <a:r>
              <a:rPr lang="en-US" dirty="0" smtClean="0"/>
              <a:t>will</a:t>
            </a:r>
            <a:br>
              <a:rPr lang="en-US" dirty="0" smtClean="0"/>
            </a:br>
            <a:r>
              <a:rPr lang="en-US" dirty="0" smtClean="0"/>
              <a:t>be accessed</a:t>
            </a:r>
            <a:br>
              <a:rPr lang="en-US" dirty="0" smtClean="0"/>
            </a:br>
            <a:r>
              <a:rPr lang="en-US" dirty="0" smtClean="0"/>
              <a:t>around </a:t>
            </a:r>
            <a:r>
              <a:rPr lang="en-US" dirty="0"/>
              <a:t>the </a:t>
            </a:r>
            <a:r>
              <a:rPr lang="en-US" dirty="0" smtClean="0"/>
              <a:t>world</a:t>
            </a:r>
          </a:p>
          <a:p>
            <a:r>
              <a:rPr lang="en-US" dirty="0"/>
              <a:t>Storing a </a:t>
            </a:r>
            <a:r>
              <a:rPr lang="en-US" dirty="0" smtClean="0"/>
              <a:t>copy in</a:t>
            </a:r>
            <a:br>
              <a:rPr lang="en-US" dirty="0" smtClean="0"/>
            </a:br>
            <a:r>
              <a:rPr lang="en-US" dirty="0" smtClean="0"/>
              <a:t>multiple Azure</a:t>
            </a:r>
            <a:br>
              <a:rPr lang="en-US" dirty="0" smtClean="0"/>
            </a:br>
            <a:r>
              <a:rPr lang="en-US" dirty="0" smtClean="0"/>
              <a:t>datacenters</a:t>
            </a:r>
          </a:p>
          <a:p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faster</a:t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Common usage:</a:t>
            </a:r>
            <a:br>
              <a:rPr lang="en-US" dirty="0" smtClean="0"/>
            </a:br>
            <a:r>
              <a:rPr lang="en-US" dirty="0" smtClean="0"/>
              <a:t>JS, CSS, Images, Video files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 descr="Azure CD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984" r="680" b="8737"/>
          <a:stretch/>
        </p:blipFill>
        <p:spPr bwMode="auto">
          <a:xfrm>
            <a:off x="3839095" y="933796"/>
            <a:ext cx="51054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6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Azure Support Video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App Service Video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24355"/>
            <a:ext cx="2524477" cy="332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877" y="2395564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754" y="1570930"/>
            <a:ext cx="252447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Tells </a:t>
            </a:r>
            <a:r>
              <a:rPr lang="en-US" dirty="0"/>
              <a:t>you how </a:t>
            </a:r>
            <a:r>
              <a:rPr lang="en-US" dirty="0" smtClean="0"/>
              <a:t>app</a:t>
            </a:r>
            <a:br>
              <a:rPr lang="en-US" dirty="0" smtClean="0"/>
            </a:br>
            <a:r>
              <a:rPr lang="en-US" dirty="0" smtClean="0"/>
              <a:t>is performing and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users </a:t>
            </a:r>
            <a:r>
              <a:rPr lang="en-US" dirty="0" smtClean="0"/>
              <a:t>are</a:t>
            </a:r>
            <a:br>
              <a:rPr lang="en-US" dirty="0" smtClean="0"/>
            </a:br>
            <a:r>
              <a:rPr lang="en-US" dirty="0" smtClean="0"/>
              <a:t>doing </a:t>
            </a:r>
            <a:r>
              <a:rPr lang="en-US" dirty="0"/>
              <a:t>with </a:t>
            </a:r>
            <a:r>
              <a:rPr lang="en-US" dirty="0" smtClean="0"/>
              <a:t>it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Count </a:t>
            </a:r>
            <a:r>
              <a:rPr lang="en-US" dirty="0"/>
              <a:t>of </a:t>
            </a:r>
            <a:r>
              <a:rPr lang="en-US" dirty="0" smtClean="0"/>
              <a:t>crashes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Slow response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Alerting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Measuring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Web, Desktop,</a:t>
            </a:r>
            <a:br>
              <a:rPr lang="en-US" dirty="0" smtClean="0"/>
            </a:br>
            <a:r>
              <a:rPr lang="en-US" dirty="0" smtClean="0"/>
              <a:t>and Mobile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 descr="Application Insigh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1465" r="8598" b="1832"/>
          <a:stretch/>
        </p:blipFill>
        <p:spPr bwMode="auto">
          <a:xfrm>
            <a:off x="3962400" y="1197723"/>
            <a:ext cx="4876800" cy="502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34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1524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828800" y="76200"/>
            <a:ext cx="7162800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Introduction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What </a:t>
            </a:r>
            <a:r>
              <a:rPr lang="en-US" dirty="0"/>
              <a:t>is Microsoft </a:t>
            </a:r>
            <a:r>
              <a:rPr lang="en-US" dirty="0" smtClean="0"/>
              <a:t>Azure?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Compute Services and Virtual Machines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Windows Server and Ubuntu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RemoteApp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/>
              <a:t>Data </a:t>
            </a:r>
            <a:r>
              <a:rPr lang="en-US" dirty="0" smtClean="0"/>
              <a:t>and Storage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Web and Mobile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Deploying ASP.NET MVC and Web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Continuous Deployment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Internet of Things, Big Data, Machine Learning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Azure Machine Learning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Other Services (Networking, CDN, etc.)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Popular Cloud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0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5438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81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 virtualized computing platform that provides </a:t>
            </a:r>
            <a:r>
              <a:rPr lang="en-US" sz="2800" u="sng" dirty="0" smtClean="0"/>
              <a:t>infinite resources</a:t>
            </a:r>
            <a:r>
              <a:rPr lang="en-US" sz="2800" dirty="0" smtClean="0"/>
              <a:t> for running your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L</a:t>
            </a:r>
            <a:r>
              <a:rPr lang="en-US" sz="2800" dirty="0" smtClean="0"/>
              <a:t>everages economies of scale to </a:t>
            </a:r>
            <a:r>
              <a:rPr lang="en-US" sz="2800" u="sng" dirty="0" smtClean="0"/>
              <a:t>save you money</a:t>
            </a:r>
            <a:r>
              <a:rPr lang="en-US" sz="2800" dirty="0" smtClean="0"/>
              <a:t> (pay for what you use)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76663"/>
            <a:ext cx="6705600" cy="4090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09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Microsoft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Microsoft Azure is </a:t>
            </a:r>
            <a:r>
              <a:rPr lang="en-US" dirty="0"/>
              <a:t>a cloud computing platform and infrastructure created by </a:t>
            </a:r>
            <a:r>
              <a:rPr lang="en-US" dirty="0" smtClean="0"/>
              <a:t>Microsoft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Commercial 1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Commercial 2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Commercial </a:t>
            </a:r>
            <a:r>
              <a:rPr lang="en-US" dirty="0" smtClean="0">
                <a:hlinkClick r:id="rId4"/>
              </a:rPr>
              <a:t>3</a:t>
            </a:r>
            <a:r>
              <a:rPr lang="en-US" dirty="0" smtClean="0"/>
              <a:t> 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It is provided in Microsoft datacenters located around the world (US, Europe, Asia, Australia)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sz="2600" dirty="0">
                <a:hlinkClick r:id="rId5"/>
              </a:rPr>
              <a:t>https</a:t>
            </a:r>
            <a:r>
              <a:rPr lang="en-US" sz="2600" dirty="0" smtClean="0">
                <a:hlinkClick r:id="rId5"/>
              </a:rPr>
              <a:t>://youtube.com/watch?v=0uRR72b_qvc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provides a range of services that developers and operations people can use, including: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Running and connecting applications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Storing, managing and analyzing data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Networking, media (CDN), IoT, security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Azure has a web interface called the </a:t>
            </a:r>
            <a:r>
              <a:rPr lang="en-US" u="sng" dirty="0"/>
              <a:t>Management Portal</a:t>
            </a:r>
            <a:r>
              <a:rPr lang="en-US" dirty="0"/>
              <a:t> that allows </a:t>
            </a:r>
            <a:r>
              <a:rPr lang="en-US" dirty="0" smtClean="0"/>
              <a:t>you to </a:t>
            </a:r>
            <a:r>
              <a:rPr lang="en-US" dirty="0"/>
              <a:t>access and administer most, but not all Azure </a:t>
            </a:r>
            <a:r>
              <a:rPr lang="en-US" dirty="0" smtClean="0"/>
              <a:t>features</a:t>
            </a:r>
          </a:p>
          <a:p>
            <a:r>
              <a:rPr lang="en-US" u="sng" dirty="0"/>
              <a:t>Usage and </a:t>
            </a:r>
            <a:r>
              <a:rPr lang="en-US" u="sng" dirty="0" smtClean="0"/>
              <a:t>billing</a:t>
            </a:r>
            <a:r>
              <a:rPr lang="en-US" dirty="0" smtClean="0"/>
              <a:t> track </a:t>
            </a:r>
            <a:r>
              <a:rPr lang="en-US" dirty="0"/>
              <a:t>your Azure usage and view your </a:t>
            </a:r>
            <a:r>
              <a:rPr lang="en-US" dirty="0" smtClean="0"/>
              <a:t>bill. Azure charges only what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https://acom.azurecomcdn.net/80C57D/cdn/cvt-723d9d328f8a3f4ce56c88131b75c456919654f29b1c6fb8d07592917e6a588e/images/page/account/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686175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om.azurecomcdn.net/80C57D/cdn/cvt-6d0a749fb2ddcac0dcc164fdd4a5fc69a9ed5a9361147feadc6f94cafc759a63/images/page/account/bi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672583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</a:t>
            </a:r>
            <a:r>
              <a:rPr lang="en-US" dirty="0" smtClean="0"/>
              <a:t>Azure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3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Virtual Machines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smtClean="0"/>
              <a:t>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Identity and </a:t>
            </a:r>
            <a:r>
              <a:rPr lang="en-US" dirty="0" smtClean="0"/>
              <a:t>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Mobile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Back-up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</a:t>
            </a:r>
            <a:r>
              <a:rPr lang="en-US" dirty="0" smtClean="0"/>
              <a:t>Marketplace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Integration with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Azure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6" y="914400"/>
            <a:ext cx="467900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Computing cloud solutions provided by Azure: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23" y="1676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57" y="1676400"/>
            <a:ext cx="355668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5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10783</TotalTime>
  <Words>629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 theme</vt:lpstr>
      <vt:lpstr>Introduction to Azure</vt:lpstr>
      <vt:lpstr>PowerPoint Presentation</vt:lpstr>
      <vt:lpstr>Table of Contents</vt:lpstr>
      <vt:lpstr>PowerPoint Presentation</vt:lpstr>
      <vt:lpstr>Cloud Computing</vt:lpstr>
      <vt:lpstr>What is Microsoft Azure?</vt:lpstr>
      <vt:lpstr>The Components of Azure</vt:lpstr>
      <vt:lpstr>The Components of Azure (2)</vt:lpstr>
      <vt:lpstr>Computing</vt:lpstr>
      <vt:lpstr>Azure Virtual Machines</vt:lpstr>
      <vt:lpstr>Demo: Windows Server and Ubuntu</vt:lpstr>
      <vt:lpstr>Demo: RemoteApp</vt:lpstr>
      <vt:lpstr>Data + Storage</vt:lpstr>
      <vt:lpstr>Types of Storage in Azure</vt:lpstr>
      <vt:lpstr>Demo: Create SQL Database</vt:lpstr>
      <vt:lpstr>Web + Mobile</vt:lpstr>
      <vt:lpstr>PowerPoint Presentation</vt:lpstr>
      <vt:lpstr>Web Applications</vt:lpstr>
      <vt:lpstr>Popular Cloud Architecture</vt:lpstr>
      <vt:lpstr>Demo: ASP.NET Web API and MVC in Azure</vt:lpstr>
      <vt:lpstr>Demo: Continuous Deployment</vt:lpstr>
      <vt:lpstr>Data, Analytics and IoT</vt:lpstr>
      <vt:lpstr>Demo: Azure Machine Learning</vt:lpstr>
      <vt:lpstr>Other Services</vt:lpstr>
      <vt:lpstr>Virtual Network</vt:lpstr>
      <vt:lpstr>Content Delivery Network</vt:lpstr>
      <vt:lpstr>Other Services (2)</vt:lpstr>
      <vt:lpstr>Application Insights</vt:lpstr>
      <vt:lpstr>Questions?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1844</cp:revision>
  <dcterms:created xsi:type="dcterms:W3CDTF">2007-12-08T16:03:35Z</dcterms:created>
  <dcterms:modified xsi:type="dcterms:W3CDTF">2015-11-11T19:15:11Z</dcterms:modified>
  <cp:category>quality code, software engineering</cp:category>
</cp:coreProperties>
</file>