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4"/>
  </p:notesMasterIdLst>
  <p:sldIdLst>
    <p:sldId id="257" r:id="rId2"/>
    <p:sldId id="276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27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2DDD7-03F9-4FF6-8719-2D591E3E0DFB}" type="datetimeFigureOut">
              <a:rPr lang="en-US" smtClean="0"/>
              <a:t>13-Nov-14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B7AD2-9F0F-44D2-85A9-184761B69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1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7EB56B-68D2-4AD0-931F-1BF620FB8E3F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046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B0D306-C031-4E30-9C1A-47A3C8605033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9391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7EB56B-68D2-4AD0-931F-1BF620FB8E3F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84044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D97B8-671A-4D9C-A3B8-05C2441321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 userDrawn="1"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 userDrawn="1"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 userDrawn="1"/>
        </p:nvSpPr>
        <p:spPr>
          <a:xfrm>
            <a:off x="429087" y="4928076"/>
            <a:ext cx="3990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Apps for Windows</a:t>
            </a:r>
            <a:r>
              <a:rPr lang="en-US" baseline="0" dirty="0" smtClean="0"/>
              <a:t> Phone &amp; Windows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7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6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0D0C658-0708-42D0-A542-83CC15D54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9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69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8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62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Dependency Properties and Attached Properties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Attached </a:t>
            </a:r>
            <a:r>
              <a:rPr lang="en-US"/>
              <a:t>and </a:t>
            </a:r>
            <a:r>
              <a:rPr lang="en-US" smtClean="0"/>
              <a:t>Dependency </a:t>
            </a:r>
            <a:r>
              <a:rPr lang="en-US" dirty="0"/>
              <a:t>Properties</a:t>
            </a:r>
            <a:endParaRPr lang="bg-B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716">
            <a:off x="596425" y="3021379"/>
            <a:ext cx="1263104" cy="1577242"/>
          </a:xfrm>
          <a:prstGeom prst="roundRect">
            <a:avLst>
              <a:gd name="adj" fmla="val 84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52" y="322106"/>
            <a:ext cx="1564648" cy="142841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s.msdn.com/cfs-file.ashx/__key/communityserver-blogs-components-weblogfiles/00-00-01-44-28-metablogapi/4885.win8logo_5F00_3562AC5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80" b="32040"/>
          <a:stretch/>
        </p:blipFill>
        <p:spPr bwMode="auto">
          <a:xfrm>
            <a:off x="4546863" y="482110"/>
            <a:ext cx="3474345" cy="795762"/>
          </a:xfrm>
          <a:prstGeom prst="roundRect">
            <a:avLst>
              <a:gd name="adj" fmla="val 843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17" y="4600313"/>
            <a:ext cx="4763165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Object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5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DependencyObject</a:t>
            </a:r>
            <a:r>
              <a:rPr lang="en-US" sz="3150" dirty="0" smtClean="0"/>
              <a:t> has the following members:</a:t>
            </a:r>
            <a:endParaRPr lang="en-US" sz="3150" dirty="0"/>
          </a:p>
          <a:p>
            <a:pPr lvl="1">
              <a:lnSpc>
                <a:spcPct val="100000"/>
              </a:lnSpc>
            </a:pPr>
            <a:r>
              <a:rPr lang="en-US" sz="295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  <a:r>
              <a:rPr lang="en-US" sz="2950" dirty="0"/>
              <a:t>, </a:t>
            </a:r>
            <a:r>
              <a:rPr lang="en-US" sz="295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2950" dirty="0"/>
              <a:t>, and </a:t>
            </a:r>
            <a:r>
              <a:rPr lang="en-US" sz="295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Clear</a:t>
            </a:r>
            <a:r>
              <a:rPr lang="en-US" sz="2950" dirty="0" smtClean="0"/>
              <a:t> </a:t>
            </a:r>
            <a:r>
              <a:rPr lang="en-US" sz="2950" dirty="0"/>
              <a:t>methods for values of any dependency </a:t>
            </a:r>
            <a:r>
              <a:rPr lang="en-US" sz="2950" dirty="0" smtClean="0"/>
              <a:t>properties</a:t>
            </a:r>
            <a:endParaRPr lang="en-US" sz="2950" dirty="0"/>
          </a:p>
          <a:p>
            <a:pPr lvl="1">
              <a:lnSpc>
                <a:spcPct val="100000"/>
              </a:lnSpc>
            </a:pPr>
            <a:r>
              <a:rPr lang="en-US" sz="2950" dirty="0" smtClean="0"/>
              <a:t>Metadata</a:t>
            </a:r>
            <a:r>
              <a:rPr lang="en-US" sz="2950" dirty="0"/>
              <a:t>, coerce value support, property changed </a:t>
            </a:r>
            <a:r>
              <a:rPr lang="en-US" sz="2950" dirty="0" smtClean="0"/>
              <a:t>notification</a:t>
            </a:r>
          </a:p>
          <a:p>
            <a:pPr lvl="1">
              <a:lnSpc>
                <a:spcPct val="100000"/>
              </a:lnSpc>
            </a:pPr>
            <a:r>
              <a:rPr lang="en-US" sz="2950" dirty="0" smtClean="0"/>
              <a:t>Override callbacks </a:t>
            </a:r>
            <a:r>
              <a:rPr lang="en-US" sz="2950" dirty="0"/>
              <a:t>for dependency properties or attached </a:t>
            </a:r>
            <a:r>
              <a:rPr lang="en-US" sz="2950" dirty="0" smtClean="0"/>
              <a:t>properties</a:t>
            </a:r>
          </a:p>
          <a:p>
            <a:pPr>
              <a:lnSpc>
                <a:spcPct val="100000"/>
              </a:lnSpc>
            </a:pPr>
            <a:r>
              <a:rPr lang="en-US" sz="31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DependencyObject</a:t>
            </a:r>
            <a:r>
              <a:rPr lang="en-US" sz="3150" dirty="0" smtClean="0"/>
              <a:t> </a:t>
            </a:r>
            <a:r>
              <a:rPr lang="en-US" sz="3150" dirty="0"/>
              <a:t>class facilitates the </a:t>
            </a:r>
            <a:r>
              <a:rPr lang="en-US" sz="3150" dirty="0" smtClean="0"/>
              <a:t/>
            </a:r>
            <a:br>
              <a:rPr lang="en-US" sz="3150" dirty="0" smtClean="0"/>
            </a:br>
            <a:r>
              <a:rPr lang="en-US" sz="3150" dirty="0" smtClean="0"/>
              <a:t>per-owner </a:t>
            </a:r>
            <a:r>
              <a:rPr lang="en-US" sz="3150" dirty="0"/>
              <a:t>property metadata for a dependency </a:t>
            </a:r>
            <a:r>
              <a:rPr lang="en-US" sz="3150" dirty="0" smtClean="0"/>
              <a:t>property</a:t>
            </a:r>
            <a:endParaRPr lang="en-US" sz="3150" dirty="0"/>
          </a:p>
        </p:txBody>
      </p:sp>
    </p:spTree>
    <p:extLst>
      <p:ext uri="{BB962C8B-B14F-4D97-AF65-F5344CB8AC3E}">
        <p14:creationId xmlns:p14="http://schemas.microsoft.com/office/powerpoint/2010/main" val="26605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Properties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45336"/>
            <a:ext cx="8686800" cy="5160264"/>
          </a:xfrm>
        </p:spPr>
        <p:txBody>
          <a:bodyPr/>
          <a:lstStyle/>
          <a:p>
            <a:r>
              <a:rPr lang="en-US" dirty="0" smtClean="0"/>
              <a:t>Silverlight, WPF and WinRT provide </a:t>
            </a:r>
            <a:r>
              <a:rPr lang="en-US" dirty="0"/>
              <a:t>a set of services that can be used to extend the functionality of a CLR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services are typically referred to as the </a:t>
            </a:r>
            <a:r>
              <a:rPr lang="en-US" dirty="0" smtClean="0"/>
              <a:t>Silverlight / WPF/WinRT </a:t>
            </a:r>
            <a:r>
              <a:rPr lang="en-US" dirty="0"/>
              <a:t>property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Dependency Property is a </a:t>
            </a:r>
            <a:r>
              <a:rPr lang="en-US" dirty="0"/>
              <a:t>property that is backed by the </a:t>
            </a:r>
            <a:r>
              <a:rPr lang="en-US" dirty="0" smtClean="0"/>
              <a:t>SL/WPF </a:t>
            </a:r>
            <a:r>
              <a:rPr lang="en-US" dirty="0"/>
              <a:t>property </a:t>
            </a:r>
            <a:r>
              <a:rPr lang="en-US" dirty="0" smtClean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37137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Properties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</a:t>
            </a:r>
            <a:r>
              <a:rPr lang="en-US" dirty="0"/>
              <a:t>properties are typically exposed as CLR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a basic level, you could interact with these properties directly </a:t>
            </a:r>
            <a:endParaRPr lang="en-US" dirty="0" smtClean="0"/>
          </a:p>
          <a:p>
            <a:pPr lvl="1"/>
            <a:r>
              <a:rPr lang="en-US" dirty="0" smtClean="0"/>
              <a:t>May never find out they </a:t>
            </a:r>
            <a:r>
              <a:rPr lang="en-US" dirty="0"/>
              <a:t>are </a:t>
            </a:r>
            <a:r>
              <a:rPr lang="en-US" dirty="0" smtClean="0"/>
              <a:t>dependency properties</a:t>
            </a:r>
          </a:p>
          <a:p>
            <a:r>
              <a:rPr lang="en-US" dirty="0" smtClean="0"/>
              <a:t>Better to know if a property is Dependency or CLR</a:t>
            </a:r>
          </a:p>
          <a:p>
            <a:pPr lvl="1"/>
            <a:r>
              <a:rPr lang="en-US" dirty="0" smtClean="0"/>
              <a:t>Can use the advantages </a:t>
            </a:r>
            <a:r>
              <a:rPr lang="en-US" dirty="0"/>
              <a:t>of the dependency </a:t>
            </a:r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5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Properties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45336"/>
            <a:ext cx="8686800" cy="516026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purpose of dependency properties is to provide a way to compute the value of a property based on the value of other </a:t>
            </a:r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implemented to provide callbacks </a:t>
            </a:r>
            <a:r>
              <a:rPr lang="en-US" dirty="0" smtClean="0"/>
              <a:t>to </a:t>
            </a:r>
            <a:r>
              <a:rPr lang="en-US" dirty="0"/>
              <a:t>propagate changes to other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Provide two-way data binding with UI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2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Properties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2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Attached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set properties from another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Attached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24128"/>
            <a:ext cx="8686800" cy="54924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attached property is intended to be used as a type of global property that is settable on any </a:t>
            </a:r>
            <a:r>
              <a:rPr lang="en-US" dirty="0" smtClean="0"/>
              <a:t>object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WPF and Silverlight attached </a:t>
            </a:r>
            <a:r>
              <a:rPr lang="en-US" dirty="0"/>
              <a:t>properties are </a:t>
            </a:r>
            <a:r>
              <a:rPr lang="en-US" dirty="0" smtClean="0"/>
              <a:t>defined as dependency properties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don't have </a:t>
            </a:r>
            <a:r>
              <a:rPr lang="en-US" dirty="0"/>
              <a:t>the </a:t>
            </a:r>
            <a:r>
              <a:rPr lang="en-US" dirty="0" smtClean="0"/>
              <a:t>wrapper property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 of Attached Properties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Grid.Row</a:t>
            </a:r>
            <a:r>
              <a:rPr lang="en-US" dirty="0" smtClean="0"/>
              <a:t>, </a:t>
            </a:r>
            <a:r>
              <a:rPr lang="en-US" dirty="0" err="1" smtClean="0"/>
              <a:t>Grid.Column</a:t>
            </a:r>
            <a:r>
              <a:rPr lang="en-US" dirty="0" smtClean="0"/>
              <a:t>, </a:t>
            </a:r>
            <a:r>
              <a:rPr lang="en-US" dirty="0" err="1" smtClean="0"/>
              <a:t>Grid.RowSpan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Canvas.Top</a:t>
            </a:r>
            <a:r>
              <a:rPr lang="en-US" dirty="0" smtClean="0"/>
              <a:t>, </a:t>
            </a:r>
            <a:r>
              <a:rPr lang="en-US" dirty="0" err="1" smtClean="0"/>
              <a:t>Canvas.Left</a:t>
            </a:r>
            <a:r>
              <a:rPr lang="en-US" dirty="0" smtClean="0"/>
              <a:t>, </a:t>
            </a:r>
            <a:r>
              <a:rPr lang="en-US" dirty="0" err="1" smtClean="0"/>
              <a:t>Canvas.Bottom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384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Attached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and Registering Dependency Properties</a:t>
            </a:r>
          </a:p>
        </p:txBody>
      </p:sp>
    </p:spTree>
    <p:extLst>
      <p:ext uri="{BB962C8B-B14F-4D97-AF65-F5344CB8AC3E}">
        <p14:creationId xmlns:p14="http://schemas.microsoft.com/office/powerpoint/2010/main" val="385981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760" y="1633490"/>
            <a:ext cx="8462639" cy="5072109"/>
          </a:xfrm>
        </p:spPr>
        <p:txBody>
          <a:bodyPr/>
          <a:lstStyle/>
          <a:p>
            <a:r>
              <a:rPr lang="en-US" dirty="0" smtClean="0"/>
              <a:t>Property Elements</a:t>
            </a:r>
          </a:p>
          <a:p>
            <a:r>
              <a:rPr lang="en-US" dirty="0" smtClean="0"/>
              <a:t>Attached Properties</a:t>
            </a:r>
          </a:p>
          <a:p>
            <a:r>
              <a:rPr lang="en-US" dirty="0" smtClean="0"/>
              <a:t>Dependency Properties</a:t>
            </a:r>
          </a:p>
          <a:p>
            <a:r>
              <a:rPr lang="en-US" dirty="0" smtClean="0"/>
              <a:t>Attached Behavior</a:t>
            </a:r>
          </a:p>
        </p:txBody>
      </p:sp>
    </p:spTree>
    <p:extLst>
      <p:ext uri="{BB962C8B-B14F-4D97-AF65-F5344CB8AC3E}">
        <p14:creationId xmlns:p14="http://schemas.microsoft.com/office/powerpoint/2010/main" val="26625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Custom Dependency Properties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5785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 smtClean="0"/>
              <a:t>DependencyProperties</a:t>
            </a:r>
            <a:r>
              <a:rPr lang="en-US" sz="3200" dirty="0" smtClean="0"/>
              <a:t> must be registered in the </a:t>
            </a:r>
            <a:r>
              <a:rPr lang="en-US" dirty="0" smtClean="0"/>
              <a:t>Property System</a:t>
            </a:r>
          </a:p>
          <a:p>
            <a:pPr lvl="1"/>
            <a:r>
              <a:rPr lang="en-US" dirty="0" smtClean="0"/>
              <a:t>Done by the static method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DependencyProperty.Register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 smtClean="0"/>
              <a:t>The Register() takes few parameters</a:t>
            </a:r>
          </a:p>
          <a:p>
            <a:pPr lvl="2"/>
            <a:r>
              <a:rPr lang="en-US" dirty="0" smtClean="0"/>
              <a:t>Name of the property -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 lvl="2"/>
            <a:r>
              <a:rPr lang="en-US" dirty="0" smtClean="0"/>
              <a:t>The object type of the property -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</a:p>
          <a:p>
            <a:pPr lvl="2"/>
            <a:r>
              <a:rPr lang="en-US" dirty="0" smtClean="0"/>
              <a:t>The type that the property belongs to - mostly UserControl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4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Custom Dependency Properties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718419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Dependency property can be registered using the following template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3200" dirty="0"/>
              <a:t>or using code snippet </a:t>
            </a:r>
            <a:r>
              <a:rPr lang="en-US" sz="3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propdp</a:t>
            </a:r>
            <a:endParaRPr lang="en-US" sz="31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3466767"/>
            <a:ext cx="8153400" cy="2246769"/>
          </a:xfrm>
        </p:spPr>
        <p:txBody>
          <a:bodyPr/>
          <a:lstStyle/>
          <a:p>
            <a:r>
              <a:rPr lang="en-US" dirty="0" smtClean="0"/>
              <a:t>public </a:t>
            </a:r>
            <a:r>
              <a:rPr lang="en-US" dirty="0"/>
              <a:t>static readonly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DependencyProperty ScrollValueProperty </a:t>
            </a:r>
            <a:r>
              <a:rPr lang="en-US" dirty="0"/>
              <a:t>=</a:t>
            </a:r>
          </a:p>
          <a:p>
            <a:r>
              <a:rPr lang="en-US" dirty="0"/>
              <a:t>    </a:t>
            </a:r>
            <a:r>
              <a:rPr lang="en-US" dirty="0" smtClean="0"/>
              <a:t>DependencyProperty.Register(</a:t>
            </a:r>
          </a:p>
          <a:p>
            <a:r>
              <a:rPr lang="en-US" dirty="0"/>
              <a:t> </a:t>
            </a:r>
            <a:r>
              <a:rPr lang="en-US" dirty="0" smtClean="0"/>
              <a:t>      "</a:t>
            </a:r>
            <a:r>
              <a:rPr lang="en-US" dirty="0"/>
              <a:t>ScrollValue</a:t>
            </a:r>
            <a:r>
              <a:rPr lang="en-US" dirty="0" smtClean="0"/>
              <a:t>", </a:t>
            </a:r>
          </a:p>
          <a:p>
            <a:r>
              <a:rPr lang="en-US" dirty="0" smtClean="0"/>
              <a:t>       typeof(double), </a:t>
            </a:r>
          </a:p>
          <a:p>
            <a:r>
              <a:rPr lang="en-US" dirty="0"/>
              <a:t> </a:t>
            </a:r>
            <a:r>
              <a:rPr lang="en-US" dirty="0" smtClean="0"/>
              <a:t>      typeof(UserControl),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null);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321175" y="3038856"/>
            <a:ext cx="3527425" cy="715089"/>
          </a:xfrm>
          <a:prstGeom prst="wedgeRoundRectCallout">
            <a:avLst>
              <a:gd name="adj1" fmla="val -65590"/>
              <a:gd name="adj2" fmla="val 4532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Dependency Property's instance is always readonly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540375" y="4181856"/>
            <a:ext cx="2689225" cy="715089"/>
          </a:xfrm>
          <a:prstGeom prst="wedgeRoundRectCallout">
            <a:avLst>
              <a:gd name="adj1" fmla="val -65208"/>
              <a:gd name="adj2" fmla="val -415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name of the Dependency Property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800601" y="5143167"/>
            <a:ext cx="2590800" cy="715089"/>
          </a:xfrm>
          <a:prstGeom prst="wedgeRoundRectCallout">
            <a:avLst>
              <a:gd name="adj1" fmla="val -64951"/>
              <a:gd name="adj2" fmla="val -14411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Registration to the Property System</a:t>
            </a:r>
          </a:p>
        </p:txBody>
      </p:sp>
    </p:spTree>
    <p:extLst>
      <p:ext uri="{BB962C8B-B14F-4D97-AF65-F5344CB8AC3E}">
        <p14:creationId xmlns:p14="http://schemas.microsoft.com/office/powerpoint/2010/main" val="48683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Property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44998"/>
          </a:xfrm>
        </p:spPr>
        <p:txBody>
          <a:bodyPr/>
          <a:lstStyle/>
          <a:p>
            <a:r>
              <a:rPr lang="en-US" dirty="0" smtClean="0"/>
              <a:t>Two Register Methods: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Register(String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 Type, Type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2"/>
            <a:r>
              <a:rPr lang="en-US" dirty="0" smtClean="0"/>
              <a:t>Registers </a:t>
            </a:r>
            <a:r>
              <a:rPr lang="en-US" dirty="0"/>
              <a:t>a dependency property with the specified property name, property type, and owner </a:t>
            </a:r>
            <a:r>
              <a:rPr lang="en-US" dirty="0" smtClean="0"/>
              <a:t>type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Register(String, Type, Type, PropertyMetadata)</a:t>
            </a:r>
          </a:p>
          <a:p>
            <a:pPr lvl="2"/>
            <a:r>
              <a:rPr lang="en-US" dirty="0" smtClean="0"/>
              <a:t>Add Property metadata</a:t>
            </a:r>
          </a:p>
          <a:p>
            <a:pPr lvl="2"/>
            <a:r>
              <a:rPr lang="en-US" dirty="0" smtClean="0"/>
              <a:t>Default value or Callback for Property changes</a:t>
            </a:r>
          </a:p>
        </p:txBody>
      </p:sp>
    </p:spTree>
    <p:extLst>
      <p:ext uri="{BB962C8B-B14F-4D97-AF65-F5344CB8AC3E}">
        <p14:creationId xmlns:p14="http://schemas.microsoft.com/office/powerpoint/2010/main" val="2081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Property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393954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After the registration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Dependency Property</a:t>
            </a:r>
            <a:r>
              <a:rPr lang="en-US" dirty="0" smtClean="0"/>
              <a:t> it needs wrapper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make it look like plain old CLR Property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DependencyObject</a:t>
            </a:r>
            <a:r>
              <a:rPr lang="en-US" dirty="0" smtClean="0"/>
              <a:t> has two methods used for the wrapping of dependency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SetValue(DependenyProperty, value)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GetValue(DependenyProperty)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4953000"/>
            <a:ext cx="8382000" cy="1631216"/>
          </a:xfrm>
        </p:spPr>
        <p:txBody>
          <a:bodyPr/>
          <a:lstStyle/>
          <a:p>
            <a:r>
              <a:rPr lang="en-US" dirty="0"/>
              <a:t>public </a:t>
            </a:r>
            <a:r>
              <a:rPr lang="en-US" dirty="0" smtClean="0"/>
              <a:t>double </a:t>
            </a:r>
            <a:r>
              <a:rPr lang="en-US" dirty="0"/>
              <a:t>ScrollValue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 get { return (double)</a:t>
            </a:r>
            <a:r>
              <a:rPr lang="en-US" dirty="0" err="1" smtClean="0"/>
              <a:t>GetValue</a:t>
            </a:r>
            <a:r>
              <a:rPr lang="en-US" dirty="0" smtClean="0"/>
              <a:t>(ScrollValueProperty); }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set { </a:t>
            </a:r>
            <a:r>
              <a:rPr lang="en-US" dirty="0" err="1" smtClean="0"/>
              <a:t>SetValue</a:t>
            </a:r>
            <a:r>
              <a:rPr lang="en-US" dirty="0" smtClean="0"/>
              <a:t>(</a:t>
            </a:r>
            <a:r>
              <a:rPr lang="en-US" dirty="0" err="1" smtClean="0"/>
              <a:t>ScrollValueProperty</a:t>
            </a:r>
            <a:r>
              <a:rPr lang="en-US" dirty="0" smtClean="0"/>
              <a:t> , </a:t>
            </a:r>
            <a:r>
              <a:rPr lang="en-US" dirty="0"/>
              <a:t>value</a:t>
            </a:r>
            <a:r>
              <a:rPr lang="en-US" dirty="0" smtClean="0"/>
              <a:t>);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94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181514"/>
            <a:ext cx="7924800" cy="1516566"/>
          </a:xfrm>
        </p:spPr>
        <p:txBody>
          <a:bodyPr/>
          <a:lstStyle/>
          <a:p>
            <a:r>
              <a:rPr lang="en-US" dirty="0" smtClean="0"/>
              <a:t>Creating and Registering Dependency Properties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698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48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and Registering Attached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0960"/>
            <a:ext cx="7924800" cy="569120"/>
          </a:xfrm>
        </p:spPr>
        <p:txBody>
          <a:bodyPr/>
          <a:lstStyle/>
          <a:p>
            <a:r>
              <a:rPr lang="en-US" dirty="0" smtClean="0"/>
              <a:t>How to make attached properties?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Attached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723549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The registration of attached properties is a little different than </a:t>
            </a:r>
            <a:r>
              <a:rPr lang="en-US" sz="3200" dirty="0" err="1" smtClean="0"/>
              <a:t>DependencyProperties</a:t>
            </a:r>
            <a:endParaRPr lang="en-US" sz="3200" dirty="0" smtClean="0"/>
          </a:p>
          <a:p>
            <a:pPr lvl="1"/>
            <a:r>
              <a:rPr lang="en-US" sz="3200" dirty="0" smtClean="0"/>
              <a:t>Has a code snippet </a:t>
            </a:r>
            <a:r>
              <a:rPr lang="en-US" sz="31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propa</a:t>
            </a:r>
            <a:endParaRPr lang="en-US" sz="31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2900" y="2809173"/>
            <a:ext cx="8458200" cy="366869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1800" dirty="0" smtClean="0"/>
              <a:t>public </a:t>
            </a:r>
            <a:r>
              <a:rPr lang="en-US" sz="1800" dirty="0"/>
              <a:t>static Thickness GetMargin(DependencyObject obj)</a:t>
            </a:r>
          </a:p>
          <a:p>
            <a:r>
              <a:rPr lang="en-US" sz="1800" dirty="0" smtClean="0"/>
              <a:t>{</a:t>
            </a:r>
            <a:endParaRPr lang="en-US" sz="1800" dirty="0"/>
          </a:p>
          <a:p>
            <a:pPr>
              <a:lnSpc>
                <a:spcPct val="70000"/>
              </a:lnSpc>
            </a:pPr>
            <a:r>
              <a:rPr lang="en-US" sz="1800" dirty="0"/>
              <a:t>   </a:t>
            </a:r>
            <a:r>
              <a:rPr lang="en-US" sz="1800" dirty="0" smtClean="0"/>
              <a:t>return </a:t>
            </a:r>
            <a:r>
              <a:rPr lang="en-US" sz="1800" dirty="0"/>
              <a:t>(Thickness)</a:t>
            </a:r>
            <a:r>
              <a:rPr lang="en-US" sz="1800" dirty="0" err="1"/>
              <a:t>obj.GetValue</a:t>
            </a:r>
            <a:r>
              <a:rPr lang="en-US" sz="1800" dirty="0"/>
              <a:t>(</a:t>
            </a:r>
            <a:r>
              <a:rPr lang="en-US" sz="1800" dirty="0" err="1"/>
              <a:t>MarginProperty</a:t>
            </a:r>
            <a:r>
              <a:rPr lang="en-US" sz="1800" dirty="0"/>
              <a:t>);</a:t>
            </a:r>
          </a:p>
          <a:p>
            <a:pPr>
              <a:lnSpc>
                <a:spcPct val="70000"/>
              </a:lnSpc>
            </a:pPr>
            <a:r>
              <a:rPr lang="en-US" sz="1800" dirty="0" smtClean="0"/>
              <a:t>}</a:t>
            </a:r>
            <a:endParaRPr lang="en-US" sz="1800" dirty="0"/>
          </a:p>
          <a:p>
            <a:pPr>
              <a:spcBef>
                <a:spcPts val="1200"/>
              </a:spcBef>
            </a:pPr>
            <a:r>
              <a:rPr lang="en-US" sz="1800" dirty="0" smtClean="0"/>
              <a:t>public </a:t>
            </a:r>
            <a:r>
              <a:rPr lang="en-US" sz="1800" dirty="0"/>
              <a:t>static void SetMargin(DependencyObject </a:t>
            </a:r>
            <a:r>
              <a:rPr lang="en-US" sz="1800" dirty="0" smtClean="0"/>
              <a:t>obj, </a:t>
            </a:r>
            <a:r>
              <a:rPr lang="en-US" sz="1800" dirty="0"/>
              <a:t>Thickness </a:t>
            </a:r>
            <a:r>
              <a:rPr lang="en-US" sz="1800" dirty="0" smtClean="0"/>
              <a:t>val)</a:t>
            </a:r>
            <a:endParaRPr lang="en-US" sz="1800" dirty="0"/>
          </a:p>
          <a:p>
            <a:r>
              <a:rPr lang="en-US" sz="1800" dirty="0" smtClean="0"/>
              <a:t>{</a:t>
            </a:r>
            <a:endParaRPr lang="en-US" sz="1800" dirty="0"/>
          </a:p>
          <a:p>
            <a:pPr>
              <a:lnSpc>
                <a:spcPct val="70000"/>
              </a:lnSpc>
            </a:pPr>
            <a:r>
              <a:rPr lang="en-US" sz="1800" dirty="0" smtClean="0"/>
              <a:t>   </a:t>
            </a:r>
            <a:r>
              <a:rPr lang="en-US" sz="1800" dirty="0" err="1" smtClean="0"/>
              <a:t>obj.SetValue</a:t>
            </a:r>
            <a:r>
              <a:rPr lang="en-US" sz="1800" dirty="0" smtClean="0"/>
              <a:t>(MarginProperty</a:t>
            </a:r>
            <a:r>
              <a:rPr lang="en-US" sz="1800" dirty="0"/>
              <a:t>, val</a:t>
            </a:r>
            <a:r>
              <a:rPr lang="en-US" sz="1800" dirty="0" smtClean="0"/>
              <a:t>);</a:t>
            </a:r>
            <a:endParaRPr lang="en-US" sz="1800" dirty="0"/>
          </a:p>
          <a:p>
            <a:pPr>
              <a:lnSpc>
                <a:spcPct val="70000"/>
              </a:lnSpc>
            </a:pPr>
            <a:r>
              <a:rPr lang="en-US" sz="1800" dirty="0" smtClean="0"/>
              <a:t>}</a:t>
            </a:r>
            <a:endParaRPr lang="en-US" sz="1800" dirty="0"/>
          </a:p>
          <a:p>
            <a:pPr>
              <a:spcBef>
                <a:spcPts val="1200"/>
              </a:spcBef>
            </a:pPr>
            <a:r>
              <a:rPr lang="en-US" sz="1800" dirty="0" smtClean="0"/>
              <a:t>public </a:t>
            </a:r>
            <a:r>
              <a:rPr lang="en-US" sz="1800" dirty="0"/>
              <a:t>static </a:t>
            </a:r>
            <a:r>
              <a:rPr lang="en-US" sz="1800" dirty="0" err="1"/>
              <a:t>readonly</a:t>
            </a:r>
            <a:r>
              <a:rPr lang="en-US" sz="1800" dirty="0"/>
              <a:t> DependencyProperty MarginProperty =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DependencyProperty.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RegisterAttached</a:t>
            </a:r>
            <a:r>
              <a:rPr lang="en-US" sz="1800" dirty="0"/>
              <a:t>("Margin</a:t>
            </a:r>
            <a:r>
              <a:rPr lang="en-US" sz="1800" dirty="0" smtClean="0"/>
              <a:t>",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</a:t>
            </a:r>
            <a:r>
              <a:rPr lang="en-US" sz="1800" dirty="0" err="1" smtClean="0"/>
              <a:t>typeof</a:t>
            </a:r>
            <a:r>
              <a:rPr lang="en-US" sz="1800" dirty="0" smtClean="0"/>
              <a:t>(Thickness), </a:t>
            </a:r>
            <a:r>
              <a:rPr lang="en-US" sz="1800" dirty="0" err="1" smtClean="0"/>
              <a:t>typeof</a:t>
            </a:r>
            <a:r>
              <a:rPr lang="en-US" sz="1800" dirty="0" smtClean="0"/>
              <a:t>(</a:t>
            </a:r>
            <a:r>
              <a:rPr lang="en-US" sz="1800" dirty="0" err="1" smtClean="0"/>
              <a:t>ContentMargin</a:t>
            </a:r>
            <a:r>
              <a:rPr lang="en-US" sz="1800" dirty="0" smtClean="0"/>
              <a:t>),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new </a:t>
            </a:r>
            <a:r>
              <a:rPr lang="en-US" sz="1800" dirty="0" err="1"/>
              <a:t>FrameworkPropertyMetadata</a:t>
            </a:r>
            <a:r>
              <a:rPr lang="en-US" sz="1800" dirty="0"/>
              <a:t>(default(Thickness), 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/>
              <a:t>             new </a:t>
            </a:r>
            <a:r>
              <a:rPr lang="en-US" sz="1800" dirty="0" err="1"/>
              <a:t>PropertyChangedCallback</a:t>
            </a:r>
            <a:r>
              <a:rPr lang="en-US" sz="1800" dirty="0"/>
              <a:t>(</a:t>
            </a:r>
            <a:r>
              <a:rPr lang="en-US" sz="1800" dirty="0" err="1"/>
              <a:t>OnPropertyChanged</a:t>
            </a:r>
            <a:r>
              <a:rPr lang="en-US" sz="1800" dirty="0"/>
              <a:t>)));</a:t>
            </a:r>
          </a:p>
        </p:txBody>
      </p:sp>
    </p:spTree>
    <p:extLst>
      <p:ext uri="{BB962C8B-B14F-4D97-AF65-F5344CB8AC3E}">
        <p14:creationId xmlns:p14="http://schemas.microsoft.com/office/powerpoint/2010/main" val="15404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295401"/>
          </a:xfrm>
        </p:spPr>
        <p:txBody>
          <a:bodyPr/>
          <a:lstStyle/>
          <a:p>
            <a:r>
              <a:rPr lang="en-US" dirty="0"/>
              <a:t>Custom </a:t>
            </a:r>
            <a:r>
              <a:rPr lang="en-US" dirty="0" smtClean="0"/>
              <a:t>Dependency and Attached 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Attached Behavior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real usage of Attached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Attached Behavior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Attached behavior is behavior that does not exist on the control by default</a:t>
            </a:r>
          </a:p>
          <a:p>
            <a:pPr lvl="1"/>
            <a:r>
              <a:rPr lang="en-US" dirty="0" smtClean="0"/>
              <a:t>i.e. binding a command to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TextBlock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TextBlock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does not have a property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</a:t>
            </a:r>
          </a:p>
          <a:p>
            <a:r>
              <a:rPr lang="en-US" dirty="0" smtClean="0"/>
              <a:t>Attached Behavior is done using Attached Properties</a:t>
            </a:r>
          </a:p>
          <a:p>
            <a:pPr lvl="1"/>
            <a:r>
              <a:rPr lang="en-US" dirty="0" smtClean="0"/>
              <a:t>Create an Attach Property </a:t>
            </a:r>
            <a:r>
              <a:rPr lang="en-US" smtClean="0"/>
              <a:t>that accepts Command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02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 rot="443434">
            <a:off x="628789" y="4634106"/>
            <a:ext cx="6471134" cy="685800"/>
          </a:xfrm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Property Elements</a:t>
            </a:r>
            <a:endParaRPr lang="bg-BG" dirty="0"/>
          </a:p>
        </p:txBody>
      </p:sp>
      <p:pic>
        <p:nvPicPr>
          <p:cNvPr id="168962" name="Picture 2" descr="http://i.msdn.microsoft.com/Aa479869.f03er03(en-us,MSDN.10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0006">
            <a:off x="3551057" y="1254393"/>
            <a:ext cx="4477122" cy="2647951"/>
          </a:xfrm>
          <a:prstGeom prst="roundRect">
            <a:avLst>
              <a:gd name="adj" fmla="val 535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Below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77726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Attached </a:t>
            </a:r>
            <a:r>
              <a:rPr lang="en-US" dirty="0" err="1" smtClean="0"/>
              <a:t>Behavir</a:t>
            </a:r>
            <a:r>
              <a:rPr lang="en-US" dirty="0" smtClean="0"/>
              <a:t>: Sample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371601"/>
            <a:ext cx="8686800" cy="1015663"/>
          </a:xfrm>
        </p:spPr>
        <p:txBody>
          <a:bodyPr/>
          <a:lstStyle/>
          <a:p>
            <a:r>
              <a:rPr lang="en-US" dirty="0" smtClean="0"/>
              <a:t>Creating a way to bind a command to the </a:t>
            </a:r>
            <a:r>
              <a:rPr lang="en-US" dirty="0" err="1" smtClean="0"/>
              <a:t>MouseLeftButtonDown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8600" y="2536374"/>
            <a:ext cx="8686800" cy="2585323"/>
          </a:xfrm>
        </p:spPr>
        <p:txBody>
          <a:bodyPr/>
          <a:lstStyle/>
          <a:p>
            <a:r>
              <a:rPr lang="en-US" sz="1800" dirty="0" smtClean="0"/>
              <a:t>public </a:t>
            </a:r>
            <a:r>
              <a:rPr lang="en-US" sz="1800" dirty="0"/>
              <a:t>static </a:t>
            </a:r>
            <a:r>
              <a:rPr lang="en-US" sz="1800" dirty="0" err="1"/>
              <a:t>ICommand</a:t>
            </a:r>
            <a:r>
              <a:rPr lang="en-US" sz="1800" dirty="0"/>
              <a:t> </a:t>
            </a:r>
            <a:r>
              <a:rPr lang="en-US" sz="1800" dirty="0" err="1"/>
              <a:t>GetClick</a:t>
            </a:r>
            <a:r>
              <a:rPr lang="en-US" sz="1800" dirty="0"/>
              <a:t>(</a:t>
            </a:r>
            <a:r>
              <a:rPr lang="en-US" sz="1800" dirty="0" err="1"/>
              <a:t>DependencyObject</a:t>
            </a:r>
            <a:r>
              <a:rPr lang="en-US" sz="1800" dirty="0"/>
              <a:t> </a:t>
            </a:r>
            <a:r>
              <a:rPr lang="en-US" sz="1800" dirty="0" err="1"/>
              <a:t>obj</a:t>
            </a:r>
            <a:r>
              <a:rPr lang="en-US" sz="1800" dirty="0" smtClean="0"/>
              <a:t>) {…}</a:t>
            </a:r>
            <a:endParaRPr lang="en-US" sz="1800" dirty="0"/>
          </a:p>
          <a:p>
            <a:r>
              <a:rPr lang="en-US" sz="1800" dirty="0" smtClean="0"/>
              <a:t>public </a:t>
            </a:r>
            <a:r>
              <a:rPr lang="en-US" sz="1800" dirty="0"/>
              <a:t>static void </a:t>
            </a:r>
            <a:r>
              <a:rPr lang="en-US" sz="1800" dirty="0" err="1"/>
              <a:t>SetClick</a:t>
            </a:r>
            <a:r>
              <a:rPr lang="en-US" sz="1800" dirty="0"/>
              <a:t>(</a:t>
            </a:r>
            <a:r>
              <a:rPr lang="en-US" sz="1800" dirty="0" err="1"/>
              <a:t>DependencyObject</a:t>
            </a:r>
            <a:r>
              <a:rPr lang="en-US" sz="1800" dirty="0"/>
              <a:t> </a:t>
            </a:r>
            <a:r>
              <a:rPr lang="en-US" sz="1800" dirty="0" err="1"/>
              <a:t>obj</a:t>
            </a:r>
            <a:r>
              <a:rPr lang="en-US" sz="1800" dirty="0" smtClean="0"/>
              <a:t>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</a:t>
            </a:r>
            <a:r>
              <a:rPr lang="en-US" sz="1800" dirty="0" err="1" smtClean="0"/>
              <a:t>Icommand</a:t>
            </a:r>
            <a:r>
              <a:rPr lang="en-US" sz="1800" dirty="0" smtClean="0"/>
              <a:t> value) {…}</a:t>
            </a:r>
          </a:p>
          <a:p>
            <a:endParaRPr lang="en-US" sz="1800" dirty="0"/>
          </a:p>
          <a:p>
            <a:r>
              <a:rPr lang="en-US" sz="1800" dirty="0" smtClean="0"/>
              <a:t>public </a:t>
            </a:r>
            <a:r>
              <a:rPr lang="en-US" sz="1800" dirty="0"/>
              <a:t>static </a:t>
            </a:r>
            <a:r>
              <a:rPr lang="en-US" sz="1800" dirty="0" err="1"/>
              <a:t>readonly</a:t>
            </a:r>
            <a:r>
              <a:rPr lang="en-US" sz="1800" dirty="0"/>
              <a:t> </a:t>
            </a:r>
            <a:r>
              <a:rPr lang="en-US" sz="1800" dirty="0" err="1"/>
              <a:t>DependencyProperty</a:t>
            </a:r>
            <a:r>
              <a:rPr lang="en-US" sz="1800" dirty="0"/>
              <a:t> </a:t>
            </a:r>
            <a:r>
              <a:rPr lang="en-US" sz="1800" dirty="0" err="1"/>
              <a:t>ClickProperty</a:t>
            </a:r>
            <a:r>
              <a:rPr lang="en-US" sz="1800" dirty="0"/>
              <a:t> =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DependencyProperty.RegisterAttached</a:t>
            </a:r>
            <a:r>
              <a:rPr lang="en-US" sz="1800" dirty="0"/>
              <a:t>("Click",</a:t>
            </a:r>
          </a:p>
          <a:p>
            <a:r>
              <a:rPr lang="en-US" sz="1800" dirty="0"/>
              <a:t>                typeof(</a:t>
            </a:r>
            <a:r>
              <a:rPr lang="en-US" sz="1800" dirty="0" err="1"/>
              <a:t>ICommand</a:t>
            </a:r>
            <a:r>
              <a:rPr lang="en-US" sz="1800" dirty="0"/>
              <a:t>),</a:t>
            </a:r>
          </a:p>
          <a:p>
            <a:r>
              <a:rPr lang="en-US" sz="1800" dirty="0"/>
              <a:t>                typeof(</a:t>
            </a:r>
            <a:r>
              <a:rPr lang="en-US" sz="1800" dirty="0" err="1"/>
              <a:t>CommandsBehavior</a:t>
            </a:r>
            <a:r>
              <a:rPr lang="en-US" sz="1800" dirty="0"/>
              <a:t>),</a:t>
            </a:r>
          </a:p>
          <a:p>
            <a:r>
              <a:rPr lang="en-US" sz="1800" dirty="0"/>
              <a:t>                new </a:t>
            </a:r>
            <a:r>
              <a:rPr lang="en-US" sz="1800" dirty="0" err="1" smtClean="0"/>
              <a:t>PropertyMetadata</a:t>
            </a:r>
            <a:r>
              <a:rPr lang="en-US" sz="1800" dirty="0" smtClean="0"/>
              <a:t>(</a:t>
            </a:r>
            <a:r>
              <a:rPr lang="en-US" sz="1800" dirty="0" err="1" smtClean="0"/>
              <a:t>ExecuteClickCommand</a:t>
            </a:r>
            <a:r>
              <a:rPr lang="en-US" sz="1800" dirty="0" smtClean="0"/>
              <a:t>));</a:t>
            </a:r>
            <a:endParaRPr lang="en-US" sz="1800" dirty="0"/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228600" y="5399315"/>
            <a:ext cx="86868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&lt;</a:t>
            </a:r>
            <a:r>
              <a:rPr lang="en-US" sz="1800" dirty="0" err="1"/>
              <a:t>TextBlock</a:t>
            </a:r>
            <a:r>
              <a:rPr lang="en-US" sz="1800" dirty="0"/>
              <a:t> </a:t>
            </a:r>
            <a:r>
              <a:rPr lang="en-US" sz="1800" dirty="0" err="1" smtClean="0"/>
              <a:t>commandBehavior:CommandsBehavior.Click</a:t>
            </a:r>
            <a:r>
              <a:rPr lang="en-US" sz="1800" dirty="0" smtClean="0"/>
              <a:t>="{</a:t>
            </a:r>
            <a:r>
              <a:rPr lang="en-US" sz="1800" dirty="0"/>
              <a:t>Binding Click</a:t>
            </a:r>
            <a:r>
              <a:rPr lang="en-US" sz="1800" dirty="0" smtClean="0"/>
              <a:t>}"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Text="Click" /&gt;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2884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Attached Behavior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26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Properties and Attached 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smtClean="0">
                <a:hlinkClick r:id="rId3"/>
              </a:rPr>
              <a:t>http://academy.telerik.com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Property Elements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5446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Not all </a:t>
            </a:r>
            <a:r>
              <a:rPr lang="en-US" dirty="0" smtClean="0"/>
              <a:t>properties have just a string value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Some </a:t>
            </a:r>
            <a:r>
              <a:rPr lang="en-US" dirty="0"/>
              <a:t>must be set to an instance of an object</a:t>
            </a:r>
          </a:p>
          <a:p>
            <a:pPr>
              <a:lnSpc>
                <a:spcPct val="100000"/>
              </a:lnSpc>
            </a:pPr>
            <a:r>
              <a:rPr lang="en-US" dirty="0"/>
              <a:t>XAML provide syntax for setting complex property </a:t>
            </a:r>
            <a:r>
              <a:rPr lang="en-US" dirty="0" smtClean="0"/>
              <a:t>values,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</a:rPr>
              <a:t>property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</a:rPr>
              <a:t>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Take </a:t>
            </a:r>
            <a:r>
              <a:rPr lang="en-US" dirty="0"/>
              <a:t>the </a:t>
            </a:r>
            <a:r>
              <a:rPr lang="en-US" dirty="0" smtClean="0"/>
              <a:t>form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TypeName.PropertyName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dirty="0" smtClean="0"/>
              <a:t>contained </a:t>
            </a:r>
            <a:r>
              <a:rPr lang="en-US" dirty="0"/>
              <a:t>inside </a:t>
            </a:r>
            <a:r>
              <a:rPr lang="en-US" dirty="0" smtClean="0"/>
              <a:t>an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TypeName</a:t>
            </a:r>
            <a:r>
              <a:rPr lang="en-US" i="1" dirty="0" smtClean="0"/>
              <a:t>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21234" y="4668232"/>
            <a:ext cx="749518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&lt;Ellipse&gt;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Ellipse.RenderTransform&gt;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RotateTransform Angle="45" CenterY="60"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Ellipse.RenderTransform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&lt;/Ellipse&gt;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204815" y="4437112"/>
            <a:ext cx="3527425" cy="527804"/>
          </a:xfrm>
          <a:prstGeom prst="wedgeRoundRectCallout">
            <a:avLst>
              <a:gd name="adj1" fmla="val -59510"/>
              <a:gd name="adj2" fmla="val 5834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property element</a:t>
            </a:r>
          </a:p>
        </p:txBody>
      </p:sp>
    </p:spTree>
    <p:extLst>
      <p:ext uri="{BB962C8B-B14F-4D97-AF65-F5344CB8AC3E}">
        <p14:creationId xmlns:p14="http://schemas.microsoft.com/office/powerpoint/2010/main" val="4161513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822706"/>
            <a:ext cx="7924800" cy="68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Property Elements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5621738"/>
            <a:ext cx="7924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65890" name="Picture 2" descr="http://www.streetsaheadleeds.co.uk/Portals/0/PropertySearch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2664296" cy="2762974"/>
          </a:xfrm>
          <a:prstGeom prst="roundRect">
            <a:avLst>
              <a:gd name="adj" fmla="val 5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165892" name="Picture 4" descr="http://www.ridleyhall.co.uk/images/icon-property-lr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0508" y="1412776"/>
            <a:ext cx="2693900" cy="2762974"/>
          </a:xfrm>
          <a:prstGeom prst="roundRect">
            <a:avLst>
              <a:gd name="adj" fmla="val 5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2050" name="Picture 2" descr="http://joshsmithonwpf.files.wordpress.com/2008/06/page_xaml.png?w=334&amp;h=4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47457">
            <a:off x="3439035" y="1824584"/>
            <a:ext cx="2140108" cy="256300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860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 rot="363020">
            <a:off x="628789" y="4776238"/>
            <a:ext cx="6471134" cy="685800"/>
          </a:xfrm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Content Properties</a:t>
            </a:r>
            <a:endParaRPr lang="bg-BG" dirty="0"/>
          </a:p>
        </p:txBody>
      </p:sp>
      <p:pic>
        <p:nvPicPr>
          <p:cNvPr id="3074" name="Picture 2" descr="http://devint.dotnetmonitor.com/wp-content/uploads/2008/07/silverlights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79284">
            <a:off x="3699105" y="1164245"/>
            <a:ext cx="4104717" cy="3272864"/>
          </a:xfrm>
          <a:prstGeom prst="roundRect">
            <a:avLst>
              <a:gd name="adj" fmla="val 5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Below"/>
            <a:lightRig rig="threePt" dir="t"/>
          </a:scene3d>
          <a:extLst/>
        </p:spPr>
      </p:pic>
    </p:spTree>
    <p:extLst>
      <p:ext uri="{BB962C8B-B14F-4D97-AF65-F5344CB8AC3E}">
        <p14:creationId xmlns:p14="http://schemas.microsoft.com/office/powerpoint/2010/main" val="2837594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Content Properties</a:t>
            </a:r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54461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One of the element's properties is default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property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Typically contains the child elements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Content properties are used without prefix: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21234" y="3552825"/>
            <a:ext cx="749518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&lt;Border&gt;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&lt;TextBox Width="300"/&gt;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&lt;/Border&gt;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Explicit equivalent --&gt;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&lt;Border&gt;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&lt;Border.Child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&lt;TextBox Width="300"/&gt;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&lt;/Border.Child&gt;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&lt;/Border&gt;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059833" y="3356992"/>
            <a:ext cx="3240359" cy="465867"/>
          </a:xfrm>
          <a:prstGeom prst="wedgeRoundRectCallout">
            <a:avLst>
              <a:gd name="adj1" fmla="val -59510"/>
              <a:gd name="adj2" fmla="val 5834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content property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07904" y="4869160"/>
            <a:ext cx="3527425" cy="465867"/>
          </a:xfrm>
          <a:prstGeom prst="wedgeRoundRectCallout">
            <a:avLst>
              <a:gd name="adj1" fmla="val -59510"/>
              <a:gd name="adj2" fmla="val 5834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property element</a:t>
            </a:r>
          </a:p>
        </p:txBody>
      </p:sp>
    </p:spTree>
    <p:extLst>
      <p:ext uri="{BB962C8B-B14F-4D97-AF65-F5344CB8AC3E}">
        <p14:creationId xmlns:p14="http://schemas.microsoft.com/office/powerpoint/2010/main" val="4269141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3026665"/>
            <a:ext cx="8534400" cy="685800"/>
          </a:xfrm>
        </p:spPr>
        <p:txBody>
          <a:bodyPr/>
          <a:lstStyle/>
          <a:p>
            <a:r>
              <a:rPr lang="en-US" dirty="0" smtClean="0"/>
              <a:t>Dependency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DependencyObject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Represents </a:t>
            </a:r>
            <a:r>
              <a:rPr lang="en-US" dirty="0"/>
              <a:t>an object that participates in the dependency property </a:t>
            </a:r>
            <a:r>
              <a:rPr lang="en-US" dirty="0" smtClean="0"/>
              <a:t>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Enables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WPF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property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</a:t>
            </a:r>
            <a:r>
              <a:rPr lang="en-US" dirty="0"/>
              <a:t> </a:t>
            </a:r>
            <a:r>
              <a:rPr lang="en-US" dirty="0" smtClean="0"/>
              <a:t>services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property </a:t>
            </a:r>
            <a:r>
              <a:rPr lang="en-US" dirty="0" smtClean="0"/>
              <a:t>system's functions: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Compute </a:t>
            </a:r>
            <a:r>
              <a:rPr lang="en-US" dirty="0"/>
              <a:t>the values of </a:t>
            </a:r>
            <a:r>
              <a:rPr lang="en-US" dirty="0" smtClean="0"/>
              <a:t>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</a:t>
            </a:r>
            <a:r>
              <a:rPr lang="en-US" dirty="0"/>
              <a:t>system notification about values that have </a:t>
            </a:r>
            <a:r>
              <a:rPr lang="en-US" dirty="0" smtClean="0"/>
              <a:t>changed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DependencyObject</a:t>
            </a:r>
            <a:r>
              <a:rPr lang="en-US" dirty="0" smtClean="0"/>
              <a:t> </a:t>
            </a:r>
            <a:r>
              <a:rPr lang="en-US" dirty="0"/>
              <a:t>as a base class enables objects to </a:t>
            </a:r>
            <a:r>
              <a:rPr lang="en-US" dirty="0" smtClean="0"/>
              <a:t>use Dependency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791</TotalTime>
  <Words>1022</Words>
  <Application>Microsoft Office PowerPoint</Application>
  <PresentationFormat>On-screen Show (4:3)</PresentationFormat>
  <Paragraphs>180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Cambria</vt:lpstr>
      <vt:lpstr>Consolas</vt:lpstr>
      <vt:lpstr>Corbel</vt:lpstr>
      <vt:lpstr>Times New Roman</vt:lpstr>
      <vt:lpstr>Wingdings 2</vt:lpstr>
      <vt:lpstr>Telerik Academy</vt:lpstr>
      <vt:lpstr>Dependency Properties and Attached Properties</vt:lpstr>
      <vt:lpstr>Table of Contents</vt:lpstr>
      <vt:lpstr>Property Elements</vt:lpstr>
      <vt:lpstr>Property Elements</vt:lpstr>
      <vt:lpstr>Property Elements</vt:lpstr>
      <vt:lpstr>Content Properties</vt:lpstr>
      <vt:lpstr>Content Properties</vt:lpstr>
      <vt:lpstr>Dependency Object</vt:lpstr>
      <vt:lpstr>Dependency Object</vt:lpstr>
      <vt:lpstr>Dependency Object (2)</vt:lpstr>
      <vt:lpstr>Dependency Properties</vt:lpstr>
      <vt:lpstr>Dependency Properties</vt:lpstr>
      <vt:lpstr>Dependency Properties (2)</vt:lpstr>
      <vt:lpstr>Dependency Properties (3)</vt:lpstr>
      <vt:lpstr>Dependency Properties</vt:lpstr>
      <vt:lpstr>Attached Properties</vt:lpstr>
      <vt:lpstr>Attached Properties</vt:lpstr>
      <vt:lpstr>Attached Properties</vt:lpstr>
      <vt:lpstr>Creating and Registering Dependency Properties</vt:lpstr>
      <vt:lpstr>Custom Dependency Properties</vt:lpstr>
      <vt:lpstr>Custom Dependency Properties</vt:lpstr>
      <vt:lpstr>Dependency Property Registration</vt:lpstr>
      <vt:lpstr>Dependency Property Wrapper</vt:lpstr>
      <vt:lpstr>Creating and Registering Dependency Properties</vt:lpstr>
      <vt:lpstr>Creating and Registering Attached Properties</vt:lpstr>
      <vt:lpstr>Custom Attached Properties</vt:lpstr>
      <vt:lpstr>Custom Dependency and Attached Properties</vt:lpstr>
      <vt:lpstr>Attached Behavior</vt:lpstr>
      <vt:lpstr>Attached Behavior</vt:lpstr>
      <vt:lpstr>Attached Behavir: Sample</vt:lpstr>
      <vt:lpstr>Attached Behavior</vt:lpstr>
      <vt:lpstr>Dependency Properties and Attached Properties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</dc:title>
  <dc:creator>Telerik Academy</dc:creator>
  <cp:lastModifiedBy>Doncho Minkov</cp:lastModifiedBy>
  <cp:revision>122</cp:revision>
  <dcterms:created xsi:type="dcterms:W3CDTF">2013-03-07T17:10:55Z</dcterms:created>
  <dcterms:modified xsi:type="dcterms:W3CDTF">2014-11-13T09:11:33Z</dcterms:modified>
</cp:coreProperties>
</file>