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70"/>
  </p:notesMasterIdLst>
  <p:handoutMasterIdLst>
    <p:handoutMasterId r:id="rId71"/>
  </p:handoutMasterIdLst>
  <p:sldIdLst>
    <p:sldId id="459" r:id="rId2"/>
    <p:sldId id="544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8" r:id="rId26"/>
    <p:sldId id="609" r:id="rId27"/>
    <p:sldId id="610" r:id="rId28"/>
    <p:sldId id="611" r:id="rId29"/>
    <p:sldId id="648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1" r:id="rId38"/>
    <p:sldId id="620" r:id="rId39"/>
    <p:sldId id="650" r:id="rId40"/>
    <p:sldId id="622" r:id="rId41"/>
    <p:sldId id="623" r:id="rId42"/>
    <p:sldId id="624" r:id="rId43"/>
    <p:sldId id="625" r:id="rId44"/>
    <p:sldId id="649" r:id="rId45"/>
    <p:sldId id="627" r:id="rId46"/>
    <p:sldId id="628" r:id="rId47"/>
    <p:sldId id="629" r:id="rId48"/>
    <p:sldId id="630" r:id="rId49"/>
    <p:sldId id="631" r:id="rId50"/>
    <p:sldId id="632" r:id="rId51"/>
    <p:sldId id="633" r:id="rId52"/>
    <p:sldId id="634" r:id="rId53"/>
    <p:sldId id="635" r:id="rId54"/>
    <p:sldId id="651" r:id="rId55"/>
    <p:sldId id="636" r:id="rId56"/>
    <p:sldId id="637" r:id="rId57"/>
    <p:sldId id="638" r:id="rId58"/>
    <p:sldId id="639" r:id="rId59"/>
    <p:sldId id="640" r:id="rId60"/>
    <p:sldId id="641" r:id="rId61"/>
    <p:sldId id="652" r:id="rId62"/>
    <p:sldId id="642" r:id="rId63"/>
    <p:sldId id="643" r:id="rId64"/>
    <p:sldId id="644" r:id="rId65"/>
    <p:sldId id="645" r:id="rId66"/>
    <p:sldId id="646" r:id="rId67"/>
    <p:sldId id="460" r:id="rId68"/>
    <p:sldId id="333" r:id="rId69"/>
  </p:sldIdLst>
  <p:sldSz cx="9144000" cy="6858000" type="screen4x3"/>
  <p:notesSz cx="6881813" cy="9296400"/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8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1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bugs.eclipse.org/bugs/show_bug.cgi?id=1537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997403(v=vs.110).aspx" TargetMode="External"/><Relationship Id="rId2" Type="http://schemas.openxmlformats.org/officeDocument/2006/relationships/hyperlink" Target="https://msdn.microsoft.com/en-us/library/dd460719(v=vs.110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ce_condition#Examp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3179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229600" cy="1524000"/>
          </a:xfrm>
        </p:spPr>
        <p:txBody>
          <a:bodyPr/>
          <a:lstStyle/>
          <a:p>
            <a:r>
              <a:rPr lang="en-US" sz="4800" dirty="0" smtClean="0"/>
              <a:t>Asynchronous</a:t>
            </a:r>
            <a:br>
              <a:rPr lang="en-US" sz="4800" dirty="0" smtClean="0"/>
            </a:br>
            <a:r>
              <a:rPr lang="en-US" sz="4800" dirty="0" smtClean="0"/>
              <a:t>Programming in C#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86" y="3189541"/>
            <a:ext cx="8410114" cy="925259"/>
          </a:xfrm>
        </p:spPr>
        <p:txBody>
          <a:bodyPr/>
          <a:lstStyle/>
          <a:p>
            <a:r>
              <a:rPr lang="en-US" dirty="0"/>
              <a:t>"Synchronous" vs. Asynchronous programming, Tasks, C# 4.5 features async and </a:t>
            </a:r>
            <a:r>
              <a:rPr lang="en-US" dirty="0" smtClean="0"/>
              <a:t>await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766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766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276687" y="5428225"/>
            <a:ext cx="4523913" cy="405421"/>
          </a:xfrm>
        </p:spPr>
        <p:txBody>
          <a:bodyPr/>
          <a:lstStyle/>
          <a:p>
            <a:r>
              <a:rPr lang="en-US" dirty="0"/>
              <a:t>Windows Applications for Mobile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59" y="4587049"/>
            <a:ext cx="3816705" cy="1813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ms-assets.tutsplus.com/legacy-courses/CRS-9598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28700"/>
            <a:ext cx="2438400" cy="1688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070" y="322666"/>
            <a:ext cx="3123485" cy="1255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CPU-demanding problems freeze the program</a:t>
            </a:r>
          </a:p>
          <a:p>
            <a:pPr lvl="1"/>
            <a:r>
              <a:rPr lang="en-US" dirty="0" smtClean="0"/>
              <a:t>Program stops responding</a:t>
            </a:r>
          </a:p>
          <a:p>
            <a:r>
              <a:rPr lang="en-US" dirty="0" smtClean="0"/>
              <a:t>Some CPU-demanding tasks are many smaller, independent tasks</a:t>
            </a:r>
          </a:p>
          <a:p>
            <a:pPr lvl="1"/>
            <a:r>
              <a:rPr lang="en-US" dirty="0" smtClean="0"/>
              <a:t>Must sequentially go through them</a:t>
            </a:r>
          </a:p>
          <a:p>
            <a:pPr lvl="2"/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4"/>
          <a:stretch/>
        </p:blipFill>
        <p:spPr bwMode="auto">
          <a:xfrm>
            <a:off x="609600" y="4078743"/>
            <a:ext cx="6974116" cy="1789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CPU-demanding Tasks Problems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9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 Programming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Utilizing new improvements in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Asynchronous Programming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Program components can </a:t>
            </a:r>
            <a:r>
              <a:rPr lang="en-US" dirty="0" smtClean="0"/>
              <a:t>execute </a:t>
            </a:r>
            <a:r>
              <a:rPr lang="en-US" dirty="0"/>
              <a:t>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 actions happen </a:t>
            </a:r>
            <a:r>
              <a:rPr lang="en-US" dirty="0"/>
              <a:t>in </a:t>
            </a:r>
            <a:r>
              <a:rPr lang="en-US" dirty="0" smtClean="0"/>
              <a:t>separate threads</a:t>
            </a:r>
            <a:endParaRPr lang="en-US" dirty="0"/>
          </a:p>
          <a:p>
            <a:endParaRPr lang="en-US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685801" y="3917480"/>
            <a:ext cx="4114800" cy="32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Upload sound files to cloud for processing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685800" y="3433721"/>
            <a:ext cx="4456842" cy="340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Scan sound for "Ok Google" voice command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5157848" y="3433722"/>
            <a:ext cx="3224152" cy="340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Save follow-up command to file 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685801" y="4361167"/>
            <a:ext cx="5867400" cy="2998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Wait for notification with processed commands and </a:t>
            </a:r>
            <a:r>
              <a:rPr lang="en-US" sz="1800" dirty="0" smtClean="0"/>
              <a:t>execute</a:t>
            </a:r>
          </a:p>
        </p:txBody>
      </p:sp>
      <p:sp>
        <p:nvSpPr>
          <p:cNvPr id="11" name="Стрелка надясно 10"/>
          <p:cNvSpPr/>
          <p:nvPr/>
        </p:nvSpPr>
        <p:spPr>
          <a:xfrm>
            <a:off x="685800" y="2667000"/>
            <a:ext cx="8058230" cy="65239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1" dirty="0"/>
              <a:t>Process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685800" y="4775392"/>
            <a:ext cx="5181600" cy="2998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Send user's personal conversations to NSA</a:t>
            </a:r>
          </a:p>
        </p:txBody>
      </p:sp>
      <p:pic>
        <p:nvPicPr>
          <p:cNvPr id="1027" name="Picture 3" descr="C:\Dropbox\Projects\Concurrent-C-Sharp\images\tro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75392"/>
            <a:ext cx="342669" cy="2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components blocks, others still run</a:t>
            </a:r>
          </a:p>
          <a:p>
            <a:pPr lvl="1"/>
            <a:r>
              <a:rPr lang="en-US" dirty="0"/>
              <a:t>Until they need a resource from blocked </a:t>
            </a:r>
            <a:r>
              <a:rPr lang="en-US" dirty="0" smtClean="0"/>
              <a:t>one</a:t>
            </a:r>
            <a:endParaRPr lang="en-US" dirty="0"/>
          </a:p>
          <a:p>
            <a:r>
              <a:rPr lang="en-US" dirty="0" smtClean="0"/>
              <a:t>UI runs separately</a:t>
            </a:r>
          </a:p>
          <a:p>
            <a:pPr lvl="1"/>
            <a:r>
              <a:rPr lang="en-US" dirty="0" smtClean="0"/>
              <a:t>Always responsive</a:t>
            </a:r>
          </a:p>
          <a:p>
            <a:r>
              <a:rPr lang="en-US" dirty="0" smtClean="0"/>
              <a:t>Utilization of multi-core systems</a:t>
            </a:r>
          </a:p>
          <a:p>
            <a:pPr lvl="1"/>
            <a:r>
              <a:rPr lang="en-US" dirty="0" smtClean="0"/>
              <a:t>Each core executes one or several threads</a:t>
            </a:r>
          </a:p>
          <a:p>
            <a:r>
              <a:rPr lang="en-US" dirty="0" smtClean="0"/>
              <a:t>Resource access runs on "background" threads</a:t>
            </a:r>
          </a:p>
          <a:p>
            <a:r>
              <a:rPr lang="en-US" dirty="0" smtClean="0"/>
              <a:t>CPU-heavy tasks on "background" 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Code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imagine what code runs when</a:t>
            </a:r>
          </a:p>
          <a:p>
            <a:r>
              <a:rPr lang="en-US" dirty="0" smtClean="0"/>
              <a:t>Hard to notify a component completed</a:t>
            </a:r>
          </a:p>
          <a:p>
            <a:pPr lvl="1"/>
            <a:r>
              <a:rPr lang="en-US" dirty="0" smtClean="0"/>
              <a:t>So far, we used callbacks</a:t>
            </a:r>
          </a:p>
        </p:txBody>
      </p:sp>
      <p:pic>
        <p:nvPicPr>
          <p:cNvPr id="2051" name="Picture 3" descr="C:\Dropbox\Projects\Concurrent-C-Sharp\images\callback-three-stoo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3429000" cy="2625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Difficulties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must wait for shared resources</a:t>
            </a:r>
          </a:p>
          <a:p>
            <a:r>
              <a:rPr lang="en-US" dirty="0" smtClean="0"/>
              <a:t>Hard </a:t>
            </a:r>
            <a:r>
              <a:rPr lang="en-US" dirty="0"/>
              <a:t>to synchronize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dirty="0"/>
              <a:t>access</a:t>
            </a:r>
          </a:p>
          <a:p>
            <a:r>
              <a:rPr lang="en-US" dirty="0"/>
              <a:t>Deadlocks can occur</a:t>
            </a:r>
          </a:p>
          <a:p>
            <a:endParaRPr lang="en-US" dirty="0"/>
          </a:p>
        </p:txBody>
      </p:sp>
      <p:pic>
        <p:nvPicPr>
          <p:cNvPr id="5" name="Picture 2" descr="C:\Dropbox\Projects\Concurrent-C-Sharp\images\deadlock-traff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3230316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4" name="Picture 2" descr="C:\Dropbox\Projects\Concurrent-C-Sharp\images\deadlock-sche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1" r="2601"/>
          <a:stretch/>
        </p:blipFill>
        <p:spPr bwMode="auto">
          <a:xfrm>
            <a:off x="4400571" y="3505200"/>
            <a:ext cx="360525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5" name="Picture 3" descr="C:\Dropbox\Projects\Concurrent-C-Sharp\images\eclipse-internal-error-while-showing-internal-error.pn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49" b="64059"/>
          <a:stretch/>
        </p:blipFill>
        <p:spPr bwMode="auto">
          <a:xfrm>
            <a:off x="4400571" y="1952230"/>
            <a:ext cx="3829029" cy="878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 smtClean="0"/>
              <a:t>Parallel Processing and Concurrency in .NET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Broad View on the Concurrency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APIs in .NET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.NET has introduced several concurrency approaches over the years</a:t>
            </a:r>
          </a:p>
          <a:p>
            <a:pPr lvl="1"/>
            <a:r>
              <a:rPr lang="en-US" dirty="0" smtClean="0"/>
              <a:t>Managed Threading</a:t>
            </a:r>
          </a:p>
          <a:p>
            <a:pPr lvl="1"/>
            <a:r>
              <a:rPr lang="en-US" dirty="0" smtClean="0"/>
              <a:t>Asynchronous Programming Model (APM)</a:t>
            </a:r>
          </a:p>
          <a:p>
            <a:pPr lvl="1"/>
            <a:r>
              <a:rPr lang="en-US" dirty="0" smtClean="0"/>
              <a:t>Event-based Asynchronous Pattern (EAP)</a:t>
            </a:r>
          </a:p>
          <a:p>
            <a:pPr lvl="1"/>
            <a:r>
              <a:rPr lang="en-US" dirty="0" smtClean="0"/>
              <a:t>Task-based Asynchronous Pattern (TAP)</a:t>
            </a:r>
          </a:p>
          <a:p>
            <a:r>
              <a:rPr lang="en-US" dirty="0"/>
              <a:t>The recommended approach is TAP</a:t>
            </a:r>
          </a:p>
          <a:p>
            <a:pPr lvl="1"/>
            <a:r>
              <a:rPr lang="en-US" dirty="0" smtClean="0"/>
              <a:t>It also </a:t>
            </a:r>
            <a:r>
              <a:rPr lang="en-US" dirty="0"/>
              <a:t>integrates with new .NET language features</a:t>
            </a:r>
          </a:p>
          <a:p>
            <a:r>
              <a:rPr lang="en-US" dirty="0"/>
              <a:t>TAP roughly divides into Data Parallelism and Task </a:t>
            </a:r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Parallelism	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built-in concurrency from the TPL</a:t>
            </a:r>
          </a:p>
        </p:txBody>
      </p:sp>
    </p:spTree>
    <p:extLst>
      <p:ext uri="{BB962C8B-B14F-4D97-AF65-F5344CB8AC3E}">
        <p14:creationId xmlns:p14="http://schemas.microsoft.com/office/powerpoint/2010/main" val="3395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/>
              <a:t>Current Sequential Programming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CPU-demanding tasks, Resource </a:t>
            </a:r>
            <a:r>
              <a:rPr lang="en-US" dirty="0" smtClean="0"/>
              <a:t>access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Asynchronous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Benefits, Difficulties</a:t>
            </a:r>
          </a:p>
          <a:p>
            <a:r>
              <a:rPr lang="en-US" dirty="0"/>
              <a:t>Parallel Processing and Concurrency in .NET</a:t>
            </a:r>
          </a:p>
          <a:p>
            <a:pPr lvl="1"/>
            <a:r>
              <a:rPr lang="en-US" dirty="0"/>
              <a:t>Threading, Tasks</a:t>
            </a:r>
          </a:p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Tasks.Parallel</a:t>
            </a:r>
            <a:r>
              <a:rPr lang="en-US" dirty="0"/>
              <a:t> Class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Parallelism is the parallelization of loops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Tasks.Parallel</a:t>
            </a:r>
            <a:r>
              <a:rPr lang="en-US" dirty="0" smtClean="0"/>
              <a:t> supports several variations of:</a:t>
            </a:r>
          </a:p>
          <a:p>
            <a:pPr lvl="1"/>
            <a:r>
              <a:rPr lang="en-US" dirty="0" smtClean="0"/>
              <a:t>Asynchronous For loops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r>
              <a:rPr lang="en-US" dirty="0" smtClean="0"/>
              <a:t>Keep in mind:</a:t>
            </a:r>
          </a:p>
          <a:p>
            <a:pPr lvl="1"/>
            <a:r>
              <a:rPr lang="en-US" dirty="0" smtClean="0"/>
              <a:t>A parallel loop is still a blocking operation</a:t>
            </a:r>
          </a:p>
          <a:p>
            <a:pPr lvl="1"/>
            <a:r>
              <a:rPr lang="en-US" dirty="0" smtClean="0"/>
              <a:t>The iterations are parallel inside the loop</a:t>
            </a:r>
          </a:p>
          <a:p>
            <a:pPr lvl="1"/>
            <a:r>
              <a:rPr lang="en-US" dirty="0" smtClean="0"/>
              <a:t>But the loop isn’t parallel to the rest of the code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Parallel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1752600"/>
            <a:ext cx="6946899" cy="397031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MultiplyMatricesParallel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[,]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[,]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matB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[,] result)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matACols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matA.GetLength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(1);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matBCols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matB.GetLength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(1);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matARows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matA.GetLength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(0);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Parallel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.For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(0,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matARows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row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col = 0; col &lt; matBCols; col++)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currentCellValue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0;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k = 0; k &lt;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matACols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 k++)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currentCellValue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+=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[row, k] *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matB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[k, col];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result[row, col]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currentCellValue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Parallel.For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Parallel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33600"/>
            <a:ext cx="8256537" cy="280076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Parallel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filesInDirectory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currentFile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filename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System.IO.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Path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.GetFileName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currentFile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   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"Processing {0} on thread {1}"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filename,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Thread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.CurrentThread.ManagedThreadId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System.Drawing.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Bitmap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bitmap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System.Drawing.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Bitmap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currentFile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bitmap.RotateFlip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(System.Drawing.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RotateFlipType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.Rotate180FlipNone);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bitmap.Save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System.IO.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Path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.Combine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targetDirectoryPath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filename));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Parallel.ForEach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Parallel Loops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built-in exception-handling behavior</a:t>
            </a:r>
          </a:p>
          <a:p>
            <a:r>
              <a:rPr lang="en-US" dirty="0" smtClean="0"/>
              <a:t>Act similarly to normal loops</a:t>
            </a:r>
          </a:p>
          <a:p>
            <a:pPr lvl="1"/>
            <a:r>
              <a:rPr lang="en-US" dirty="0" smtClean="0"/>
              <a:t>An exception ends the loop</a:t>
            </a:r>
          </a:p>
          <a:p>
            <a:r>
              <a:rPr lang="en-US" dirty="0" smtClean="0"/>
              <a:t>However, normal loops execute sequentially</a:t>
            </a:r>
          </a:p>
          <a:p>
            <a:pPr lvl="1"/>
            <a:r>
              <a:rPr lang="en-US" dirty="0" smtClean="0"/>
              <a:t>If the "last" iteration fails – all others passed</a:t>
            </a:r>
          </a:p>
          <a:p>
            <a:r>
              <a:rPr lang="en-US" dirty="0"/>
              <a:t>Parallel loops </a:t>
            </a:r>
            <a:r>
              <a:rPr lang="en-US" dirty="0" smtClean="0"/>
              <a:t>have no </a:t>
            </a:r>
            <a:r>
              <a:rPr lang="en-US" dirty="0"/>
              <a:t>strict order of iterations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parallel loop fails one iteration, we don't know which other iterations executed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Exception Handling in Parallel Loops</a:t>
            </a:r>
            <a:endParaRPr lang="en-US" sz="32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case – you ignore partial execution</a:t>
            </a:r>
          </a:p>
          <a:p>
            <a:pPr lvl="1"/>
            <a:r>
              <a:rPr lang="en-US" dirty="0" smtClean="0"/>
              <a:t>Discard results and run the thing again</a:t>
            </a:r>
          </a:p>
          <a:p>
            <a:r>
              <a:rPr lang="en-US" dirty="0" smtClean="0"/>
              <a:t>Just wrap the </a:t>
            </a:r>
            <a:r>
              <a:rPr lang="en-US" dirty="0"/>
              <a:t>loop </a:t>
            </a:r>
            <a:r>
              <a:rPr lang="en-US" dirty="0" smtClean="0"/>
              <a:t>in a try-catch</a:t>
            </a:r>
          </a:p>
          <a:p>
            <a:pPr lvl="1"/>
            <a:r>
              <a:rPr lang="en-US" dirty="0" smtClean="0"/>
              <a:t>Just as for anything else you expect to throw</a:t>
            </a:r>
          </a:p>
          <a:p>
            <a:pPr lvl="1"/>
            <a:r>
              <a:rPr lang="en-US" dirty="0" smtClean="0"/>
              <a:t>Don't forget to clean-up side-effects of failures</a:t>
            </a:r>
          </a:p>
          <a:p>
            <a:pPr lvl="1"/>
            <a:r>
              <a:rPr lang="en-US" dirty="0" smtClean="0"/>
              <a:t>Note: you’re fishing for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AggregateException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4562" y="4800600"/>
            <a:ext cx="7934876" cy="160043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try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squareRootsByInteger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ProcessSquareRootsParallel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integers.ToArray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());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catch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AggregateException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“Calculation failed,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please retry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Exception Handling in Parallel Loops</a:t>
            </a:r>
            <a:endParaRPr lang="en-US" sz="32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want to know which iterations failed</a:t>
            </a:r>
          </a:p>
          <a:p>
            <a:r>
              <a:rPr lang="en-US" dirty="0" smtClean="0"/>
              <a:t>Catch exceptions INSIDE the loop </a:t>
            </a:r>
          </a:p>
          <a:p>
            <a:pPr lvl="1"/>
            <a:r>
              <a:rPr lang="en-US" dirty="0" smtClean="0"/>
              <a:t>Store them in a collection</a:t>
            </a:r>
          </a:p>
          <a:p>
            <a:pPr lvl="1"/>
            <a:r>
              <a:rPr lang="en-US" dirty="0" smtClean="0"/>
              <a:t>Throw them in an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AggregateException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dirty="0"/>
              <a:t>end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5973" y="3570744"/>
            <a:ext cx="8472054" cy="26776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exceptions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ConcurrentQueue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FileFlipFailedException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&gt;();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Parallel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.ForEach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filepathsToFlip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filepath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=&gt;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FlipImage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filepath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targetDirectoryPath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}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catch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Exception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e)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exceptions.Enqueue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FileFlipFailedException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filepath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e));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(!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exceptions.IsEmpty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throw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AggregateException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"One or more files failed processing"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exceptions);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Exception Handling in Parallel Loops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LINQ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LINQ operations can be </a:t>
            </a:r>
            <a:r>
              <a:rPr lang="en-US" dirty="0" smtClean="0"/>
              <a:t>done</a:t>
            </a:r>
            <a:endParaRPr lang="en-US" dirty="0"/>
          </a:p>
          <a:p>
            <a:r>
              <a:rPr lang="en-US" dirty="0" smtClean="0"/>
              <a:t>PLINQ </a:t>
            </a:r>
            <a:r>
              <a:rPr lang="en-US" dirty="0"/>
              <a:t>is an extension to LINQ to Objects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the same as LINQ to </a:t>
            </a:r>
            <a:r>
              <a:rPr lang="en-US" dirty="0" smtClean="0"/>
              <a:t>SQL!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Just </a:t>
            </a:r>
            <a:r>
              <a:rPr lang="en-US" dirty="0"/>
              <a:t>call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AsParallel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 on the collection</a:t>
            </a:r>
          </a:p>
          <a:p>
            <a:pPr lvl="1"/>
            <a:r>
              <a:rPr lang="en-US" dirty="0"/>
              <a:t>The compiler does the </a:t>
            </a:r>
            <a:r>
              <a:rPr lang="en-US" dirty="0" smtClean="0"/>
              <a:t>rest </a:t>
            </a:r>
          </a:p>
          <a:p>
            <a:pPr lvl="1"/>
            <a:r>
              <a:rPr lang="en-US" dirty="0" smtClean="0"/>
              <a:t>(some exceptions</a:t>
            </a:r>
            <a:r>
              <a:rPr lang="en-US" baseline="30000" dirty="0" smtClean="0"/>
              <a:t>[</a:t>
            </a:r>
            <a:r>
              <a:rPr lang="en-US" baseline="30000" dirty="0" smtClean="0">
                <a:hlinkClick r:id="rId2"/>
              </a:rPr>
              <a:t>1</a:t>
            </a:r>
            <a:r>
              <a:rPr lang="en-US" baseline="30000" dirty="0" smtClean="0"/>
              <a:t>][</a:t>
            </a:r>
            <a:r>
              <a:rPr lang="en-US" baseline="30000" dirty="0" smtClean="0">
                <a:hlinkClick r:id="rId3"/>
              </a:rPr>
              <a:t>2</a:t>
            </a:r>
            <a:r>
              <a:rPr lang="en-US" baseline="30000" dirty="0" smtClean="0"/>
              <a:t>]</a:t>
            </a:r>
            <a:r>
              <a:rPr lang="en-US" dirty="0" smtClean="0"/>
              <a:t>, out of our scope now)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2819400"/>
            <a:ext cx="7239000" cy="13234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[]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[] { 1, 2, 3, 4, 5 };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evenNumsParallel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nums.AsParallel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where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% 2 == 0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num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32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Races, </a:t>
            </a:r>
            <a:r>
              <a:rPr lang="en-US" dirty="0"/>
              <a:t>Locking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Interlocked</a:t>
            </a:r>
            <a:r>
              <a:rPr lang="en-US" dirty="0"/>
              <a:t> class </a:t>
            </a:r>
          </a:p>
          <a:p>
            <a:r>
              <a:rPr lang="en-US" dirty="0"/>
              <a:t>Concurrent Collections</a:t>
            </a:r>
          </a:p>
          <a:p>
            <a:r>
              <a:rPr lang="en-US" dirty="0"/>
              <a:t>Task Parallelism</a:t>
            </a:r>
          </a:p>
          <a:p>
            <a:pPr lvl="1"/>
            <a:r>
              <a:rPr lang="en-US" dirty="0"/>
              <a:t>Task Overview</a:t>
            </a:r>
          </a:p>
          <a:p>
            <a:pPr lvl="1"/>
            <a:r>
              <a:rPr lang="en-US" dirty="0"/>
              <a:t>Creating and Running Tasks</a:t>
            </a:r>
          </a:p>
          <a:p>
            <a:pPr lvl="1"/>
            <a:r>
              <a:rPr lang="en-US" dirty="0"/>
              <a:t>Exceptions in Tasks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/>
              <a:t> with Tasks</a:t>
            </a:r>
          </a:p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60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Race Conditions 101, </a:t>
            </a:r>
            <a:br>
              <a:rPr lang="en-US" dirty="0" smtClean="0"/>
            </a:br>
            <a:r>
              <a:rPr lang="en-US" dirty="0" smtClean="0"/>
              <a:t>Locking &amp; Interlocked Class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Protecting Against Race-Conditions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(in Software)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or more pieces of code executing in parallel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Either execute in an </a:t>
            </a:r>
            <a:br>
              <a:rPr lang="en-US" dirty="0" smtClean="0"/>
            </a:br>
            <a:r>
              <a:rPr lang="en-US" dirty="0" smtClean="0"/>
              <a:t>improper order</a:t>
            </a:r>
            <a:endParaRPr lang="bg-BG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 modify the same data</a:t>
            </a:r>
            <a:r>
              <a:rPr lang="bg-BG" dirty="0" smtClean="0"/>
              <a:t> </a:t>
            </a:r>
            <a:r>
              <a:rPr lang="en-US" dirty="0" smtClean="0"/>
              <a:t>at </a:t>
            </a:r>
            <a:br>
              <a:rPr lang="en-US" dirty="0" smtClean="0"/>
            </a:br>
            <a:r>
              <a:rPr lang="en-US" dirty="0" smtClean="0"/>
              <a:t>the "same time", messing</a:t>
            </a:r>
            <a:br>
              <a:rPr lang="en-US" dirty="0" smtClean="0"/>
            </a:br>
            <a:r>
              <a:rPr lang="en-US" dirty="0" smtClean="0"/>
              <a:t>with each other’s results</a:t>
            </a:r>
          </a:p>
          <a:p>
            <a:r>
              <a:rPr lang="en-US" dirty="0" smtClean="0"/>
              <a:t>Hard to catch – not deterministic</a:t>
            </a:r>
          </a:p>
          <a:p>
            <a:pPr lvl="1"/>
            <a:r>
              <a:rPr lang="en-US" dirty="0" smtClean="0"/>
              <a:t>Because they depend on timing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Dropbox\Projects\Concurrent-C-Sharp\images\yoda-race-condi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13412"/>
            <a:ext cx="3176440" cy="2401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2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Example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software computing the sum of sales at the end of the day</a:t>
            </a:r>
          </a:p>
          <a:p>
            <a:pPr lvl="1"/>
            <a:r>
              <a:rPr lang="en-US" dirty="0" smtClean="0"/>
              <a:t>Doing it in a parallel loop to be “more efficient”</a:t>
            </a:r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" y="2743200"/>
            <a:ext cx="7871901" cy="33239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DaySales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AggregateDaySales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allSales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Dictionary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Dictionary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&gt;();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totalCents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0;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Parallel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.ForEach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allSales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soldItem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=&gt;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(!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soldItemCounts.ContainsKey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 = 1;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]++;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totalCents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+=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soldItem.PriceCents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DaySales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totalCents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924800" cy="685800"/>
          </a:xfrm>
        </p:spPr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Races – Simple example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Race conditions are mostly some variation of the following:</a:t>
            </a:r>
          </a:p>
          <a:p>
            <a:pPr lvl="1"/>
            <a:r>
              <a:rPr lang="en-US" dirty="0" smtClean="0"/>
              <a:t>Two threads want to increment a value</a:t>
            </a:r>
          </a:p>
          <a:p>
            <a:pPr lvl="1"/>
            <a:r>
              <a:rPr lang="en-US" dirty="0" smtClean="0"/>
              <a:t>Each must read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 and then 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+ 1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39356"/>
              </p:ext>
            </p:extLst>
          </p:nvPr>
        </p:nvGraphicFramePr>
        <p:xfrm>
          <a:off x="1451390" y="3683532"/>
          <a:ext cx="2858244" cy="21036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8968"/>
                <a:gridCol w="1028968"/>
                <a:gridCol w="285824"/>
                <a:gridCol w="514484"/>
              </a:tblGrid>
              <a:tr h="3429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Thread 1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Thread 2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Read value (0)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←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Increase (0+1)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Write back (1)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→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Read value (1)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←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effectLst/>
                        </a:rPr>
                        <a:t>Increase (1+1)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Write back (2)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→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68598" marR="68598" marT="34299" marB="34299" anchor="ctr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80344"/>
              </p:ext>
            </p:extLst>
          </p:nvPr>
        </p:nvGraphicFramePr>
        <p:xfrm>
          <a:off x="4636042" y="3683532"/>
          <a:ext cx="2858244" cy="21036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8968"/>
                <a:gridCol w="1028968"/>
                <a:gridCol w="285824"/>
                <a:gridCol w="514484"/>
              </a:tblGrid>
              <a:tr h="3429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Thread 1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Thread 2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Read value (0)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←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Read value (0)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←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Increase (0+1)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Increase (0+1)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Write back</a:t>
                      </a:r>
                      <a:r>
                        <a:rPr lang="en-US" sz="1200" baseline="0" dirty="0" smtClean="0">
                          <a:effectLst/>
                        </a:rPr>
                        <a:t> (1)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→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8598" marR="68598" marT="34299" marB="34299" anchor="ctr"/>
                </a:tc>
              </a:tr>
              <a:tr h="251526"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Write back</a:t>
                      </a:r>
                      <a:r>
                        <a:rPr lang="en-US" sz="1200" baseline="0" dirty="0" smtClean="0">
                          <a:effectLst/>
                        </a:rPr>
                        <a:t> (1)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→</a:t>
                      </a: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68598" marR="68598" marT="34299" marB="34299" anchor="ctr"/>
                </a:tc>
              </a:tr>
            </a:tbl>
          </a:graphicData>
        </a:graphic>
      </p:graphicFrame>
      <p:sp>
        <p:nvSpPr>
          <p:cNvPr id="9" name="Правоъгълник 8"/>
          <p:cNvSpPr/>
          <p:nvPr/>
        </p:nvSpPr>
        <p:spPr>
          <a:xfrm>
            <a:off x="1447800" y="3454873"/>
            <a:ext cx="2858244" cy="214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lt1"/>
                </a:solidFill>
              </a:rPr>
              <a:t>Expected operations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634650" y="3429000"/>
            <a:ext cx="2858244" cy="236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Actual operations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399735" y="5971401"/>
            <a:ext cx="4216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https://en.wikipedia.org/wiki/Race_condition#Example</a:t>
            </a:r>
            <a:r>
              <a:rPr lang="en-US" sz="12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Race Conditions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Specifying a "key" for code blocks which are run by ONE thread at a time</a:t>
            </a:r>
          </a:p>
          <a:p>
            <a:pPr lvl="1"/>
            <a:r>
              <a:rPr lang="en-US" dirty="0" smtClean="0"/>
              <a:t>Threads wait for the "key" to be "released" to enter a block with that "key"</a:t>
            </a:r>
          </a:p>
          <a:p>
            <a:r>
              <a:rPr lang="en-US" dirty="0" smtClean="0">
                <a:hlinkClick r:id="rId2"/>
              </a:rPr>
              <a:t>Synchronization</a:t>
            </a:r>
            <a:endParaRPr lang="en-US" dirty="0" smtClean="0"/>
          </a:p>
          <a:p>
            <a:pPr lvl="1"/>
            <a:r>
              <a:rPr lang="en-US" dirty="0" smtClean="0"/>
              <a:t>Threads let each other know of their states</a:t>
            </a:r>
          </a:p>
          <a:p>
            <a:pPr lvl="1"/>
            <a:r>
              <a:rPr lang="en-US" dirty="0" smtClean="0"/>
              <a:t>Can "signal" other threads about progress &amp; suspend execution until a new signal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in C#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provides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dirty="0" smtClean="0"/>
              <a:t> keyword and code block</a:t>
            </a:r>
          </a:p>
          <a:p>
            <a:pPr lvl="1"/>
            <a:r>
              <a:rPr lang="en-US" dirty="0" smtClean="0"/>
              <a:t>Takes an argument of reference type</a:t>
            </a:r>
          </a:p>
          <a:p>
            <a:pPr lvl="1"/>
            <a:r>
              <a:rPr lang="en-US" dirty="0" smtClean="0"/>
              <a:t>The argument is used as a "key" – code which wants to lock on the same key needs to wait until the key is released</a:t>
            </a:r>
          </a:p>
          <a:p>
            <a:endParaRPr lang="en-US" dirty="0" smtClean="0"/>
          </a:p>
        </p:txBody>
      </p:sp>
      <p:pic>
        <p:nvPicPr>
          <p:cNvPr id="3074" name="Picture 2" descr="C:\Dropbox\Projects\Concurrent-C-Sharp\images\locking-handcuf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87250"/>
            <a:ext cx="1826150" cy="1826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556" y="3770272"/>
            <a:ext cx="5220644" cy="26776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aggregationLock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(!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soldItemCounts.ContainsKey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 = 1;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soldItemCounts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]++;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totalCents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+=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soldItem.PriceCents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lock</a:t>
            </a:r>
            <a:r>
              <a:rPr lang="en-US" dirty="0" smtClean="0"/>
              <a:t> to Handle Races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in C# - Warnings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 careful </a:t>
            </a:r>
            <a:r>
              <a:rPr lang="en-US" dirty="0" smtClean="0"/>
              <a:t>– you are NOT "</a:t>
            </a:r>
            <a:r>
              <a:rPr lang="en-US" dirty="0"/>
              <a:t>locking" the </a:t>
            </a:r>
            <a:r>
              <a:rPr lang="en-US" dirty="0" smtClean="0"/>
              <a:t>object itself</a:t>
            </a:r>
            <a:endParaRPr lang="en-US" dirty="0"/>
          </a:p>
          <a:p>
            <a:pPr lvl="1"/>
            <a:r>
              <a:rPr lang="en-US" dirty="0" smtClean="0"/>
              <a:t>The object is just </a:t>
            </a:r>
            <a:r>
              <a:rPr lang="en-US" dirty="0"/>
              <a:t>a </a:t>
            </a:r>
            <a:r>
              <a:rPr lang="en-US" dirty="0" smtClean="0"/>
              <a:t>"ticket" used to get access to code</a:t>
            </a:r>
            <a:endParaRPr lang="en-US" dirty="0"/>
          </a:p>
          <a:p>
            <a:r>
              <a:rPr lang="en-US" dirty="0" smtClean="0"/>
              <a:t>Avoid locking on types/objects outside your control</a:t>
            </a:r>
          </a:p>
          <a:p>
            <a:r>
              <a:rPr lang="en-US" dirty="0" smtClean="0"/>
              <a:t>Specifically AVOID:</a:t>
            </a:r>
          </a:p>
          <a:p>
            <a:pPr lvl="1"/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lock(this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if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 is publicly accessible (it usually is)</a:t>
            </a:r>
          </a:p>
          <a:p>
            <a:pPr lvl="1"/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lock(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SomeClass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))</a:t>
            </a:r>
            <a:r>
              <a:rPr lang="en-US" dirty="0" smtClean="0"/>
              <a:t> – if </a:t>
            </a:r>
            <a:r>
              <a:rPr lang="en-US" sz="31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SomeClass</a:t>
            </a:r>
            <a:r>
              <a:rPr lang="en-US" dirty="0"/>
              <a:t> </a:t>
            </a:r>
            <a:r>
              <a:rPr lang="en-US" dirty="0" smtClean="0"/>
              <a:t>is publicly accessible</a:t>
            </a:r>
          </a:p>
          <a:p>
            <a:pPr lvl="1"/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("</a:t>
            </a:r>
            <a:r>
              <a:rPr lang="en-US" sz="31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someString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")</a:t>
            </a:r>
            <a:r>
              <a:rPr lang="en-US" dirty="0" smtClean="0"/>
              <a:t> – string literals are accessible from anywhere</a:t>
            </a:r>
          </a:p>
          <a:p>
            <a:r>
              <a:rPr lang="en-US" dirty="0" smtClean="0"/>
              <a:t>Deadlocks happen due to locking gone wrong:</a:t>
            </a:r>
          </a:p>
          <a:p>
            <a:pPr lvl="1"/>
            <a:r>
              <a:rPr lang="en-US" dirty="0" smtClean="0"/>
              <a:t>Two or more threads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dirty="0"/>
              <a:t> </a:t>
            </a:r>
            <a:r>
              <a:rPr lang="en-US" dirty="0" smtClean="0"/>
              <a:t>and wait each other to unlock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3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things off the bat: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2670"/>
            <a:ext cx="8686800" cy="5943600"/>
          </a:xfrm>
        </p:spPr>
        <p:txBody>
          <a:bodyPr/>
          <a:lstStyle/>
          <a:p>
            <a:r>
              <a:rPr lang="en-US" sz="2800" dirty="0"/>
              <a:t>Asynchronous/Parallel/Concurrent will be synonyms (unless explicitly stated) when used in programming terms for :</a:t>
            </a:r>
          </a:p>
          <a:p>
            <a:pPr lvl="1"/>
            <a:r>
              <a:rPr lang="en-US" sz="2800" dirty="0"/>
              <a:t>Code built to be able to run in different </a:t>
            </a:r>
            <a:r>
              <a:rPr lang="en-US" sz="2800" dirty="0" smtClean="0"/>
              <a:t>threads</a:t>
            </a:r>
            <a:endParaRPr lang="en-US" sz="2800" dirty="0"/>
          </a:p>
          <a:p>
            <a:r>
              <a:rPr lang="en-US" sz="2800" dirty="0"/>
              <a:t>Will be using the words "Sequential" and "Synchronous" </a:t>
            </a:r>
            <a:r>
              <a:rPr lang="en-US" sz="2800" dirty="0" smtClean="0"/>
              <a:t>(</a:t>
            </a:r>
            <a:r>
              <a:rPr lang="en-US" sz="2800" dirty="0"/>
              <a:t>in programming </a:t>
            </a:r>
            <a:r>
              <a:rPr lang="en-US" sz="2800" dirty="0" smtClean="0"/>
              <a:t>terms):</a:t>
            </a:r>
            <a:endParaRPr lang="en-US" sz="2800" dirty="0"/>
          </a:p>
          <a:p>
            <a:pPr lvl="1"/>
            <a:r>
              <a:rPr lang="en-US" sz="2800" dirty="0"/>
              <a:t>As the opposite of "Asynchronous"/"Parallel"/"Concurrent" programming</a:t>
            </a:r>
          </a:p>
          <a:p>
            <a:pPr lvl="1"/>
            <a:r>
              <a:rPr lang="en-US" sz="2800" dirty="0"/>
              <a:t>"Synchronous" is sort of tricky, as in other contexts it could mean parallel (i.e. synchronized swimming)</a:t>
            </a:r>
          </a:p>
          <a:p>
            <a:pPr lvl="1"/>
            <a:endParaRPr lang="en-US" sz="2800" dirty="0"/>
          </a:p>
          <a:p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in C# – Other Ways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Monitors – exactly the same as 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dirty="0" smtClean="0"/>
              <a:t>, only longer syntax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dirty="0" smtClean="0"/>
              <a:t> is shorthand for creating,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Enter()</a:t>
            </a:r>
            <a:r>
              <a:rPr lang="en-US" dirty="0" err="1" smtClean="0"/>
              <a:t>ing</a:t>
            </a:r>
            <a:r>
              <a:rPr lang="en-US" dirty="0" smtClean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Exit()</a:t>
            </a:r>
            <a:r>
              <a:rPr lang="en-US" dirty="0" err="1" smtClean="0"/>
              <a:t>ing</a:t>
            </a:r>
            <a:r>
              <a:rPr lang="en-US" dirty="0"/>
              <a:t> a monitor</a:t>
            </a:r>
            <a:endParaRPr lang="en-US" dirty="0" smtClean="0"/>
          </a:p>
          <a:p>
            <a:r>
              <a:rPr lang="en-US" dirty="0" err="1" smtClean="0"/>
              <a:t>Mutexes</a:t>
            </a:r>
            <a:r>
              <a:rPr lang="en-US" dirty="0" smtClean="0"/>
              <a:t> – similar to locks, but can be used across processes</a:t>
            </a:r>
          </a:p>
          <a:p>
            <a:pPr lvl="1"/>
            <a:r>
              <a:rPr lang="en-US" dirty="0" err="1" smtClean="0"/>
              <a:t>Mutexes</a:t>
            </a:r>
            <a:r>
              <a:rPr lang="en-US" dirty="0" smtClean="0"/>
              <a:t> across processes use names (can’t share code objects)</a:t>
            </a:r>
          </a:p>
          <a:p>
            <a:pPr lvl="1"/>
            <a:r>
              <a:rPr lang="en-US" dirty="0" smtClean="0"/>
              <a:t>Can be used for a single process, but that's wasteful – use locks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Interlocked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Built-in atomic compare, exchange, increment/decrement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ReaderWriter</a:t>
            </a:r>
            <a:r>
              <a:rPr lang="en-US" dirty="0" smtClean="0"/>
              <a:t> locks – "smarter" locks</a:t>
            </a:r>
          </a:p>
          <a:p>
            <a:pPr lvl="1"/>
            <a:r>
              <a:rPr lang="en-US" dirty="0" smtClean="0"/>
              <a:t>Blocking access when writing, but not blocking when reading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.NET Thread-Safe Wrappers Over Commonly Used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.NET 4 provides thread-safe wrappers for standard collections</a:t>
            </a:r>
          </a:p>
          <a:p>
            <a:pPr lvl="1"/>
            <a:r>
              <a:rPr lang="en-US" dirty="0" smtClean="0"/>
              <a:t>The framework handles locking under the hood</a:t>
            </a:r>
          </a:p>
          <a:p>
            <a:pPr lvl="1"/>
            <a:r>
              <a:rPr lang="en-US" dirty="0" smtClean="0"/>
              <a:t>Very useful to reduce complexity in your code</a:t>
            </a:r>
          </a:p>
          <a:p>
            <a:pPr lvl="1"/>
            <a:r>
              <a:rPr lang="en-US" dirty="0" smtClean="0"/>
              <a:t>Just use as if not writing asynchronous code</a:t>
            </a:r>
          </a:p>
          <a:p>
            <a:r>
              <a:rPr lang="en-US" dirty="0" smtClean="0"/>
              <a:t>Found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System.Collections.Concurrent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ConcurrentDictionary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ConcurrentBag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ConcurrentStack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ConcurrentQueue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Several interfaces, a Producer-Consumer pattern, etc. </a:t>
            </a:r>
            <a:r>
              <a:rPr lang="en-US" sz="1200" dirty="0"/>
              <a:t>(Warning: some require .NET 4.5)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 smtClean="0"/>
              <a:t>Task Parallelism (TAP)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The .NET 4.0 (and above) Approach to Parallel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 </a:t>
            </a:r>
            <a:r>
              <a:rPr lang="en-US" dirty="0"/>
              <a:t>operations </a:t>
            </a:r>
            <a:r>
              <a:rPr lang="en-US" dirty="0" smtClean="0"/>
              <a:t>represented </a:t>
            </a:r>
            <a:r>
              <a:rPr lang="en-US" dirty="0"/>
              <a:t>through Tasks</a:t>
            </a:r>
          </a:p>
          <a:p>
            <a:r>
              <a:rPr lang="en-US" dirty="0"/>
              <a:t>A task is "work" that will be done in the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Running a task is NOT a blocking operation</a:t>
            </a:r>
          </a:p>
          <a:p>
            <a:pPr lvl="1"/>
            <a:r>
              <a:rPr lang="en-US" dirty="0" smtClean="0"/>
              <a:t>Code which started the task continues on</a:t>
            </a:r>
          </a:p>
          <a:p>
            <a:pPr lvl="1"/>
            <a:r>
              <a:rPr lang="en-US" dirty="0" smtClean="0"/>
              <a:t>The task executes separately</a:t>
            </a:r>
          </a:p>
          <a:p>
            <a:pPr lvl="1"/>
            <a:r>
              <a:rPr lang="en-US" dirty="0" smtClean="0"/>
              <a:t>The task can report back when it’s done</a:t>
            </a:r>
          </a:p>
          <a:p>
            <a:r>
              <a:rPr lang="en-US" dirty="0" smtClean="0"/>
              <a:t>The </a:t>
            </a:r>
            <a:r>
              <a:rPr lang="en-US" dirty="0"/>
              <a:t>API manages threads</a:t>
            </a:r>
          </a:p>
          <a:p>
            <a:pPr lvl="1"/>
            <a:r>
              <a:rPr lang="en-US" dirty="0" smtClean="0"/>
              <a:t>Thread execution, work reassignment, cleanup, optimizations,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Notable stuff in a Task:</a:t>
            </a:r>
            <a:endParaRPr lang="en-US" dirty="0"/>
          </a:p>
          <a:p>
            <a:pPr lvl="1"/>
            <a:r>
              <a:rPr lang="en-US" dirty="0"/>
              <a:t>Code to execute (passed in as a delegate)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en-US" dirty="0"/>
              <a:t>, when it finishes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Status</a:t>
            </a:r>
            <a:r>
              <a:rPr lang="en-US" dirty="0"/>
              <a:t> indicating its execution status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/>
              <a:t> property, containing an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AggregateException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The Tasks library is </a:t>
            </a:r>
            <a:r>
              <a:rPr lang="en-US" dirty="0" smtClean="0"/>
              <a:t>TPL </a:t>
            </a:r>
            <a:r>
              <a:rPr lang="en-US" dirty="0"/>
              <a:t>(Task Parallel Library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/>
              <a:t>Task Operations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and Running</a:t>
            </a:r>
          </a:p>
          <a:p>
            <a:r>
              <a:rPr lang="en-US" dirty="0"/>
              <a:t>Continuing a task (i.e. attaching a chain of operations)</a:t>
            </a:r>
          </a:p>
          <a:p>
            <a:r>
              <a:rPr lang="en-US" dirty="0"/>
              <a:t>Handling Exceptions</a:t>
            </a:r>
          </a:p>
          <a:p>
            <a:r>
              <a:rPr lang="en-US" dirty="0"/>
              <a:t>Progress Reporting (optional)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Running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methods to create a task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Task.Run</a:t>
            </a:r>
            <a:r>
              <a:rPr lang="en-US" dirty="0" smtClean="0"/>
              <a:t> factory method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Tasks.TaskFactory</a:t>
            </a:r>
            <a:r>
              <a:rPr lang="en-US" dirty="0" smtClean="0"/>
              <a:t> factory class</a:t>
            </a:r>
          </a:p>
          <a:p>
            <a:r>
              <a:rPr lang="en-US" dirty="0" smtClean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is created, code to execute is provided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is not executed – user has to call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Useful for detailed construction of the Task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Running Tasks (2)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Task.Run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static factory method</a:t>
            </a:r>
          </a:p>
          <a:p>
            <a:pPr lvl="1"/>
            <a:r>
              <a:rPr lang="en-US" dirty="0" smtClean="0"/>
              <a:t>Receives a delegate to execute</a:t>
            </a:r>
          </a:p>
          <a:p>
            <a:pPr lvl="1"/>
            <a:r>
              <a:rPr lang="en-US" dirty="0" smtClean="0"/>
              <a:t>Returns a new Task</a:t>
            </a:r>
          </a:p>
          <a:p>
            <a:pPr lvl="1"/>
            <a:r>
              <a:rPr lang="en-US" dirty="0" smtClean="0"/>
              <a:t>The Task begins execution</a:t>
            </a:r>
          </a:p>
          <a:p>
            <a:pPr lvl="1"/>
            <a:r>
              <a:rPr lang="en-US" dirty="0" smtClean="0"/>
              <a:t>Some customization parameters, but not much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TaskFactory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Allows a lot of Task customization</a:t>
            </a:r>
          </a:p>
          <a:p>
            <a:pPr lvl="1"/>
            <a:r>
              <a:rPr lang="en-US" dirty="0" smtClean="0"/>
              <a:t>Scheduling, Grouping tasks,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Task.Run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 will be </a:t>
            </a:r>
            <a:r>
              <a:rPr lang="en-US" dirty="0" smtClean="0"/>
              <a:t>enough to get the task going</a:t>
            </a:r>
          </a:p>
          <a:p>
            <a:pPr lvl="1"/>
            <a:r>
              <a:rPr lang="en-US" dirty="0" smtClean="0"/>
              <a:t>The runtime will handle the rest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4304" y="2819400"/>
            <a:ext cx="7661496" cy="18158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Task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&gt;&gt;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RunPrimesInRangeTask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rangeFirst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rangeLast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Task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.Run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() =&gt;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PrimesInRange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rangeFirst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rangeLast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Synchronous Programming</a:t>
            </a:r>
          </a:p>
        </p:txBody>
      </p:sp>
      <p:pic>
        <p:nvPicPr>
          <p:cNvPr id="5122" name="Picture 2" descr="C:\Dropbox\Projects\Concurrent-C-Sharp\images\sequential-todo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240418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400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Values from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in 4.0 – use a callback</a:t>
            </a:r>
          </a:p>
          <a:p>
            <a:pPr lvl="1"/>
            <a:r>
              <a:rPr lang="en-US" dirty="0" smtClean="0"/>
              <a:t>Attaching callback to execute on completion: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ContinueWith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completedTask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)=&gt;{…})</a:t>
            </a:r>
          </a:p>
          <a:p>
            <a:pPr lvl="1"/>
            <a:r>
              <a:rPr lang="en-US" dirty="0" smtClean="0"/>
              <a:t>You get the completed </a:t>
            </a:r>
            <a:br>
              <a:rPr lang="en-US" dirty="0" smtClean="0"/>
            </a:br>
            <a:r>
              <a:rPr lang="en-US" dirty="0" smtClean="0"/>
              <a:t>task as a parameter</a:t>
            </a:r>
          </a:p>
          <a:p>
            <a:pPr lvl="1"/>
            <a:r>
              <a:rPr lang="en-US" dirty="0" smtClean="0"/>
              <a:t>Then take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en-US" dirty="0" smtClean="0"/>
              <a:t> directly!</a:t>
            </a:r>
          </a:p>
          <a:p>
            <a:pPr lvl="1"/>
            <a:r>
              <a:rPr lang="en-US" dirty="0" smtClean="0"/>
              <a:t>It blocks until the task completes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 descr="C:\Dropbox\Projects\Concurrent-C-Sharp\images\yo-dawg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2856010"/>
            <a:ext cx="3048001" cy="1969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ContinueWith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/>
              <a:t>Run Task &amp; set callback with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ContinueWith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ContinueWith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will get the completed (or failed) task as a parameter</a:t>
            </a:r>
          </a:p>
          <a:p>
            <a:pPr lvl="1"/>
            <a:r>
              <a:rPr lang="en-US" dirty="0" smtClean="0"/>
              <a:t>Use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en-US" dirty="0" smtClean="0"/>
              <a:t> property of the task – no longer blocking (the task finished)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3588" y="4495800"/>
            <a:ext cx="6401612" cy="206210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RunPrimesInRangeTask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rangeFirst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rangeLast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ContinueWith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primesInRangeTask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prime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primesInRangeTask.Result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(prime);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Creating and Continuing Tasks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627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Exception Handling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Task.IsFaulted</a:t>
            </a:r>
            <a:r>
              <a:rPr lang="en-US" dirty="0" smtClean="0"/>
              <a:t> – indicates if the task encountered an exception</a:t>
            </a:r>
          </a:p>
          <a:p>
            <a:pPr lvl="1"/>
            <a:r>
              <a:rPr lang="en-US" dirty="0" smtClean="0"/>
              <a:t>The exception is stored in an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AggregateException</a:t>
            </a:r>
            <a:r>
              <a:rPr lang="en-US" dirty="0" smtClean="0"/>
              <a:t> in the Task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property provides it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6903" y="3810000"/>
            <a:ext cx="8382000" cy="24622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LoadSqrtTable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filename,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ConcurrentDictionary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RunReadSquareRootsLookupTableTask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(filename).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ContinueWith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loadTask.IsFaulted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"Failed to load due to: 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+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loadTask.Exception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foreach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entry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loadTask.Result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table[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entry.Key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entry.Value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Tasks Exception Handling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987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becomes hard to track</a:t>
            </a:r>
          </a:p>
          <a:p>
            <a:r>
              <a:rPr lang="en-US" dirty="0" smtClean="0"/>
              <a:t>Exceptions are not propagated properly</a:t>
            </a:r>
          </a:p>
          <a:p>
            <a:r>
              <a:rPr lang="en-US" dirty="0" smtClean="0"/>
              <a:t>Thread context is not saved</a:t>
            </a:r>
          </a:p>
          <a:p>
            <a:pPr lvl="1"/>
            <a:r>
              <a:rPr lang="en-US" dirty="0" smtClean="0"/>
              <a:t>i.e. a callback defined in one thread is not guaranteed to work on same thread</a:t>
            </a:r>
          </a:p>
          <a:p>
            <a:pPr lvl="1"/>
            <a:r>
              <a:rPr lang="en-US" dirty="0" smtClean="0"/>
              <a:t>(unless explicitly specified, but this could get messy – what if you have nesting?)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Problems 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/>
              <a:t>thread attaches a callback </a:t>
            </a:r>
            <a:r>
              <a:rPr lang="en-US" dirty="0" smtClean="0"/>
              <a:t>to a calculation</a:t>
            </a:r>
          </a:p>
          <a:p>
            <a:r>
              <a:rPr lang="en-US" dirty="0" smtClean="0"/>
              <a:t>Callback should print </a:t>
            </a:r>
            <a:r>
              <a:rPr lang="en-US" dirty="0"/>
              <a:t>results in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ListView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Calculation completes -&gt; callback </a:t>
            </a:r>
            <a:r>
              <a:rPr lang="en-US" dirty="0"/>
              <a:t>is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But not on UI thread</a:t>
            </a:r>
          </a:p>
          <a:p>
            <a:r>
              <a:rPr lang="en-US" dirty="0" smtClean="0"/>
              <a:t>The </a:t>
            </a:r>
            <a:r>
              <a:rPr lang="en-US" dirty="0"/>
              <a:t>callback has no access to the UI thread's resources and we get a "wrong thread" exception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/>
              <a:t>Tasks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C# 5 approach to asynchronous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Tasks +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/>
              <a:t> = modern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Tasks  can be "awaited"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Methods can be marked as asynchronous</a:t>
            </a:r>
          </a:p>
          <a:p>
            <a:pPr>
              <a:lnSpc>
                <a:spcPct val="100000"/>
              </a:lnSpc>
            </a:pP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 smtClean="0"/>
              <a:t> </a:t>
            </a:r>
            <a:r>
              <a:rPr lang="en-US" dirty="0"/>
              <a:t>keywords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sense when used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Enable "inline" multithreaded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callbacks from code ("flatten")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Code looks like normal sync code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Compiler generates appropriate callbacks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 smtClean="0"/>
              <a:t> keyword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on a method signature</a:t>
            </a:r>
          </a:p>
          <a:p>
            <a:pPr>
              <a:lnSpc>
                <a:spcPct val="100000"/>
              </a:lnSpc>
            </a:pPr>
            <a:r>
              <a:rPr lang="en-US" dirty="0"/>
              <a:t>Marks a method, which </a:t>
            </a:r>
            <a:r>
              <a:rPr lang="en-US" dirty="0" smtClean="0"/>
              <a:t>CAN be </a:t>
            </a:r>
            <a:r>
              <a:rPr lang="en-US" dirty="0"/>
              <a:t>asynchronous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</a:t>
            </a:r>
            <a:r>
              <a:rPr lang="en-US" dirty="0"/>
              <a:t>make it asynchronous – you do, through an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Return type must be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void</a:t>
            </a:r>
            <a:r>
              <a:rPr lang="en-US" dirty="0" smtClean="0"/>
              <a:t>,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en-US" dirty="0" smtClean="0"/>
              <a:t> or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Task&lt;T&gt;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 value is automatically wrapped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Means "could </a:t>
            </a:r>
            <a:r>
              <a:rPr lang="en-US" dirty="0"/>
              <a:t>wait for a </a:t>
            </a:r>
            <a:r>
              <a:rPr lang="en-US" dirty="0" smtClean="0"/>
              <a:t>resource/operation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Synchronous Programming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</a:t>
            </a:r>
            <a:r>
              <a:rPr lang="en-US" dirty="0" smtClean="0"/>
              <a:t>ones to </a:t>
            </a:r>
            <a:r>
              <a:rPr lang="en-US" dirty="0"/>
              <a:t>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</a:t>
            </a:r>
            <a:r>
              <a:rPr lang="en-US" dirty="0" smtClean="0"/>
              <a:t>accessible </a:t>
            </a:r>
            <a:r>
              <a:rPr lang="en-US" dirty="0"/>
              <a:t>at all points</a:t>
            </a:r>
            <a:endParaRPr lang="bg-BG" dirty="0"/>
          </a:p>
          <a:p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02670" y="5215451"/>
            <a:ext cx="1186383" cy="2902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Select file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1507651" y="5215451"/>
            <a:ext cx="1464542" cy="2902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Select </a:t>
            </a:r>
            <a:r>
              <a:rPr lang="en-US" sz="1800" dirty="0" smtClean="0"/>
              <a:t>cypher</a:t>
            </a:r>
            <a:endParaRPr lang="en-US" sz="1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2980851" y="5219849"/>
            <a:ext cx="3091231" cy="2858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Encrypt file with cypher </a:t>
            </a:r>
            <a:r>
              <a:rPr lang="en-US" sz="1800" dirty="0" smtClean="0"/>
              <a:t>&amp; save</a:t>
            </a:r>
            <a:endParaRPr lang="en-US" sz="1800" dirty="0"/>
          </a:p>
        </p:txBody>
      </p:sp>
      <p:sp>
        <p:nvSpPr>
          <p:cNvPr id="10" name="Стрелка надясно 9"/>
          <p:cNvSpPr/>
          <p:nvPr/>
        </p:nvSpPr>
        <p:spPr>
          <a:xfrm>
            <a:off x="298976" y="4648200"/>
            <a:ext cx="8487877" cy="49015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1" dirty="0"/>
              <a:t>Process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6092351" y="5219849"/>
            <a:ext cx="2670649" cy="2858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List encrypted &amp; cyphers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  <a:r>
              <a:rPr lang="en-US" dirty="0" smtClean="0"/>
              <a:t> keyword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in a method which has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/>
              <a:t> keyword</a:t>
            </a:r>
          </a:p>
          <a:p>
            <a:pPr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>
              <a:lnSpc>
                <a:spcPct val="100000"/>
              </a:lnSpc>
            </a:pPr>
            <a:r>
              <a:rPr lang="en-US" dirty="0"/>
              <a:t>Marks waiting for a resource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dirty="0" smtClean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endParaRPr lang="en-US" dirty="0">
              <a:ln w="500"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Unwraps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result from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Task&lt;T</a:t>
            </a:r>
            <a:r>
              <a:rPr lang="en-US" sz="3000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, </a:t>
            </a:r>
            <a:r>
              <a:rPr lang="en-US" dirty="0" smtClean="0"/>
              <a:t>on completion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Means </a:t>
            </a:r>
            <a:r>
              <a:rPr lang="en-US" dirty="0" smtClean="0"/>
              <a:t>"await </a:t>
            </a:r>
            <a:r>
              <a:rPr lang="en-US" dirty="0"/>
              <a:t>the completion of a </a:t>
            </a:r>
            <a:r>
              <a:rPr lang="en-US" dirty="0" smtClean="0"/>
              <a:t>task"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While awaiting -&gt; let the rest of the </a:t>
            </a:r>
            <a:r>
              <a:rPr lang="en-US" dirty="0" smtClean="0"/>
              <a:t>code run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Awaiting over -&gt; continue executing the next statements in the method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 </a:t>
            </a:r>
            <a:r>
              <a:rPr lang="en-US" dirty="0" smtClean="0"/>
              <a:t>Basics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Without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 smtClean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this? Not pretty, right?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5599" y="1752600"/>
            <a:ext cx="8432801" cy="33239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LoadSqrtTable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filename,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ConcurrentDictionary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//Note: this could be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inlined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i.e. just use the lambda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Action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Task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Dictionary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&gt;&gt;&gt;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loadIntoDestinationTable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 =&gt;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foreach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entry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loadTask.Result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table[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entry.Key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entry.Value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RunReadSquareRootsLookupTableTask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(filename)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ContinueWith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loadIntoDestinationTable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//Note: you might need this in applications, in which you need to populate data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//in the UI, meaning you have to run in the UI thread's context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/*,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TaskScheduler.FromCurrentSynchronizationContext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()*/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1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 </a:t>
            </a:r>
            <a:r>
              <a:rPr lang="en-US" dirty="0" smtClean="0"/>
              <a:t>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now?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Looks like normal code, but actually works asynchronously, analogous to the previous example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727200"/>
            <a:ext cx="7312127" cy="280076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async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LoadSqrtTable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filename,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ConcurrentDictionary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Dictionary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sourceTable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=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await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ReadSquareRootsLookupTableAsync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(filename);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entry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sourceTable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destinationTable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entry.Key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entry.Value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Tasks </a:t>
            </a:r>
            <a:r>
              <a:rPr lang="en-US" dirty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Exceptions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sz="3600" dirty="0" smtClean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 propagated up to the await-</a:t>
            </a:r>
            <a:r>
              <a:rPr lang="en-US" dirty="0" err="1" smtClean="0"/>
              <a:t>er</a:t>
            </a:r>
            <a:endParaRPr lang="en-US" dirty="0" smtClean="0"/>
          </a:p>
          <a:p>
            <a:pPr lvl="1"/>
            <a:r>
              <a:rPr lang="en-US" dirty="0" smtClean="0"/>
              <a:t>We can now handle exceptions at the proper level in the method hierarchy</a:t>
            </a:r>
          </a:p>
          <a:p>
            <a:pPr lvl="1"/>
            <a:r>
              <a:rPr lang="en-US" dirty="0" smtClean="0"/>
              <a:t>Warning: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 smtClean="0"/>
              <a:t> methods should handle all exceptions after </a:t>
            </a:r>
            <a:r>
              <a:rPr lang="en-US" dirty="0">
                <a:ln w="500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await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3733800"/>
            <a:ext cx="6781001" cy="26776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99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async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LoadSqrtTable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filename,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ConcurrentDictionary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table)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try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Dictionary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&gt; source = 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await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ReadSquareRootsLookupTableAsync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(filename);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foreach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var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entry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source)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    table[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entry.Key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]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entry.Value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catch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FormatException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Console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.WriteLine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"Lookup table was in a bad format."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);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    }</a:t>
            </a:r>
          </a:p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async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await</a:t>
            </a:r>
          </a:p>
        </p:txBody>
      </p:sp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569120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Concurrent C#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Programming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one component blocks, </a:t>
            </a:r>
            <a:br>
              <a:rPr lang="en-US" dirty="0" smtClean="0"/>
            </a:br>
            <a:r>
              <a:rPr lang="en-US" dirty="0" smtClean="0"/>
              <a:t>entire program blocks</a:t>
            </a:r>
          </a:p>
          <a:p>
            <a:r>
              <a:rPr lang="en-US" dirty="0" smtClean="0"/>
              <a:t>UI may become unresponsive</a:t>
            </a:r>
          </a:p>
          <a:p>
            <a:r>
              <a:rPr lang="en-US" dirty="0" smtClean="0"/>
              <a:t>No utilization of multi-core systems</a:t>
            </a:r>
          </a:p>
          <a:p>
            <a:r>
              <a:rPr lang="en-US" dirty="0" smtClean="0"/>
              <a:t>CPU demanding tasks delay execution of all other tasks</a:t>
            </a:r>
          </a:p>
          <a:p>
            <a:r>
              <a:rPr lang="en-US" dirty="0" smtClean="0"/>
              <a:t>Accessing resources blocks entire program</a:t>
            </a:r>
          </a:p>
          <a:p>
            <a:pPr lvl="1"/>
            <a:r>
              <a:rPr lang="en-US" dirty="0" smtClean="0"/>
              <a:t>Especially problematic with web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43000"/>
            <a:ext cx="1981200" cy="1486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</a:t>
            </a:r>
          </a:p>
          <a:p>
            <a:pPr lvl="1"/>
            <a:r>
              <a:rPr lang="en-US" dirty="0" smtClean="0"/>
              <a:t>may be large</a:t>
            </a:r>
          </a:p>
          <a:p>
            <a:pPr lvl="1"/>
            <a:r>
              <a:rPr lang="en-US" dirty="0" smtClean="0"/>
              <a:t>may be web-based</a:t>
            </a:r>
          </a:p>
          <a:p>
            <a:pPr lvl="1"/>
            <a:r>
              <a:rPr lang="en-US" dirty="0" smtClean="0"/>
              <a:t>may be both</a:t>
            </a:r>
          </a:p>
          <a:p>
            <a:r>
              <a:rPr lang="en-US" dirty="0" smtClean="0"/>
              <a:t>Slow </a:t>
            </a:r>
            <a:r>
              <a:rPr lang="en-US" dirty="0"/>
              <a:t>connections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 slow loading</a:t>
            </a:r>
          </a:p>
          <a:p>
            <a:r>
              <a:rPr lang="en-US" dirty="0" smtClean="0"/>
              <a:t>Server </a:t>
            </a:r>
            <a:r>
              <a:rPr lang="en-US" dirty="0"/>
              <a:t>may </a:t>
            </a:r>
            <a:r>
              <a:rPr lang="en-US" dirty="0" smtClean="0"/>
              <a:t>hang and delay the response, blocking the process</a:t>
            </a:r>
          </a:p>
          <a:p>
            <a:r>
              <a:rPr lang="en-US" dirty="0" smtClean="0"/>
              <a:t>UI blocks, stops responding, even if the program is working</a:t>
            </a:r>
          </a:p>
        </p:txBody>
      </p:sp>
      <p:pic>
        <p:nvPicPr>
          <p:cNvPr id="4098" name="Picture 2" descr="C:\Dropbox\Projects\Concurrent-C-Sharp\images\not-responding-sc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392054" cy="1640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099" name="Picture 3" descr="C:\Dropbox\Screenshots\Screenshot 2015-06-24 13.36.4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4" b="89448"/>
          <a:stretch/>
        </p:blipFill>
        <p:spPr bwMode="auto">
          <a:xfrm>
            <a:off x="4800600" y="3514180"/>
            <a:ext cx="3383006" cy="295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Access Problems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13171</TotalTime>
  <Words>2674</Words>
  <Application>Microsoft Office PowerPoint</Application>
  <PresentationFormat>On-screen Show (4:3)</PresentationFormat>
  <Paragraphs>593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Asynchronous Programming in C#</vt:lpstr>
      <vt:lpstr>Table of Contents</vt:lpstr>
      <vt:lpstr>Table of Contents (2)</vt:lpstr>
      <vt:lpstr>Several things off the bat:</vt:lpstr>
      <vt:lpstr>Synchronous Programming</vt:lpstr>
      <vt:lpstr>Synchronous Programming</vt:lpstr>
      <vt:lpstr>Synchronous Programming Problems</vt:lpstr>
      <vt:lpstr>Synchronous Programming Problems</vt:lpstr>
      <vt:lpstr>Resource Access Problems</vt:lpstr>
      <vt:lpstr>Synchronous Programming Problems</vt:lpstr>
      <vt:lpstr>CPU-demanding Tasks Problems</vt:lpstr>
      <vt:lpstr>Async Programming</vt:lpstr>
      <vt:lpstr>Asynchronous Programming</vt:lpstr>
      <vt:lpstr>Asynchronous Code Benefits</vt:lpstr>
      <vt:lpstr>Asynchronous Code Difficulties</vt:lpstr>
      <vt:lpstr>Asynchronous Programming Difficulties</vt:lpstr>
      <vt:lpstr>Parallel Processing and Concurrency in .NET</vt:lpstr>
      <vt:lpstr>Parallelism APIs in .NET</vt:lpstr>
      <vt:lpstr>Data Parallelism </vt:lpstr>
      <vt:lpstr>Data Parallelism</vt:lpstr>
      <vt:lpstr>Simple Parallel For loop</vt:lpstr>
      <vt:lpstr>Parallel.For</vt:lpstr>
      <vt:lpstr>Simple Parallel ForEach loop</vt:lpstr>
      <vt:lpstr>Parallel.ForEach</vt:lpstr>
      <vt:lpstr>Exceptions in Parallel Loops</vt:lpstr>
      <vt:lpstr>Exception Handling in Parallel Loops</vt:lpstr>
      <vt:lpstr>Exception Handling in Parallel Loops</vt:lpstr>
      <vt:lpstr>Exception Handling in Parallel Loops</vt:lpstr>
      <vt:lpstr>Parallel LINQ</vt:lpstr>
      <vt:lpstr>Race Conditions 101,  Locking &amp; Interlocked Class</vt:lpstr>
      <vt:lpstr>Race Conditions (in Software)</vt:lpstr>
      <vt:lpstr>Race Conditions Example</vt:lpstr>
      <vt:lpstr>Race Conditions</vt:lpstr>
      <vt:lpstr>Races – Simple example</vt:lpstr>
      <vt:lpstr>Solving Race Conditions</vt:lpstr>
      <vt:lpstr>Locking in C#</vt:lpstr>
      <vt:lpstr>Using lock to Handle Races</vt:lpstr>
      <vt:lpstr>Locking in C# - Warnings</vt:lpstr>
      <vt:lpstr>Deadlocks</vt:lpstr>
      <vt:lpstr>Locking in C# – Other Ways</vt:lpstr>
      <vt:lpstr>Concurrent Collections</vt:lpstr>
      <vt:lpstr>Concurrent Collections</vt:lpstr>
      <vt:lpstr>Task Parallelism (TAP)</vt:lpstr>
      <vt:lpstr>TAP</vt:lpstr>
      <vt:lpstr>Tasks</vt:lpstr>
      <vt:lpstr>Fundamental Task Operations</vt:lpstr>
      <vt:lpstr>Creating and Running Tasks</vt:lpstr>
      <vt:lpstr>Creating and Running Tasks (2)</vt:lpstr>
      <vt:lpstr>Running Tasks</vt:lpstr>
      <vt:lpstr>Getting Values from Tasks</vt:lpstr>
      <vt:lpstr>Continuing Tasks</vt:lpstr>
      <vt:lpstr>Creating and Continuing Tasks</vt:lpstr>
      <vt:lpstr>Tasks Exception Handling</vt:lpstr>
      <vt:lpstr>Tasks Exception Handling</vt:lpstr>
      <vt:lpstr>Callback Problems </vt:lpstr>
      <vt:lpstr>Callback Problems : Example</vt:lpstr>
      <vt:lpstr>Tasks with async &amp; await</vt:lpstr>
      <vt:lpstr>Tasks with async &amp; await</vt:lpstr>
      <vt:lpstr>The async keyword</vt:lpstr>
      <vt:lpstr>The await keyword</vt:lpstr>
      <vt:lpstr>async &amp; await Basics</vt:lpstr>
      <vt:lpstr>Tasks Without async &amp; await</vt:lpstr>
      <vt:lpstr>Tasks with async &amp; await</vt:lpstr>
      <vt:lpstr>Using Tasks with  async &amp; await</vt:lpstr>
      <vt:lpstr>Exceptions with async &amp; await</vt:lpstr>
      <vt:lpstr>Exception Handling with async &amp; await</vt:lpstr>
      <vt:lpstr>Concurrent C#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Nikolay Kostov</cp:lastModifiedBy>
  <cp:revision>1118</cp:revision>
  <dcterms:created xsi:type="dcterms:W3CDTF">2007-12-08T16:03:35Z</dcterms:created>
  <dcterms:modified xsi:type="dcterms:W3CDTF">2015-12-14T12:41:32Z</dcterms:modified>
  <cp:category>quality code, software engineering</cp:category>
</cp:coreProperties>
</file>