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29"/>
  </p:handoutMasterIdLst>
  <p:sldIdLst>
    <p:sldId id="257" r:id="rId2"/>
    <p:sldId id="258" r:id="rId3"/>
    <p:sldId id="318" r:id="rId4"/>
    <p:sldId id="306" r:id="rId5"/>
    <p:sldId id="319" r:id="rId6"/>
    <p:sldId id="293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20" r:id="rId17"/>
    <p:sldId id="317" r:id="rId18"/>
    <p:sldId id="282" r:id="rId19"/>
    <p:sldId id="313" r:id="rId20"/>
    <p:sldId id="288" r:id="rId21"/>
    <p:sldId id="309" r:id="rId22"/>
    <p:sldId id="314" r:id="rId23"/>
    <p:sldId id="315" r:id="rId24"/>
    <p:sldId id="316" r:id="rId25"/>
    <p:sldId id="311" r:id="rId26"/>
    <p:sldId id="31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E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 autoAdjust="0"/>
  </p:normalViewPr>
  <p:slideViewPr>
    <p:cSldViewPr snapToGrid="0">
      <p:cViewPr varScale="1">
        <p:scale>
          <a:sx n="130" d="100"/>
          <a:sy n="130" d="100"/>
        </p:scale>
        <p:origin x="92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10462-ED01-467D-8973-06A541B7F9D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9766-7F00-4E73-AF79-B0773C6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6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 userDrawn="1"/>
        </p:nvSpPr>
        <p:spPr>
          <a:xfrm>
            <a:off x="429086" y="5336508"/>
            <a:ext cx="453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Windows Applications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406803" y="316294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0593" y="2427570"/>
            <a:ext cx="7503681" cy="1539746"/>
          </a:xfrm>
        </p:spPr>
        <p:txBody>
          <a:bodyPr/>
          <a:lstStyle/>
          <a:p>
            <a:r>
              <a:rPr lang="en-US" dirty="0" smtClean="0"/>
              <a:t>Windows-based Applications 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5" y="4741605"/>
            <a:ext cx="4080140" cy="1607575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8" y="193049"/>
            <a:ext cx="3183384" cy="290620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37" y="292692"/>
            <a:ext cx="4409038" cy="18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XP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XP</a:t>
            </a:r>
          </a:p>
          <a:p>
            <a:pPr lvl="1"/>
            <a:r>
              <a:rPr lang="en-US" dirty="0" smtClean="0"/>
              <a:t>Release: Dec 2001</a:t>
            </a:r>
          </a:p>
          <a:p>
            <a:pPr lvl="1"/>
            <a:r>
              <a:rPr lang="en-US" dirty="0" smtClean="0"/>
              <a:t>Support end: April 2014</a:t>
            </a:r>
          </a:p>
          <a:p>
            <a:r>
              <a:rPr lang="en-US" dirty="0" smtClean="0">
                <a:solidFill>
                  <a:srgbClr val="8FAE2F"/>
                </a:solidFill>
              </a:rPr>
              <a:t>Improved hardware support</a:t>
            </a:r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Windows Product Activation</a:t>
            </a:r>
          </a:p>
          <a:p>
            <a:pPr lvl="1"/>
            <a:r>
              <a:rPr lang="en-US" dirty="0" smtClean="0"/>
              <a:t>Internet Connection Firewall</a:t>
            </a:r>
          </a:p>
          <a:p>
            <a:pPr lvl="1"/>
            <a:r>
              <a:rPr lang="en-US" dirty="0" smtClean="0"/>
              <a:t>Internet Connection Sharing</a:t>
            </a:r>
          </a:p>
          <a:p>
            <a:pPr lvl="1"/>
            <a:r>
              <a:rPr lang="en-US" dirty="0" smtClean="0"/>
              <a:t>Remote Desktop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6" y="914401"/>
            <a:ext cx="3302703" cy="20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Vista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Vista</a:t>
            </a:r>
          </a:p>
          <a:p>
            <a:pPr lvl="1"/>
            <a:r>
              <a:rPr lang="en-US" dirty="0" smtClean="0"/>
              <a:t>Release: Jan 2007</a:t>
            </a:r>
          </a:p>
          <a:p>
            <a:pPr lvl="1"/>
            <a:r>
              <a:rPr lang="en-US" dirty="0" smtClean="0"/>
              <a:t>Support end: April 2017</a:t>
            </a:r>
          </a:p>
          <a:p>
            <a:r>
              <a:rPr lang="en-US" dirty="0" smtClean="0">
                <a:solidFill>
                  <a:srgbClr val="8FAE2F"/>
                </a:solidFill>
              </a:rPr>
              <a:t>Improved security</a:t>
            </a:r>
            <a:endParaRPr lang="en-US" dirty="0">
              <a:solidFill>
                <a:srgbClr val="8FAE2F"/>
              </a:solidFill>
            </a:endParaRPr>
          </a:p>
          <a:p>
            <a:r>
              <a:rPr lang="en-US" dirty="0" smtClean="0"/>
              <a:t>Kew new features</a:t>
            </a:r>
          </a:p>
          <a:p>
            <a:pPr lvl="1"/>
            <a:r>
              <a:rPr lang="en-US" dirty="0" smtClean="0"/>
              <a:t>Improved UI – Windows Aero</a:t>
            </a:r>
          </a:p>
          <a:p>
            <a:pPr lvl="1"/>
            <a:r>
              <a:rPr lang="en-US" dirty="0" smtClean="0"/>
              <a:t>Windows Search</a:t>
            </a:r>
          </a:p>
          <a:p>
            <a:pPr lvl="1"/>
            <a:r>
              <a:rPr lang="en-US" dirty="0" smtClean="0"/>
              <a:t>Increased level of communication between home network machines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68" y="1045226"/>
            <a:ext cx="3819832" cy="28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</a:p>
          <a:p>
            <a:pPr lvl="1"/>
            <a:r>
              <a:rPr lang="en-US" dirty="0" smtClean="0"/>
              <a:t>Released: Oct 2009</a:t>
            </a:r>
          </a:p>
          <a:p>
            <a:pPr lvl="1"/>
            <a:r>
              <a:rPr lang="en-US" dirty="0" smtClean="0"/>
              <a:t>Support end: Jan 2020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Improved performance on multi-core CPUs</a:t>
            </a:r>
          </a:p>
          <a:p>
            <a:pPr lvl="1"/>
            <a:r>
              <a:rPr lang="en-US" dirty="0" smtClean="0"/>
              <a:t>Taskbar “pin application”</a:t>
            </a:r>
          </a:p>
          <a:p>
            <a:pPr lvl="1"/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35" y="914400"/>
            <a:ext cx="3985459" cy="29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</a:p>
          <a:p>
            <a:pPr lvl="1"/>
            <a:r>
              <a:rPr lang="en-US" dirty="0" smtClean="0"/>
              <a:t>Released: Oct 2012</a:t>
            </a:r>
          </a:p>
          <a:p>
            <a:pPr lvl="1"/>
            <a:r>
              <a:rPr lang="en-US" dirty="0" smtClean="0"/>
              <a:t>Support end: Jan 2023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8FAE2F"/>
                </a:solidFill>
              </a:rPr>
              <a:t>Metro </a:t>
            </a:r>
            <a:r>
              <a:rPr lang="en-US" dirty="0" smtClean="0">
                <a:solidFill>
                  <a:srgbClr val="8FAE2F"/>
                </a:solidFill>
              </a:rPr>
              <a:t>Design</a:t>
            </a:r>
            <a:endParaRPr lang="en-US" dirty="0">
              <a:solidFill>
                <a:srgbClr val="8FAE2F"/>
              </a:solidFill>
            </a:endParaRPr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Improved mobile UI</a:t>
            </a:r>
          </a:p>
          <a:p>
            <a:pPr lvl="1"/>
            <a:r>
              <a:rPr lang="en-US" dirty="0" smtClean="0"/>
              <a:t>New start screen</a:t>
            </a:r>
          </a:p>
          <a:p>
            <a:pPr lvl="1"/>
            <a:r>
              <a:rPr lang="en-US" dirty="0" smtClean="0"/>
              <a:t>USB 3.0 support</a:t>
            </a:r>
          </a:p>
          <a:p>
            <a:pPr lvl="1"/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9" y="914400"/>
            <a:ext cx="4201321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</a:t>
            </a:r>
          </a:p>
          <a:p>
            <a:pPr lvl="1"/>
            <a:r>
              <a:rPr lang="en-US" dirty="0" smtClean="0"/>
              <a:t>Released: Oct 2013</a:t>
            </a:r>
          </a:p>
          <a:p>
            <a:pPr lvl="1"/>
            <a:r>
              <a:rPr lang="en-US" dirty="0" smtClean="0"/>
              <a:t>Support end: Jan 2023</a:t>
            </a:r>
            <a:endParaRPr lang="en-US" dirty="0"/>
          </a:p>
          <a:p>
            <a:r>
              <a:rPr lang="en-US" dirty="0" smtClean="0">
                <a:solidFill>
                  <a:srgbClr val="8FAE2F"/>
                </a:solidFill>
              </a:rPr>
              <a:t>Major update to Win 8</a:t>
            </a:r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All Apps view</a:t>
            </a:r>
          </a:p>
          <a:p>
            <a:pPr lvl="1"/>
            <a:r>
              <a:rPr lang="en-US" dirty="0" smtClean="0"/>
              <a:t>Improved window snapping</a:t>
            </a:r>
          </a:p>
          <a:p>
            <a:pPr lvl="1"/>
            <a:r>
              <a:rPr lang="en-US" dirty="0" smtClean="0"/>
              <a:t>Tighter OneDrive integration</a:t>
            </a:r>
          </a:p>
          <a:p>
            <a:pPr lvl="1"/>
            <a:r>
              <a:rPr lang="en-US" dirty="0" smtClean="0"/>
              <a:t>Support for 3D printing using NFC tags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4" y="914400"/>
            <a:ext cx="4223937" cy="26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10</a:t>
            </a:r>
          </a:p>
          <a:p>
            <a:pPr lvl="1"/>
            <a:r>
              <a:rPr lang="en-US" dirty="0" smtClean="0"/>
              <a:t>Released: Jul 2015</a:t>
            </a:r>
          </a:p>
          <a:p>
            <a:pPr lvl="1"/>
            <a:r>
              <a:rPr lang="en-US" dirty="0" smtClean="0"/>
              <a:t>Support end: Oct 2025</a:t>
            </a:r>
          </a:p>
          <a:p>
            <a:r>
              <a:rPr lang="en-US" dirty="0" smtClean="0">
                <a:solidFill>
                  <a:srgbClr val="8FAE2F"/>
                </a:solidFill>
              </a:rPr>
              <a:t>Free for Win 8 users</a:t>
            </a:r>
            <a:endParaRPr lang="en-US" dirty="0">
              <a:solidFill>
                <a:srgbClr val="8FAE2F"/>
              </a:solidFill>
            </a:endParaRPr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Harmonized UX between all devices</a:t>
            </a:r>
          </a:p>
          <a:p>
            <a:pPr lvl="1"/>
            <a:r>
              <a:rPr lang="en-US" dirty="0" smtClean="0"/>
              <a:t>Universal Windows Platform</a:t>
            </a:r>
          </a:p>
          <a:p>
            <a:pPr lvl="2"/>
            <a:r>
              <a:rPr lang="en-US" dirty="0" smtClean="0"/>
              <a:t>Shared code and UI for desktop and mobile</a:t>
            </a:r>
          </a:p>
          <a:p>
            <a:pPr lvl="2"/>
            <a:r>
              <a:rPr lang="en-US" dirty="0" smtClean="0"/>
              <a:t>Responsive design</a:t>
            </a: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08" y="914400"/>
            <a:ext cx="4247533" cy="23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399"/>
            <a:ext cx="7924800" cy="1445343"/>
          </a:xfrm>
        </p:spPr>
        <p:txBody>
          <a:bodyPr/>
          <a:lstStyle/>
          <a:p>
            <a:r>
              <a:rPr lang="en-US" dirty="0"/>
              <a:t>History of Windows </a:t>
            </a:r>
            <a:r>
              <a:rPr lang="en-US" dirty="0" smtClean="0"/>
              <a:t>OS</a:t>
            </a:r>
            <a:br>
              <a:rPr lang="en-US" dirty="0" smtClean="0"/>
            </a:br>
            <a:r>
              <a:rPr lang="en-US" dirty="0" smtClean="0"/>
              <a:t>for Mobile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7" y="2694354"/>
            <a:ext cx="7448666" cy="37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6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Mobile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870155"/>
            <a:ext cx="7924800" cy="1550855"/>
          </a:xfrm>
        </p:spPr>
        <p:txBody>
          <a:bodyPr/>
          <a:lstStyle/>
          <a:p>
            <a:r>
              <a:rPr lang="en-US" dirty="0" smtClean="0"/>
              <a:t>Ways to develop Windows Applications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1-68-46-metablogapi/1817.Windows_5F00_technologies_5F00_03DEF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641856"/>
            <a:ext cx="5762625" cy="319087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9571"/>
            <a:ext cx="7086600" cy="838200"/>
          </a:xfrm>
        </p:spPr>
        <p:txBody>
          <a:bodyPr/>
          <a:lstStyle/>
          <a:p>
            <a:r>
              <a:rPr lang="en-US" dirty="0" smtClean="0"/>
              <a:t>Microsoft Foundation Classes</a:t>
            </a:r>
            <a:endParaRPr lang="bg-B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8" y="977771"/>
            <a:ext cx="4048432" cy="3216679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500638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C++ wrapper for the Windows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2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833284"/>
            <a:ext cx="8716297" cy="579611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 of Windows OS for Desktop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From Windows 3.0 to Windows 10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History of Windows OS for </a:t>
            </a:r>
            <a:r>
              <a:rPr lang="en-US" dirty="0" smtClean="0"/>
              <a:t>Mobile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From Windows CE to Windows Mobile to </a:t>
            </a:r>
            <a:r>
              <a:rPr lang="en-US" dirty="0"/>
              <a:t>Windows Phone to Windows 10 Mobile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Ways </a:t>
            </a:r>
            <a:r>
              <a:rPr lang="en-US" dirty="0"/>
              <a:t>to develop Windows </a:t>
            </a:r>
            <a:r>
              <a:rPr lang="en-US" dirty="0" smtClean="0"/>
              <a:t>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MFC, WinForms, WPF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Windows Universal Apps (Win 8.1)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Universal Windows Platform (Win10)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Unity3D</a:t>
            </a:r>
            <a:r>
              <a:rPr lang="en-US" dirty="0"/>
              <a:t>, </a:t>
            </a:r>
            <a:r>
              <a:rPr lang="en-US" dirty="0" err="1" smtClean="0"/>
              <a:t>Xamarin</a:t>
            </a:r>
            <a:r>
              <a:rPr lang="en-US" dirty="0" smtClean="0"/>
              <a:t>, Apache Cordova</a:t>
            </a:r>
            <a:endParaRPr lang="en-US" dirty="0"/>
          </a:p>
        </p:txBody>
      </p:sp>
      <p:pic>
        <p:nvPicPr>
          <p:cNvPr id="4" name="Picture 3" descr="http://cdn1.iconfinder.com/data/icons/LUMINA/communications/png/400/address_boo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7617">
            <a:off x="7198495" y="3917166"/>
            <a:ext cx="1841731" cy="2094619"/>
          </a:xfrm>
          <a:prstGeom prst="roundRect">
            <a:avLst>
              <a:gd name="adj" fmla="val 2515"/>
            </a:avLst>
          </a:prstGeom>
          <a:noFill/>
          <a:effectLst>
            <a:glow rad="63500">
              <a:schemeClr val="accent6">
                <a:satMod val="175000"/>
                <a:alpha val="1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08" y="987868"/>
            <a:ext cx="3671734" cy="276532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8686800" cy="56333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GUI class library</a:t>
            </a:r>
          </a:p>
          <a:p>
            <a:pPr lvl="1"/>
            <a:r>
              <a:rPr lang="en-US" dirty="0" smtClean="0"/>
              <a:t>Replaces the </a:t>
            </a:r>
            <a:r>
              <a:rPr lang="en-US" dirty="0" smtClean="0"/>
              <a:t>Microsoft</a:t>
            </a:r>
            <a:br>
              <a:rPr lang="en-US" dirty="0" smtClean="0"/>
            </a:br>
            <a:r>
              <a:rPr lang="en-US" dirty="0" smtClean="0"/>
              <a:t>Foundation </a:t>
            </a:r>
            <a:r>
              <a:rPr lang="en-US" dirty="0" smtClean="0"/>
              <a:t>class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The first C# UI framework</a:t>
            </a:r>
            <a:endParaRPr lang="en-US" dirty="0" smtClean="0"/>
          </a:p>
          <a:p>
            <a:r>
              <a:rPr lang="en-US" sz="3200" dirty="0" smtClean="0"/>
              <a:t>Event driven applications</a:t>
            </a:r>
          </a:p>
          <a:p>
            <a:r>
              <a:rPr lang="en-US" dirty="0"/>
              <a:t>Access to native </a:t>
            </a:r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Interface </a:t>
            </a:r>
            <a:r>
              <a:rPr lang="en-US" dirty="0" smtClean="0"/>
              <a:t>Controls</a:t>
            </a:r>
          </a:p>
          <a:p>
            <a:r>
              <a:rPr lang="en-US" dirty="0"/>
              <a:t>Better exposure of the Win32 API than MFC</a:t>
            </a:r>
          </a:p>
          <a:p>
            <a:r>
              <a:rPr lang="en-US" dirty="0"/>
              <a:t>The Control class</a:t>
            </a:r>
          </a:p>
          <a:p>
            <a:pPr lvl="1"/>
            <a:r>
              <a:rPr lang="en-US" dirty="0"/>
              <a:t>Location, size, color, font, text, click, </a:t>
            </a:r>
            <a:r>
              <a:rPr lang="en-US" dirty="0" smtClean="0"/>
              <a:t>drag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4" y="1037304"/>
            <a:ext cx="3474266" cy="218618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598" y="803789"/>
            <a:ext cx="8524569" cy="5776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200" dirty="0" smtClean="0"/>
              <a:t>XAML </a:t>
            </a:r>
            <a:r>
              <a:rPr lang="en-US" sz="3200" dirty="0" smtClean="0"/>
              <a:t>based</a:t>
            </a:r>
          </a:p>
          <a:p>
            <a:pPr lvl="1">
              <a:spcAft>
                <a:spcPts val="300"/>
              </a:spcAft>
            </a:pPr>
            <a:r>
              <a:rPr lang="en-US" sz="3200" dirty="0" smtClean="0"/>
              <a:t>Similar idea to HTML</a:t>
            </a:r>
            <a:endParaRPr lang="en-US" sz="3200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200" dirty="0" smtClean="0"/>
              <a:t>Uses DirectX and Direct3D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Provides data </a:t>
            </a:r>
            <a:r>
              <a:rPr lang="en-US" dirty="0" smtClean="0"/>
              <a:t>binding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Rich media support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Vector and raster </a:t>
            </a:r>
            <a:r>
              <a:rPr lang="en-US" dirty="0" smtClean="0"/>
              <a:t>images,</a:t>
            </a:r>
            <a:br>
              <a:rPr lang="en-US" dirty="0" smtClean="0"/>
            </a:br>
            <a:r>
              <a:rPr lang="en-US" dirty="0" smtClean="0"/>
              <a:t>audio </a:t>
            </a:r>
            <a:r>
              <a:rPr lang="en-US" dirty="0"/>
              <a:t>and video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Supports animations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Silverlight is a subset of </a:t>
            </a:r>
            <a:r>
              <a:rPr lang="en-US" dirty="0" smtClean="0"/>
              <a:t>WPF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As replacement of Flash, later for mobile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Windows Universal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001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– Windows Phone 7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Mid-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</a:t>
            </a:r>
            <a:r>
              <a:rPr lang="en-US" sz="3000" dirty="0" smtClean="0"/>
              <a:t> – public beta of  Windows 8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Mid-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</a:t>
            </a:r>
            <a:r>
              <a:rPr lang="en-US" sz="3000" dirty="0" smtClean="0"/>
              <a:t> – publicly released Windows 8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Designed for touch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Microsoft’s OS was headed for the tablet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April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– </a:t>
            </a:r>
            <a:r>
              <a:rPr lang="en-US" sz="3000" dirty="0"/>
              <a:t>Windows Universal Apps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</a:t>
            </a:r>
            <a:r>
              <a:rPr lang="en-US" sz="2800" dirty="0" smtClean="0"/>
              <a:t>onvergence of Windows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8.1</a:t>
            </a:r>
            <a:r>
              <a:rPr lang="en-US" sz="2800" dirty="0" smtClean="0"/>
              <a:t> and WP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8.1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Create applications that target the phone and tablet and share a single code </a:t>
            </a:r>
            <a:r>
              <a:rPr lang="en-US" sz="2800" dirty="0" smtClean="0"/>
              <a:t>base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July 2015</a:t>
            </a:r>
            <a:r>
              <a:rPr lang="en-US" dirty="0" smtClean="0"/>
              <a:t> – Universal Windows Platform (UWP)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 part of Windows 10 </a:t>
            </a:r>
            <a:r>
              <a:rPr lang="en-US" dirty="0"/>
              <a:t>and Windows 10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2434" y="76200"/>
            <a:ext cx="7315200" cy="838200"/>
          </a:xfrm>
        </p:spPr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8.1 Universal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9486"/>
            <a:ext cx="8686800" cy="3836948"/>
          </a:xfrm>
        </p:spPr>
        <p:txBody>
          <a:bodyPr/>
          <a:lstStyle/>
          <a:p>
            <a:r>
              <a:rPr lang="en-US" dirty="0" smtClean="0"/>
              <a:t>Develop a universal Windows app that targets Windows and Windows Phone</a:t>
            </a:r>
          </a:p>
          <a:p>
            <a:pPr lvl="1"/>
            <a:r>
              <a:rPr lang="en-US" sz="2800" dirty="0" smtClean="0"/>
              <a:t>Share: code, user controls, styles, strings, and other assets between the two projects</a:t>
            </a:r>
          </a:p>
          <a:p>
            <a:pPr lvl="1"/>
            <a:r>
              <a:rPr lang="en-US" sz="2800" dirty="0" smtClean="0"/>
              <a:t>Linked files between projects</a:t>
            </a:r>
          </a:p>
          <a:p>
            <a:pPr lvl="1"/>
            <a:r>
              <a:rPr lang="en-US" sz="2800" dirty="0" smtClean="0"/>
              <a:t>Conditional compilation with preprocessor directives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829453"/>
            <a:ext cx="8077200" cy="1658762"/>
          </a:xfrm>
        </p:spPr>
        <p:txBody>
          <a:bodyPr/>
          <a:lstStyle/>
          <a:p>
            <a:r>
              <a:rPr lang="en-US" dirty="0" smtClean="0"/>
              <a:t>#if WINDOWS_APP</a:t>
            </a:r>
          </a:p>
          <a:p>
            <a:r>
              <a:rPr lang="en-US" dirty="0" smtClean="0"/>
              <a:t>  </a:t>
            </a:r>
            <a:r>
              <a:rPr lang="en-US" dirty="0" smtClean="0"/>
              <a:t>// run </a:t>
            </a:r>
            <a:r>
              <a:rPr lang="en-US" dirty="0" smtClean="0"/>
              <a:t>Windows specific code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WINDOWS_PHONE_APP</a:t>
            </a:r>
          </a:p>
          <a:p>
            <a:r>
              <a:rPr lang="en-US" dirty="0" smtClean="0"/>
              <a:t>  </a:t>
            </a:r>
            <a:r>
              <a:rPr lang="en-US" dirty="0" smtClean="0"/>
              <a:t>// run </a:t>
            </a:r>
            <a:r>
              <a:rPr lang="en-US" dirty="0" smtClean="0"/>
              <a:t>Windows Phone specific code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81666"/>
            <a:ext cx="8686801" cy="360611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Released 2015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Targets device families, not an OS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One </a:t>
            </a:r>
            <a:r>
              <a:rPr lang="en-US" dirty="0"/>
              <a:t>Store for all </a:t>
            </a:r>
            <a:r>
              <a:rPr lang="en-US" dirty="0" smtClean="0"/>
              <a:t>devices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Common UI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Responsive controls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Same </a:t>
            </a:r>
            <a:r>
              <a:rPr lang="en-US" dirty="0" smtClean="0"/>
              <a:t>UI code </a:t>
            </a:r>
            <a:r>
              <a:rPr lang="en-US" dirty="0" smtClean="0"/>
              <a:t>used </a:t>
            </a:r>
            <a:r>
              <a:rPr lang="en-US" dirty="0" smtClean="0"/>
              <a:t>for both mobile and desktop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8" y="3930445"/>
            <a:ext cx="7243910" cy="26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50" y="914400"/>
            <a:ext cx="4605950" cy="1642050"/>
          </a:xfrm>
        </p:spPr>
      </p:pic>
    </p:spTree>
    <p:extLst>
      <p:ext uri="{BB962C8B-B14F-4D97-AF65-F5344CB8AC3E}">
        <p14:creationId xmlns:p14="http://schemas.microsoft.com/office/powerpoint/2010/main" val="14316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415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Windows-based Applications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20878"/>
            <a:ext cx="7924800" cy="685800"/>
          </a:xfrm>
        </p:spPr>
        <p:txBody>
          <a:bodyPr/>
          <a:lstStyle/>
          <a:p>
            <a:r>
              <a:rPr lang="en-US" dirty="0" smtClean="0"/>
              <a:t>History of Windows OS</a:t>
            </a:r>
            <a:endParaRPr lang="en-US" dirty="0"/>
          </a:p>
        </p:txBody>
      </p:sp>
      <p:pic>
        <p:nvPicPr>
          <p:cNvPr id="2050" name="Picture 2" descr="http://www.vembadiscu.com/2015/images/Win_bg_27266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5" y="2234380"/>
            <a:ext cx="7333330" cy="404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68" y="152400"/>
            <a:ext cx="5259832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Windows OS History</a:t>
            </a:r>
            <a:endParaRPr 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598" y="97361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MS-DOS</a:t>
            </a:r>
            <a:endParaRPr lang="en-US" sz="1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43598" y="4526443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 Home</a:t>
            </a: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43600" y="504827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 Home</a:t>
            </a:r>
            <a:endParaRPr lang="en-US" sz="16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943598" y="1300191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1</a:t>
            </a:r>
            <a:endParaRPr lang="en-US" sz="1600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943598" y="1640370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</a:t>
            </a:r>
            <a:endParaRPr lang="en-US" sz="16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943598" y="1980549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43598" y="2320728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3.1 and 3.11</a:t>
            </a:r>
            <a:endParaRPr lang="en-US" sz="1600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943598" y="2956873"/>
            <a:ext cx="2822150" cy="35514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95</a:t>
            </a:r>
            <a:endParaRPr lang="en-US" sz="16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943598" y="3460975"/>
            <a:ext cx="2822150" cy="18195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/>
              <a:t>Windows </a:t>
            </a:r>
            <a:r>
              <a:rPr lang="en-US" sz="1600" dirty="0" smtClean="0"/>
              <a:t>98</a:t>
            </a:r>
            <a:endParaRPr lang="en-US" sz="1600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943598" y="3802075"/>
            <a:ext cx="2822150" cy="18777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ME</a:t>
            </a:r>
            <a:endParaRPr lang="en-US" sz="16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106608" y="2464130"/>
            <a:ext cx="2383859" cy="34017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3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106608" y="2948878"/>
            <a:ext cx="2383859" cy="35514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NT 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43598" y="5596642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 Home</a:t>
            </a:r>
            <a:endParaRPr lang="en-US" sz="16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43600" y="6145687"/>
            <a:ext cx="2822150" cy="35786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 Home</a:t>
            </a:r>
            <a:endParaRPr lang="en-US" sz="1600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106608" y="3972874"/>
            <a:ext cx="2383858" cy="381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Windows 2000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06607" y="4518448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XP</a:t>
            </a:r>
            <a:endParaRPr lang="en-US" sz="16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06607" y="504028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Vista</a:t>
            </a:r>
            <a:endParaRPr lang="en-US" sz="16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106607" y="5588647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7</a:t>
            </a:r>
            <a:endParaRPr lang="en-US" sz="16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06607" y="6137692"/>
            <a:ext cx="2383859" cy="3578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/>
          <a:lstStyle/>
          <a:p>
            <a:pPr algn="ctr" eaLnBrk="0" hangingPunct="0"/>
            <a:r>
              <a:rPr lang="en-US" sz="1600" dirty="0" smtClean="0"/>
              <a:t>Windows 8</a:t>
            </a:r>
            <a:endParaRPr lang="en-US" sz="1600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478375" y="182210"/>
            <a:ext cx="1752600" cy="50414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Domestic Use</a:t>
            </a:r>
            <a:endParaRPr lang="en-US" sz="1600" dirty="0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3422236" y="1639535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Corporate Use</a:t>
            </a:r>
          </a:p>
        </p:txBody>
      </p:sp>
      <p:cxnSp>
        <p:nvCxnSpPr>
          <p:cNvPr id="37" name="Straight Arrow Connector 36"/>
          <p:cNvCxnSpPr>
            <a:stCxn id="4" idx="2"/>
            <a:endCxn id="16" idx="0"/>
          </p:cNvCxnSpPr>
          <p:nvPr/>
        </p:nvCxnSpPr>
        <p:spPr>
          <a:xfrm>
            <a:off x="7354673" y="1161398"/>
            <a:ext cx="0" cy="13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354673" y="148797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7354673" y="18281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>
            <a:off x="7354673" y="216832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>
            <a:off x="7354673" y="2508507"/>
            <a:ext cx="0" cy="44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3"/>
          </p:cNvCxnSpPr>
          <p:nvPr/>
        </p:nvCxnSpPr>
        <p:spPr>
          <a:xfrm flipH="1">
            <a:off x="5490467" y="2634219"/>
            <a:ext cx="1864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2"/>
            <a:endCxn id="24" idx="0"/>
          </p:cNvCxnSpPr>
          <p:nvPr/>
        </p:nvCxnSpPr>
        <p:spPr>
          <a:xfrm>
            <a:off x="4298538" y="2804308"/>
            <a:ext cx="0" cy="144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24" idx="2"/>
            <a:endCxn id="27" idx="0"/>
          </p:cNvCxnSpPr>
          <p:nvPr/>
        </p:nvCxnSpPr>
        <p:spPr>
          <a:xfrm flipH="1">
            <a:off x="4298537" y="3304021"/>
            <a:ext cx="1" cy="668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7" idx="2"/>
            <a:endCxn id="29" idx="0"/>
          </p:cNvCxnSpPr>
          <p:nvPr/>
        </p:nvCxnSpPr>
        <p:spPr>
          <a:xfrm>
            <a:off x="4298537" y="4353874"/>
            <a:ext cx="0" cy="16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29" idx="2"/>
            <a:endCxn id="30" idx="0"/>
          </p:cNvCxnSpPr>
          <p:nvPr/>
        </p:nvCxnSpPr>
        <p:spPr>
          <a:xfrm>
            <a:off x="4298537" y="4876316"/>
            <a:ext cx="0" cy="16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stCxn id="30" idx="2"/>
            <a:endCxn id="31" idx="0"/>
          </p:cNvCxnSpPr>
          <p:nvPr/>
        </p:nvCxnSpPr>
        <p:spPr>
          <a:xfrm>
            <a:off x="4298537" y="5398150"/>
            <a:ext cx="0" cy="19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31" idx="2"/>
            <a:endCxn id="32" idx="0"/>
          </p:cNvCxnSpPr>
          <p:nvPr/>
        </p:nvCxnSpPr>
        <p:spPr>
          <a:xfrm>
            <a:off x="4298537" y="5946515"/>
            <a:ext cx="0" cy="19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29" idx="3"/>
            <a:endCxn id="12" idx="1"/>
          </p:cNvCxnSpPr>
          <p:nvPr/>
        </p:nvCxnSpPr>
        <p:spPr>
          <a:xfrm>
            <a:off x="5490466" y="4697382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3"/>
            <a:endCxn id="13" idx="1"/>
          </p:cNvCxnSpPr>
          <p:nvPr/>
        </p:nvCxnSpPr>
        <p:spPr>
          <a:xfrm>
            <a:off x="5490466" y="521921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1" idx="3"/>
            <a:endCxn id="25" idx="1"/>
          </p:cNvCxnSpPr>
          <p:nvPr/>
        </p:nvCxnSpPr>
        <p:spPr>
          <a:xfrm>
            <a:off x="5490466" y="5767581"/>
            <a:ext cx="45313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2" idx="3"/>
            <a:endCxn id="26" idx="1"/>
          </p:cNvCxnSpPr>
          <p:nvPr/>
        </p:nvCxnSpPr>
        <p:spPr>
          <a:xfrm>
            <a:off x="5490466" y="6316626"/>
            <a:ext cx="453134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0" idx="1"/>
            <a:endCxn id="24" idx="3"/>
          </p:cNvCxnSpPr>
          <p:nvPr/>
        </p:nvCxnSpPr>
        <p:spPr>
          <a:xfrm flipH="1" flipV="1">
            <a:off x="5490467" y="3126450"/>
            <a:ext cx="453131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0" idx="2"/>
            <a:endCxn id="21" idx="0"/>
          </p:cNvCxnSpPr>
          <p:nvPr/>
        </p:nvCxnSpPr>
        <p:spPr>
          <a:xfrm>
            <a:off x="7354673" y="3312016"/>
            <a:ext cx="0" cy="14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1" idx="2"/>
            <a:endCxn id="22" idx="0"/>
          </p:cNvCxnSpPr>
          <p:nvPr/>
        </p:nvCxnSpPr>
        <p:spPr>
          <a:xfrm>
            <a:off x="7354673" y="3642930"/>
            <a:ext cx="0" cy="15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"/>
          <p:cNvSpPr>
            <a:spLocks noChangeArrowheads="1"/>
          </p:cNvSpPr>
          <p:nvPr/>
        </p:nvSpPr>
        <p:spPr bwMode="auto">
          <a:xfrm>
            <a:off x="259644" y="244371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3</a:t>
            </a:r>
          </a:p>
        </p:txBody>
      </p:sp>
      <p:sp>
        <p:nvSpPr>
          <p:cNvPr id="155" name="Rectangle 1"/>
          <p:cNvSpPr>
            <a:spLocks noChangeArrowheads="1"/>
          </p:cNvSpPr>
          <p:nvPr/>
        </p:nvSpPr>
        <p:spPr bwMode="auto">
          <a:xfrm>
            <a:off x="259644" y="2935949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NT Server 4</a:t>
            </a:r>
          </a:p>
        </p:txBody>
      </p:sp>
      <p:sp>
        <p:nvSpPr>
          <p:cNvPr id="156" name="Rectangle 1"/>
          <p:cNvSpPr>
            <a:spLocks noChangeArrowheads="1"/>
          </p:cNvSpPr>
          <p:nvPr/>
        </p:nvSpPr>
        <p:spPr bwMode="auto">
          <a:xfrm>
            <a:off x="262467" y="3972760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2000</a:t>
            </a:r>
          </a:p>
        </p:txBody>
      </p:sp>
      <p:sp>
        <p:nvSpPr>
          <p:cNvPr id="157" name="Rectangle 1"/>
          <p:cNvSpPr>
            <a:spLocks noChangeArrowheads="1"/>
          </p:cNvSpPr>
          <p:nvPr/>
        </p:nvSpPr>
        <p:spPr bwMode="auto">
          <a:xfrm>
            <a:off x="262467" y="4514877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2003 (+R2)</a:t>
            </a:r>
          </a:p>
        </p:txBody>
      </p:sp>
      <p:sp>
        <p:nvSpPr>
          <p:cNvPr id="158" name="Rectangle 1"/>
          <p:cNvSpPr>
            <a:spLocks noChangeArrowheads="1"/>
          </p:cNvSpPr>
          <p:nvPr/>
        </p:nvSpPr>
        <p:spPr bwMode="auto">
          <a:xfrm>
            <a:off x="259644" y="5028716"/>
            <a:ext cx="2238022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</a:t>
            </a:r>
          </a:p>
        </p:txBody>
      </p:sp>
      <p:sp>
        <p:nvSpPr>
          <p:cNvPr id="159" name="Rectangle 1"/>
          <p:cNvSpPr>
            <a:spLocks noChangeArrowheads="1"/>
          </p:cNvSpPr>
          <p:nvPr/>
        </p:nvSpPr>
        <p:spPr bwMode="auto">
          <a:xfrm>
            <a:off x="259645" y="557708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2008 R2</a:t>
            </a:r>
          </a:p>
        </p:txBody>
      </p:sp>
      <p:sp>
        <p:nvSpPr>
          <p:cNvPr id="160" name="Rectangle 1"/>
          <p:cNvSpPr>
            <a:spLocks noChangeArrowheads="1"/>
          </p:cNvSpPr>
          <p:nvPr/>
        </p:nvSpPr>
        <p:spPr bwMode="auto">
          <a:xfrm>
            <a:off x="259645" y="6134121"/>
            <a:ext cx="2223910" cy="3810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 2012</a:t>
            </a:r>
          </a:p>
        </p:txBody>
      </p:sp>
      <p:cxnSp>
        <p:nvCxnSpPr>
          <p:cNvPr id="161" name="Straight Arrow Connector 160"/>
          <p:cNvCxnSpPr>
            <a:stCxn id="29" idx="1"/>
            <a:endCxn id="157" idx="3"/>
          </p:cNvCxnSpPr>
          <p:nvPr/>
        </p:nvCxnSpPr>
        <p:spPr>
          <a:xfrm flipH="1">
            <a:off x="2500489" y="4697382"/>
            <a:ext cx="606118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7" idx="1"/>
          </p:cNvCxnSpPr>
          <p:nvPr/>
        </p:nvCxnSpPr>
        <p:spPr>
          <a:xfrm flipH="1">
            <a:off x="2483556" y="4163374"/>
            <a:ext cx="623052" cy="2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3" idx="1"/>
            <a:endCxn id="148" idx="3"/>
          </p:cNvCxnSpPr>
          <p:nvPr/>
        </p:nvCxnSpPr>
        <p:spPr>
          <a:xfrm flipH="1">
            <a:off x="2497666" y="2634219"/>
            <a:ext cx="608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4" idx="1"/>
            <a:endCxn id="155" idx="3"/>
          </p:cNvCxnSpPr>
          <p:nvPr/>
        </p:nvCxnSpPr>
        <p:spPr>
          <a:xfrm flipH="1" flipV="1">
            <a:off x="2497666" y="3126449"/>
            <a:ext cx="6089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1"/>
            <a:endCxn id="158" idx="3"/>
          </p:cNvCxnSpPr>
          <p:nvPr/>
        </p:nvCxnSpPr>
        <p:spPr>
          <a:xfrm flipH="1">
            <a:off x="2497666" y="5219216"/>
            <a:ext cx="608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1" idx="1"/>
            <a:endCxn id="159" idx="3"/>
          </p:cNvCxnSpPr>
          <p:nvPr/>
        </p:nvCxnSpPr>
        <p:spPr>
          <a:xfrm flipH="1">
            <a:off x="2483555" y="5767581"/>
            <a:ext cx="623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2" idx="1"/>
            <a:endCxn id="160" idx="3"/>
          </p:cNvCxnSpPr>
          <p:nvPr/>
        </p:nvCxnSpPr>
        <p:spPr>
          <a:xfrm flipH="1">
            <a:off x="2483555" y="6316626"/>
            <a:ext cx="623052" cy="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"/>
          <p:cNvSpPr>
            <a:spLocks noChangeArrowheads="1"/>
          </p:cNvSpPr>
          <p:nvPr/>
        </p:nvSpPr>
        <p:spPr bwMode="auto">
          <a:xfrm>
            <a:off x="505178" y="1658060"/>
            <a:ext cx="1752600" cy="51026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0" rIns="182880" anchor="ctr"/>
          <a:lstStyle/>
          <a:p>
            <a:pPr algn="ctr" eaLnBrk="0" hangingPunct="0"/>
            <a:r>
              <a:rPr lang="en-US" sz="16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95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148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Windows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/>
              <a:t>1975–1981: Microsoft boots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MS‑DOS</a:t>
            </a:r>
          </a:p>
          <a:p>
            <a:pPr lvl="1"/>
            <a:endParaRPr lang="en-US" dirty="0" smtClean="0"/>
          </a:p>
          <a:p>
            <a:r>
              <a:rPr lang="en-US" dirty="0"/>
              <a:t>1982–1985: </a:t>
            </a:r>
            <a:r>
              <a:rPr lang="en-US" dirty="0" smtClean="0"/>
              <a:t>Introducing</a:t>
            </a:r>
            <a:br>
              <a:rPr lang="en-US" dirty="0" smtClean="0"/>
            </a:br>
            <a:r>
              <a:rPr lang="en-US" dirty="0" smtClean="0"/>
              <a:t>Windows 1.0</a:t>
            </a:r>
          </a:p>
          <a:p>
            <a:endParaRPr lang="en-US" dirty="0" smtClean="0"/>
          </a:p>
          <a:p>
            <a:r>
              <a:rPr lang="en-US" dirty="0"/>
              <a:t>1987–1990: </a:t>
            </a:r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2.0–2.11 – More windows</a:t>
            </a:r>
            <a:endParaRPr lang="en-US" dirty="0"/>
          </a:p>
        </p:txBody>
      </p:sp>
      <p:pic>
        <p:nvPicPr>
          <p:cNvPr id="3074" name="Picture 2" descr="The Windows 1.0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93" y="2250997"/>
            <a:ext cx="2791132" cy="20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Windows 2.0 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93" y="4508596"/>
            <a:ext cx="2791132" cy="19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artingMsd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91" y="1187246"/>
            <a:ext cx="2223734" cy="8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3.0</a:t>
            </a:r>
          </a:p>
          <a:p>
            <a:pPr lvl="1"/>
            <a:r>
              <a:rPr lang="en-US" dirty="0" smtClean="0"/>
              <a:t>Release: May 1990</a:t>
            </a:r>
          </a:p>
          <a:p>
            <a:pPr lvl="1"/>
            <a:r>
              <a:rPr lang="en-US" dirty="0" smtClean="0"/>
              <a:t>Support end: Dec 2001</a:t>
            </a:r>
            <a:endParaRPr lang="en-US" dirty="0"/>
          </a:p>
          <a:p>
            <a:r>
              <a:rPr lang="en-US" dirty="0" smtClean="0">
                <a:solidFill>
                  <a:srgbClr val="8FAE2F"/>
                </a:solidFill>
              </a:rPr>
              <a:t>Able to compete with </a:t>
            </a:r>
          </a:p>
          <a:p>
            <a:pPr marL="0" indent="0">
              <a:buNone/>
            </a:pPr>
            <a:r>
              <a:rPr lang="en-US" dirty="0">
                <a:solidFill>
                  <a:srgbClr val="8FAE2F"/>
                </a:solidFill>
              </a:rPr>
              <a:t>	</a:t>
            </a:r>
            <a:r>
              <a:rPr lang="en-US" dirty="0" smtClean="0">
                <a:solidFill>
                  <a:srgbClr val="8FAE2F"/>
                </a:solidFill>
              </a:rPr>
              <a:t>Macintosh UI</a:t>
            </a:r>
          </a:p>
          <a:p>
            <a:r>
              <a:rPr lang="en-US" dirty="0" smtClean="0"/>
              <a:t>Multimedia upgrade kit</a:t>
            </a:r>
          </a:p>
          <a:p>
            <a:pPr lvl="1"/>
            <a:r>
              <a:rPr lang="en-US" dirty="0" smtClean="0"/>
              <a:t>CD-ROM</a:t>
            </a:r>
          </a:p>
          <a:p>
            <a:pPr lvl="1"/>
            <a:r>
              <a:rPr lang="en-US" dirty="0" smtClean="0"/>
              <a:t>Sound card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75" y="914400"/>
            <a:ext cx="4090219" cy="30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95</a:t>
            </a:r>
          </a:p>
          <a:p>
            <a:pPr lvl="1"/>
            <a:r>
              <a:rPr lang="en-US" dirty="0" smtClean="0"/>
              <a:t>Release: Aug 1995</a:t>
            </a:r>
          </a:p>
          <a:p>
            <a:pPr lvl="1"/>
            <a:r>
              <a:rPr lang="en-US" dirty="0" smtClean="0"/>
              <a:t>Support end: Dec 2001</a:t>
            </a:r>
            <a:endParaRPr lang="en-US" dirty="0"/>
          </a:p>
          <a:p>
            <a:r>
              <a:rPr lang="en-US" dirty="0" smtClean="0">
                <a:solidFill>
                  <a:srgbClr val="8FAE2F"/>
                </a:solidFill>
              </a:rPr>
              <a:t>Consumer oriented</a:t>
            </a:r>
          </a:p>
          <a:p>
            <a:r>
              <a:rPr lang="en-US" dirty="0" smtClean="0"/>
              <a:t>Key new features:</a:t>
            </a:r>
          </a:p>
          <a:p>
            <a:pPr lvl="1"/>
            <a:r>
              <a:rPr lang="en-US" dirty="0"/>
              <a:t>Win32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The “Start” button</a:t>
            </a:r>
          </a:p>
          <a:p>
            <a:pPr lvl="1"/>
            <a:r>
              <a:rPr lang="en-US" dirty="0" smtClean="0"/>
              <a:t>The taskbar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68" y="1482212"/>
            <a:ext cx="4113099" cy="30848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Windows 95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72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98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98</a:t>
            </a:r>
          </a:p>
          <a:p>
            <a:pPr lvl="1"/>
            <a:r>
              <a:rPr lang="en-US" dirty="0" smtClean="0"/>
              <a:t>Release: June 1998</a:t>
            </a:r>
          </a:p>
          <a:p>
            <a:pPr lvl="1"/>
            <a:r>
              <a:rPr lang="en-US" dirty="0" smtClean="0"/>
              <a:t>Support end: July 2006</a:t>
            </a:r>
          </a:p>
          <a:p>
            <a:pPr lvl="1"/>
            <a:endParaRPr lang="en-US" dirty="0"/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Windows Driver Model</a:t>
            </a:r>
          </a:p>
          <a:p>
            <a:pPr lvl="1"/>
            <a:r>
              <a:rPr lang="en-US" dirty="0" smtClean="0"/>
              <a:t>Wider support for USB</a:t>
            </a:r>
          </a:p>
          <a:p>
            <a:pPr lvl="1"/>
            <a:r>
              <a:rPr lang="en-US" dirty="0" smtClean="0"/>
              <a:t>ACPI support – Standby and Hibernate states</a:t>
            </a: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169" y="914400"/>
            <a:ext cx="3972232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Millennium Edition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ME (Mistake Edition)</a:t>
            </a:r>
          </a:p>
          <a:p>
            <a:pPr lvl="1"/>
            <a:r>
              <a:rPr lang="en-US" dirty="0" smtClean="0"/>
              <a:t>Release: Sep 2000</a:t>
            </a:r>
          </a:p>
          <a:p>
            <a:pPr lvl="1"/>
            <a:r>
              <a:rPr lang="en-US" dirty="0" smtClean="0"/>
              <a:t>Support end: Jul 2006</a:t>
            </a:r>
          </a:p>
          <a:p>
            <a:r>
              <a:rPr lang="en-US" dirty="0" smtClean="0">
                <a:solidFill>
                  <a:srgbClr val="8FAE2F"/>
                </a:solidFill>
              </a:rPr>
              <a:t>Main target home PC users</a:t>
            </a:r>
            <a:endParaRPr lang="en-US" dirty="0">
              <a:solidFill>
                <a:srgbClr val="8FAE2F"/>
              </a:solidFill>
            </a:endParaRPr>
          </a:p>
          <a:p>
            <a:r>
              <a:rPr lang="en-US" dirty="0" smtClean="0"/>
              <a:t>Key new features</a:t>
            </a:r>
          </a:p>
          <a:p>
            <a:pPr lvl="1"/>
            <a:r>
              <a:rPr lang="en-US" dirty="0" smtClean="0"/>
              <a:t>Customizable Windows Explorer toolbars</a:t>
            </a:r>
          </a:p>
          <a:p>
            <a:pPr lvl="1"/>
            <a:r>
              <a:rPr lang="en-US" dirty="0" smtClean="0"/>
              <a:t>Personalized menus</a:t>
            </a:r>
          </a:p>
          <a:p>
            <a:pPr lvl="1"/>
            <a:r>
              <a:rPr lang="en-US" dirty="0" smtClean="0"/>
              <a:t>Autocomplete in Windows Explorer address bar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00" y="1575840"/>
            <a:ext cx="3362899" cy="25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774</TotalTime>
  <Words>628</Words>
  <Application>Microsoft Office PowerPoint</Application>
  <PresentationFormat>On-screen Show (4:3)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Windows-based Applications History</vt:lpstr>
      <vt:lpstr>Table of Contents</vt:lpstr>
      <vt:lpstr>History of Windows OS</vt:lpstr>
      <vt:lpstr>Windows OS History</vt:lpstr>
      <vt:lpstr>First Windows Versions</vt:lpstr>
      <vt:lpstr>Windows 3.0</vt:lpstr>
      <vt:lpstr>Windows 95</vt:lpstr>
      <vt:lpstr>Windows 98</vt:lpstr>
      <vt:lpstr>Windows Millennium Edition</vt:lpstr>
      <vt:lpstr>Windows XP</vt:lpstr>
      <vt:lpstr>Windows Vista</vt:lpstr>
      <vt:lpstr>Windows 7</vt:lpstr>
      <vt:lpstr>Windows 8</vt:lpstr>
      <vt:lpstr>Windows 8.1</vt:lpstr>
      <vt:lpstr>Windows 10</vt:lpstr>
      <vt:lpstr>History of Windows OS for Mobile</vt:lpstr>
      <vt:lpstr>Windows Mobile History</vt:lpstr>
      <vt:lpstr>Ways to develop Windows Applications</vt:lpstr>
      <vt:lpstr>Microsoft Foundation Classes</vt:lpstr>
      <vt:lpstr>Windows forms</vt:lpstr>
      <vt:lpstr>WPF</vt:lpstr>
      <vt:lpstr>History of Windows Universal</vt:lpstr>
      <vt:lpstr>Windows 8.1 Universal Concepts</vt:lpstr>
      <vt:lpstr>Universal Windows Platform</vt:lpstr>
      <vt:lpstr>Unity3D</vt:lpstr>
      <vt:lpstr>Xamarin</vt:lpstr>
      <vt:lpstr>Windows-based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Nikolay Kostov</cp:lastModifiedBy>
  <cp:revision>287</cp:revision>
  <dcterms:created xsi:type="dcterms:W3CDTF">2013-03-07T17:10:55Z</dcterms:created>
  <dcterms:modified xsi:type="dcterms:W3CDTF">2015-12-08T20:50:59Z</dcterms:modified>
</cp:coreProperties>
</file>