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0445" autoAdjust="0"/>
  </p:normalViewPr>
  <p:slideViewPr>
    <p:cSldViewPr snapToGrid="0">
      <p:cViewPr varScale="1">
        <p:scale>
          <a:sx n="57" d="100"/>
          <a:sy n="57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7A22F-B8C0-412D-95E8-6CC7CE7DE3BB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59-C442-462D-AA1E-90E649E6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2859-C442-462D-AA1E-90E649E649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2859-C442-462D-AA1E-90E649E649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primitive</a:t>
            </a:r>
            <a:r>
              <a:rPr lang="en-US" dirty="0"/>
              <a:t> data type is one that is provided implicitly by the programming language</a:t>
            </a:r>
          </a:p>
          <a:p>
            <a:r>
              <a:rPr lang="en-US" dirty="0"/>
              <a:t>Each language has it’s own primitive data types</a:t>
            </a:r>
          </a:p>
          <a:p>
            <a:r>
              <a:rPr lang="en-US" dirty="0"/>
              <a:t>Generally speaking, a primitive data type is a type of data that cannot be broken down any further</a:t>
            </a:r>
          </a:p>
          <a:p>
            <a:r>
              <a:rPr lang="en-US" dirty="0"/>
              <a:t>The data type tells the C# compiler what kind of value a variable can hold</a:t>
            </a:r>
          </a:p>
          <a:p>
            <a:r>
              <a:rPr lang="en-US" dirty="0"/>
              <a:t>You can create data types too! These are called </a:t>
            </a:r>
            <a:r>
              <a:rPr lang="en-US" b="1" dirty="0"/>
              <a:t>complex</a:t>
            </a:r>
            <a:r>
              <a:rPr lang="en-US" dirty="0"/>
              <a:t> data types</a:t>
            </a:r>
          </a:p>
        </p:txBody>
      </p:sp>
    </p:spTree>
    <p:extLst>
      <p:ext uri="{BB962C8B-B14F-4D97-AF65-F5344CB8AC3E}">
        <p14:creationId xmlns:p14="http://schemas.microsoft.com/office/powerpoint/2010/main" val="315537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43423"/>
              </p:ext>
            </p:extLst>
          </p:nvPr>
        </p:nvGraphicFramePr>
        <p:xfrm>
          <a:off x="677863" y="2160588"/>
          <a:ext cx="10870670" cy="43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37">
                  <a:extLst>
                    <a:ext uri="{9D8B030D-6E8A-4147-A177-3AD203B41FA5}">
                      <a16:colId xmlns:a16="http://schemas.microsoft.com/office/drawing/2014/main" val="11094302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42689196"/>
                    </a:ext>
                  </a:extLst>
                </a:gridCol>
                <a:gridCol w="2218267">
                  <a:extLst>
                    <a:ext uri="{9D8B030D-6E8A-4147-A177-3AD203B41FA5}">
                      <a16:colId xmlns:a16="http://schemas.microsoft.com/office/drawing/2014/main" val="25718055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51086834"/>
                    </a:ext>
                  </a:extLst>
                </a:gridCol>
                <a:gridCol w="3894666">
                  <a:extLst>
                    <a:ext uri="{9D8B030D-6E8A-4147-A177-3AD203B41FA5}">
                      <a16:colId xmlns:a16="http://schemas.microsoft.com/office/drawing/2014/main" val="3085663830"/>
                    </a:ext>
                  </a:extLst>
                </a:gridCol>
              </a:tblGrid>
              <a:tr h="497945">
                <a:tc>
                  <a:txBody>
                    <a:bodyPr/>
                    <a:lstStyle/>
                    <a:p>
                      <a:r>
                        <a:rPr lang="en-US" dirty="0"/>
                        <a:t>C#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9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0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 –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 –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5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 –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3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9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</a:t>
                      </a:r>
                      <a:r>
                        <a:rPr lang="en-US" baseline="0" dirty="0"/>
                        <a:t>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9,223,372,036,854,775,808 - 9,223,372,036,854,775,807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5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18,446,744,073,709,551,615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4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Single-precision floating point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-3.402823e38 - 3.402823e38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6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12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884072"/>
              </p:ext>
            </p:extLst>
          </p:nvPr>
        </p:nvGraphicFramePr>
        <p:xfrm>
          <a:off x="677863" y="2160588"/>
          <a:ext cx="1087067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37">
                  <a:extLst>
                    <a:ext uri="{9D8B030D-6E8A-4147-A177-3AD203B41FA5}">
                      <a16:colId xmlns:a16="http://schemas.microsoft.com/office/drawing/2014/main" val="11094302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42689196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25718055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51086834"/>
                    </a:ext>
                  </a:extLst>
                </a:gridCol>
                <a:gridCol w="3386666">
                  <a:extLst>
                    <a:ext uri="{9D8B030D-6E8A-4147-A177-3AD203B41FA5}">
                      <a16:colId xmlns:a16="http://schemas.microsoft.com/office/drawing/2014/main" val="3085663830"/>
                    </a:ext>
                  </a:extLst>
                </a:gridCol>
              </a:tblGrid>
              <a:tr h="497945">
                <a:tc>
                  <a:txBody>
                    <a:bodyPr/>
                    <a:lstStyle/>
                    <a:p>
                      <a:r>
                        <a:rPr lang="en-US" dirty="0"/>
                        <a:t>C#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9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floating point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-1.79769313486232e308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1.79769313486232e308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0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</a:t>
                      </a:r>
                      <a:r>
                        <a:rPr lang="en-US" baseline="0" dirty="0"/>
                        <a:t> Unicode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</a:t>
                      </a:r>
                      <a:r>
                        <a:rPr lang="en-US" baseline="0" dirty="0"/>
                        <a:t> symbols used in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5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Boolean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5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r>
                        <a:rPr lang="en-US" baseline="0" dirty="0"/>
                        <a:t> type of all other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sequence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up to 2 billion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3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Precise</a:t>
                      </a:r>
                      <a:r>
                        <a:rPr lang="en-US" baseline="0" dirty="0"/>
                        <a:t> fractional or integral type that can represent numbers with 29 significant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±1.0 × 10e−28 to ±7.9 × 10e28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9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 Types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data types differ not only in the data they hold, but in how the data is held</a:t>
            </a:r>
          </a:p>
          <a:p>
            <a:r>
              <a:rPr lang="en-US" dirty="0"/>
              <a:t>Data types are either </a:t>
            </a:r>
            <a:r>
              <a:rPr lang="en-US" b="1" dirty="0"/>
              <a:t>value </a:t>
            </a:r>
            <a:r>
              <a:rPr lang="en-US" dirty="0"/>
              <a:t>types or </a:t>
            </a:r>
            <a:r>
              <a:rPr lang="en-US" b="1" dirty="0"/>
              <a:t>reference</a:t>
            </a:r>
            <a:r>
              <a:rPr lang="en-US" dirty="0"/>
              <a:t> types</a:t>
            </a:r>
          </a:p>
          <a:p>
            <a:r>
              <a:rPr lang="en-US" dirty="0"/>
              <a:t>This is important to know for a couple of reasons:</a:t>
            </a:r>
          </a:p>
          <a:p>
            <a:pPr lvl="1"/>
            <a:r>
              <a:rPr lang="en-US" dirty="0"/>
              <a:t>It is important if you are concerned about the performance of your application</a:t>
            </a:r>
          </a:p>
          <a:p>
            <a:pPr lvl="1"/>
            <a:r>
              <a:rPr lang="en-US" dirty="0"/>
              <a:t>It is useful for understanding how C# manages memory</a:t>
            </a:r>
          </a:p>
        </p:txBody>
      </p:sp>
    </p:spTree>
    <p:extLst>
      <p:ext uri="{BB962C8B-B14F-4D97-AF65-F5344CB8AC3E}">
        <p14:creationId xmlns:p14="http://schemas.microsoft.com/office/powerpoint/2010/main" val="231586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primitive except object and string are value types</a:t>
            </a:r>
          </a:p>
          <a:p>
            <a:r>
              <a:rPr lang="en-US" dirty="0"/>
              <a:t>Value types are stored in memory on a construct called the </a:t>
            </a:r>
            <a:r>
              <a:rPr lang="en-US" b="1" dirty="0"/>
              <a:t>stack</a:t>
            </a:r>
            <a:endParaRPr lang="en-US" dirty="0"/>
          </a:p>
          <a:p>
            <a:r>
              <a:rPr lang="en-US" dirty="0"/>
              <a:t>When value types go out of scope, the value is discarded from the stack and forgotten</a:t>
            </a:r>
          </a:p>
          <a:p>
            <a:pPr lvl="1"/>
            <a:r>
              <a:rPr lang="en-US" dirty="0"/>
              <a:t>When value types are passed from complex type to complex type, copies are made and those copies are what is passed</a:t>
            </a:r>
          </a:p>
          <a:p>
            <a:r>
              <a:rPr lang="en-US" dirty="0"/>
              <a:t>The stack is efficient, but the limited lifetime of value types make them less suited for sharing data between different complex C# types</a:t>
            </a:r>
          </a:p>
        </p:txBody>
      </p:sp>
    </p:spTree>
    <p:extLst>
      <p:ext uri="{BB962C8B-B14F-4D97-AF65-F5344CB8AC3E}">
        <p14:creationId xmlns:p14="http://schemas.microsoft.com/office/powerpoint/2010/main" val="188141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 </a:t>
            </a:r>
            <a:r>
              <a:rPr lang="en-US" dirty="0"/>
              <a:t>types are generally thought of as complex data types</a:t>
            </a:r>
          </a:p>
          <a:p>
            <a:r>
              <a:rPr lang="en-US" dirty="0"/>
              <a:t>The object and string types are both reference types</a:t>
            </a:r>
          </a:p>
          <a:p>
            <a:r>
              <a:rPr lang="en-US" dirty="0"/>
              <a:t>All custom classes are also reference types</a:t>
            </a:r>
          </a:p>
          <a:p>
            <a:r>
              <a:rPr lang="en-US" dirty="0"/>
              <a:t>Reference types are stored on a place in memory called the </a:t>
            </a:r>
            <a:r>
              <a:rPr lang="en-US" b="1" dirty="0"/>
              <a:t>heap</a:t>
            </a:r>
            <a:endParaRPr lang="en-US" dirty="0"/>
          </a:p>
          <a:p>
            <a:r>
              <a:rPr lang="en-US" dirty="0"/>
              <a:t>Data persists in the heap until the </a:t>
            </a:r>
            <a:r>
              <a:rPr lang="en-US" dirty="0" err="1"/>
              <a:t>.net</a:t>
            </a:r>
            <a:r>
              <a:rPr lang="en-US" dirty="0"/>
              <a:t> garbage collector clears the memory space.</a:t>
            </a:r>
          </a:p>
          <a:p>
            <a:r>
              <a:rPr lang="en-US" dirty="0"/>
              <a:t>Reference types have a greater memory footprint, but have the advantage of being accessible from other complex data types in different scopes.</a:t>
            </a:r>
          </a:p>
        </p:txBody>
      </p:sp>
    </p:spTree>
    <p:extLst>
      <p:ext uri="{BB962C8B-B14F-4D97-AF65-F5344CB8AC3E}">
        <p14:creationId xmlns:p14="http://schemas.microsoft.com/office/powerpoint/2010/main" val="320397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converting a value type to a reference type, </a:t>
            </a:r>
            <a:r>
              <a:rPr lang="en-US" b="1" dirty="0"/>
              <a:t>boxing</a:t>
            </a:r>
            <a:r>
              <a:rPr lang="en-US" dirty="0"/>
              <a:t> occurs.</a:t>
            </a:r>
          </a:p>
          <a:p>
            <a:r>
              <a:rPr lang="en-US" dirty="0"/>
              <a:t>When boxing, a reference variable is created that points to a new copy of the value type on the heap and the stack value is destroyed.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5; 	//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 value type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Object o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	//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now boxed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i.ToString</a:t>
            </a:r>
            <a:r>
              <a:rPr lang="en-US" dirty="0">
                <a:latin typeface="Consolas" panose="020B0609020204030204" pitchFamily="49" charset="0"/>
              </a:rPr>
              <a:t>()); 	//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now boxed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Originally,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 value type stored on the stack.</a:t>
            </a:r>
          </a:p>
          <a:p>
            <a:r>
              <a:rPr lang="en-US" dirty="0">
                <a:latin typeface="Consolas" panose="020B0609020204030204" pitchFamily="49" charset="0"/>
              </a:rPr>
              <a:t>In both cases above,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changed to a reference type and the stack value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93813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27775" cy="4437638"/>
          </a:xfrm>
        </p:spPr>
        <p:txBody>
          <a:bodyPr>
            <a:normAutofit/>
          </a:bodyPr>
          <a:lstStyle/>
          <a:p>
            <a:r>
              <a:rPr lang="en-US" b="1" dirty="0"/>
              <a:t>Unboxing </a:t>
            </a:r>
            <a:r>
              <a:rPr lang="en-US" dirty="0"/>
              <a:t>occurs when converting a reference type to a value type.</a:t>
            </a:r>
          </a:p>
          <a:p>
            <a:r>
              <a:rPr lang="en-US" dirty="0"/>
              <a:t>When a value is unboxed, its boxed reference value is copied to a new value on the stack.</a:t>
            </a:r>
          </a:p>
          <a:p>
            <a:r>
              <a:rPr lang="en-US" dirty="0"/>
              <a:t>This normally occurs when you are using complex types to store primitive value types.</a:t>
            </a:r>
          </a:p>
          <a:p>
            <a:r>
              <a:rPr lang="en-US" dirty="0"/>
              <a:t>Example: when you store an integer on a complex type it is boxed.</a:t>
            </a:r>
          </a:p>
          <a:p>
            <a:r>
              <a:rPr lang="en-US" dirty="0"/>
              <a:t>Example: when you retrieve an integer from a complex type it is unboxed.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 = 5;	// number is a value type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</a:rPr>
              <a:t> = (object)number;	//</a:t>
            </a:r>
            <a:r>
              <a:rPr lang="en-US" dirty="0" err="1">
                <a:latin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</a:rPr>
              <a:t> is a reference type boxing number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number2 =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</a:rPr>
              <a:t>;	// number2 is a value type, unboxes </a:t>
            </a:r>
            <a:r>
              <a:rPr lang="en-US" dirty="0" err="1">
                <a:latin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</a:rPr>
              <a:t> into an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0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an example of a simple piece of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addOne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number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When passing value data into methods, a copy is created on the stack.</a:t>
            </a:r>
          </a:p>
          <a:p>
            <a:r>
              <a:rPr lang="en-US" dirty="0">
                <a:latin typeface="Consolas" panose="020B0609020204030204" pitchFamily="49" charset="0"/>
              </a:rPr>
              <a:t>What happens if this method is executed many times sequentially?</a:t>
            </a:r>
          </a:p>
          <a:p>
            <a:r>
              <a:rPr lang="en-US" dirty="0">
                <a:latin typeface="Consolas" panose="020B0609020204030204" pitchFamily="49" charset="0"/>
              </a:rPr>
              <a:t>Performance may suffer as the stack becomes bloated. </a:t>
            </a:r>
          </a:p>
        </p:txBody>
      </p:sp>
    </p:spTree>
    <p:extLst>
      <p:ext uri="{BB962C8B-B14F-4D97-AF65-F5344CB8AC3E}">
        <p14:creationId xmlns:p14="http://schemas.microsoft.com/office/powerpoint/2010/main" val="102171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Considerations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situations like this, the value type should be passed in by reference.</a:t>
            </a:r>
          </a:p>
          <a:p>
            <a:r>
              <a:rPr lang="en-US" dirty="0"/>
              <a:t>Passing a value by reference is like passing the address of the memory space for the data rather than a copy of the data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AddOne</a:t>
            </a:r>
            <a:r>
              <a:rPr lang="en-US" dirty="0">
                <a:latin typeface="Consolas" panose="020B0609020204030204" pitchFamily="49" charset="0"/>
              </a:rPr>
              <a:t>(ref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number)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number +=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1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you want a program that….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might look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(“I have a dog. He is called Bill.”);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(“Bill likes to eat food.”);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children and Bill get along great!”);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dog Bill barks at my neighbor, whose name is Bill”);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happens when you get a new dog? Or you give this program to a friend so they can talk about their dog? </a:t>
            </a:r>
          </a:p>
          <a:p>
            <a:r>
              <a:rPr lang="en-US" dirty="0" err="1"/>
              <a:t>Ctrl+F</a:t>
            </a:r>
            <a:r>
              <a:rPr lang="en-US" dirty="0"/>
              <a:t> – Error prone and tedious</a:t>
            </a:r>
          </a:p>
        </p:txBody>
      </p:sp>
    </p:spTree>
    <p:extLst>
      <p:ext uri="{BB962C8B-B14F-4D97-AF65-F5344CB8AC3E}">
        <p14:creationId xmlns:p14="http://schemas.microsoft.com/office/powerpoint/2010/main" val="250055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was introduced in C# 3.0</a:t>
            </a:r>
          </a:p>
          <a:p>
            <a:r>
              <a:rPr lang="en-US" dirty="0" err="1"/>
              <a:t>var</a:t>
            </a:r>
            <a:r>
              <a:rPr lang="en-US" dirty="0"/>
              <a:t> is a statically typed variable, which means that the type is determined at compile time and is inferred based on the data the variable was initialized with.</a:t>
            </a:r>
          </a:p>
          <a:p>
            <a:r>
              <a:rPr lang="en-US" dirty="0" err="1"/>
              <a:t>var</a:t>
            </a:r>
            <a:r>
              <a:rPr lang="en-US" dirty="0"/>
              <a:t> types are required to be initialized at the time they are declared.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does not</a:t>
            </a:r>
            <a:r>
              <a:rPr lang="en-US" dirty="0"/>
              <a:t> allow you to change the data type it represents once it has been initialized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7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was introduced in C# 4.0</a:t>
            </a:r>
          </a:p>
          <a:p>
            <a:r>
              <a:rPr lang="en-US" dirty="0"/>
              <a:t>dynamic is a dynamically types variable and the data type for it is determined at </a:t>
            </a:r>
            <a:r>
              <a:rPr lang="en-US" b="1" dirty="0"/>
              <a:t>run time</a:t>
            </a:r>
            <a:r>
              <a:rPr lang="en-US" dirty="0"/>
              <a:t>.</a:t>
            </a:r>
          </a:p>
          <a:p>
            <a:r>
              <a:rPr lang="en-US" dirty="0"/>
              <a:t>dynamic type variables need not be initialized upon declaration.</a:t>
            </a:r>
          </a:p>
          <a:p>
            <a:r>
              <a:rPr lang="en-US" dirty="0"/>
              <a:t>dynamic </a:t>
            </a:r>
            <a:r>
              <a:rPr lang="en-US" b="1" dirty="0"/>
              <a:t>does</a:t>
            </a:r>
            <a:r>
              <a:rPr lang="en-US" dirty="0"/>
              <a:t> allow you to change the underlying type. This is because each time a dynamic variable is initialized it must infer the data type.</a:t>
            </a:r>
          </a:p>
          <a:p>
            <a:r>
              <a:rPr lang="en-US" dirty="0"/>
              <a:t>dynamic types are compiled into object in code, and are not converted to the inferred type until runtime.</a:t>
            </a:r>
          </a:p>
        </p:txBody>
      </p:sp>
    </p:spTree>
    <p:extLst>
      <p:ext uri="{BB962C8B-B14F-4D97-AF65-F5344CB8AC3E}">
        <p14:creationId xmlns:p14="http://schemas.microsoft.com/office/powerpoint/2010/main" val="163957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 to the dog’s name through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dog;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dog = “Spot”;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(dog);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 1: declaration statement</a:t>
            </a:r>
          </a:p>
          <a:p>
            <a:r>
              <a:rPr lang="en-US" dirty="0"/>
              <a:t>Line 2: assignment statement</a:t>
            </a:r>
          </a:p>
          <a:p>
            <a:r>
              <a:rPr lang="en-US" dirty="0"/>
              <a:t>We can also combine the declaration and assignment statements: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dog = “Spot”;</a:t>
            </a:r>
          </a:p>
        </p:txBody>
      </p:sp>
    </p:spTree>
    <p:extLst>
      <p:ext uri="{BB962C8B-B14F-4D97-AF65-F5344CB8AC3E}">
        <p14:creationId xmlns:p14="http://schemas.microsoft.com/office/powerpoint/2010/main" val="78107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add our variable to our original program.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(“I have a dog. He is called “ + dog + “.”);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(dog + “ likes to eat food.”);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children and “ + dog + ” get along great!”);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dog “ + dog + ” barks at my neighbor, whose name is Bill”);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Note the + operator. This is the concatenation operator and is used to glue “string literals” with string variables.</a:t>
            </a:r>
          </a:p>
        </p:txBody>
      </p:sp>
    </p:spTree>
    <p:extLst>
      <p:ext uri="{BB962C8B-B14F-4D97-AF65-F5344CB8AC3E}">
        <p14:creationId xmlns:p14="http://schemas.microsoft.com/office/powerpoint/2010/main" val="154533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also add a variable for our neighbor: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neighbor = “Homer”;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dog “ + dog + ” barks at my neighbor, whose name is “ + neighbor + “.”);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must be assigned a value before being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dog;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dog’s name is “ + dog + “.”); // Not OK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(“My dog’s name is “ + dog + “.”); // Not OK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dog;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 names do not matter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foo = “Bill”;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crackers = “Bill”;</a:t>
            </a:r>
          </a:p>
          <a:p>
            <a:endParaRPr lang="en-US" dirty="0"/>
          </a:p>
          <a:p>
            <a:r>
              <a:rPr lang="en-US" dirty="0"/>
              <a:t>But they need to be consistent!</a:t>
            </a:r>
          </a:p>
          <a:p>
            <a:r>
              <a:rPr lang="en-US" dirty="0"/>
              <a:t>C# Variable Name Rules:</a:t>
            </a:r>
          </a:p>
          <a:p>
            <a:pPr lvl="1"/>
            <a:r>
              <a:rPr lang="en-US" dirty="0"/>
              <a:t>An identifier must start with a letter or and underscore </a:t>
            </a:r>
          </a:p>
          <a:p>
            <a:pPr lvl="1"/>
            <a:r>
              <a:rPr lang="en-US" dirty="0"/>
              <a:t>After the first character, an identifier may contain numbers, letters, connectors, etc.</a:t>
            </a:r>
          </a:p>
          <a:p>
            <a:pPr lvl="1"/>
            <a:r>
              <a:rPr lang="en-US" dirty="0"/>
              <a:t>If the identifier is also a C# keyword, it must begin with “@”</a:t>
            </a:r>
          </a:p>
          <a:p>
            <a:r>
              <a:rPr lang="en-US" dirty="0"/>
              <a:t>As a rule of thumb, give variables meaningful names</a:t>
            </a:r>
          </a:p>
          <a:p>
            <a:pPr lvl="1"/>
            <a:r>
              <a:rPr lang="en-US" dirty="0" err="1"/>
              <a:t>animalName</a:t>
            </a:r>
            <a:r>
              <a:rPr lang="en-US" dirty="0"/>
              <a:t> and not </a:t>
            </a:r>
            <a:r>
              <a:rPr lang="en-US" dirty="0" err="1"/>
              <a:t>xyzjh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0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 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b="1" dirty="0"/>
              <a:t>variable</a:t>
            </a:r>
            <a:r>
              <a:rPr lang="en-US" dirty="0"/>
              <a:t> implies that the value can be changed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name = “George Washington”;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(name);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 = “John Adams”;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354473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 </a:t>
            </a:r>
            <a:r>
              <a:rPr lang="en-US" b="1" dirty="0"/>
              <a:t>strongly typed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This means that variables have to have their type declared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Int32 number = 32;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String message = “Hello World!”;</a:t>
            </a:r>
          </a:p>
        </p:txBody>
      </p:sp>
    </p:spTree>
    <p:extLst>
      <p:ext uri="{BB962C8B-B14F-4D97-AF65-F5344CB8AC3E}">
        <p14:creationId xmlns:p14="http://schemas.microsoft.com/office/powerpoint/2010/main" val="1143946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1321</Words>
  <Application>Microsoft Office PowerPoint</Application>
  <PresentationFormat>Widescreen</PresentationFormat>
  <Paragraphs>234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 3</vt:lpstr>
      <vt:lpstr>Facet</vt:lpstr>
      <vt:lpstr>Variables and Data Types</vt:lpstr>
      <vt:lpstr>Say you want a program that….</vt:lpstr>
      <vt:lpstr>Variables to the Rescue</vt:lpstr>
      <vt:lpstr>Variables to the Rescue</vt:lpstr>
      <vt:lpstr>Variables to the Rescue</vt:lpstr>
      <vt:lpstr>A Few Notes on Variables</vt:lpstr>
      <vt:lpstr>A Few Notes on Variables</vt:lpstr>
      <vt:lpstr>A Few Notes on Variables</vt:lpstr>
      <vt:lpstr>Data Types</vt:lpstr>
      <vt:lpstr>Primitive Data Types</vt:lpstr>
      <vt:lpstr>Primitive Data Types</vt:lpstr>
      <vt:lpstr>Primitive Data Types</vt:lpstr>
      <vt:lpstr>Value and Reference Types </vt:lpstr>
      <vt:lpstr>Value Types</vt:lpstr>
      <vt:lpstr>Reference Types  </vt:lpstr>
      <vt:lpstr>Boxing </vt:lpstr>
      <vt:lpstr>Unboxing</vt:lpstr>
      <vt:lpstr>Performance Considerations</vt:lpstr>
      <vt:lpstr>Performance Considerations </vt:lpstr>
      <vt:lpstr>var </vt:lpstr>
      <vt:lpstr>dynamic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Data Types</dc:title>
  <dc:creator>Tim</dc:creator>
  <cp:lastModifiedBy>Tim</cp:lastModifiedBy>
  <cp:revision>18</cp:revision>
  <dcterms:created xsi:type="dcterms:W3CDTF">2016-07-15T14:59:39Z</dcterms:created>
  <dcterms:modified xsi:type="dcterms:W3CDTF">2016-07-16T03:11:10Z</dcterms:modified>
</cp:coreProperties>
</file>