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92" r:id="rId2"/>
    <p:sldId id="280" r:id="rId3"/>
    <p:sldId id="281" r:id="rId4"/>
    <p:sldId id="277" r:id="rId5"/>
    <p:sldId id="257" r:id="rId6"/>
    <p:sldId id="258" r:id="rId7"/>
    <p:sldId id="282" r:id="rId8"/>
    <p:sldId id="283" r:id="rId9"/>
    <p:sldId id="265" r:id="rId10"/>
    <p:sldId id="293" r:id="rId11"/>
    <p:sldId id="268" r:id="rId12"/>
    <p:sldId id="269" r:id="rId13"/>
    <p:sldId id="270" r:id="rId14"/>
    <p:sldId id="271" r:id="rId15"/>
    <p:sldId id="284" r:id="rId16"/>
    <p:sldId id="285" r:id="rId17"/>
    <p:sldId id="286" r:id="rId18"/>
    <p:sldId id="287" r:id="rId19"/>
    <p:sldId id="288" r:id="rId20"/>
    <p:sldId id="289" r:id="rId21"/>
    <p:sldId id="290" r:id="rId22"/>
    <p:sldId id="29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62432-F041-41EE-98B2-EB250D2696E2}" type="datetimeFigureOut">
              <a:rPr lang="zh-CN" altLang="en-US" smtClean="0"/>
              <a:pPr/>
              <a:t>2015/3/21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85310-3034-4C73-A6C5-F2D75CCE8279}" type="slidenum">
              <a:rPr lang="zh-CN" altLang="en-US" smtClean="0"/>
              <a:pPr/>
              <a:t>‹#›</a:t>
            </a:fld>
            <a:endParaRPr lang="zh-CN" altLang="en-US"/>
          </a:p>
        </p:txBody>
      </p:sp>
    </p:spTree>
    <p:extLst>
      <p:ext uri="{BB962C8B-B14F-4D97-AF65-F5344CB8AC3E}">
        <p14:creationId xmlns:p14="http://schemas.microsoft.com/office/powerpoint/2010/main" val="121228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5485310-3034-4C73-A6C5-F2D75CCE8279}" type="slidenum">
              <a:rPr lang="zh-CN" altLang="en-US" smtClean="0"/>
              <a:pPr/>
              <a:t>3</a:t>
            </a:fld>
            <a:endParaRPr lang="zh-CN" altLang="en-US"/>
          </a:p>
        </p:txBody>
      </p:sp>
    </p:spTree>
    <p:extLst>
      <p:ext uri="{BB962C8B-B14F-4D97-AF65-F5344CB8AC3E}">
        <p14:creationId xmlns:p14="http://schemas.microsoft.com/office/powerpoint/2010/main" val="135781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057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6772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9592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111200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3223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2449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7207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11051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7751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7167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2777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9400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6403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3399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4115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4043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1226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0820CF-B880-4189-942D-D702A7CBA730}" type="datetimeFigureOut">
              <a:rPr lang="zh-CN" altLang="en-US" smtClean="0"/>
              <a:pPr/>
              <a:t>2015/3/21</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454090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2708920"/>
            <a:ext cx="6624736" cy="1354217"/>
          </a:xfrm>
          <a:prstGeom prst="rect">
            <a:avLst/>
          </a:prstGeom>
          <a:noFill/>
        </p:spPr>
        <p:txBody>
          <a:bodyPr wrap="square" rtlCol="0">
            <a:spAutoFit/>
          </a:bodyPr>
          <a:lstStyle/>
          <a:p>
            <a:pPr algn="ctr"/>
            <a:r>
              <a:rPr lang="en-US" sz="5400" dirty="0" smtClean="0"/>
              <a:t>Smart Horn</a:t>
            </a:r>
          </a:p>
          <a:p>
            <a:pPr algn="r"/>
            <a:r>
              <a:rPr lang="en-US" sz="2800" dirty="0" smtClean="0"/>
              <a:t> Imagine the world</a:t>
            </a:r>
            <a:endParaRPr lang="en-US" sz="2800" dirty="0"/>
          </a:p>
        </p:txBody>
      </p:sp>
    </p:spTree>
    <p:extLst>
      <p:ext uri="{BB962C8B-B14F-4D97-AF65-F5344CB8AC3E}">
        <p14:creationId xmlns:p14="http://schemas.microsoft.com/office/powerpoint/2010/main" val="9278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4348" y="600055"/>
            <a:ext cx="2786082" cy="685805"/>
            <a:chOff x="714348" y="600055"/>
            <a:chExt cx="2786082" cy="685805"/>
          </a:xfrm>
        </p:grpSpPr>
        <p:sp>
          <p:nvSpPr>
            <p:cNvPr id="3" name="半闭框 2"/>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Box 6"/>
            <p:cNvSpPr txBox="1"/>
            <p:nvPr/>
          </p:nvSpPr>
          <p:spPr>
            <a:xfrm>
              <a:off x="928662" y="857232"/>
              <a:ext cx="2571768" cy="369332"/>
            </a:xfrm>
            <a:prstGeom prst="rect">
              <a:avLst/>
            </a:prstGeom>
            <a:noFill/>
          </p:spPr>
          <p:txBody>
            <a:bodyPr wrap="square" rtlCol="0">
              <a:spAutoFit/>
            </a:bodyPr>
            <a:lstStyle/>
            <a:p>
              <a:r>
                <a:rPr lang="zh-CN" altLang="en-US" dirty="0">
                  <a:solidFill>
                    <a:srgbClr val="FA6F06"/>
                  </a:solidFill>
                  <a:latin typeface="微软雅黑" pitchFamily="34" charset="-122"/>
                  <a:ea typeface="微软雅黑" pitchFamily="34" charset="-122"/>
                </a:rPr>
                <a:t>实物图</a:t>
              </a:r>
            </a:p>
          </p:txBody>
        </p: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804" y="1543037"/>
            <a:ext cx="7740352" cy="4358307"/>
          </a:xfrm>
          <a:prstGeom prst="rect">
            <a:avLst/>
          </a:prstGeom>
        </p:spPr>
      </p:pic>
    </p:spTree>
    <p:extLst>
      <p:ext uri="{BB962C8B-B14F-4D97-AF65-F5344CB8AC3E}">
        <p14:creationId xmlns:p14="http://schemas.microsoft.com/office/powerpoint/2010/main" val="137920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onny\Desktop\360软件小助手截图20150307205609.png"/>
          <p:cNvPicPr>
            <a:picLocks noChangeAspect="1" noChangeArrowheads="1"/>
          </p:cNvPicPr>
          <p:nvPr/>
        </p:nvPicPr>
        <p:blipFill>
          <a:blip r:embed="rId2"/>
          <a:srcRect/>
          <a:stretch>
            <a:fillRect/>
          </a:stretch>
        </p:blipFill>
        <p:spPr bwMode="auto">
          <a:xfrm>
            <a:off x="928662" y="1483741"/>
            <a:ext cx="7211432" cy="4382112"/>
          </a:xfrm>
          <a:prstGeom prst="rect">
            <a:avLst/>
          </a:prstGeom>
          <a:noFill/>
        </p:spPr>
      </p:pic>
      <p:sp>
        <p:nvSpPr>
          <p:cNvPr id="6" name="半闭框 5"/>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6"/>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Designing Scheme</a:t>
            </a:r>
            <a:endParaRPr lang="zh-CN" altLang="en-US" dirty="0">
              <a:solidFill>
                <a:srgbClr val="FA6F0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plus(in)">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54" y="2571744"/>
            <a:ext cx="7715336" cy="2308324"/>
          </a:xfrm>
          <a:prstGeom prst="rect">
            <a:avLst/>
          </a:prstGeom>
          <a:noFill/>
        </p:spPr>
        <p:txBody>
          <a:bodyPr wrap="square" rtlCol="0">
            <a:spAutoFit/>
          </a:bodyPr>
          <a:lstStyle/>
          <a:p>
            <a:r>
              <a:rPr lang="en-US" dirty="0" smtClean="0"/>
              <a:t>Near the car antenna, there will be a microphone equipped to sample the outside ambient noise data and upload the signal to the phone via Bluetooth operations inside the cell phone. The smart phone will frequency shift to the signal and transmits the new signal back to the sound source of the car horn via Bluetooth, changing the vibration frequency of it to make it obviously different from environment ambient noise.</a:t>
            </a:r>
            <a:endParaRPr lang="zh-CN" altLang="en-US" dirty="0" smtClean="0"/>
          </a:p>
          <a:p>
            <a:endParaRPr lang="zh-CN" altLang="en-US" dirty="0"/>
          </a:p>
        </p:txBody>
      </p:sp>
      <p:sp>
        <p:nvSpPr>
          <p:cNvPr id="4" name="半闭框 3"/>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TextBox 4"/>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Software Design</a:t>
            </a:r>
            <a:endParaRPr lang="zh-CN" altLang="en-US" dirty="0">
              <a:solidFill>
                <a:srgbClr val="FA6F0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000240"/>
            <a:ext cx="7715304" cy="3693319"/>
          </a:xfrm>
          <a:prstGeom prst="rect">
            <a:avLst/>
          </a:prstGeom>
          <a:noFill/>
        </p:spPr>
        <p:txBody>
          <a:bodyPr wrap="square" rtlCol="0">
            <a:spAutoFit/>
          </a:bodyPr>
          <a:lstStyle/>
          <a:p>
            <a:r>
              <a:rPr lang="en-US" dirty="0" smtClean="0"/>
              <a:t>Voice recognition system is installed in the phone, and users can inform the phone of some road congestions and the volume of traffic. This information will be uploaded to the 3 G / 4 G network to the cloud. </a:t>
            </a:r>
          </a:p>
          <a:p>
            <a:endParaRPr lang="en-US" dirty="0" smtClean="0"/>
          </a:p>
          <a:p>
            <a:r>
              <a:rPr lang="en-US" dirty="0" smtClean="0"/>
              <a:t>According to the uploaded number and contents, the system will draw a map in which the congestion degree can be divided into four ranks that identified with four different colors: red, orange, yellow and green. It is convenient for the driver to find the most suitable route in the shortest possible time. Feedback the map to the phone and the user can choose the best travel route by looking up this map. Travel can be more convenient, and travel time can be shortened appropriately.</a:t>
            </a:r>
            <a:endParaRPr lang="zh-CN" altLang="en-US" dirty="0"/>
          </a:p>
        </p:txBody>
      </p:sp>
      <p:sp>
        <p:nvSpPr>
          <p:cNvPr id="3" name="半闭框 2"/>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Box 3"/>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Data Transmission</a:t>
            </a:r>
            <a:endParaRPr lang="zh-CN" altLang="en-US" dirty="0">
              <a:solidFill>
                <a:srgbClr val="FA6F0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Sonny\Desktop\晚上.jpg"/>
          <p:cNvPicPr>
            <a:picLocks noChangeAspect="1" noChangeArrowheads="1"/>
          </p:cNvPicPr>
          <p:nvPr/>
        </p:nvPicPr>
        <p:blipFill>
          <a:blip r:embed="rId2"/>
          <a:srcRect/>
          <a:stretch>
            <a:fillRect/>
          </a:stretch>
        </p:blipFill>
        <p:spPr bwMode="auto">
          <a:xfrm>
            <a:off x="1187624" y="4022441"/>
            <a:ext cx="5086234" cy="2484809"/>
          </a:xfrm>
          <a:prstGeom prst="rect">
            <a:avLst/>
          </a:prstGeom>
          <a:noFill/>
        </p:spPr>
      </p:pic>
      <p:sp>
        <p:nvSpPr>
          <p:cNvPr id="6" name="矩形 5"/>
          <p:cNvSpPr/>
          <p:nvPr/>
        </p:nvSpPr>
        <p:spPr>
          <a:xfrm>
            <a:off x="1034190" y="1684353"/>
            <a:ext cx="1566539" cy="923330"/>
          </a:xfrm>
          <a:prstGeom prst="rect">
            <a:avLst/>
          </a:prstGeom>
        </p:spPr>
        <p:txBody>
          <a:bodyPr wrap="square">
            <a:spAutoFit/>
          </a:bodyPr>
          <a:lstStyle/>
          <a:p>
            <a:r>
              <a:rPr lang="en-US" dirty="0" smtClean="0"/>
              <a:t>12</a:t>
            </a:r>
            <a:r>
              <a:rPr lang="zh-CN" altLang="en-US" dirty="0" smtClean="0"/>
              <a:t>月上海早</a:t>
            </a:r>
            <a:r>
              <a:rPr lang="en-US" dirty="0" smtClean="0"/>
              <a:t>10</a:t>
            </a:r>
            <a:r>
              <a:rPr lang="zh-CN" altLang="en-US" dirty="0" smtClean="0"/>
              <a:t>点测试结果</a:t>
            </a:r>
            <a:r>
              <a:rPr lang="en-US" dirty="0" smtClean="0"/>
              <a:t>-</a:t>
            </a:r>
            <a:r>
              <a:rPr lang="zh-CN" altLang="en-US" dirty="0" smtClean="0"/>
              <a:t>散点图</a:t>
            </a:r>
            <a:endParaRPr lang="zh-CN" altLang="en-US" dirty="0"/>
          </a:p>
        </p:txBody>
      </p:sp>
      <p:sp>
        <p:nvSpPr>
          <p:cNvPr id="7" name="矩形 6"/>
          <p:cNvSpPr/>
          <p:nvPr/>
        </p:nvSpPr>
        <p:spPr>
          <a:xfrm>
            <a:off x="7284424" y="4581128"/>
            <a:ext cx="1656184" cy="923330"/>
          </a:xfrm>
          <a:prstGeom prst="rect">
            <a:avLst/>
          </a:prstGeom>
        </p:spPr>
        <p:txBody>
          <a:bodyPr wrap="square">
            <a:spAutoFit/>
          </a:bodyPr>
          <a:lstStyle/>
          <a:p>
            <a:r>
              <a:rPr lang="en-US" dirty="0" smtClean="0"/>
              <a:t>12</a:t>
            </a:r>
            <a:r>
              <a:rPr lang="zh-CN" altLang="en-US" dirty="0" smtClean="0"/>
              <a:t>月上海晚</a:t>
            </a:r>
            <a:r>
              <a:rPr lang="en-US" dirty="0" smtClean="0"/>
              <a:t>7</a:t>
            </a:r>
            <a:r>
              <a:rPr lang="zh-CN" altLang="en-US" dirty="0" smtClean="0"/>
              <a:t>点测试结果</a:t>
            </a:r>
            <a:r>
              <a:rPr lang="en-US" dirty="0" smtClean="0"/>
              <a:t>-</a:t>
            </a:r>
            <a:r>
              <a:rPr lang="zh-CN" altLang="en-US" dirty="0" smtClean="0"/>
              <a:t>散点图</a:t>
            </a:r>
            <a:endParaRPr lang="zh-CN" altLang="en-US" dirty="0"/>
          </a:p>
        </p:txBody>
      </p:sp>
      <p:pic>
        <p:nvPicPr>
          <p:cNvPr id="5127" name="Picture 7" descr="C:\Users\Sonny\Desktop\上午.png"/>
          <p:cNvPicPr>
            <a:picLocks noChangeAspect="1" noChangeArrowheads="1"/>
          </p:cNvPicPr>
          <p:nvPr/>
        </p:nvPicPr>
        <p:blipFill>
          <a:blip r:embed="rId3"/>
          <a:srcRect/>
          <a:stretch>
            <a:fillRect/>
          </a:stretch>
        </p:blipFill>
        <p:spPr bwMode="auto">
          <a:xfrm>
            <a:off x="2843808" y="1190860"/>
            <a:ext cx="5268708" cy="2652971"/>
          </a:xfrm>
          <a:prstGeom prst="rect">
            <a:avLst/>
          </a:prstGeom>
          <a:noFill/>
        </p:spPr>
      </p:pic>
      <p:sp>
        <p:nvSpPr>
          <p:cNvPr id="8" name="半闭框 7"/>
          <p:cNvSpPr/>
          <p:nvPr/>
        </p:nvSpPr>
        <p:spPr>
          <a:xfrm>
            <a:off x="642910" y="385741"/>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857224" y="642918"/>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Cloud data control</a:t>
            </a:r>
            <a:endParaRPr lang="zh-CN" altLang="en-US" dirty="0">
              <a:solidFill>
                <a:srgbClr val="FA6F0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circle(in)">
                                      <p:cBhvr>
                                        <p:cTn id="7" dur="20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anim calcmode="lin" valueType="num">
                                      <p:cBhvr additive="base">
                                        <p:cTn id="19" dur="500" fill="hold"/>
                                        <p:tgtEl>
                                          <p:spTgt spid="5123"/>
                                        </p:tgtEl>
                                        <p:attrNameLst>
                                          <p:attrName>ppt_x</p:attrName>
                                        </p:attrNameLst>
                                      </p:cBhvr>
                                      <p:tavLst>
                                        <p:tav tm="0">
                                          <p:val>
                                            <p:strVal val="#ppt_x"/>
                                          </p:val>
                                        </p:tav>
                                        <p:tav tm="100000">
                                          <p:val>
                                            <p:strVal val="#ppt_x"/>
                                          </p:val>
                                        </p:tav>
                                      </p:tavLst>
                                    </p:anim>
                                    <p:anim calcmode="lin" valueType="num">
                                      <p:cBhvr additive="base">
                                        <p:cTn id="20"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1138225" y="2891741"/>
            <a:ext cx="1647825" cy="3114675"/>
          </a:xfrm>
          <a:prstGeom prst="rect">
            <a:avLst/>
          </a:prstGeom>
          <a:noFill/>
          <a:ln w="9525">
            <a:noFill/>
            <a:miter lim="800000"/>
            <a:headEnd/>
            <a:tailEnd/>
          </a:ln>
          <a:effectLst/>
        </p:spPr>
      </p:pic>
      <p:pic>
        <p:nvPicPr>
          <p:cNvPr id="4" name="Picture 1"/>
          <p:cNvPicPr>
            <a:picLocks noChangeAspect="1" noChangeArrowheads="1"/>
          </p:cNvPicPr>
          <p:nvPr/>
        </p:nvPicPr>
        <p:blipFill>
          <a:blip r:embed="rId2"/>
          <a:srcRect/>
          <a:stretch>
            <a:fillRect/>
          </a:stretch>
        </p:blipFill>
        <p:spPr bwMode="auto">
          <a:xfrm flipH="1">
            <a:off x="6357950" y="2963179"/>
            <a:ext cx="1643074" cy="3114675"/>
          </a:xfrm>
          <a:prstGeom prst="rect">
            <a:avLst/>
          </a:prstGeom>
          <a:noFill/>
          <a:ln w="9525">
            <a:noFill/>
            <a:miter lim="800000"/>
            <a:headEnd/>
            <a:tailEnd/>
          </a:ln>
          <a:effectLst/>
        </p:spPr>
      </p:pic>
      <p:sp>
        <p:nvSpPr>
          <p:cNvPr id="5" name="半闭框 4"/>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Q&amp;A</a:t>
            </a:r>
            <a:endParaRPr lang="zh-CN" altLang="en-US" dirty="0">
              <a:solidFill>
                <a:srgbClr val="FA6F06"/>
              </a:solidFill>
              <a:latin typeface="微软雅黑" pitchFamily="34" charset="-122"/>
              <a:ea typeface="微软雅黑" pitchFamily="34" charset="-122"/>
            </a:endParaRPr>
          </a:p>
        </p:txBody>
      </p:sp>
      <p:grpSp>
        <p:nvGrpSpPr>
          <p:cNvPr id="2" name="组合 1"/>
          <p:cNvGrpSpPr/>
          <p:nvPr/>
        </p:nvGrpSpPr>
        <p:grpSpPr>
          <a:xfrm>
            <a:off x="1871700" y="2077325"/>
            <a:ext cx="4629126" cy="1440338"/>
            <a:chOff x="1871700" y="2077325"/>
            <a:chExt cx="4629126" cy="1440338"/>
          </a:xfrm>
        </p:grpSpPr>
        <p:sp>
          <p:nvSpPr>
            <p:cNvPr id="7" name="圆角矩形标注 6"/>
            <p:cNvSpPr/>
            <p:nvPr/>
          </p:nvSpPr>
          <p:spPr>
            <a:xfrm>
              <a:off x="1907704" y="2077325"/>
              <a:ext cx="4593122" cy="1146397"/>
            </a:xfrm>
            <a:prstGeom prst="wedgeRoundRectCallout">
              <a:avLst>
                <a:gd name="adj1" fmla="val -47742"/>
                <a:gd name="adj2" fmla="val 929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871700" y="2194224"/>
              <a:ext cx="4486250" cy="1323439"/>
            </a:xfrm>
            <a:prstGeom prst="rect">
              <a:avLst/>
            </a:prstGeom>
            <a:noFill/>
          </p:spPr>
          <p:txBody>
            <a:bodyPr wrap="square" rtlCol="0">
              <a:spAutoFit/>
            </a:bodyPr>
            <a:lstStyle/>
            <a:p>
              <a:r>
                <a:rPr lang="en-US" altLang="zh-CN" sz="1600" dirty="0" smtClean="0"/>
                <a:t>Do you want to live in a quiet place, drinking some coffee, listening to the aria and enjoying your own time in your own world?</a:t>
              </a:r>
            </a:p>
            <a:p>
              <a:endParaRPr lang="zh-CN" altLang="en-US" sz="1600" dirty="0"/>
            </a:p>
          </p:txBody>
        </p:sp>
      </p:grpSp>
      <p:grpSp>
        <p:nvGrpSpPr>
          <p:cNvPr id="15" name="组合 14"/>
          <p:cNvGrpSpPr/>
          <p:nvPr/>
        </p:nvGrpSpPr>
        <p:grpSpPr>
          <a:xfrm>
            <a:off x="5715008" y="3315986"/>
            <a:ext cx="1357322" cy="782711"/>
            <a:chOff x="5715008" y="3315986"/>
            <a:chExt cx="1357322" cy="782711"/>
          </a:xfrm>
        </p:grpSpPr>
        <p:sp>
          <p:nvSpPr>
            <p:cNvPr id="9" name="圆角矩形标注 8"/>
            <p:cNvSpPr/>
            <p:nvPr/>
          </p:nvSpPr>
          <p:spPr>
            <a:xfrm>
              <a:off x="5715008" y="3315986"/>
              <a:ext cx="1285884" cy="782711"/>
            </a:xfrm>
            <a:prstGeom prst="wedgeRoundRectCallout">
              <a:avLst>
                <a:gd name="adj1" fmla="val 50395"/>
                <a:gd name="adj2" fmla="val 82717"/>
                <a:gd name="adj3" fmla="val 16667"/>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5786446" y="3434648"/>
              <a:ext cx="1285884" cy="369332"/>
            </a:xfrm>
            <a:prstGeom prst="rect">
              <a:avLst/>
            </a:prstGeom>
            <a:noFill/>
          </p:spPr>
          <p:txBody>
            <a:bodyPr wrap="square" rtlCol="0">
              <a:spAutoFit/>
            </a:bodyPr>
            <a:lstStyle/>
            <a:p>
              <a:r>
                <a:rPr lang="en-US" altLang="zh-CN" dirty="0" smtClean="0"/>
                <a:t>OF COURSE!</a:t>
              </a:r>
              <a:endParaRPr lang="zh-CN" altLang="en-US" dirty="0"/>
            </a:p>
          </p:txBody>
        </p:sp>
      </p:grpSp>
      <p:grpSp>
        <p:nvGrpSpPr>
          <p:cNvPr id="3" name="组合 2"/>
          <p:cNvGrpSpPr/>
          <p:nvPr/>
        </p:nvGrpSpPr>
        <p:grpSpPr>
          <a:xfrm>
            <a:off x="2357422" y="4077590"/>
            <a:ext cx="2857520" cy="1151610"/>
            <a:chOff x="2357422" y="4077590"/>
            <a:chExt cx="2857520" cy="1151610"/>
          </a:xfrm>
        </p:grpSpPr>
        <p:sp>
          <p:nvSpPr>
            <p:cNvPr id="11" name="椭圆形标注 10"/>
            <p:cNvSpPr/>
            <p:nvPr/>
          </p:nvSpPr>
          <p:spPr>
            <a:xfrm>
              <a:off x="2357422" y="4077590"/>
              <a:ext cx="2857520" cy="1151610"/>
            </a:xfrm>
            <a:prstGeom prst="wedgeEllipseCallout">
              <a:avLst>
                <a:gd name="adj1" fmla="val -61783"/>
                <a:gd name="adj2" fmla="val -709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500298" y="4149028"/>
              <a:ext cx="2571768" cy="646331"/>
            </a:xfrm>
            <a:prstGeom prst="rect">
              <a:avLst/>
            </a:prstGeom>
            <a:noFill/>
          </p:spPr>
          <p:txBody>
            <a:bodyPr wrap="square" rtlCol="0">
              <a:spAutoFit/>
            </a:bodyPr>
            <a:lstStyle/>
            <a:p>
              <a:r>
                <a:rPr lang="en-US" altLang="zh-CN" dirty="0" smtClean="0"/>
                <a:t>So why not use the Smart Phone &amp; app name?</a:t>
              </a:r>
            </a:p>
          </p:txBody>
        </p:sp>
      </p:grpSp>
      <p:grpSp>
        <p:nvGrpSpPr>
          <p:cNvPr id="16" name="组合 15"/>
          <p:cNvGrpSpPr/>
          <p:nvPr/>
        </p:nvGrpSpPr>
        <p:grpSpPr>
          <a:xfrm>
            <a:off x="5643570" y="4577656"/>
            <a:ext cx="1000132" cy="440770"/>
            <a:chOff x="5643570" y="4577656"/>
            <a:chExt cx="1000132" cy="440770"/>
          </a:xfrm>
        </p:grpSpPr>
        <p:sp>
          <p:nvSpPr>
            <p:cNvPr id="13" name="椭圆形标注 12"/>
            <p:cNvSpPr/>
            <p:nvPr/>
          </p:nvSpPr>
          <p:spPr>
            <a:xfrm>
              <a:off x="5643570" y="4577656"/>
              <a:ext cx="1000132" cy="428628"/>
            </a:xfrm>
            <a:prstGeom prst="wedgeEllipseCallout">
              <a:avLst>
                <a:gd name="adj1" fmla="val 74404"/>
                <a:gd name="adj2" fmla="val -8564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TextBox 13"/>
            <p:cNvSpPr txBox="1"/>
            <p:nvPr/>
          </p:nvSpPr>
          <p:spPr>
            <a:xfrm>
              <a:off x="5786446" y="4649094"/>
              <a:ext cx="857256" cy="369332"/>
            </a:xfrm>
            <a:prstGeom prst="rect">
              <a:avLst/>
            </a:prstGeom>
            <a:noFill/>
          </p:spPr>
          <p:txBody>
            <a:bodyPr wrap="square" rtlCol="0">
              <a:spAutoFit/>
            </a:bodyPr>
            <a:lstStyle/>
            <a:p>
              <a:r>
                <a:rPr lang="en-US" altLang="zh-CN" dirty="0" smtClean="0"/>
                <a:t>SURE~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094"/>
            <a:ext cx="7886700" cy="1957421"/>
          </a:xfrm>
        </p:spPr>
        <p:txBody>
          <a:bodyPr>
            <a:normAutofit fontScale="90000"/>
          </a:bodyPr>
          <a:lstStyle/>
          <a:p>
            <a:r>
              <a:rPr lang="en-US" altLang="zh-CN" sz="2325" dirty="0"/>
              <a:t>Please turn on the Location before using Smart horn. If you forgot it, Smart Horn will remind you with</a:t>
            </a:r>
            <a:r>
              <a:rPr lang="zh-CN" altLang="en-US" sz="2325" dirty="0"/>
              <a:t> </a:t>
            </a:r>
            <a:r>
              <a:rPr lang="en-US" altLang="zh-CN" sz="2325" dirty="0"/>
              <a:t>a message. (Wi-Fi or 4G network is not needed for the application.)</a:t>
            </a:r>
            <a:r>
              <a:rPr lang="zh-CN" altLang="zh-CN" dirty="0"/>
              <a:t/>
            </a:r>
            <a:br>
              <a:rPr lang="zh-CN" altLang="zh-CN" dirty="0"/>
            </a:br>
            <a:r>
              <a:rPr lang="zh-CN" altLang="zh-CN" dirty="0"/>
              <a:t/>
            </a:r>
            <a:br>
              <a:rPr lang="zh-CN" altLang="zh-CN" dirty="0"/>
            </a:br>
            <a:endParaRPr lang="es-E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63888" y="2642763"/>
            <a:ext cx="1958102" cy="3263504"/>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812" y="2611538"/>
            <a:ext cx="1958102" cy="3263504"/>
          </a:xfrm>
          <a:prstGeom prst="rect">
            <a:avLst/>
          </a:prstGeom>
        </p:spPr>
      </p:pic>
      <p:sp>
        <p:nvSpPr>
          <p:cNvPr id="6" name="右箭头 5"/>
          <p:cNvSpPr/>
          <p:nvPr/>
        </p:nvSpPr>
        <p:spPr>
          <a:xfrm>
            <a:off x="2650216" y="3783327"/>
            <a:ext cx="618186" cy="29943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350"/>
          </a:p>
        </p:txBody>
      </p:sp>
      <p:grpSp>
        <p:nvGrpSpPr>
          <p:cNvPr id="7" name="组合 6"/>
          <p:cNvGrpSpPr/>
          <p:nvPr/>
        </p:nvGrpSpPr>
        <p:grpSpPr>
          <a:xfrm>
            <a:off x="500776" y="253882"/>
            <a:ext cx="3569620" cy="903508"/>
            <a:chOff x="714348" y="600055"/>
            <a:chExt cx="2786082" cy="903508"/>
          </a:xfrm>
        </p:grpSpPr>
        <p:sp>
          <p:nvSpPr>
            <p:cNvPr id="9" name="半闭框 8"/>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850" y="2443243"/>
            <a:ext cx="2446243" cy="4077072"/>
          </a:xfrm>
          <a:prstGeom prst="rect">
            <a:avLst/>
          </a:prstGeom>
        </p:spPr>
      </p:pic>
    </p:spTree>
    <p:extLst>
      <p:ext uri="{BB962C8B-B14F-4D97-AF65-F5344CB8AC3E}">
        <p14:creationId xmlns:p14="http://schemas.microsoft.com/office/powerpoint/2010/main" val="38252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402" y="867611"/>
            <a:ext cx="7055380" cy="1400530"/>
          </a:xfrm>
        </p:spPr>
        <p:txBody>
          <a:bodyPr>
            <a:normAutofit fontScale="90000"/>
          </a:bodyPr>
          <a:lstStyle/>
          <a:p>
            <a:r>
              <a:rPr lang="en-US" altLang="zh-CN" dirty="0"/>
              <a:t>Below are the </a:t>
            </a:r>
            <a:r>
              <a:rPr lang="en-US" altLang="zh-CN" dirty="0" smtClean="0"/>
              <a:t>two </a:t>
            </a:r>
            <a:r>
              <a:rPr lang="en-US" altLang="zh-CN" dirty="0"/>
              <a:t>main pages</a:t>
            </a:r>
            <a:r>
              <a:rPr lang="en-US" altLang="zh-CN" dirty="0" smtClean="0"/>
              <a:t>.</a:t>
            </a:r>
            <a:br>
              <a:rPr lang="en-US" altLang="zh-CN" dirty="0" smtClean="0"/>
            </a:br>
            <a:r>
              <a:rPr lang="en-US" altLang="zh-CN" dirty="0" smtClean="0"/>
              <a:t>Track and Map</a:t>
            </a:r>
            <a:endParaRPr lang="es-E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0267" y="2881870"/>
            <a:ext cx="1958102" cy="3263504"/>
          </a:xfrm>
          <a:prstGeom prst="rect">
            <a:avLst/>
          </a:prstGeom>
        </p:spPr>
      </p:pic>
      <p:sp>
        <p:nvSpPr>
          <p:cNvPr id="10" name="加号 9"/>
          <p:cNvSpPr/>
          <p:nvPr/>
        </p:nvSpPr>
        <p:spPr>
          <a:xfrm>
            <a:off x="3387735" y="3486500"/>
            <a:ext cx="1226713" cy="1410236"/>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grpSp>
        <p:nvGrpSpPr>
          <p:cNvPr id="6" name="组合 5"/>
          <p:cNvGrpSpPr/>
          <p:nvPr/>
        </p:nvGrpSpPr>
        <p:grpSpPr>
          <a:xfrm>
            <a:off x="431471" y="108993"/>
            <a:ext cx="3569620" cy="903508"/>
            <a:chOff x="714348" y="600055"/>
            <a:chExt cx="2786082" cy="903508"/>
          </a:xfrm>
        </p:grpSpPr>
        <p:sp>
          <p:nvSpPr>
            <p:cNvPr id="9" name="半闭框 8"/>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27584" y="2784819"/>
            <a:ext cx="2087291" cy="3478818"/>
          </a:xfrm>
        </p:spPr>
      </p:pic>
    </p:spTree>
    <p:extLst>
      <p:ext uri="{BB962C8B-B14F-4D97-AF65-F5344CB8AC3E}">
        <p14:creationId xmlns:p14="http://schemas.microsoft.com/office/powerpoint/2010/main" val="301874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80">
                                          <p:stCondLst>
                                            <p:cond delay="0"/>
                                          </p:stCondLst>
                                        </p:cTn>
                                        <p:tgtEl>
                                          <p:spTgt spid="10"/>
                                        </p:tgtEl>
                                      </p:cBhvr>
                                    </p:animEffect>
                                    <p:anim calcmode="lin" valueType="num">
                                      <p:cBhvr>
                                        <p:cTn id="1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2" dur="26">
                                          <p:stCondLst>
                                            <p:cond delay="650"/>
                                          </p:stCondLst>
                                        </p:cTn>
                                        <p:tgtEl>
                                          <p:spTgt spid="10"/>
                                        </p:tgtEl>
                                      </p:cBhvr>
                                      <p:to x="100000" y="60000"/>
                                    </p:animScale>
                                    <p:animScale>
                                      <p:cBhvr>
                                        <p:cTn id="23" dur="166" decel="50000">
                                          <p:stCondLst>
                                            <p:cond delay="676"/>
                                          </p:stCondLst>
                                        </p:cTn>
                                        <p:tgtEl>
                                          <p:spTgt spid="10"/>
                                        </p:tgtEl>
                                      </p:cBhvr>
                                      <p:to x="100000" y="100000"/>
                                    </p:animScale>
                                    <p:animScale>
                                      <p:cBhvr>
                                        <p:cTn id="24" dur="26">
                                          <p:stCondLst>
                                            <p:cond delay="1312"/>
                                          </p:stCondLst>
                                        </p:cTn>
                                        <p:tgtEl>
                                          <p:spTgt spid="10"/>
                                        </p:tgtEl>
                                      </p:cBhvr>
                                      <p:to x="100000" y="80000"/>
                                    </p:animScale>
                                    <p:animScale>
                                      <p:cBhvr>
                                        <p:cTn id="25" dur="166" decel="50000">
                                          <p:stCondLst>
                                            <p:cond delay="1338"/>
                                          </p:stCondLst>
                                        </p:cTn>
                                        <p:tgtEl>
                                          <p:spTgt spid="10"/>
                                        </p:tgtEl>
                                      </p:cBhvr>
                                      <p:to x="100000" y="100000"/>
                                    </p:animScale>
                                    <p:animScale>
                                      <p:cBhvr>
                                        <p:cTn id="26" dur="26">
                                          <p:stCondLst>
                                            <p:cond delay="1642"/>
                                          </p:stCondLst>
                                        </p:cTn>
                                        <p:tgtEl>
                                          <p:spTgt spid="10"/>
                                        </p:tgtEl>
                                      </p:cBhvr>
                                      <p:to x="100000" y="90000"/>
                                    </p:animScale>
                                    <p:animScale>
                                      <p:cBhvr>
                                        <p:cTn id="27" dur="166" decel="50000">
                                          <p:stCondLst>
                                            <p:cond delay="1668"/>
                                          </p:stCondLst>
                                        </p:cTn>
                                        <p:tgtEl>
                                          <p:spTgt spid="10"/>
                                        </p:tgtEl>
                                      </p:cBhvr>
                                      <p:to x="100000" y="100000"/>
                                    </p:animScale>
                                    <p:animScale>
                                      <p:cBhvr>
                                        <p:cTn id="28" dur="26">
                                          <p:stCondLst>
                                            <p:cond delay="1808"/>
                                          </p:stCondLst>
                                        </p:cTn>
                                        <p:tgtEl>
                                          <p:spTgt spid="10"/>
                                        </p:tgtEl>
                                      </p:cBhvr>
                                      <p:to x="100000" y="95000"/>
                                    </p:animScale>
                                    <p:animScale>
                                      <p:cBhvr>
                                        <p:cTn id="29" dur="166" decel="50000">
                                          <p:stCondLst>
                                            <p:cond delay="1834"/>
                                          </p:stCondLst>
                                        </p:cTn>
                                        <p:tgtEl>
                                          <p:spTgt spid="10"/>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1000" fill="hold"/>
                                        <p:tgtEl>
                                          <p:spTgt spid="8"/>
                                        </p:tgtEl>
                                        <p:attrNameLst>
                                          <p:attrName>ppt_w</p:attrName>
                                        </p:attrNameLst>
                                      </p:cBhvr>
                                      <p:tavLst>
                                        <p:tav tm="0">
                                          <p:val>
                                            <p:fltVal val="0"/>
                                          </p:val>
                                        </p:tav>
                                        <p:tav tm="100000">
                                          <p:val>
                                            <p:strVal val="#ppt_w"/>
                                          </p:val>
                                        </p:tav>
                                      </p:tavLst>
                                    </p:anim>
                                    <p:anim calcmode="lin" valueType="num">
                                      <p:cBhvr>
                                        <p:cTn id="35" dur="1000" fill="hold"/>
                                        <p:tgtEl>
                                          <p:spTgt spid="8"/>
                                        </p:tgtEl>
                                        <p:attrNameLst>
                                          <p:attrName>ppt_h</p:attrName>
                                        </p:attrNameLst>
                                      </p:cBhvr>
                                      <p:tavLst>
                                        <p:tav tm="0">
                                          <p:val>
                                            <p:fltVal val="0"/>
                                          </p:val>
                                        </p:tav>
                                        <p:tav tm="100000">
                                          <p:val>
                                            <p:strVal val="#ppt_h"/>
                                          </p:val>
                                        </p:tav>
                                      </p:tavLst>
                                    </p:anim>
                                    <p:anim calcmode="lin" valueType="num">
                                      <p:cBhvr>
                                        <p:cTn id="36" dur="1000" fill="hold"/>
                                        <p:tgtEl>
                                          <p:spTgt spid="8"/>
                                        </p:tgtEl>
                                        <p:attrNameLst>
                                          <p:attrName>style.rotation</p:attrName>
                                        </p:attrNameLst>
                                      </p:cBhvr>
                                      <p:tavLst>
                                        <p:tav tm="0">
                                          <p:val>
                                            <p:fltVal val="90"/>
                                          </p:val>
                                        </p:tav>
                                        <p:tav tm="100000">
                                          <p:val>
                                            <p:fltVal val="0"/>
                                          </p:val>
                                        </p:tav>
                                      </p:tavLst>
                                    </p:anim>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850" y="1131094"/>
            <a:ext cx="7886700" cy="1397190"/>
          </a:xfrm>
        </p:spPr>
        <p:txBody>
          <a:bodyPr>
            <a:noAutofit/>
          </a:bodyPr>
          <a:lstStyle/>
          <a:p>
            <a:r>
              <a:rPr lang="es-ES" sz="3600" dirty="0">
                <a:solidFill>
                  <a:srgbClr val="FFFF00"/>
                </a:solidFill>
              </a:rPr>
              <a:t>1. </a:t>
            </a:r>
            <a:r>
              <a:rPr lang="en-US" sz="2700" dirty="0"/>
              <a:t>Press</a:t>
            </a:r>
            <a:r>
              <a:rPr lang="es-ES" sz="2700" dirty="0"/>
              <a:t> </a:t>
            </a:r>
            <a:r>
              <a:rPr lang="en-US" sz="2700" dirty="0"/>
              <a:t>the button &lt;&lt;track location&gt;&gt;, if you see initializing and latitude and longitude of your location and ready, You have successfully initialized Smart Horn</a:t>
            </a:r>
            <a:endParaRPr lang="es-ES" sz="2700" dirty="0"/>
          </a:p>
        </p:txBody>
      </p:sp>
      <p:cxnSp>
        <p:nvCxnSpPr>
          <p:cNvPr id="9" name="直接箭头连接符 8"/>
          <p:cNvCxnSpPr/>
          <p:nvPr/>
        </p:nvCxnSpPr>
        <p:spPr>
          <a:xfrm>
            <a:off x="3502606" y="3986145"/>
            <a:ext cx="1854558" cy="821028"/>
          </a:xfrm>
          <a:prstGeom prst="straightConnector1">
            <a:avLst/>
          </a:prstGeom>
          <a:ln>
            <a:tailEnd type="triangle"/>
          </a:ln>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grpSp>
        <p:nvGrpSpPr>
          <p:cNvPr id="8" name="组合 7"/>
          <p:cNvGrpSpPr/>
          <p:nvPr/>
        </p:nvGrpSpPr>
        <p:grpSpPr>
          <a:xfrm>
            <a:off x="500776" y="253882"/>
            <a:ext cx="3569620" cy="903508"/>
            <a:chOff x="714348" y="600055"/>
            <a:chExt cx="2786082" cy="903508"/>
          </a:xfrm>
        </p:grpSpPr>
        <p:sp>
          <p:nvSpPr>
            <p:cNvPr id="10" name="半闭框 9"/>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067" y="3124446"/>
            <a:ext cx="2028184" cy="3308987"/>
          </a:xfrm>
          <a:prstGeom prst="rect">
            <a:avLst/>
          </a:prstGeom>
        </p:spPr>
      </p:pic>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79579" y="2961304"/>
            <a:ext cx="2215042" cy="3691737"/>
          </a:xfrm>
        </p:spPr>
      </p:pic>
    </p:spTree>
    <p:extLst>
      <p:ext uri="{BB962C8B-B14F-4D97-AF65-F5344CB8AC3E}">
        <p14:creationId xmlns:p14="http://schemas.microsoft.com/office/powerpoint/2010/main" val="61330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776" y="939687"/>
            <a:ext cx="7055380" cy="1400530"/>
          </a:xfrm>
        </p:spPr>
        <p:txBody>
          <a:bodyPr>
            <a:noAutofit/>
          </a:bodyPr>
          <a:lstStyle/>
          <a:p>
            <a:r>
              <a:rPr lang="es-ES" altLang="zh-CN" sz="3600" dirty="0">
                <a:solidFill>
                  <a:srgbClr val="FFFF00"/>
                </a:solidFill>
              </a:rPr>
              <a:t>2.</a:t>
            </a:r>
            <a:r>
              <a:rPr lang="es-ES" altLang="zh-CN" sz="3600" dirty="0">
                <a:solidFill>
                  <a:schemeClr val="tx1"/>
                </a:solidFill>
              </a:rPr>
              <a:t> </a:t>
            </a:r>
            <a:r>
              <a:rPr lang="en-US" altLang="zh-CN" sz="2700" dirty="0">
                <a:solidFill>
                  <a:schemeClr val="tx1"/>
                </a:solidFill>
              </a:rPr>
              <a:t>Then you will find a mark on the map page, it is your current location</a:t>
            </a:r>
            <a:endParaRPr lang="en-US" sz="2700" dirty="0">
              <a:solidFill>
                <a:schemeClr val="tx1"/>
              </a:solidFill>
            </a:endParaRP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3613" y="2564904"/>
            <a:ext cx="2173566" cy="3622611"/>
          </a:xfrm>
        </p:spPr>
      </p:pic>
      <p:grpSp>
        <p:nvGrpSpPr>
          <p:cNvPr id="4" name="组合 3"/>
          <p:cNvGrpSpPr/>
          <p:nvPr/>
        </p:nvGrpSpPr>
        <p:grpSpPr>
          <a:xfrm>
            <a:off x="500776" y="253882"/>
            <a:ext cx="3569620" cy="903508"/>
            <a:chOff x="714348" y="600055"/>
            <a:chExt cx="2786082" cy="903508"/>
          </a:xfrm>
        </p:grpSpPr>
        <p:sp>
          <p:nvSpPr>
            <p:cNvPr id="5" name="半闭框 4"/>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3275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350" y="719720"/>
            <a:ext cx="7715304" cy="923330"/>
          </a:xfrm>
          <a:prstGeom prst="rect">
            <a:avLst/>
          </a:prstGeom>
          <a:noFill/>
        </p:spPr>
        <p:txBody>
          <a:bodyPr wrap="square" rtlCol="0">
            <a:spAutoFit/>
          </a:bodyPr>
          <a:lstStyle/>
          <a:p>
            <a:r>
              <a:rPr lang="en-US" dirty="0" smtClean="0"/>
              <a:t>Sound pollution cause many health problems</a:t>
            </a:r>
            <a:r>
              <a:rPr lang="zh-CN" altLang="en-US" sz="5400" b="1" i="1" dirty="0" smtClean="0">
                <a:solidFill>
                  <a:srgbClr val="FF0000"/>
                </a:solidFill>
              </a:rPr>
              <a:t>！</a:t>
            </a:r>
            <a:endParaRPr lang="zh-CN" altLang="en-US" sz="5400" b="1" i="1" dirty="0">
              <a:solidFill>
                <a:srgbClr val="FF0000"/>
              </a:solidFill>
            </a:endParaRPr>
          </a:p>
        </p:txBody>
      </p:sp>
      <p:sp>
        <p:nvSpPr>
          <p:cNvPr id="4" name="TextBox 3"/>
          <p:cNvSpPr txBox="1"/>
          <p:nvPr/>
        </p:nvSpPr>
        <p:spPr>
          <a:xfrm>
            <a:off x="357158" y="1643050"/>
            <a:ext cx="8001056" cy="2031325"/>
          </a:xfrm>
          <a:prstGeom prst="rect">
            <a:avLst/>
          </a:prstGeom>
          <a:noFill/>
        </p:spPr>
        <p:txBody>
          <a:bodyPr wrap="square" rtlCol="0">
            <a:spAutoFit/>
          </a:bodyPr>
          <a:lstStyle/>
          <a:p>
            <a:r>
              <a:rPr lang="en-US" dirty="0" smtClean="0"/>
              <a:t>How can we allow this to reduce the life quality of human life</a:t>
            </a:r>
            <a:r>
              <a:rPr lang="en-US" sz="5400" b="1" i="1" dirty="0" smtClean="0">
                <a:solidFill>
                  <a:srgbClr val="FF0000"/>
                </a:solidFill>
              </a:rPr>
              <a:t>?!</a:t>
            </a:r>
            <a:endParaRPr lang="zh-CN" altLang="en-US" sz="5400" b="1" i="1" dirty="0" smtClean="0">
              <a:solidFill>
                <a:srgbClr val="FF0000"/>
              </a:solidFill>
            </a:endParaRPr>
          </a:p>
          <a:p>
            <a:r>
              <a:rPr lang="en-US" dirty="0" smtClean="0"/>
              <a:t>The sound pollution of vehicle’s horn now become one of </a:t>
            </a:r>
            <a:r>
              <a:rPr lang="en-US" sz="2400" dirty="0" smtClean="0"/>
              <a:t>the serious problems of the modern city</a:t>
            </a:r>
            <a:r>
              <a:rPr lang="en-US" dirty="0" smtClean="0"/>
              <a:t>. </a:t>
            </a:r>
          </a:p>
          <a:p>
            <a:r>
              <a:rPr lang="en-US" dirty="0" smtClean="0"/>
              <a:t>More emphasis </a:t>
            </a:r>
            <a:r>
              <a:rPr lang="en-US" sz="2400" dirty="0" smtClean="0"/>
              <a:t>should</a:t>
            </a:r>
            <a:r>
              <a:rPr lang="en-US" dirty="0" smtClean="0"/>
              <a:t> be the focus on car sound pollution.</a:t>
            </a:r>
            <a:endParaRPr lang="zh-CN" altLang="en-US" dirty="0"/>
          </a:p>
        </p:txBody>
      </p:sp>
      <p:pic>
        <p:nvPicPr>
          <p:cNvPr id="34818" name="Picture 2"/>
          <p:cNvPicPr>
            <a:picLocks noChangeAspect="1" noChangeArrowheads="1"/>
          </p:cNvPicPr>
          <p:nvPr/>
        </p:nvPicPr>
        <p:blipFill>
          <a:blip r:embed="rId2"/>
          <a:srcRect/>
          <a:stretch>
            <a:fillRect/>
          </a:stretch>
        </p:blipFill>
        <p:spPr bwMode="auto">
          <a:xfrm>
            <a:off x="285720" y="4071942"/>
            <a:ext cx="8515350" cy="1981200"/>
          </a:xfrm>
          <a:prstGeom prst="rect">
            <a:avLst/>
          </a:prstGeom>
          <a:noFill/>
          <a:ln w="9525">
            <a:noFill/>
            <a:miter lim="800000"/>
            <a:headEnd/>
            <a:tailEnd/>
          </a:ln>
          <a:effectLst/>
        </p:spPr>
      </p:pic>
      <p:grpSp>
        <p:nvGrpSpPr>
          <p:cNvPr id="5" name="组合 4"/>
          <p:cNvGrpSpPr/>
          <p:nvPr/>
        </p:nvGrpSpPr>
        <p:grpSpPr>
          <a:xfrm>
            <a:off x="285720" y="321153"/>
            <a:ext cx="2786082" cy="685805"/>
            <a:chOff x="714348" y="600055"/>
            <a:chExt cx="2786082" cy="685805"/>
          </a:xfrm>
        </p:grpSpPr>
        <p:sp>
          <p:nvSpPr>
            <p:cNvPr id="6" name="半闭框 5"/>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3"/>
            <p:cNvSpPr txBox="1"/>
            <p:nvPr/>
          </p:nvSpPr>
          <p:spPr>
            <a:xfrm>
              <a:off x="928662" y="857232"/>
              <a:ext cx="2571768" cy="369332"/>
            </a:xfrm>
            <a:prstGeom prst="rect">
              <a:avLst/>
            </a:prstGeom>
            <a:noFill/>
          </p:spPr>
          <p:txBody>
            <a:bodyPr wrap="square" rtlCol="0">
              <a:spAutoFit/>
            </a:bodyPr>
            <a:lstStyle/>
            <a:p>
              <a:r>
                <a:rPr lang="en-US" altLang="zh-CN" dirty="0">
                  <a:solidFill>
                    <a:srgbClr val="FA6F06"/>
                  </a:solidFill>
                  <a:latin typeface="微软雅黑" pitchFamily="34" charset="-122"/>
                  <a:ea typeface="微软雅黑" pitchFamily="34" charset="-122"/>
                </a:rPr>
                <a:t>S</a:t>
              </a:r>
              <a:r>
                <a:rPr lang="en-US" altLang="zh-CN" dirty="0" smtClean="0">
                  <a:solidFill>
                    <a:srgbClr val="FA6F06"/>
                  </a:solidFill>
                  <a:latin typeface="微软雅黑" pitchFamily="34" charset="-122"/>
                  <a:ea typeface="微软雅黑" pitchFamily="34" charset="-122"/>
                </a:rPr>
                <a:t>ound pollution</a:t>
              </a:r>
              <a:endParaRPr lang="zh-CN" altLang="en-US" dirty="0">
                <a:solidFill>
                  <a:srgbClr val="FA6F06"/>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gtEl>
                                        <p:attrNameLst>
                                          <p:attrName>style.visibility</p:attrName>
                                        </p:attrNameLst>
                                      </p:cBhvr>
                                      <p:to>
                                        <p:strVal val="visible"/>
                                      </p:to>
                                    </p:set>
                                    <p:anim calcmode="lin" valueType="num">
                                      <p:cBhvr additive="base">
                                        <p:cTn id="19" dur="500" fill="hold"/>
                                        <p:tgtEl>
                                          <p:spTgt spid="34818"/>
                                        </p:tgtEl>
                                        <p:attrNameLst>
                                          <p:attrName>ppt_x</p:attrName>
                                        </p:attrNameLst>
                                      </p:cBhvr>
                                      <p:tavLst>
                                        <p:tav tm="0">
                                          <p:val>
                                            <p:strVal val="#ppt_x"/>
                                          </p:val>
                                        </p:tav>
                                        <p:tav tm="100000">
                                          <p:val>
                                            <p:strVal val="#ppt_x"/>
                                          </p:val>
                                        </p:tav>
                                      </p:tavLst>
                                    </p:anim>
                                    <p:anim calcmode="lin" valueType="num">
                                      <p:cBhvr additive="base">
                                        <p:cTn id="20"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094"/>
            <a:ext cx="7886700" cy="1310258"/>
          </a:xfrm>
        </p:spPr>
        <p:txBody>
          <a:bodyPr>
            <a:noAutofit/>
          </a:bodyPr>
          <a:lstStyle/>
          <a:p>
            <a:r>
              <a:rPr lang="es-ES" sz="3600" dirty="0">
                <a:solidFill>
                  <a:srgbClr val="FFFF00"/>
                </a:solidFill>
              </a:rPr>
              <a:t>3.</a:t>
            </a:r>
            <a:r>
              <a:rPr lang="en-US" sz="2700" dirty="0">
                <a:solidFill>
                  <a:schemeClr val="tx1"/>
                </a:solidFill>
              </a:rPr>
              <a:t>With the </a:t>
            </a:r>
            <a:r>
              <a:rPr lang="en-US" altLang="zh-CN" sz="2700" dirty="0">
                <a:solidFill>
                  <a:schemeClr val="tx1"/>
                </a:solidFill>
              </a:rPr>
              <a:t>change of your position, the application will use a lot of  mark to record your track of location</a:t>
            </a:r>
            <a:endParaRPr lang="es-ES" sz="2700" dirty="0">
              <a:solidFill>
                <a:schemeClr val="tx1"/>
              </a:solidFill>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4943" y="2924944"/>
            <a:ext cx="1829514" cy="3049191"/>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2924944"/>
            <a:ext cx="1865022" cy="3108370"/>
          </a:xfrm>
          <a:prstGeom prst="rect">
            <a:avLst/>
          </a:prstGeom>
        </p:spPr>
      </p:pic>
      <p:sp>
        <p:nvSpPr>
          <p:cNvPr id="6" name="右箭头 5"/>
          <p:cNvSpPr/>
          <p:nvPr/>
        </p:nvSpPr>
        <p:spPr>
          <a:xfrm>
            <a:off x="3540820" y="3880261"/>
            <a:ext cx="1786944" cy="59886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solidFill>
                <a:srgbClr val="FFFF00"/>
              </a:solidFill>
            </a:endParaRPr>
          </a:p>
        </p:txBody>
      </p:sp>
      <p:grpSp>
        <p:nvGrpSpPr>
          <p:cNvPr id="7" name="组合 6"/>
          <p:cNvGrpSpPr/>
          <p:nvPr/>
        </p:nvGrpSpPr>
        <p:grpSpPr>
          <a:xfrm>
            <a:off x="500776" y="253882"/>
            <a:ext cx="3569620" cy="903508"/>
            <a:chOff x="714348" y="600055"/>
            <a:chExt cx="2786082" cy="903508"/>
          </a:xfrm>
        </p:grpSpPr>
        <p:sp>
          <p:nvSpPr>
            <p:cNvPr id="8" name="半闭框 7"/>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0184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094"/>
            <a:ext cx="7886700" cy="1513100"/>
          </a:xfrm>
        </p:spPr>
        <p:txBody>
          <a:bodyPr>
            <a:noAutofit/>
          </a:bodyPr>
          <a:lstStyle/>
          <a:p>
            <a:r>
              <a:rPr lang="es-ES" sz="3600" dirty="0">
                <a:solidFill>
                  <a:srgbClr val="FFFF00"/>
                </a:solidFill>
              </a:rPr>
              <a:t>4.</a:t>
            </a:r>
            <a:r>
              <a:rPr lang="en-US" sz="2700" dirty="0">
                <a:solidFill>
                  <a:schemeClr val="tx1"/>
                </a:solidFill>
              </a:rPr>
              <a:t>Press the &lt;&lt;</a:t>
            </a:r>
            <a:r>
              <a:rPr lang="zh-CN" altLang="en-US" sz="2700" dirty="0">
                <a:solidFill>
                  <a:schemeClr val="tx1"/>
                </a:solidFill>
              </a:rPr>
              <a:t>显示距离</a:t>
            </a:r>
            <a:r>
              <a:rPr lang="en-US" altLang="zh-CN" sz="2700" dirty="0">
                <a:solidFill>
                  <a:schemeClr val="tx1"/>
                </a:solidFill>
              </a:rPr>
              <a:t>&gt;&gt;button, the textbox will display your distance from the first initial button. With the movement the distance will automatically increased</a:t>
            </a:r>
            <a:endParaRPr lang="es-ES" sz="2700" dirty="0">
              <a:solidFill>
                <a:schemeClr val="tx1"/>
              </a:solidFill>
            </a:endParaRPr>
          </a:p>
        </p:txBody>
      </p:sp>
      <p:sp>
        <p:nvSpPr>
          <p:cNvPr id="9" name="右箭头 8"/>
          <p:cNvSpPr/>
          <p:nvPr/>
        </p:nvSpPr>
        <p:spPr>
          <a:xfrm>
            <a:off x="3851920" y="4406715"/>
            <a:ext cx="1097924" cy="3477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grpSp>
        <p:nvGrpSpPr>
          <p:cNvPr id="6" name="组合 5"/>
          <p:cNvGrpSpPr/>
          <p:nvPr/>
        </p:nvGrpSpPr>
        <p:grpSpPr>
          <a:xfrm>
            <a:off x="500776" y="253882"/>
            <a:ext cx="3569620" cy="903508"/>
            <a:chOff x="714348" y="600055"/>
            <a:chExt cx="2786082" cy="903508"/>
          </a:xfrm>
        </p:grpSpPr>
        <p:sp>
          <p:nvSpPr>
            <p:cNvPr id="10" name="半闭框 9"/>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3000710"/>
            <a:ext cx="2191743" cy="3652905"/>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2751535"/>
            <a:ext cx="2413439" cy="4022399"/>
          </a:xfrm>
          <a:prstGeom prst="rect">
            <a:avLst/>
          </a:prstGeom>
        </p:spPr>
      </p:pic>
    </p:spTree>
    <p:extLst>
      <p:ext uri="{BB962C8B-B14F-4D97-AF65-F5344CB8AC3E}">
        <p14:creationId xmlns:p14="http://schemas.microsoft.com/office/powerpoint/2010/main" val="175217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60071"/>
            <a:ext cx="7886700" cy="994172"/>
          </a:xfrm>
        </p:spPr>
        <p:txBody>
          <a:bodyPr>
            <a:normAutofit fontScale="90000"/>
          </a:bodyPr>
          <a:lstStyle/>
          <a:p>
            <a:r>
              <a:rPr lang="en-US" sz="3975" dirty="0">
                <a:solidFill>
                  <a:srgbClr val="FFFF00"/>
                </a:solidFill>
              </a:rPr>
              <a:t>5. </a:t>
            </a:r>
            <a:r>
              <a:rPr lang="en-US" sz="3000" dirty="0"/>
              <a:t>Press the &lt;&lt;stop tracking&gt;&gt; button, All the data will be cleared and you can restart it whenever you want.</a:t>
            </a:r>
          </a:p>
        </p:txBody>
      </p:sp>
      <p:sp>
        <p:nvSpPr>
          <p:cNvPr id="5" name="右箭头 4"/>
          <p:cNvSpPr/>
          <p:nvPr/>
        </p:nvSpPr>
        <p:spPr>
          <a:xfrm>
            <a:off x="3639891" y="3866038"/>
            <a:ext cx="1864217" cy="55057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grpSp>
        <p:nvGrpSpPr>
          <p:cNvPr id="7" name="组合 6"/>
          <p:cNvGrpSpPr/>
          <p:nvPr/>
        </p:nvGrpSpPr>
        <p:grpSpPr>
          <a:xfrm>
            <a:off x="500776" y="253882"/>
            <a:ext cx="3569620" cy="903508"/>
            <a:chOff x="714348" y="600055"/>
            <a:chExt cx="2786082" cy="903508"/>
          </a:xfrm>
        </p:grpSpPr>
        <p:sp>
          <p:nvSpPr>
            <p:cNvPr id="8" name="半闭框 7"/>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3"/>
            <p:cNvSpPr txBox="1"/>
            <p:nvPr/>
          </p:nvSpPr>
          <p:spPr>
            <a:xfrm>
              <a:off x="928662" y="857232"/>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Horn software control</a:t>
              </a:r>
              <a:endParaRPr lang="zh-CN" altLang="en-US" dirty="0">
                <a:solidFill>
                  <a:srgbClr val="FA6F06"/>
                </a:solidFill>
                <a:latin typeface="微软雅黑" pitchFamily="34" charset="-122"/>
                <a:ea typeface="微软雅黑" pitchFamily="34" charset="-122"/>
              </a:endParaRPr>
            </a:p>
          </p:txBody>
        </p:sp>
      </p:grpSp>
      <p:pic>
        <p:nvPicPr>
          <p:cNvPr id="10" name="内容占位符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3868" y="2667740"/>
            <a:ext cx="2093927" cy="3489879"/>
          </a:xfr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6204" y="2667740"/>
            <a:ext cx="2113299" cy="3522165"/>
          </a:xfrm>
          <a:prstGeom prst="rect">
            <a:avLst/>
          </a:prstGeom>
        </p:spPr>
      </p:pic>
    </p:spTree>
    <p:extLst>
      <p:ext uri="{BB962C8B-B14F-4D97-AF65-F5344CB8AC3E}">
        <p14:creationId xmlns:p14="http://schemas.microsoft.com/office/powerpoint/2010/main" val="3597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4854" y="2931783"/>
            <a:ext cx="8501090" cy="2400657"/>
          </a:xfrm>
          <a:prstGeom prst="rect">
            <a:avLst/>
          </a:prstGeom>
          <a:noFill/>
        </p:spPr>
        <p:txBody>
          <a:bodyPr wrap="square" rtlCol="0">
            <a:spAutoFit/>
          </a:bodyPr>
          <a:lstStyle/>
          <a:p>
            <a:r>
              <a:rPr lang="en-US" sz="15000" dirty="0" smtClean="0">
                <a:solidFill>
                  <a:srgbClr val="FF0000"/>
                </a:solidFill>
              </a:rPr>
              <a:t>85 %</a:t>
            </a:r>
            <a:endParaRPr lang="zh-CN" altLang="en-US" sz="15000" dirty="0"/>
          </a:p>
        </p:txBody>
      </p:sp>
      <p:sp>
        <p:nvSpPr>
          <p:cNvPr id="3" name="TextBox 2"/>
          <p:cNvSpPr txBox="1"/>
          <p:nvPr/>
        </p:nvSpPr>
        <p:spPr>
          <a:xfrm>
            <a:off x="4868893" y="3861048"/>
            <a:ext cx="4572032" cy="923330"/>
          </a:xfrm>
          <a:prstGeom prst="rect">
            <a:avLst/>
          </a:prstGeom>
          <a:noFill/>
        </p:spPr>
        <p:txBody>
          <a:bodyPr wrap="square" rtlCol="0">
            <a:spAutoFit/>
          </a:bodyPr>
          <a:lstStyle/>
          <a:p>
            <a:r>
              <a:rPr lang="en-US" dirty="0" smtClean="0"/>
              <a:t>of the urban sound pollution </a:t>
            </a:r>
          </a:p>
          <a:p>
            <a:r>
              <a:rPr lang="en-US" dirty="0" smtClean="0"/>
              <a:t>is caused by the vehicle’s horn.</a:t>
            </a:r>
            <a:endParaRPr lang="zh-CN" altLang="en-US" dirty="0" smtClean="0"/>
          </a:p>
          <a:p>
            <a:endParaRPr lang="zh-CN" altLang="en-US" dirty="0"/>
          </a:p>
        </p:txBody>
      </p:sp>
      <p:grpSp>
        <p:nvGrpSpPr>
          <p:cNvPr id="4" name="组合 3"/>
          <p:cNvGrpSpPr/>
          <p:nvPr/>
        </p:nvGrpSpPr>
        <p:grpSpPr>
          <a:xfrm>
            <a:off x="251520" y="404664"/>
            <a:ext cx="2700759" cy="804567"/>
            <a:chOff x="714348" y="600055"/>
            <a:chExt cx="2700759" cy="804567"/>
          </a:xfrm>
        </p:grpSpPr>
        <p:sp>
          <p:nvSpPr>
            <p:cNvPr id="5" name="半闭框 4"/>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3"/>
            <p:cNvSpPr txBox="1"/>
            <p:nvPr/>
          </p:nvSpPr>
          <p:spPr>
            <a:xfrm>
              <a:off x="843339" y="758291"/>
              <a:ext cx="2571768" cy="646331"/>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The horn and the sound pollution</a:t>
              </a:r>
              <a:endParaRPr lang="zh-CN" altLang="en-US" dirty="0">
                <a:solidFill>
                  <a:srgbClr val="FA6F06"/>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1643042" y="3629026"/>
            <a:ext cx="13573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2"/>
                </a:solidFill>
                <a:latin typeface="Calibri" pitchFamily="34" charset="0"/>
                <a:ea typeface="宋体" pitchFamily="2" charset="-122"/>
                <a:cs typeface="Times New Roman" pitchFamily="18" charset="0"/>
              </a:rPr>
              <a:t>Smart Horn</a:t>
            </a:r>
            <a:endParaRPr lang="zh-CN" altLang="en-US" sz="2200" dirty="0">
              <a:solidFill>
                <a:schemeClr val="bg2"/>
              </a:solidFill>
            </a:endParaRPr>
          </a:p>
        </p:txBody>
      </p:sp>
      <p:sp>
        <p:nvSpPr>
          <p:cNvPr id="4" name="六边形 3"/>
          <p:cNvSpPr/>
          <p:nvPr/>
        </p:nvSpPr>
        <p:spPr>
          <a:xfrm>
            <a:off x="2714611" y="2943222"/>
            <a:ext cx="1357322"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2"/>
                </a:solidFill>
                <a:latin typeface="Calibri" pitchFamily="34" charset="0"/>
                <a:ea typeface="宋体" pitchFamily="2" charset="-122"/>
                <a:cs typeface="Times New Roman" pitchFamily="18" charset="0"/>
              </a:rPr>
              <a:t>Environ-mentally friendly</a:t>
            </a:r>
            <a:endParaRPr lang="zh-CN" altLang="en-US" sz="1400" b="1" dirty="0">
              <a:solidFill>
                <a:schemeClr val="bg2"/>
              </a:solidFill>
            </a:endParaRPr>
          </a:p>
        </p:txBody>
      </p:sp>
      <p:sp>
        <p:nvSpPr>
          <p:cNvPr id="5" name="六边形 4"/>
          <p:cNvSpPr/>
          <p:nvPr/>
        </p:nvSpPr>
        <p:spPr>
          <a:xfrm>
            <a:off x="4900615" y="1555609"/>
            <a:ext cx="12430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2"/>
                </a:solidFill>
                <a:latin typeface="Calibri" pitchFamily="34" charset="0"/>
                <a:ea typeface="宋体" pitchFamily="2" charset="-122"/>
                <a:cs typeface="Times New Roman" pitchFamily="18" charset="0"/>
              </a:rPr>
              <a:t>Big data</a:t>
            </a:r>
            <a:endParaRPr lang="zh-CN" altLang="en-US" sz="2200" dirty="0">
              <a:solidFill>
                <a:schemeClr val="bg2"/>
              </a:solidFill>
            </a:endParaRPr>
          </a:p>
        </p:txBody>
      </p:sp>
      <p:sp>
        <p:nvSpPr>
          <p:cNvPr id="6" name="六边形 5"/>
          <p:cNvSpPr/>
          <p:nvPr/>
        </p:nvSpPr>
        <p:spPr>
          <a:xfrm>
            <a:off x="4900615" y="3028947"/>
            <a:ext cx="12430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2"/>
                </a:solidFill>
              </a:rPr>
              <a:t>have</a:t>
            </a:r>
            <a:endParaRPr lang="zh-CN" altLang="en-US" sz="2000" dirty="0">
              <a:solidFill>
                <a:schemeClr val="bg2"/>
              </a:solidFill>
            </a:endParaRPr>
          </a:p>
        </p:txBody>
      </p:sp>
      <p:sp>
        <p:nvSpPr>
          <p:cNvPr id="7" name="六边形 6"/>
          <p:cNvSpPr/>
          <p:nvPr/>
        </p:nvSpPr>
        <p:spPr>
          <a:xfrm>
            <a:off x="3786182" y="3714752"/>
            <a:ext cx="12430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latin typeface="Calibri" pitchFamily="34" charset="0"/>
                <a:ea typeface="宋体" pitchFamily="2" charset="-122"/>
                <a:cs typeface="Times New Roman" pitchFamily="18" charset="0"/>
              </a:rPr>
              <a:t>Embedded system</a:t>
            </a:r>
            <a:endParaRPr lang="zh-CN" altLang="en-US" dirty="0">
              <a:solidFill>
                <a:schemeClr val="bg2"/>
              </a:solidFill>
            </a:endParaRPr>
          </a:p>
        </p:txBody>
      </p:sp>
      <p:sp>
        <p:nvSpPr>
          <p:cNvPr id="8" name="六边形 7"/>
          <p:cNvSpPr/>
          <p:nvPr/>
        </p:nvSpPr>
        <p:spPr>
          <a:xfrm>
            <a:off x="2769300" y="4423333"/>
            <a:ext cx="12430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2"/>
                </a:solidFill>
                <a:latin typeface="Calibri" pitchFamily="34" charset="0"/>
                <a:ea typeface="宋体" pitchFamily="2" charset="-122"/>
                <a:cs typeface="Times New Roman" pitchFamily="18" charset="0"/>
              </a:rPr>
              <a:t>Blue</a:t>
            </a:r>
          </a:p>
          <a:p>
            <a:pPr algn="ctr"/>
            <a:r>
              <a:rPr lang="en-US" altLang="zh-CN" sz="2200" dirty="0" smtClean="0">
                <a:solidFill>
                  <a:schemeClr val="bg2"/>
                </a:solidFill>
                <a:latin typeface="Calibri" pitchFamily="34" charset="0"/>
                <a:ea typeface="宋体" pitchFamily="2" charset="-122"/>
                <a:cs typeface="Times New Roman" pitchFamily="18" charset="0"/>
              </a:rPr>
              <a:t>tooth</a:t>
            </a:r>
            <a:endParaRPr lang="zh-CN" altLang="en-US" sz="2200" dirty="0">
              <a:solidFill>
                <a:schemeClr val="bg2"/>
              </a:solidFill>
            </a:endParaRPr>
          </a:p>
        </p:txBody>
      </p:sp>
      <p:sp>
        <p:nvSpPr>
          <p:cNvPr id="14" name="六边形 13"/>
          <p:cNvSpPr/>
          <p:nvPr/>
        </p:nvSpPr>
        <p:spPr>
          <a:xfrm>
            <a:off x="6000760" y="2343142"/>
            <a:ext cx="12430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bg2"/>
                </a:solidFill>
              </a:rPr>
              <a:t>a</a:t>
            </a:r>
            <a:endParaRPr lang="zh-CN" altLang="en-US" sz="6000" dirty="0">
              <a:solidFill>
                <a:schemeClr val="bg2"/>
              </a:solidFill>
            </a:endParaRPr>
          </a:p>
        </p:txBody>
      </p:sp>
      <p:sp>
        <p:nvSpPr>
          <p:cNvPr id="15" name="六边形 14"/>
          <p:cNvSpPr/>
          <p:nvPr/>
        </p:nvSpPr>
        <p:spPr>
          <a:xfrm>
            <a:off x="6040128" y="3816480"/>
            <a:ext cx="1243021"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2"/>
                </a:solidFill>
              </a:rPr>
              <a:t>try</a:t>
            </a:r>
            <a:endParaRPr lang="zh-CN" altLang="en-US" sz="2400" dirty="0">
              <a:solidFill>
                <a:schemeClr val="bg2"/>
              </a:solidFill>
            </a:endParaRPr>
          </a:p>
        </p:txBody>
      </p:sp>
      <p:sp>
        <p:nvSpPr>
          <p:cNvPr id="21" name="半闭框 20"/>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TextBox 21"/>
          <p:cNvSpPr txBox="1"/>
          <p:nvPr/>
        </p:nvSpPr>
        <p:spPr>
          <a:xfrm>
            <a:off x="928662" y="857232"/>
            <a:ext cx="2357454"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Key words</a:t>
            </a:r>
            <a:endParaRPr lang="zh-CN" altLang="en-US" dirty="0">
              <a:solidFill>
                <a:srgbClr val="FA6F06"/>
              </a:solidFill>
              <a:latin typeface="微软雅黑" pitchFamily="34" charset="-122"/>
              <a:ea typeface="微软雅黑" pitchFamily="34" charset="-122"/>
            </a:endParaRPr>
          </a:p>
        </p:txBody>
      </p:sp>
      <p:sp>
        <p:nvSpPr>
          <p:cNvPr id="16" name="六边形 15"/>
          <p:cNvSpPr/>
          <p:nvPr/>
        </p:nvSpPr>
        <p:spPr>
          <a:xfrm>
            <a:off x="3759155" y="2198551"/>
            <a:ext cx="1357322" cy="128588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2"/>
                </a:solidFill>
                <a:latin typeface="Calibri" pitchFamily="34" charset="0"/>
                <a:ea typeface="宋体" pitchFamily="2" charset="-122"/>
                <a:cs typeface="Times New Roman" pitchFamily="18" charset="0"/>
              </a:rPr>
              <a:t>Environ-mentally friendly</a:t>
            </a:r>
            <a:endParaRPr lang="zh-CN" altLang="en-US" sz="1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heel(1)">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heel(1)">
                                      <p:cBhvr>
                                        <p:cTn id="4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890287"/>
            <a:ext cx="8429684" cy="646331"/>
          </a:xfrm>
          <a:prstGeom prst="rect">
            <a:avLst/>
          </a:prstGeom>
          <a:noFill/>
        </p:spPr>
        <p:txBody>
          <a:bodyPr wrap="square" rtlCol="0">
            <a:spAutoFit/>
          </a:bodyPr>
          <a:lstStyle/>
          <a:p>
            <a:r>
              <a:rPr lang="en-US" dirty="0" smtClean="0"/>
              <a:t>Why use the horn??                         To warn the others to keep safety. </a:t>
            </a:r>
          </a:p>
          <a:p>
            <a:endParaRPr lang="zh-CN" altLang="en-US" dirty="0"/>
          </a:p>
        </p:txBody>
      </p:sp>
      <p:sp>
        <p:nvSpPr>
          <p:cNvPr id="4" name="半闭框 3"/>
          <p:cNvSpPr/>
          <p:nvPr/>
        </p:nvSpPr>
        <p:spPr>
          <a:xfrm>
            <a:off x="599781" y="5829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Picture 1"/>
          <p:cNvPicPr>
            <a:picLocks noChangeAspect="1" noChangeArrowheads="1"/>
          </p:cNvPicPr>
          <p:nvPr/>
        </p:nvPicPr>
        <p:blipFill>
          <a:blip r:embed="rId2"/>
          <a:srcRect/>
          <a:stretch>
            <a:fillRect/>
          </a:stretch>
        </p:blipFill>
        <p:spPr bwMode="auto">
          <a:xfrm>
            <a:off x="1138225" y="2692041"/>
            <a:ext cx="1647825" cy="3114675"/>
          </a:xfrm>
          <a:prstGeom prst="rect">
            <a:avLst/>
          </a:prstGeom>
          <a:noFill/>
          <a:ln w="9525">
            <a:noFill/>
            <a:miter lim="800000"/>
            <a:headEnd/>
            <a:tailEnd/>
          </a:ln>
          <a:effectLst/>
        </p:spPr>
      </p:pic>
      <p:pic>
        <p:nvPicPr>
          <p:cNvPr id="9" name="Picture 1"/>
          <p:cNvPicPr>
            <a:picLocks noChangeAspect="1" noChangeArrowheads="1"/>
          </p:cNvPicPr>
          <p:nvPr/>
        </p:nvPicPr>
        <p:blipFill>
          <a:blip r:embed="rId2"/>
          <a:srcRect/>
          <a:stretch>
            <a:fillRect/>
          </a:stretch>
        </p:blipFill>
        <p:spPr bwMode="auto">
          <a:xfrm flipH="1">
            <a:off x="6357950" y="2763479"/>
            <a:ext cx="1643074" cy="3114675"/>
          </a:xfrm>
          <a:prstGeom prst="rect">
            <a:avLst/>
          </a:prstGeom>
          <a:noFill/>
          <a:ln w="9525">
            <a:noFill/>
            <a:miter lim="800000"/>
            <a:headEnd/>
            <a:tailEnd/>
          </a:ln>
          <a:effectLst/>
        </p:spPr>
      </p:pic>
      <p:sp>
        <p:nvSpPr>
          <p:cNvPr id="11" name="TextBox 5"/>
          <p:cNvSpPr txBox="1"/>
          <p:nvPr/>
        </p:nvSpPr>
        <p:spPr>
          <a:xfrm>
            <a:off x="848104" y="823779"/>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Q&amp;A</a:t>
            </a:r>
            <a:endParaRPr lang="zh-CN" altLang="en-US" dirty="0">
              <a:solidFill>
                <a:srgbClr val="FA6F06"/>
              </a:solidFill>
              <a:latin typeface="微软雅黑" pitchFamily="34" charset="-122"/>
              <a:ea typeface="微软雅黑" pitchFamily="34" charset="-122"/>
            </a:endParaRPr>
          </a:p>
        </p:txBody>
      </p:sp>
      <p:grpSp>
        <p:nvGrpSpPr>
          <p:cNvPr id="12" name="组合 11"/>
          <p:cNvGrpSpPr/>
          <p:nvPr/>
        </p:nvGrpSpPr>
        <p:grpSpPr>
          <a:xfrm>
            <a:off x="1871700" y="2492896"/>
            <a:ext cx="2700300" cy="531126"/>
            <a:chOff x="1871700" y="2077325"/>
            <a:chExt cx="4629126" cy="1146397"/>
          </a:xfrm>
        </p:grpSpPr>
        <p:sp>
          <p:nvSpPr>
            <p:cNvPr id="13" name="圆角矩形标注 12"/>
            <p:cNvSpPr/>
            <p:nvPr/>
          </p:nvSpPr>
          <p:spPr>
            <a:xfrm>
              <a:off x="1907704" y="2077325"/>
              <a:ext cx="4593122" cy="1146397"/>
            </a:xfrm>
            <a:prstGeom prst="wedgeRoundRectCallout">
              <a:avLst>
                <a:gd name="adj1" fmla="val -47742"/>
                <a:gd name="adj2" fmla="val 929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7"/>
            <p:cNvSpPr txBox="1"/>
            <p:nvPr/>
          </p:nvSpPr>
          <p:spPr>
            <a:xfrm>
              <a:off x="1871700" y="2194224"/>
              <a:ext cx="4486250" cy="338554"/>
            </a:xfrm>
            <a:prstGeom prst="rect">
              <a:avLst/>
            </a:prstGeom>
            <a:noFill/>
          </p:spPr>
          <p:txBody>
            <a:bodyPr wrap="square" rtlCol="0">
              <a:spAutoFit/>
            </a:bodyPr>
            <a:lstStyle/>
            <a:p>
              <a:r>
                <a:rPr lang="en-US" altLang="zh-CN" sz="1600" dirty="0"/>
                <a:t>Why use the horn??</a:t>
              </a:r>
              <a:endParaRPr lang="zh-CN" altLang="en-US" sz="1600" dirty="0"/>
            </a:p>
          </p:txBody>
        </p:sp>
      </p:grpSp>
      <p:grpSp>
        <p:nvGrpSpPr>
          <p:cNvPr id="15" name="组合 14"/>
          <p:cNvGrpSpPr/>
          <p:nvPr/>
        </p:nvGrpSpPr>
        <p:grpSpPr>
          <a:xfrm>
            <a:off x="4283968" y="3116286"/>
            <a:ext cx="2788362" cy="1881296"/>
            <a:chOff x="5715008" y="3315986"/>
            <a:chExt cx="1357322" cy="1595990"/>
          </a:xfrm>
        </p:grpSpPr>
        <p:sp>
          <p:nvSpPr>
            <p:cNvPr id="16" name="圆角矩形标注 15"/>
            <p:cNvSpPr/>
            <p:nvPr/>
          </p:nvSpPr>
          <p:spPr>
            <a:xfrm>
              <a:off x="5715008" y="3315986"/>
              <a:ext cx="1285884" cy="782711"/>
            </a:xfrm>
            <a:prstGeom prst="wedgeRoundRectCallout">
              <a:avLst>
                <a:gd name="adj1" fmla="val 50395"/>
                <a:gd name="adj2" fmla="val 82717"/>
                <a:gd name="adj3" fmla="val 16667"/>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TextBox 9"/>
            <p:cNvSpPr txBox="1"/>
            <p:nvPr/>
          </p:nvSpPr>
          <p:spPr>
            <a:xfrm>
              <a:off x="5786446" y="3434648"/>
              <a:ext cx="1285884" cy="1477328"/>
            </a:xfrm>
            <a:prstGeom prst="rect">
              <a:avLst/>
            </a:prstGeom>
            <a:noFill/>
          </p:spPr>
          <p:txBody>
            <a:bodyPr wrap="square" rtlCol="0">
              <a:spAutoFit/>
            </a:bodyPr>
            <a:lstStyle/>
            <a:p>
              <a:r>
                <a:rPr lang="en-US" altLang="zh-CN" dirty="0"/>
                <a:t>To warn the others to keep safety. </a:t>
              </a:r>
            </a:p>
          </p:txBody>
        </p:sp>
      </p:grpSp>
      <p:grpSp>
        <p:nvGrpSpPr>
          <p:cNvPr id="18" name="组合 17"/>
          <p:cNvGrpSpPr/>
          <p:nvPr/>
        </p:nvGrpSpPr>
        <p:grpSpPr>
          <a:xfrm>
            <a:off x="2321022" y="3898997"/>
            <a:ext cx="2167634" cy="996684"/>
            <a:chOff x="2321022" y="3943771"/>
            <a:chExt cx="2857520" cy="1151610"/>
          </a:xfrm>
        </p:grpSpPr>
        <p:sp>
          <p:nvSpPr>
            <p:cNvPr id="19" name="椭圆形标注 18"/>
            <p:cNvSpPr/>
            <p:nvPr/>
          </p:nvSpPr>
          <p:spPr>
            <a:xfrm>
              <a:off x="2321022" y="3943771"/>
              <a:ext cx="2857520" cy="1151610"/>
            </a:xfrm>
            <a:prstGeom prst="wedgeEllipseCallout">
              <a:avLst>
                <a:gd name="adj1" fmla="val -61783"/>
                <a:gd name="adj2" fmla="val -709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1"/>
            <p:cNvSpPr txBox="1"/>
            <p:nvPr/>
          </p:nvSpPr>
          <p:spPr>
            <a:xfrm>
              <a:off x="2500298" y="4149028"/>
              <a:ext cx="2571768" cy="646331"/>
            </a:xfrm>
            <a:prstGeom prst="rect">
              <a:avLst/>
            </a:prstGeom>
            <a:noFill/>
          </p:spPr>
          <p:txBody>
            <a:bodyPr wrap="square" rtlCol="0">
              <a:spAutoFit/>
            </a:bodyPr>
            <a:lstStyle/>
            <a:p>
              <a:r>
                <a:rPr lang="en-US" altLang="zh-CN" dirty="0"/>
                <a:t>Why use the </a:t>
              </a:r>
              <a:r>
                <a:rPr lang="en-US" altLang="zh-CN" dirty="0">
                  <a:solidFill>
                    <a:srgbClr val="FF0000"/>
                  </a:solidFill>
                </a:rPr>
                <a:t>smart</a:t>
              </a:r>
              <a:r>
                <a:rPr lang="en-US" altLang="zh-CN" dirty="0">
                  <a:solidFill>
                    <a:srgbClr val="FFFF00"/>
                  </a:solidFill>
                </a:rPr>
                <a:t> </a:t>
              </a:r>
              <a:r>
                <a:rPr lang="en-US" altLang="zh-CN" dirty="0"/>
                <a:t>horn?</a:t>
              </a:r>
              <a:endParaRPr lang="en-US" altLang="zh-CN" dirty="0" smtClean="0"/>
            </a:p>
          </p:txBody>
        </p:sp>
      </p:grpSp>
      <p:grpSp>
        <p:nvGrpSpPr>
          <p:cNvPr id="21" name="组合 20"/>
          <p:cNvGrpSpPr/>
          <p:nvPr/>
        </p:nvGrpSpPr>
        <p:grpSpPr>
          <a:xfrm>
            <a:off x="3968847" y="4377955"/>
            <a:ext cx="2674855" cy="1428761"/>
            <a:chOff x="5643570" y="4577655"/>
            <a:chExt cx="1000132" cy="1428761"/>
          </a:xfrm>
        </p:grpSpPr>
        <p:sp>
          <p:nvSpPr>
            <p:cNvPr id="22" name="椭圆形标注 21"/>
            <p:cNvSpPr/>
            <p:nvPr/>
          </p:nvSpPr>
          <p:spPr>
            <a:xfrm>
              <a:off x="5643570" y="4577655"/>
              <a:ext cx="1000132" cy="1428761"/>
            </a:xfrm>
            <a:prstGeom prst="wedgeEllipseCallout">
              <a:avLst>
                <a:gd name="adj1" fmla="val 74404"/>
                <a:gd name="adj2" fmla="val -8564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 name="TextBox 13"/>
            <p:cNvSpPr txBox="1"/>
            <p:nvPr/>
          </p:nvSpPr>
          <p:spPr>
            <a:xfrm>
              <a:off x="5786446" y="4649094"/>
              <a:ext cx="857256" cy="1200329"/>
            </a:xfrm>
            <a:prstGeom prst="rect">
              <a:avLst/>
            </a:prstGeom>
            <a:noFill/>
          </p:spPr>
          <p:txBody>
            <a:bodyPr wrap="square" rtlCol="0">
              <a:spAutoFit/>
            </a:bodyPr>
            <a:lstStyle/>
            <a:p>
              <a:r>
                <a:rPr lang="en-US" altLang="zh-CN" dirty="0"/>
                <a:t>To </a:t>
              </a:r>
              <a:r>
                <a:rPr lang="en-US" altLang="zh-CN" dirty="0" smtClean="0"/>
                <a:t>adaptively</a:t>
              </a:r>
            </a:p>
            <a:p>
              <a:r>
                <a:rPr lang="en-US" altLang="zh-CN" dirty="0" smtClean="0"/>
                <a:t> control </a:t>
              </a:r>
              <a:r>
                <a:rPr lang="en-US" altLang="zh-CN" dirty="0"/>
                <a:t>the volume of the vehicle’s trumpet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heel(1)">
                                      <p:cBhvr>
                                        <p:cTn id="24" dur="2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1538389"/>
            <a:ext cx="6624736" cy="646331"/>
          </a:xfrm>
          <a:prstGeom prst="rect">
            <a:avLst/>
          </a:prstGeom>
          <a:noFill/>
        </p:spPr>
        <p:txBody>
          <a:bodyPr wrap="square" rtlCol="0">
            <a:spAutoFit/>
          </a:bodyPr>
          <a:lstStyle/>
          <a:p>
            <a:r>
              <a:rPr lang="en-US" dirty="0" smtClean="0"/>
              <a:t>Smart phone reduces </a:t>
            </a:r>
            <a:r>
              <a:rPr lang="en-US" dirty="0" smtClean="0"/>
              <a:t>the vehicle sound pollution by changing the car horn’s volume and tonality</a:t>
            </a:r>
            <a:endParaRPr lang="zh-CN" altLang="en-US" dirty="0"/>
          </a:p>
        </p:txBody>
      </p:sp>
      <p:sp>
        <p:nvSpPr>
          <p:cNvPr id="4" name="TextBox 3"/>
          <p:cNvSpPr txBox="1"/>
          <p:nvPr/>
        </p:nvSpPr>
        <p:spPr>
          <a:xfrm>
            <a:off x="1263400" y="2488828"/>
            <a:ext cx="5993595" cy="1477328"/>
          </a:xfrm>
          <a:prstGeom prst="rect">
            <a:avLst/>
          </a:prstGeom>
          <a:noFill/>
        </p:spPr>
        <p:txBody>
          <a:bodyPr wrap="square" rtlCol="0">
            <a:spAutoFit/>
          </a:bodyPr>
          <a:lstStyle/>
          <a:p>
            <a:r>
              <a:rPr lang="en-US" altLang="zh-CN" dirty="0" smtClean="0">
                <a:solidFill>
                  <a:srgbClr val="FFFF00"/>
                </a:solidFill>
              </a:rPr>
              <a:t>Q:How to locate??</a:t>
            </a:r>
          </a:p>
          <a:p>
            <a:endParaRPr lang="en-US" dirty="0" smtClean="0">
              <a:solidFill>
                <a:srgbClr val="FFFF00"/>
              </a:solidFill>
            </a:endParaRPr>
          </a:p>
          <a:p>
            <a:r>
              <a:rPr lang="en-US" dirty="0" smtClean="0">
                <a:solidFill>
                  <a:srgbClr val="FFFF00"/>
                </a:solidFill>
              </a:rPr>
              <a:t>A:To </a:t>
            </a:r>
            <a:r>
              <a:rPr lang="en-US" dirty="0" smtClean="0"/>
              <a:t>connect </a:t>
            </a:r>
            <a:r>
              <a:rPr lang="en-US" dirty="0" smtClean="0"/>
              <a:t>with the cloud client to locate the position of each car and operate the road congestion</a:t>
            </a:r>
            <a:endParaRPr lang="zh-CN" altLang="en-US" dirty="0"/>
          </a:p>
        </p:txBody>
      </p:sp>
      <p:sp>
        <p:nvSpPr>
          <p:cNvPr id="5" name="TextBox 4"/>
          <p:cNvSpPr txBox="1"/>
          <p:nvPr/>
        </p:nvSpPr>
        <p:spPr>
          <a:xfrm>
            <a:off x="1263401" y="4073004"/>
            <a:ext cx="5993594" cy="2308324"/>
          </a:xfrm>
          <a:prstGeom prst="rect">
            <a:avLst/>
          </a:prstGeom>
          <a:noFill/>
        </p:spPr>
        <p:txBody>
          <a:bodyPr wrap="square" rtlCol="0">
            <a:spAutoFit/>
          </a:bodyPr>
          <a:lstStyle/>
          <a:p>
            <a:r>
              <a:rPr lang="en-US" dirty="0" smtClean="0"/>
              <a:t>By taking the advantage of </a:t>
            </a:r>
            <a:r>
              <a:rPr lang="en-US" dirty="0" smtClean="0">
                <a:solidFill>
                  <a:srgbClr val="FFFF00"/>
                </a:solidFill>
              </a:rPr>
              <a:t>MCU, Bluetooth, timing relay and visual studio </a:t>
            </a:r>
            <a:r>
              <a:rPr lang="en-US" dirty="0" smtClean="0"/>
              <a:t>for developing software, the device is designed to enhance the quietness of the </a:t>
            </a:r>
            <a:r>
              <a:rPr lang="en-US" dirty="0" err="1" smtClean="0"/>
              <a:t>community</a:t>
            </a:r>
            <a:r>
              <a:rPr lang="en-US" altLang="zh-CN" dirty="0" err="1"/>
              <a:t>mass</a:t>
            </a:r>
            <a:r>
              <a:rPr lang="en-US" altLang="zh-CN" dirty="0"/>
              <a:t> media is considered to be built in the smartphone application for users to remark other users so that a driver’s driving manners can be showed.</a:t>
            </a:r>
            <a:endParaRPr lang="zh-CN" altLang="en-US" dirty="0"/>
          </a:p>
          <a:p>
            <a:endParaRPr lang="zh-CN" altLang="en-US" dirty="0"/>
          </a:p>
        </p:txBody>
      </p:sp>
      <p:grpSp>
        <p:nvGrpSpPr>
          <p:cNvPr id="7" name="组合 6"/>
          <p:cNvGrpSpPr/>
          <p:nvPr/>
        </p:nvGrpSpPr>
        <p:grpSpPr>
          <a:xfrm>
            <a:off x="755576" y="332656"/>
            <a:ext cx="2786082" cy="685805"/>
            <a:chOff x="714348" y="600055"/>
            <a:chExt cx="2786082" cy="685805"/>
          </a:xfrm>
        </p:grpSpPr>
        <p:sp>
          <p:nvSpPr>
            <p:cNvPr id="8" name="半闭框 7"/>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3"/>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phone control</a:t>
              </a:r>
              <a:endParaRPr lang="zh-CN" altLang="en-US" dirty="0">
                <a:solidFill>
                  <a:srgbClr val="FA6F06"/>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7" dur="1000" fill="hold"/>
                                        <p:tgtEl>
                                          <p:spTgt spid="4"/>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anim calcmode="lin" valueType="num">
                                      <p:cBhvr>
                                        <p:cTn id="27" dur="2000" fill="hold"/>
                                        <p:tgtEl>
                                          <p:spTgt spid="5"/>
                                        </p:tgtEl>
                                        <p:attrNameLst>
                                          <p:attrName>style.rotation</p:attrName>
                                        </p:attrNameLst>
                                      </p:cBhvr>
                                      <p:tavLst>
                                        <p:tav tm="0">
                                          <p:val>
                                            <p:fltVal val="720"/>
                                          </p:val>
                                        </p:tav>
                                        <p:tav tm="100000">
                                          <p:val>
                                            <p:fltVal val="0"/>
                                          </p:val>
                                        </p:tav>
                                      </p:tavLst>
                                    </p:anim>
                                    <p:anim calcmode="lin" valueType="num">
                                      <p:cBhvr>
                                        <p:cTn id="28" dur="2000" fill="hold"/>
                                        <p:tgtEl>
                                          <p:spTgt spid="5"/>
                                        </p:tgtEl>
                                        <p:attrNameLst>
                                          <p:attrName>ppt_h</p:attrName>
                                        </p:attrNameLst>
                                      </p:cBhvr>
                                      <p:tavLst>
                                        <p:tav tm="0">
                                          <p:val>
                                            <p:fltVal val="0"/>
                                          </p:val>
                                        </p:tav>
                                        <p:tav tm="100000">
                                          <p:val>
                                            <p:strVal val="#ppt_h"/>
                                          </p:val>
                                        </p:tav>
                                      </p:tavLst>
                                    </p:anim>
                                    <p:anim calcmode="lin" valueType="num">
                                      <p:cBhvr>
                                        <p:cTn id="29"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785926"/>
            <a:ext cx="8001056" cy="4247317"/>
          </a:xfrm>
          <a:prstGeom prst="rect">
            <a:avLst/>
          </a:prstGeom>
          <a:noFill/>
        </p:spPr>
        <p:txBody>
          <a:bodyPr wrap="square" rtlCol="0">
            <a:spAutoFit/>
          </a:bodyPr>
          <a:lstStyle/>
          <a:p>
            <a:r>
              <a:rPr lang="en-US" dirty="0" smtClean="0"/>
              <a:t>Smartphone platform to monitor the horn has many advantages. First, smart phone is very popular in the society and daily life; everyone will be very convenient to use those programs. Second, smart phones platform have many functions; the programs will be better in light of those superior features. Third, smartphones platform have superb Protocols Communication and is very easy to communicate with those horns.</a:t>
            </a:r>
          </a:p>
          <a:p>
            <a:endParaRPr lang="en-US" dirty="0" smtClean="0"/>
          </a:p>
          <a:p>
            <a:r>
              <a:rPr lang="en-US" dirty="0" smtClean="0"/>
              <a:t>Because of the nature of </a:t>
            </a:r>
            <a:r>
              <a:rPr lang="en-US" dirty="0" smtClean="0">
                <a:solidFill>
                  <a:srgbClr val="FFFF00"/>
                </a:solidFill>
              </a:rPr>
              <a:t>blue tooth 4.0</a:t>
            </a:r>
            <a:r>
              <a:rPr lang="en-US" dirty="0" smtClean="0"/>
              <a:t>, information can be exchanged stably and conveniently. Also, using blue tooth will not interfere your smart phone’s Wi-Fi. So there will be no problem to control the smartphone and the art horn with blue tooth 4.0 for completing the function that is control the bright horn by smartphone.</a:t>
            </a:r>
            <a:endParaRPr lang="zh-CN" altLang="en-US" dirty="0" smtClean="0"/>
          </a:p>
          <a:p>
            <a:endParaRPr lang="zh-CN" altLang="en-US" dirty="0" smtClean="0"/>
          </a:p>
          <a:p>
            <a:endParaRPr lang="zh-CN" altLang="en-US" dirty="0"/>
          </a:p>
        </p:txBody>
      </p:sp>
      <p:grpSp>
        <p:nvGrpSpPr>
          <p:cNvPr id="5" name="组合 4"/>
          <p:cNvGrpSpPr/>
          <p:nvPr/>
        </p:nvGrpSpPr>
        <p:grpSpPr>
          <a:xfrm>
            <a:off x="714348" y="600055"/>
            <a:ext cx="2786082" cy="685805"/>
            <a:chOff x="714348" y="600055"/>
            <a:chExt cx="2786082" cy="685805"/>
          </a:xfrm>
        </p:grpSpPr>
        <p:sp>
          <p:nvSpPr>
            <p:cNvPr id="3" name="半闭框 2"/>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Box 3"/>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Smart phone control</a:t>
              </a:r>
              <a:endParaRPr lang="zh-CN" altLang="en-US" dirty="0">
                <a:solidFill>
                  <a:srgbClr val="FA6F06"/>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143932" cy="1754326"/>
          </a:xfrm>
          <a:prstGeom prst="rect">
            <a:avLst/>
          </a:prstGeom>
          <a:noFill/>
        </p:spPr>
        <p:txBody>
          <a:bodyPr wrap="square" rtlCol="0">
            <a:spAutoFit/>
          </a:bodyPr>
          <a:lstStyle/>
          <a:p>
            <a:r>
              <a:rPr lang="en-US" dirty="0" smtClean="0"/>
              <a:t>Because of large amount of complicated data which needed process and calculate</a:t>
            </a:r>
            <a:r>
              <a:rPr lang="zh-CN" altLang="en-US" dirty="0" smtClean="0"/>
              <a:t>，</a:t>
            </a:r>
            <a:r>
              <a:rPr lang="en-US" dirty="0" smtClean="0"/>
              <a:t>this project need cloud data to calculate and process the data on the background of the Smartphone and can give data to the government or non-government organization in order to let the government control the traffics better and make better urban road construction.</a:t>
            </a:r>
            <a:endParaRPr lang="zh-CN" altLang="en-US" dirty="0" smtClean="0"/>
          </a:p>
          <a:p>
            <a:endParaRPr lang="zh-CN" altLang="en-US" dirty="0"/>
          </a:p>
        </p:txBody>
      </p:sp>
      <p:sp>
        <p:nvSpPr>
          <p:cNvPr id="3" name="半闭框 2"/>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Box 3"/>
          <p:cNvSpPr txBox="1"/>
          <p:nvPr/>
        </p:nvSpPr>
        <p:spPr>
          <a:xfrm>
            <a:off x="928662" y="857232"/>
            <a:ext cx="2571768" cy="369332"/>
          </a:xfrm>
          <a:prstGeom prst="rect">
            <a:avLst/>
          </a:prstGeom>
          <a:noFill/>
        </p:spPr>
        <p:txBody>
          <a:bodyPr wrap="square" rtlCol="0">
            <a:spAutoFit/>
          </a:bodyPr>
          <a:lstStyle/>
          <a:p>
            <a:r>
              <a:rPr lang="en-US" altLang="zh-CN" dirty="0" smtClean="0">
                <a:solidFill>
                  <a:srgbClr val="FA6F06"/>
                </a:solidFill>
                <a:latin typeface="微软雅黑" pitchFamily="34" charset="-122"/>
                <a:ea typeface="微软雅黑" pitchFamily="34" charset="-122"/>
              </a:rPr>
              <a:t>Cloud data control</a:t>
            </a:r>
            <a:endParaRPr lang="zh-CN" altLang="en-US" dirty="0">
              <a:solidFill>
                <a:srgbClr val="FA6F0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onny\Desktop\activities\project\汽车喇叭课题\附件\图片\电路图.png"/>
          <p:cNvPicPr>
            <a:picLocks noChangeAspect="1" noChangeArrowheads="1"/>
          </p:cNvPicPr>
          <p:nvPr/>
        </p:nvPicPr>
        <p:blipFill>
          <a:blip r:embed="rId2"/>
          <a:srcRect/>
          <a:stretch>
            <a:fillRect/>
          </a:stretch>
        </p:blipFill>
        <p:spPr bwMode="auto">
          <a:xfrm>
            <a:off x="571472" y="1714488"/>
            <a:ext cx="8183563" cy="4057650"/>
          </a:xfrm>
          <a:prstGeom prst="rect">
            <a:avLst/>
          </a:prstGeom>
          <a:noFill/>
        </p:spPr>
      </p:pic>
      <p:grpSp>
        <p:nvGrpSpPr>
          <p:cNvPr id="2" name="组合 1"/>
          <p:cNvGrpSpPr/>
          <p:nvPr/>
        </p:nvGrpSpPr>
        <p:grpSpPr>
          <a:xfrm>
            <a:off x="714348" y="600055"/>
            <a:ext cx="2786082" cy="685805"/>
            <a:chOff x="714348" y="600055"/>
            <a:chExt cx="2786082" cy="685805"/>
          </a:xfrm>
        </p:grpSpPr>
        <p:sp>
          <p:nvSpPr>
            <p:cNvPr id="6" name="半闭框 5"/>
            <p:cNvSpPr/>
            <p:nvPr/>
          </p:nvSpPr>
          <p:spPr>
            <a:xfrm>
              <a:off x="714348" y="600055"/>
              <a:ext cx="928694" cy="685805"/>
            </a:xfrm>
            <a:prstGeom prst="halfFrame">
              <a:avLst/>
            </a:prstGeom>
            <a:solidFill>
              <a:srgbClr val="FA6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6"/>
            <p:cNvSpPr txBox="1"/>
            <p:nvPr/>
          </p:nvSpPr>
          <p:spPr>
            <a:xfrm>
              <a:off x="928662" y="857232"/>
              <a:ext cx="2571768" cy="369332"/>
            </a:xfrm>
            <a:prstGeom prst="rect">
              <a:avLst/>
            </a:prstGeom>
            <a:noFill/>
          </p:spPr>
          <p:txBody>
            <a:bodyPr wrap="square" rtlCol="0">
              <a:spAutoFit/>
            </a:bodyPr>
            <a:lstStyle/>
            <a:p>
              <a:r>
                <a:rPr lang="zh-CN" altLang="en-US" dirty="0" smtClean="0">
                  <a:solidFill>
                    <a:srgbClr val="FA6F06"/>
                  </a:solidFill>
                  <a:latin typeface="微软雅黑" pitchFamily="34" charset="-122"/>
                  <a:ea typeface="微软雅黑" pitchFamily="34" charset="-122"/>
                </a:rPr>
                <a:t>电路图</a:t>
              </a:r>
              <a:endParaRPr lang="zh-CN" altLang="en-US" dirty="0">
                <a:solidFill>
                  <a:srgbClr val="FA6F06"/>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147</TotalTime>
  <Words>911</Words>
  <Application>Microsoft Office PowerPoint</Application>
  <PresentationFormat>全屏显示(4:3)</PresentationFormat>
  <Paragraphs>73</Paragraphs>
  <Slides>22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微软雅黑</vt:lpstr>
      <vt:lpstr>Arial</vt:lpstr>
      <vt:lpstr>Calibri</vt:lpstr>
      <vt:lpstr>Century Gothic</vt:lpstr>
      <vt:lpstr>Times New Roman</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Please turn on the Location before using Smart horn. If you forgot it, Smart Horn will remind you with a message. (Wi-Fi or 4G network is not needed for the application.)  </vt:lpstr>
      <vt:lpstr>Below are the two main pages. Track and Map</vt:lpstr>
      <vt:lpstr>1. Press the button &lt;&lt;track location&gt;&gt;, if you see initializing and latitude and longitude of your location and ready, You have successfully initialized Smart Horn</vt:lpstr>
      <vt:lpstr>2. Then you will find a mark on the map page, it is your current location</vt:lpstr>
      <vt:lpstr>3.With the change of your position, the application will use a lot of  mark to record your track of location</vt:lpstr>
      <vt:lpstr>4.Press the &lt;&lt;显示距离&gt;&gt;button, the textbox will display your distance from the first initial button. With the movement the distance will automatically increased</vt:lpstr>
      <vt:lpstr>5. Press the &lt;&lt;stop tracking&gt;&gt; button, All the data will be cleared and you can restart it whenever you want.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Horn</dc:title>
  <dc:creator>Sunny</dc:creator>
  <cp:lastModifiedBy>RuoHai Ge</cp:lastModifiedBy>
  <cp:revision>20</cp:revision>
  <dcterms:modified xsi:type="dcterms:W3CDTF">2015-03-21T06:58:10Z</dcterms:modified>
</cp:coreProperties>
</file>