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61" r:id="rId5"/>
    <p:sldId id="259" r:id="rId6"/>
    <p:sldId id="263" r:id="rId7"/>
    <p:sldId id="264" r:id="rId8"/>
    <p:sldId id="258"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87" d="100"/>
          <a:sy n="87" d="100"/>
        </p:scale>
        <p:origin x="-1332"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15977849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322534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190433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21396677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37968273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111714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361629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251045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2449777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301623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3698E5D-EFC9-4DA9-BCB8-269D8A46226E}" type="datetimeFigureOut">
              <a:rPr lang="en-US" smtClean="0"/>
              <a:t>12/10/2013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D3F5D6-19C5-4CFF-9442-F045214516E0}" type="slidenum">
              <a:rPr lang="en-US" smtClean="0"/>
              <a:t>‹#›</a:t>
            </a:fld>
            <a:endParaRPr lang="en-US"/>
          </a:p>
        </p:txBody>
      </p:sp>
    </p:spTree>
    <p:extLst>
      <p:ext uri="{BB962C8B-B14F-4D97-AF65-F5344CB8AC3E}">
        <p14:creationId xmlns:p14="http://schemas.microsoft.com/office/powerpoint/2010/main" val="3849761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524000"/>
            <a:ext cx="8686800" cy="51053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28102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defTabSz="914400" rtl="0" eaLnBrk="1" latinLnBrk="0" hangingPunct="1">
        <a:spcBef>
          <a:spcPct val="0"/>
        </a:spcBef>
        <a:buNone/>
        <a:defRPr sz="32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b="1" kern="1200">
          <a:solidFill>
            <a:schemeClr val="bg1">
              <a:lumMod val="95000"/>
            </a:schemeClr>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sz="1800" b="1" kern="1200">
          <a:solidFill>
            <a:schemeClr val="bg1">
              <a:lumMod val="95000"/>
            </a:schemeClr>
          </a:solidFill>
          <a:latin typeface="Calibri" pitchFamily="34" charset="0"/>
          <a:ea typeface="+mn-ea"/>
          <a:cs typeface="+mn-cs"/>
        </a:defRPr>
      </a:lvl2pPr>
      <a:lvl3pPr marL="1143000" indent="-228600" algn="l" defTabSz="914400" rtl="0" eaLnBrk="1" latinLnBrk="0" hangingPunct="1">
        <a:spcBef>
          <a:spcPct val="20000"/>
        </a:spcBef>
        <a:buFont typeface="Arial" pitchFamily="34" charset="0"/>
        <a:buChar char="•"/>
        <a:defRPr sz="1800" b="1" kern="1200">
          <a:solidFill>
            <a:schemeClr val="bg1">
              <a:lumMod val="95000"/>
            </a:schemeClr>
          </a:solidFill>
          <a:latin typeface="Calibri" pitchFamily="34" charset="0"/>
          <a:ea typeface="+mn-ea"/>
          <a:cs typeface="+mn-cs"/>
        </a:defRPr>
      </a:lvl3pPr>
      <a:lvl4pPr marL="1600200" indent="-228600" algn="l" defTabSz="914400" rtl="0" eaLnBrk="1" latinLnBrk="0" hangingPunct="1">
        <a:spcBef>
          <a:spcPct val="20000"/>
        </a:spcBef>
        <a:buFont typeface="Arial" pitchFamily="34" charset="0"/>
        <a:buChar char="–"/>
        <a:defRPr sz="1800" b="1" kern="1200">
          <a:solidFill>
            <a:schemeClr val="bg1">
              <a:lumMod val="95000"/>
            </a:schemeClr>
          </a:solidFill>
          <a:latin typeface="Calibri" pitchFamily="34" charset="0"/>
          <a:ea typeface="+mn-ea"/>
          <a:cs typeface="+mn-cs"/>
        </a:defRPr>
      </a:lvl4pPr>
      <a:lvl5pPr marL="2057400" indent="-228600" algn="l" defTabSz="914400" rtl="0" eaLnBrk="1" latinLnBrk="0" hangingPunct="1">
        <a:spcBef>
          <a:spcPct val="20000"/>
        </a:spcBef>
        <a:buFont typeface="Arial" pitchFamily="34" charset="0"/>
        <a:buChar char="»"/>
        <a:defRPr sz="1800" b="1" kern="1200">
          <a:solidFill>
            <a:schemeClr val="bg1">
              <a:lumMod val="95000"/>
            </a:schemeClr>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rmAutofit/>
          </a:bodyPr>
          <a:lstStyle/>
          <a:p>
            <a:r>
              <a:rPr lang="en-US" sz="8000" b="1" dirty="0" smtClean="0">
                <a:latin typeface="Arial" pitchFamily="34" charset="0"/>
                <a:cs typeface="Arial" pitchFamily="34" charset="0"/>
              </a:rPr>
              <a:t>LIGHTWEIGHT</a:t>
            </a:r>
            <a:endParaRPr lang="en-US" sz="8000" b="1" dirty="0">
              <a:latin typeface="Arial" pitchFamily="34" charset="0"/>
              <a:cs typeface="Arial" pitchFamily="34" charset="0"/>
            </a:endParaRPr>
          </a:p>
        </p:txBody>
      </p:sp>
      <p:sp>
        <p:nvSpPr>
          <p:cNvPr id="3" name="Subtitle 2"/>
          <p:cNvSpPr>
            <a:spLocks noGrp="1"/>
          </p:cNvSpPr>
          <p:nvPr>
            <p:ph type="subTitle" idx="1"/>
          </p:nvPr>
        </p:nvSpPr>
        <p:spPr>
          <a:xfrm>
            <a:off x="1371600" y="4572000"/>
            <a:ext cx="6400800" cy="2819400"/>
          </a:xfrm>
        </p:spPr>
        <p:txBody>
          <a:bodyPr numCol="1">
            <a:noAutofit/>
          </a:bodyPr>
          <a:lstStyle/>
          <a:p>
            <a:r>
              <a:rPr lang="en-US" sz="2000" b="1" dirty="0" smtClean="0">
                <a:solidFill>
                  <a:schemeClr val="bg1"/>
                </a:solidFill>
                <a:cs typeface="Rod" panose="02030509050101010101" pitchFamily="49" charset="-79"/>
              </a:rPr>
              <a:t>Team </a:t>
            </a:r>
            <a:r>
              <a:rPr lang="en-US" sz="2000" b="1" dirty="0" smtClean="0">
                <a:solidFill>
                  <a:schemeClr val="bg1"/>
                </a:solidFill>
                <a:cs typeface="Rod" panose="02030509050101010101" pitchFamily="49" charset="-79"/>
              </a:rPr>
              <a:t>11</a:t>
            </a:r>
          </a:p>
          <a:p>
            <a:endParaRPr lang="en-US" sz="2000" b="1" dirty="0" smtClean="0">
              <a:solidFill>
                <a:schemeClr val="bg1"/>
              </a:solidFill>
              <a:cs typeface="Rod" panose="02030509050101010101" pitchFamily="49" charset="-79"/>
            </a:endParaRPr>
          </a:p>
          <a:p>
            <a:r>
              <a:rPr lang="en-US" sz="2000" dirty="0" smtClean="0">
                <a:solidFill>
                  <a:schemeClr val="bg1"/>
                </a:solidFill>
                <a:cs typeface="Rod" panose="02030509050101010101" pitchFamily="49" charset="-79"/>
              </a:rPr>
              <a:t>William </a:t>
            </a:r>
            <a:r>
              <a:rPr lang="en-US" sz="2000" dirty="0" err="1" smtClean="0">
                <a:solidFill>
                  <a:schemeClr val="bg1"/>
                </a:solidFill>
                <a:cs typeface="Rod" panose="02030509050101010101" pitchFamily="49" charset="-79"/>
              </a:rPr>
              <a:t>DeCook</a:t>
            </a:r>
            <a:endParaRPr lang="en-US" sz="2000" dirty="0" smtClean="0">
              <a:solidFill>
                <a:schemeClr val="bg1"/>
              </a:solidFill>
              <a:cs typeface="Rod" panose="02030509050101010101" pitchFamily="49" charset="-79"/>
            </a:endParaRPr>
          </a:p>
          <a:p>
            <a:r>
              <a:rPr lang="en-US" sz="2000" dirty="0" smtClean="0">
                <a:solidFill>
                  <a:schemeClr val="bg1"/>
                </a:solidFill>
                <a:cs typeface="Rod" panose="02030509050101010101" pitchFamily="49" charset="-79"/>
              </a:rPr>
              <a:t>Wesley </a:t>
            </a:r>
            <a:r>
              <a:rPr lang="en-US" sz="2000" dirty="0" err="1" smtClean="0">
                <a:solidFill>
                  <a:schemeClr val="bg1"/>
                </a:solidFill>
                <a:cs typeface="Rod" panose="02030509050101010101" pitchFamily="49" charset="-79"/>
              </a:rPr>
              <a:t>Krafft</a:t>
            </a:r>
            <a:endParaRPr lang="en-US" sz="2000" dirty="0" smtClean="0">
              <a:solidFill>
                <a:schemeClr val="bg1"/>
              </a:solidFill>
              <a:cs typeface="Rod" panose="02030509050101010101" pitchFamily="49" charset="-79"/>
            </a:endParaRPr>
          </a:p>
          <a:p>
            <a:r>
              <a:rPr lang="en-US" sz="2000" dirty="0" err="1" smtClean="0">
                <a:solidFill>
                  <a:schemeClr val="bg1"/>
                </a:solidFill>
                <a:cs typeface="Rod" panose="02030509050101010101" pitchFamily="49" charset="-79"/>
              </a:rPr>
              <a:t>Claira</a:t>
            </a:r>
            <a:r>
              <a:rPr lang="en-US" sz="2000" dirty="0" smtClean="0">
                <a:solidFill>
                  <a:schemeClr val="bg1"/>
                </a:solidFill>
                <a:cs typeface="Rod" panose="02030509050101010101" pitchFamily="49" charset="-79"/>
              </a:rPr>
              <a:t> Safi</a:t>
            </a:r>
            <a:endParaRPr lang="en-US" sz="2000" dirty="0">
              <a:solidFill>
                <a:schemeClr val="bg1"/>
              </a:solidFill>
              <a:cs typeface="Rod" panose="02030509050101010101" pitchFamily="49" charset="-79"/>
            </a:endParaRPr>
          </a:p>
        </p:txBody>
      </p:sp>
      <p:sp>
        <p:nvSpPr>
          <p:cNvPr id="4" name="Subtitle 2"/>
          <p:cNvSpPr txBox="1">
            <a:spLocks/>
          </p:cNvSpPr>
          <p:nvPr/>
        </p:nvSpPr>
        <p:spPr>
          <a:xfrm>
            <a:off x="1371600" y="762000"/>
            <a:ext cx="6400800" cy="2819400"/>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itchFamily="34" charset="0"/>
              <a:buNone/>
              <a:defRPr sz="1800" b="1" kern="1200">
                <a:solidFill>
                  <a:schemeClr val="tx1">
                    <a:tint val="75000"/>
                  </a:schemeClr>
                </a:solidFill>
                <a:latin typeface="Calibri" pitchFamily="34" charset="0"/>
                <a:ea typeface="+mn-ea"/>
                <a:cs typeface="+mn-cs"/>
              </a:defRPr>
            </a:lvl1pPr>
            <a:lvl2pPr marL="457200" indent="0" algn="ctr" defTabSz="914400" rtl="0" eaLnBrk="1" latinLnBrk="0" hangingPunct="1">
              <a:spcBef>
                <a:spcPct val="20000"/>
              </a:spcBef>
              <a:buFont typeface="Arial" pitchFamily="34" charset="0"/>
              <a:buNone/>
              <a:defRPr sz="1800" b="1" kern="1200">
                <a:solidFill>
                  <a:schemeClr val="tx1">
                    <a:tint val="75000"/>
                  </a:schemeClr>
                </a:solidFill>
                <a:latin typeface="Calibri" pitchFamily="34" charset="0"/>
                <a:ea typeface="+mn-ea"/>
                <a:cs typeface="+mn-cs"/>
              </a:defRPr>
            </a:lvl2pPr>
            <a:lvl3pPr marL="914400" indent="0" algn="ctr" defTabSz="914400" rtl="0" eaLnBrk="1" latinLnBrk="0" hangingPunct="1">
              <a:spcBef>
                <a:spcPct val="20000"/>
              </a:spcBef>
              <a:buFont typeface="Arial" pitchFamily="34" charset="0"/>
              <a:buNone/>
              <a:defRPr sz="1800" b="1" kern="1200">
                <a:solidFill>
                  <a:schemeClr val="tx1">
                    <a:tint val="75000"/>
                  </a:schemeClr>
                </a:solidFill>
                <a:latin typeface="Calibri" pitchFamily="34" charset="0"/>
                <a:ea typeface="+mn-ea"/>
                <a:cs typeface="+mn-cs"/>
              </a:defRPr>
            </a:lvl3pPr>
            <a:lvl4pPr marL="1371600" indent="0" algn="ctr" defTabSz="914400" rtl="0" eaLnBrk="1" latinLnBrk="0" hangingPunct="1">
              <a:spcBef>
                <a:spcPct val="20000"/>
              </a:spcBef>
              <a:buFont typeface="Arial" pitchFamily="34" charset="0"/>
              <a:buNone/>
              <a:defRPr sz="1800" b="1" kern="1200">
                <a:solidFill>
                  <a:schemeClr val="tx1">
                    <a:tint val="75000"/>
                  </a:schemeClr>
                </a:solidFill>
                <a:latin typeface="Calibri" pitchFamily="34" charset="0"/>
                <a:ea typeface="+mn-ea"/>
                <a:cs typeface="+mn-cs"/>
              </a:defRPr>
            </a:lvl4pPr>
            <a:lvl5pPr marL="1828800" indent="0" algn="ctr" defTabSz="914400" rtl="0" eaLnBrk="1" latinLnBrk="0" hangingPunct="1">
              <a:spcBef>
                <a:spcPct val="20000"/>
              </a:spcBef>
              <a:buFont typeface="Arial" pitchFamily="34" charset="0"/>
              <a:buNone/>
              <a:defRPr sz="1800" b="1" kern="1200">
                <a:solidFill>
                  <a:schemeClr val="tx1">
                    <a:tint val="75000"/>
                  </a:schemeClr>
                </a:solidFill>
                <a:latin typeface="Calibri"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smtClean="0">
                <a:solidFill>
                  <a:schemeClr val="bg1"/>
                </a:solidFill>
                <a:cs typeface="Rod" panose="02030509050101010101" pitchFamily="49" charset="-79"/>
              </a:rPr>
              <a:t>Open GL Based 3D Game Engine</a:t>
            </a:r>
            <a:endParaRPr lang="en-US" sz="2000" dirty="0">
              <a:solidFill>
                <a:schemeClr val="bg1"/>
              </a:solidFill>
              <a:cs typeface="Rod" panose="02030509050101010101" pitchFamily="49" charset="-79"/>
            </a:endParaRPr>
          </a:p>
        </p:txBody>
      </p:sp>
    </p:spTree>
    <p:extLst>
      <p:ext uri="{BB962C8B-B14F-4D97-AF65-F5344CB8AC3E}">
        <p14:creationId xmlns:p14="http://schemas.microsoft.com/office/powerpoint/2010/main" val="666140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ea typeface="Arial Unicode MS" pitchFamily="34" charset="-128"/>
                <a:cs typeface="Arial Unicode MS" pitchFamily="34" charset="-128"/>
              </a:rPr>
              <a:t>Our project is an extensible game engine designed in Java. The project aimed to provide a sensible and feature-rich environment in which developers can create 3D games or programs. </a:t>
            </a:r>
            <a:r>
              <a:rPr lang="en-US" dirty="0" smtClean="0">
                <a:ea typeface="Arial Unicode MS" pitchFamily="34" charset="-128"/>
                <a:cs typeface="Arial Unicode MS" pitchFamily="34" charset="-128"/>
              </a:rPr>
              <a:t>By abstracting away the majority of the rendering and 3D through an API such as our engine, game design is made much simpler and enables developers to focus on the game itself rather than worry about low level implementation. </a:t>
            </a:r>
          </a:p>
          <a:p>
            <a:pPr marL="0" indent="0" algn="ctr">
              <a:buNone/>
            </a:pPr>
            <a:endParaRPr lang="en-US" dirty="0">
              <a:ea typeface="Arial Unicode MS" pitchFamily="34" charset="-128"/>
              <a:cs typeface="Arial Unicode MS" pitchFamily="34" charset="-128"/>
            </a:endParaRPr>
          </a:p>
          <a:p>
            <a:pPr marL="0" indent="0" algn="ctr">
              <a:buNone/>
            </a:pPr>
            <a:r>
              <a:rPr lang="en-US" sz="2600" dirty="0" smtClean="0">
                <a:ea typeface="Arial Unicode MS" pitchFamily="34" charset="-128"/>
                <a:cs typeface="Arial Unicode MS" pitchFamily="34" charset="-128"/>
              </a:rPr>
              <a:t>Our engine aimed to provide the following major features:</a:t>
            </a:r>
          </a:p>
          <a:p>
            <a:pPr marL="0" indent="0">
              <a:buNone/>
            </a:pPr>
            <a:endParaRPr lang="en-US" dirty="0" smtClean="0">
              <a:ea typeface="Arial Unicode MS" pitchFamily="34" charset="-128"/>
              <a:cs typeface="Arial Unicode MS" pitchFamily="34" charset="-128"/>
            </a:endParaRPr>
          </a:p>
          <a:p>
            <a:pPr lvl="1">
              <a:buFontTx/>
              <a:buChar char="-"/>
            </a:pPr>
            <a:r>
              <a:rPr lang="en-US" dirty="0" smtClean="0">
                <a:solidFill>
                  <a:srgbClr val="FF0000"/>
                </a:solidFill>
                <a:ea typeface="Arial Unicode MS" pitchFamily="34" charset="-128"/>
                <a:cs typeface="Arial Unicode MS" pitchFamily="34" charset="-128"/>
              </a:rPr>
              <a:t>Creation and positioning of </a:t>
            </a:r>
            <a:r>
              <a:rPr lang="en-US" dirty="0" smtClean="0">
                <a:solidFill>
                  <a:srgbClr val="FF0000"/>
                </a:solidFill>
                <a:ea typeface="Arial Unicode MS" pitchFamily="34" charset="-128"/>
                <a:cs typeface="Arial Unicode MS" pitchFamily="34" charset="-128"/>
              </a:rPr>
              <a:t>3D objects </a:t>
            </a:r>
            <a:endParaRPr lang="en-US" dirty="0" smtClean="0">
              <a:solidFill>
                <a:srgbClr val="FF0000"/>
              </a:solidFill>
              <a:ea typeface="Arial Unicode MS" pitchFamily="34" charset="-128"/>
              <a:cs typeface="Arial Unicode MS" pitchFamily="34" charset="-128"/>
            </a:endParaRPr>
          </a:p>
          <a:p>
            <a:pPr lvl="1">
              <a:buFontTx/>
              <a:buChar char="-"/>
            </a:pPr>
            <a:r>
              <a:rPr lang="en-US" dirty="0" smtClean="0">
                <a:solidFill>
                  <a:srgbClr val="FF0000"/>
                </a:solidFill>
                <a:ea typeface="Arial Unicode MS" pitchFamily="34" charset="-128"/>
                <a:cs typeface="Arial Unicode MS" pitchFamily="34" charset="-128"/>
              </a:rPr>
              <a:t>Rendering of 3D objects</a:t>
            </a:r>
            <a:endParaRPr lang="en-US" dirty="0" smtClean="0">
              <a:solidFill>
                <a:srgbClr val="FF0000"/>
              </a:solidFill>
              <a:ea typeface="Arial Unicode MS" pitchFamily="34" charset="-128"/>
              <a:cs typeface="Arial Unicode MS" pitchFamily="34" charset="-128"/>
            </a:endParaRPr>
          </a:p>
          <a:p>
            <a:pPr lvl="1">
              <a:buFontTx/>
              <a:buChar char="-"/>
            </a:pPr>
            <a:r>
              <a:rPr lang="en-US" dirty="0" smtClean="0">
                <a:solidFill>
                  <a:srgbClr val="FF0000"/>
                </a:solidFill>
                <a:ea typeface="Arial Unicode MS" pitchFamily="34" charset="-128"/>
                <a:cs typeface="Arial Unicode MS" pitchFamily="34" charset="-128"/>
              </a:rPr>
              <a:t>Object behaviors</a:t>
            </a:r>
          </a:p>
          <a:p>
            <a:pPr lvl="1">
              <a:buFontTx/>
              <a:buChar char="-"/>
            </a:pPr>
            <a:r>
              <a:rPr lang="en-US" dirty="0" smtClean="0">
                <a:solidFill>
                  <a:srgbClr val="FF0000"/>
                </a:solidFill>
                <a:ea typeface="Arial Unicode MS" pitchFamily="34" charset="-128"/>
                <a:cs typeface="Arial Unicode MS" pitchFamily="34" charset="-128"/>
              </a:rPr>
              <a:t>Creation and positioning of GUI Elements</a:t>
            </a:r>
          </a:p>
          <a:p>
            <a:pPr lvl="1">
              <a:buFontTx/>
              <a:buChar char="-"/>
            </a:pPr>
            <a:r>
              <a:rPr lang="en-US" dirty="0" smtClean="0">
                <a:solidFill>
                  <a:srgbClr val="FF0000"/>
                </a:solidFill>
                <a:ea typeface="Arial Unicode MS" pitchFamily="34" charset="-128"/>
                <a:cs typeface="Arial Unicode MS" pitchFamily="34" charset="-128"/>
              </a:rPr>
              <a:t>Rendering of GUI elements</a:t>
            </a:r>
          </a:p>
          <a:p>
            <a:pPr lvl="1">
              <a:buFontTx/>
              <a:buChar char="-"/>
            </a:pPr>
            <a:r>
              <a:rPr lang="en-US" dirty="0" smtClean="0">
                <a:solidFill>
                  <a:srgbClr val="FF0000"/>
                </a:solidFill>
                <a:ea typeface="Arial Unicode MS" pitchFamily="34" charset="-128"/>
                <a:cs typeface="Arial Unicode MS" pitchFamily="34" charset="-128"/>
              </a:rPr>
              <a:t>GUI Behaviors</a:t>
            </a:r>
            <a:endParaRPr lang="en-US" dirty="0" smtClean="0">
              <a:solidFill>
                <a:srgbClr val="FF0000"/>
              </a:solidFill>
              <a:ea typeface="Arial Unicode MS" pitchFamily="34" charset="-128"/>
              <a:cs typeface="Arial Unicode MS" pitchFamily="34" charset="-128"/>
            </a:endParaRPr>
          </a:p>
          <a:p>
            <a:pPr lvl="1">
              <a:buFontTx/>
              <a:buChar char="-"/>
            </a:pPr>
            <a:r>
              <a:rPr lang="en-US" dirty="0" smtClean="0">
                <a:solidFill>
                  <a:srgbClr val="FF0000"/>
                </a:solidFill>
                <a:ea typeface="Arial Unicode MS" pitchFamily="34" charset="-128"/>
                <a:cs typeface="Arial Unicode MS" pitchFamily="34" charset="-128"/>
              </a:rPr>
              <a:t>Console Environment</a:t>
            </a:r>
          </a:p>
          <a:p>
            <a:pPr lvl="1">
              <a:buFontTx/>
              <a:buChar char="-"/>
            </a:pPr>
            <a:r>
              <a:rPr lang="en-US" dirty="0" smtClean="0">
                <a:solidFill>
                  <a:srgbClr val="FF0000"/>
                </a:solidFill>
                <a:ea typeface="Arial Unicode MS" pitchFamily="34" charset="-128"/>
                <a:cs typeface="Arial Unicode MS" pitchFamily="34" charset="-128"/>
              </a:rPr>
              <a:t>Universal Event System</a:t>
            </a:r>
            <a:endParaRPr lang="en-US" dirty="0" smtClean="0">
              <a:solidFill>
                <a:srgbClr val="FF0000"/>
              </a:solidFill>
              <a:ea typeface="Arial Unicode MS" pitchFamily="34" charset="-128"/>
              <a:cs typeface="Arial Unicode MS" pitchFamily="34" charset="-128"/>
            </a:endParaRPr>
          </a:p>
          <a:p>
            <a:pPr lvl="1">
              <a:buFontTx/>
              <a:buChar char="-"/>
            </a:pPr>
            <a:r>
              <a:rPr lang="en-US" dirty="0" smtClean="0">
                <a:solidFill>
                  <a:srgbClr val="FF0000"/>
                </a:solidFill>
                <a:ea typeface="Arial Unicode MS" pitchFamily="34" charset="-128"/>
                <a:cs typeface="Arial Unicode MS" pitchFamily="34" charset="-128"/>
              </a:rPr>
              <a:t>Spatial Audio Playback</a:t>
            </a:r>
          </a:p>
          <a:p>
            <a:pPr>
              <a:buFontTx/>
              <a:buChar char="-"/>
            </a:pPr>
            <a:endParaRPr lang="en-US" dirty="0" smtClean="0">
              <a:ea typeface="Arial Unicode MS" pitchFamily="34" charset="-128"/>
              <a:cs typeface="Arial Unicode MS" pitchFamily="34" charset="-128"/>
            </a:endParaRPr>
          </a:p>
          <a:p>
            <a:pPr marL="0" indent="0">
              <a:buNone/>
            </a:pPr>
            <a:r>
              <a:rPr lang="en-US" dirty="0" smtClean="0">
                <a:ea typeface="Arial Unicode MS" pitchFamily="34" charset="-128"/>
                <a:cs typeface="Arial Unicode MS" pitchFamily="34" charset="-128"/>
              </a:rPr>
              <a:t>We have also created a </a:t>
            </a:r>
            <a:r>
              <a:rPr lang="en-US" dirty="0" smtClean="0">
                <a:solidFill>
                  <a:srgbClr val="FF0000"/>
                </a:solidFill>
                <a:ea typeface="Arial Unicode MS" pitchFamily="34" charset="-128"/>
                <a:cs typeface="Arial Unicode MS" pitchFamily="34" charset="-128"/>
              </a:rPr>
              <a:t>space-themed demonstration </a:t>
            </a:r>
            <a:r>
              <a:rPr lang="en-US" dirty="0" smtClean="0">
                <a:solidFill>
                  <a:srgbClr val="FF0000"/>
                </a:solidFill>
                <a:ea typeface="Arial Unicode MS" pitchFamily="34" charset="-128"/>
                <a:cs typeface="Arial Unicode MS" pitchFamily="34" charset="-128"/>
              </a:rPr>
              <a:t>game </a:t>
            </a:r>
            <a:r>
              <a:rPr lang="en-US" dirty="0" smtClean="0">
                <a:ea typeface="Arial Unicode MS" pitchFamily="34" charset="-128"/>
                <a:cs typeface="Arial Unicode MS" pitchFamily="34" charset="-128"/>
              </a:rPr>
              <a:t>t</a:t>
            </a:r>
            <a:r>
              <a:rPr lang="en-US" dirty="0" smtClean="0">
                <a:ea typeface="Arial Unicode MS" pitchFamily="34" charset="-128"/>
                <a:cs typeface="Arial Unicode MS" pitchFamily="34" charset="-128"/>
              </a:rPr>
              <a:t>hat </a:t>
            </a:r>
            <a:r>
              <a:rPr lang="en-US" dirty="0" smtClean="0">
                <a:ea typeface="Arial Unicode MS" pitchFamily="34" charset="-128"/>
                <a:cs typeface="Arial Unicode MS" pitchFamily="34" charset="-128"/>
              </a:rPr>
              <a:t>showcases these features.</a:t>
            </a:r>
            <a:endParaRPr lang="en-US" dirty="0">
              <a:ea typeface="Arial Unicode MS" pitchFamily="34" charset="-128"/>
              <a:cs typeface="Arial Unicode MS" pitchFamily="34" charset="-128"/>
            </a:endParaRPr>
          </a:p>
        </p:txBody>
      </p:sp>
    </p:spTree>
    <p:extLst>
      <p:ext uri="{BB962C8B-B14F-4D97-AF65-F5344CB8AC3E}">
        <p14:creationId xmlns:p14="http://schemas.microsoft.com/office/powerpoint/2010/main" val="2797219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a:t>
            </a:r>
            <a:r>
              <a:rPr lang="en-US" dirty="0" smtClean="0"/>
              <a:t>&amp; </a:t>
            </a:r>
            <a:r>
              <a:rPr lang="en-US" dirty="0" smtClean="0"/>
              <a:t>LWJGL</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Our project is designed around </a:t>
            </a:r>
            <a:r>
              <a:rPr lang="en-US" dirty="0" smtClean="0">
                <a:solidFill>
                  <a:srgbClr val="FF0000"/>
                </a:solidFill>
              </a:rPr>
              <a:t>LWJGL</a:t>
            </a:r>
            <a:r>
              <a:rPr lang="en-US" dirty="0" smtClean="0"/>
              <a:t> (Lightweight Java Game Library) which is an open-source Java library that </a:t>
            </a:r>
            <a:r>
              <a:rPr lang="en-US" dirty="0" smtClean="0"/>
              <a:t>simply exposes </a:t>
            </a:r>
            <a:r>
              <a:rPr lang="en-US" dirty="0" smtClean="0">
                <a:solidFill>
                  <a:srgbClr val="FF0000"/>
                </a:solidFill>
              </a:rPr>
              <a:t>OpenGL </a:t>
            </a:r>
            <a:r>
              <a:rPr lang="en-US" dirty="0" smtClean="0"/>
              <a:t>commands </a:t>
            </a:r>
            <a:r>
              <a:rPr lang="en-US" dirty="0" smtClean="0"/>
              <a:t>to the Java </a:t>
            </a:r>
            <a:r>
              <a:rPr lang="en-US" dirty="0" smtClean="0"/>
              <a:t>environment and provides very simple APIs for user input devices and communicating with the display. (Hence “lightweight”). It does not provide any of the software framework a game requires.</a:t>
            </a:r>
          </a:p>
          <a:p>
            <a:pPr marL="0" indent="0">
              <a:buNone/>
            </a:pPr>
            <a:endParaRPr lang="en-US" dirty="0"/>
          </a:p>
          <a:p>
            <a:pPr marL="0" indent="0">
              <a:buNone/>
            </a:pPr>
            <a:r>
              <a:rPr lang="en-US" dirty="0" smtClean="0"/>
              <a:t>OpenGL is an API built around computer graphics hardware and </a:t>
            </a:r>
            <a:r>
              <a:rPr lang="en-US" dirty="0" smtClean="0"/>
              <a:t>it provides </a:t>
            </a:r>
            <a:r>
              <a:rPr lang="en-US" dirty="0" smtClean="0"/>
              <a:t>a </a:t>
            </a:r>
            <a:r>
              <a:rPr lang="en-US" dirty="0" smtClean="0"/>
              <a:t>way for software programmers </a:t>
            </a:r>
            <a:r>
              <a:rPr lang="en-US" dirty="0" smtClean="0"/>
              <a:t>to talk directly to the </a:t>
            </a:r>
            <a:r>
              <a:rPr lang="en-US" dirty="0" smtClean="0"/>
              <a:t>GPU in the language understood by the GPU. It is essentially a state machine. </a:t>
            </a:r>
            <a:r>
              <a:rPr lang="en-US" dirty="0" smtClean="0"/>
              <a:t>The basic concept of the drawing process is as follows:</a:t>
            </a:r>
          </a:p>
          <a:p>
            <a:pPr marL="0" indent="0">
              <a:buNone/>
            </a:pPr>
            <a:endParaRPr lang="en-US" dirty="0"/>
          </a:p>
          <a:p>
            <a:pPr>
              <a:buFontTx/>
              <a:buChar char="-"/>
            </a:pPr>
            <a:r>
              <a:rPr lang="en-US" dirty="0" smtClean="0">
                <a:solidFill>
                  <a:srgbClr val="FF0000"/>
                </a:solidFill>
              </a:rPr>
              <a:t>Buffer Data </a:t>
            </a:r>
            <a:r>
              <a:rPr lang="en-US" dirty="0" smtClean="0"/>
              <a:t>: Store 2D/3D geometry data into sections of GPU memory </a:t>
            </a:r>
          </a:p>
          <a:p>
            <a:pPr>
              <a:buFontTx/>
              <a:buChar char="-"/>
            </a:pPr>
            <a:r>
              <a:rPr lang="en-US" dirty="0" smtClean="0">
                <a:solidFill>
                  <a:srgbClr val="FF0000"/>
                </a:solidFill>
              </a:rPr>
              <a:t>Compile </a:t>
            </a:r>
            <a:r>
              <a:rPr lang="en-US" dirty="0" err="1" smtClean="0">
                <a:solidFill>
                  <a:srgbClr val="FF0000"/>
                </a:solidFill>
              </a:rPr>
              <a:t>Shaders</a:t>
            </a:r>
            <a:r>
              <a:rPr lang="en-US" dirty="0" smtClean="0">
                <a:solidFill>
                  <a:srgbClr val="FF0000"/>
                </a:solidFill>
              </a:rPr>
              <a:t> </a:t>
            </a:r>
            <a:r>
              <a:rPr lang="en-US" dirty="0" smtClean="0"/>
              <a:t>: Compile specially made programs that tells </a:t>
            </a:r>
            <a:r>
              <a:rPr lang="en-US" dirty="0"/>
              <a:t>O</a:t>
            </a:r>
            <a:r>
              <a:rPr lang="en-US" dirty="0" smtClean="0"/>
              <a:t>penGL </a:t>
            </a:r>
            <a:r>
              <a:rPr lang="en-US" i="1" dirty="0" smtClean="0"/>
              <a:t>how</a:t>
            </a:r>
            <a:r>
              <a:rPr lang="en-US" dirty="0" smtClean="0"/>
              <a:t> to draw things </a:t>
            </a:r>
          </a:p>
          <a:p>
            <a:pPr>
              <a:buFontTx/>
              <a:buChar char="-"/>
            </a:pPr>
            <a:r>
              <a:rPr lang="en-US" dirty="0" smtClean="0">
                <a:solidFill>
                  <a:srgbClr val="FF0000"/>
                </a:solidFill>
              </a:rPr>
              <a:t>Set Drawing State </a:t>
            </a:r>
            <a:r>
              <a:rPr lang="en-US" dirty="0" smtClean="0"/>
              <a:t>: Enable any special states of the GPU (Depth testing, blending…)</a:t>
            </a:r>
          </a:p>
          <a:p>
            <a:pPr>
              <a:buFontTx/>
              <a:buChar char="-"/>
            </a:pPr>
            <a:r>
              <a:rPr lang="en-US" dirty="0" smtClean="0">
                <a:solidFill>
                  <a:srgbClr val="FF0000"/>
                </a:solidFill>
              </a:rPr>
              <a:t>Bind </a:t>
            </a:r>
            <a:r>
              <a:rPr lang="en-US" dirty="0" err="1" smtClean="0">
                <a:solidFill>
                  <a:srgbClr val="FF0000"/>
                </a:solidFill>
              </a:rPr>
              <a:t>Shaders</a:t>
            </a:r>
            <a:r>
              <a:rPr lang="en-US" dirty="0" smtClean="0">
                <a:solidFill>
                  <a:srgbClr val="FF0000"/>
                </a:solidFill>
              </a:rPr>
              <a:t> </a:t>
            </a:r>
            <a:r>
              <a:rPr lang="en-US" dirty="0" smtClean="0"/>
              <a:t>: Tell OpenGL to use one of the </a:t>
            </a:r>
            <a:r>
              <a:rPr lang="en-US" dirty="0" err="1" smtClean="0"/>
              <a:t>Shader</a:t>
            </a:r>
            <a:r>
              <a:rPr lang="en-US" dirty="0" smtClean="0"/>
              <a:t> Programs you compiled</a:t>
            </a:r>
          </a:p>
          <a:p>
            <a:pPr>
              <a:buFontTx/>
              <a:buChar char="-"/>
            </a:pPr>
            <a:r>
              <a:rPr lang="en-US" dirty="0" smtClean="0">
                <a:solidFill>
                  <a:srgbClr val="FF0000"/>
                </a:solidFill>
              </a:rPr>
              <a:t>Bind Buffers </a:t>
            </a:r>
            <a:r>
              <a:rPr lang="en-US" dirty="0" smtClean="0"/>
              <a:t>: Tell OpenGL to draw from one (or many) of the Buffers you stored</a:t>
            </a:r>
          </a:p>
          <a:p>
            <a:pPr>
              <a:buFontTx/>
              <a:buChar char="-"/>
            </a:pPr>
            <a:r>
              <a:rPr lang="en-US" dirty="0" smtClean="0">
                <a:solidFill>
                  <a:srgbClr val="FF0000"/>
                </a:solidFill>
              </a:rPr>
              <a:t>Draw the current combination!</a:t>
            </a:r>
          </a:p>
          <a:p>
            <a:pPr>
              <a:buFontTx/>
              <a:buChar char="-"/>
            </a:pPr>
            <a:endParaRPr lang="en-US" dirty="0" smtClean="0"/>
          </a:p>
          <a:p>
            <a:pPr marL="0" indent="0">
              <a:buNone/>
            </a:pPr>
            <a:r>
              <a:rPr lang="en-US" dirty="0" smtClean="0"/>
              <a:t>OpenGL “Objects” are pointers to areas in GPU memory, and most of the interaction involves adding data to these pointers or telling the GPU to use the data at those pointers. We use a number of wrapper classes that extend an abstract </a:t>
            </a:r>
            <a:r>
              <a:rPr lang="en-US" dirty="0" err="1" smtClean="0">
                <a:solidFill>
                  <a:srgbClr val="FF0000"/>
                </a:solidFill>
              </a:rPr>
              <a:t>NativeObject</a:t>
            </a:r>
            <a:r>
              <a:rPr lang="en-US" dirty="0" smtClean="0"/>
              <a:t> class to keep track of these on the software side.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175173"/>
            <a:ext cx="2028663" cy="9101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232896"/>
            <a:ext cx="2115711" cy="794657"/>
          </a:xfrm>
          <a:prstGeom prst="rect">
            <a:avLst/>
          </a:prstGeom>
        </p:spPr>
      </p:pic>
    </p:spTree>
    <p:extLst>
      <p:ext uri="{BB962C8B-B14F-4D97-AF65-F5344CB8AC3E}">
        <p14:creationId xmlns:p14="http://schemas.microsoft.com/office/powerpoint/2010/main" val="215092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OpenAL</a:t>
            </a:r>
            <a:endParaRPr lang="en-US" dirty="0"/>
          </a:p>
        </p:txBody>
      </p:sp>
      <p:sp>
        <p:nvSpPr>
          <p:cNvPr id="3" name="Content Placeholder 2"/>
          <p:cNvSpPr>
            <a:spLocks noGrp="1"/>
          </p:cNvSpPr>
          <p:nvPr>
            <p:ph idx="1"/>
          </p:nvPr>
        </p:nvSpPr>
        <p:spPr>
          <a:xfrm>
            <a:off x="228600" y="1600200"/>
            <a:ext cx="8686800" cy="5029200"/>
          </a:xfrm>
        </p:spPr>
        <p:txBody>
          <a:bodyPr>
            <a:normAutofit/>
          </a:bodyPr>
          <a:lstStyle/>
          <a:p>
            <a:pPr marL="0" indent="0">
              <a:buNone/>
            </a:pPr>
            <a:r>
              <a:rPr lang="en-US" dirty="0" err="1" smtClean="0"/>
              <a:t>OpenAL</a:t>
            </a:r>
            <a:r>
              <a:rPr lang="en-US" dirty="0" smtClean="0"/>
              <a:t> is an </a:t>
            </a:r>
            <a:r>
              <a:rPr lang="en-US" dirty="0" smtClean="0"/>
              <a:t>open-source API </a:t>
            </a:r>
            <a:r>
              <a:rPr lang="en-US" dirty="0" smtClean="0"/>
              <a:t>used for </a:t>
            </a:r>
            <a:r>
              <a:rPr lang="en-US" dirty="0" smtClean="0"/>
              <a:t>playing spatial </a:t>
            </a:r>
            <a:r>
              <a:rPr lang="en-US" dirty="0" smtClean="0"/>
              <a:t>audio using hardware. Its </a:t>
            </a:r>
            <a:r>
              <a:rPr lang="en-US" dirty="0" smtClean="0"/>
              <a:t>style and implementation is based heavily on OpenGL conventions.</a:t>
            </a:r>
          </a:p>
          <a:p>
            <a:pPr marL="0" indent="0">
              <a:buNone/>
            </a:pPr>
            <a:endParaRPr lang="en-US" dirty="0"/>
          </a:p>
          <a:p>
            <a:pPr marL="0" indent="0" algn="ctr">
              <a:buNone/>
            </a:pPr>
            <a:r>
              <a:rPr lang="en-US" sz="2400" dirty="0" smtClean="0"/>
              <a:t>There are three main objects that are </a:t>
            </a:r>
            <a:r>
              <a:rPr lang="en-US" sz="2400" dirty="0" smtClean="0"/>
              <a:t>used in </a:t>
            </a:r>
            <a:r>
              <a:rPr lang="en-US" sz="2400" dirty="0" err="1" smtClean="0"/>
              <a:t>OpenAL</a:t>
            </a:r>
            <a:r>
              <a:rPr lang="en-US" sz="2400" dirty="0" smtClean="0"/>
              <a:t>:</a:t>
            </a:r>
          </a:p>
          <a:p>
            <a:pPr lvl="1">
              <a:buFontTx/>
              <a:buChar char="-"/>
            </a:pPr>
            <a:endParaRPr lang="en-US" dirty="0" smtClean="0">
              <a:solidFill>
                <a:srgbClr val="FF0000"/>
              </a:solidFill>
            </a:endParaRPr>
          </a:p>
          <a:p>
            <a:pPr lvl="1">
              <a:buFontTx/>
              <a:buChar char="-"/>
            </a:pPr>
            <a:r>
              <a:rPr lang="en-US" dirty="0" smtClean="0">
                <a:solidFill>
                  <a:srgbClr val="FF0000"/>
                </a:solidFill>
              </a:rPr>
              <a:t>Buffers </a:t>
            </a:r>
            <a:r>
              <a:rPr lang="en-US" dirty="0" smtClean="0"/>
              <a:t>: Sound data stored on audio hardware memory</a:t>
            </a:r>
            <a:endParaRPr lang="en-US" dirty="0"/>
          </a:p>
          <a:p>
            <a:pPr lvl="1">
              <a:buFontTx/>
              <a:buChar char="-"/>
            </a:pPr>
            <a:r>
              <a:rPr lang="en-US" dirty="0" smtClean="0">
                <a:solidFill>
                  <a:srgbClr val="FF0000"/>
                </a:solidFill>
              </a:rPr>
              <a:t>Sources </a:t>
            </a:r>
            <a:r>
              <a:rPr lang="en-US" dirty="0" smtClean="0"/>
              <a:t>: </a:t>
            </a:r>
            <a:r>
              <a:rPr lang="en-US" dirty="0" smtClean="0"/>
              <a:t>Spatial p</a:t>
            </a:r>
            <a:r>
              <a:rPr lang="en-US" dirty="0" smtClean="0"/>
              <a:t>osition of a sound emitter </a:t>
            </a:r>
          </a:p>
          <a:p>
            <a:pPr lvl="1">
              <a:buFontTx/>
              <a:buChar char="-"/>
            </a:pPr>
            <a:r>
              <a:rPr lang="en-US" dirty="0" smtClean="0">
                <a:solidFill>
                  <a:srgbClr val="FF0000"/>
                </a:solidFill>
              </a:rPr>
              <a:t>A Listener </a:t>
            </a:r>
            <a:r>
              <a:rPr lang="en-US" dirty="0" smtClean="0"/>
              <a:t>: Spatial position of the listener</a:t>
            </a:r>
            <a:endParaRPr lang="en-US" dirty="0" smtClean="0"/>
          </a:p>
          <a:p>
            <a:pPr marL="0" indent="0">
              <a:buNone/>
            </a:pPr>
            <a:endParaRPr lang="en-US" dirty="0"/>
          </a:p>
          <a:p>
            <a:pPr marL="0" indent="0">
              <a:buNone/>
            </a:pPr>
            <a:r>
              <a:rPr lang="en-US" dirty="0" err="1" smtClean="0"/>
              <a:t>OpenAL</a:t>
            </a:r>
            <a:r>
              <a:rPr lang="en-US" dirty="0" smtClean="0"/>
              <a:t> handles audio samples in way similar to how OpenGL handles </a:t>
            </a:r>
            <a:r>
              <a:rPr lang="en-US" dirty="0" smtClean="0"/>
              <a:t>buffer </a:t>
            </a:r>
            <a:r>
              <a:rPr lang="en-US" dirty="0" smtClean="0"/>
              <a:t>objects</a:t>
            </a:r>
            <a:r>
              <a:rPr lang="en-US" dirty="0" smtClean="0"/>
              <a:t>. A buffer stores a sound sample and can be bound to a source. A source can be positioned at different locations in 3D space. How the user experiences this sound is defined by the location and attributes of a listener object (ex. the sound can be louder if the listener is closer to the source</a:t>
            </a:r>
            <a:r>
              <a:rPr lang="en-US" dirty="0" smtClean="0"/>
              <a:t>). Since it is so similar to OpenGL, we reuse the </a:t>
            </a:r>
            <a:r>
              <a:rPr lang="en-US" dirty="0" err="1" smtClean="0">
                <a:solidFill>
                  <a:srgbClr val="FF0000"/>
                </a:solidFill>
              </a:rPr>
              <a:t>NativeObject</a:t>
            </a:r>
            <a:r>
              <a:rPr lang="en-US" dirty="0" smtClean="0"/>
              <a:t> class to keep track of audio buffers on the hardware side.</a:t>
            </a: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228600"/>
            <a:ext cx="1615966" cy="874776"/>
          </a:xfrm>
          <a:prstGeom prst="rect">
            <a:avLst/>
          </a:prstGeom>
        </p:spPr>
      </p:pic>
    </p:spTree>
    <p:extLst>
      <p:ext uri="{BB962C8B-B14F-4D97-AF65-F5344CB8AC3E}">
        <p14:creationId xmlns:p14="http://schemas.microsoft.com/office/powerpoint/2010/main" val="2205019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 </a:t>
            </a:r>
            <a:r>
              <a:rPr lang="en-US" dirty="0" smtClean="0"/>
              <a:t>Graph (Nodes)</a:t>
            </a:r>
            <a:endParaRPr lang="en-US" dirty="0"/>
          </a:p>
        </p:txBody>
      </p:sp>
      <p:sp>
        <p:nvSpPr>
          <p:cNvPr id="3" name="Content Placeholder 2"/>
          <p:cNvSpPr>
            <a:spLocks noGrp="1"/>
          </p:cNvSpPr>
          <p:nvPr>
            <p:ph idx="1"/>
          </p:nvPr>
        </p:nvSpPr>
        <p:spPr>
          <a:xfrm>
            <a:off x="228600" y="1524000"/>
            <a:ext cx="8610600" cy="5105399"/>
          </a:xfrm>
        </p:spPr>
        <p:txBody>
          <a:bodyPr>
            <a:normAutofit/>
          </a:bodyPr>
          <a:lstStyle/>
          <a:p>
            <a:pPr marL="0" indent="0">
              <a:buNone/>
            </a:pPr>
            <a:r>
              <a:rPr lang="en-US" dirty="0" smtClean="0"/>
              <a:t>To be a useful 3D engine, the developer must be able to do a number of basic things:</a:t>
            </a:r>
          </a:p>
          <a:p>
            <a:pPr marL="0" indent="0">
              <a:buNone/>
            </a:pPr>
            <a:endParaRPr lang="en-US" dirty="0" smtClean="0"/>
          </a:p>
          <a:p>
            <a:pPr lvl="1">
              <a:buFontTx/>
              <a:buChar char="-"/>
            </a:pPr>
            <a:r>
              <a:rPr lang="en-US" dirty="0" smtClean="0"/>
              <a:t>Place objects in 3D space</a:t>
            </a:r>
          </a:p>
          <a:p>
            <a:pPr lvl="1">
              <a:buFontTx/>
              <a:buChar char="-"/>
            </a:pPr>
            <a:r>
              <a:rPr lang="en-US" dirty="0" smtClean="0"/>
              <a:t>Manipulate these objects (</a:t>
            </a:r>
            <a:r>
              <a:rPr lang="en-US" dirty="0" smtClean="0">
                <a:solidFill>
                  <a:schemeClr val="bg1"/>
                </a:solidFill>
              </a:rPr>
              <a:t>translate, rotate, or scale </a:t>
            </a:r>
            <a:r>
              <a:rPr lang="en-US" dirty="0" smtClean="0"/>
              <a:t>them)</a:t>
            </a:r>
          </a:p>
          <a:p>
            <a:pPr lvl="1">
              <a:buFontTx/>
              <a:buChar char="-"/>
            </a:pPr>
            <a:r>
              <a:rPr lang="en-US" dirty="0" smtClean="0"/>
              <a:t>Attach behaviors to these objects</a:t>
            </a:r>
          </a:p>
          <a:p>
            <a:pPr lvl="1">
              <a:buFontTx/>
              <a:buChar char="-"/>
            </a:pPr>
            <a:r>
              <a:rPr lang="en-US" dirty="0" smtClean="0"/>
              <a:t>Create objects from conglomerations of other objects</a:t>
            </a:r>
          </a:p>
          <a:p>
            <a:pPr>
              <a:buFontTx/>
              <a:buChar char="-"/>
            </a:pPr>
            <a:endParaRPr lang="en-US" dirty="0" smtClean="0"/>
          </a:p>
          <a:p>
            <a:pPr marL="0" indent="0">
              <a:buNone/>
            </a:pPr>
            <a:r>
              <a:rPr lang="en-US" dirty="0" smtClean="0"/>
              <a:t>A very popular way of doing this is known as a </a:t>
            </a:r>
            <a:r>
              <a:rPr lang="en-US" dirty="0" smtClean="0">
                <a:solidFill>
                  <a:srgbClr val="FF0000"/>
                </a:solidFill>
              </a:rPr>
              <a:t>Scene Graph</a:t>
            </a:r>
            <a:r>
              <a:rPr lang="en-US" dirty="0" smtClean="0">
                <a:solidFill>
                  <a:schemeClr val="bg1"/>
                </a:solidFill>
              </a:rPr>
              <a:t>, </a:t>
            </a:r>
            <a:r>
              <a:rPr lang="en-US" dirty="0" smtClean="0"/>
              <a:t>and such a model is what we decided to implement. The scene graph is a tree-like structure where 3D objects are related in a hierarchy.</a:t>
            </a:r>
          </a:p>
          <a:p>
            <a:pPr marL="0" indent="0">
              <a:buNone/>
            </a:pPr>
            <a:endParaRPr lang="en-US" dirty="0"/>
          </a:p>
          <a:p>
            <a:pPr marL="0" indent="0">
              <a:buNone/>
            </a:pPr>
            <a:r>
              <a:rPr lang="en-US" dirty="0" smtClean="0"/>
              <a:t>Each </a:t>
            </a:r>
            <a:r>
              <a:rPr lang="en-US" dirty="0" smtClean="0">
                <a:solidFill>
                  <a:srgbClr val="FF0000"/>
                </a:solidFill>
              </a:rPr>
              <a:t>Node</a:t>
            </a:r>
            <a:r>
              <a:rPr lang="en-US" dirty="0" smtClean="0"/>
              <a:t> (or object) that make up the tree can have one parent Node and many child Nodes. Additionally, each Node keeps track of a </a:t>
            </a:r>
            <a:r>
              <a:rPr lang="en-US" dirty="0" smtClean="0">
                <a:solidFill>
                  <a:srgbClr val="FF0000"/>
                </a:solidFill>
              </a:rPr>
              <a:t>Transform </a:t>
            </a:r>
            <a:r>
              <a:rPr lang="en-US" dirty="0" smtClean="0">
                <a:solidFill>
                  <a:schemeClr val="bg1"/>
                </a:solidFill>
              </a:rPr>
              <a:t>object</a:t>
            </a:r>
            <a:r>
              <a:rPr lang="en-US" dirty="0" smtClean="0"/>
              <a:t>, which contains the Nodes position, rotation, and scale. Child nodes inherit the position, rotation and scale of the parent, so attaching, say, wheels to a car is a trivial matter. Moving the car will naturally move all child wheels automatically. </a:t>
            </a:r>
            <a:endParaRPr lang="en-US" dirty="0"/>
          </a:p>
        </p:txBody>
      </p:sp>
    </p:spTree>
    <p:extLst>
      <p:ext uri="{BB962C8B-B14F-4D97-AF65-F5344CB8AC3E}">
        <p14:creationId xmlns:p14="http://schemas.microsoft.com/office/powerpoint/2010/main" val="2474077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 </a:t>
            </a:r>
            <a:r>
              <a:rPr lang="en-US" dirty="0" smtClean="0"/>
              <a:t>Graph (Components)</a:t>
            </a:r>
            <a:endParaRPr lang="en-US" dirty="0"/>
          </a:p>
        </p:txBody>
      </p:sp>
      <p:sp>
        <p:nvSpPr>
          <p:cNvPr id="3" name="Content Placeholder 2"/>
          <p:cNvSpPr>
            <a:spLocks noGrp="1"/>
          </p:cNvSpPr>
          <p:nvPr>
            <p:ph idx="1"/>
          </p:nvPr>
        </p:nvSpPr>
        <p:spPr>
          <a:xfrm>
            <a:off x="228600" y="1524000"/>
            <a:ext cx="8610600" cy="5105399"/>
          </a:xfrm>
        </p:spPr>
        <p:txBody>
          <a:bodyPr>
            <a:normAutofit lnSpcReduction="10000"/>
          </a:bodyPr>
          <a:lstStyle/>
          <a:p>
            <a:pPr marL="0" indent="0">
              <a:buNone/>
            </a:pPr>
            <a:r>
              <a:rPr lang="en-US" dirty="0" smtClean="0"/>
              <a:t>The real heart of the engine lies in the </a:t>
            </a:r>
            <a:r>
              <a:rPr lang="en-US" dirty="0" smtClean="0">
                <a:solidFill>
                  <a:srgbClr val="FF0000"/>
                </a:solidFill>
              </a:rPr>
              <a:t>Component</a:t>
            </a:r>
            <a:r>
              <a:rPr lang="en-US" dirty="0" smtClean="0"/>
              <a:t> objects. Components are objects that can be attached to Nodes, and provide an easy way to add </a:t>
            </a:r>
            <a:r>
              <a:rPr lang="en-US" i="1" dirty="0" smtClean="0"/>
              <a:t>properties</a:t>
            </a:r>
            <a:r>
              <a:rPr lang="en-US" dirty="0" smtClean="0"/>
              <a:t> to the Node other than simple spatial information. Nodes can have unlimited numbers of components. Component is an abstract class, and the developer is meant to extend it to create unique types of components.</a:t>
            </a:r>
          </a:p>
          <a:p>
            <a:pPr marL="0" indent="0">
              <a:buNone/>
            </a:pPr>
            <a:endParaRPr lang="en-US" dirty="0"/>
          </a:p>
          <a:p>
            <a:pPr marL="0" indent="0" algn="ctr">
              <a:buNone/>
            </a:pPr>
            <a:r>
              <a:rPr lang="en-US" sz="2400" dirty="0" smtClean="0"/>
              <a:t>Some examples of what can be done with Components:</a:t>
            </a:r>
          </a:p>
          <a:p>
            <a:pPr lvl="1">
              <a:buFontTx/>
              <a:buChar char="-"/>
            </a:pPr>
            <a:endParaRPr lang="en-US" dirty="0" smtClean="0"/>
          </a:p>
          <a:p>
            <a:pPr lvl="1">
              <a:buFontTx/>
              <a:buChar char="-"/>
            </a:pPr>
            <a:r>
              <a:rPr lang="en-US" dirty="0" smtClean="0">
                <a:solidFill>
                  <a:srgbClr val="FF0000"/>
                </a:solidFill>
              </a:rPr>
              <a:t>Rendering</a:t>
            </a:r>
            <a:r>
              <a:rPr lang="en-US" dirty="0" smtClean="0"/>
              <a:t> : Components can describe 3D models, or any kind of graphics</a:t>
            </a:r>
          </a:p>
          <a:p>
            <a:pPr lvl="1">
              <a:buFontTx/>
              <a:buChar char="-"/>
            </a:pPr>
            <a:r>
              <a:rPr lang="en-US" dirty="0" smtClean="0">
                <a:solidFill>
                  <a:srgbClr val="FF0000"/>
                </a:solidFill>
              </a:rPr>
              <a:t>Physics </a:t>
            </a:r>
            <a:r>
              <a:rPr lang="en-US" dirty="0" smtClean="0"/>
              <a:t>: Position/rotation of the component’s Node can be changed over time</a:t>
            </a:r>
          </a:p>
          <a:p>
            <a:pPr lvl="1">
              <a:buFontTx/>
              <a:buChar char="-"/>
            </a:pPr>
            <a:r>
              <a:rPr lang="en-US" dirty="0" smtClean="0">
                <a:solidFill>
                  <a:srgbClr val="FF0000"/>
                </a:solidFill>
              </a:rPr>
              <a:t>Game AI </a:t>
            </a:r>
            <a:r>
              <a:rPr lang="en-US" dirty="0" smtClean="0"/>
              <a:t>: Intelligent behavior</a:t>
            </a:r>
          </a:p>
          <a:p>
            <a:pPr lvl="1">
              <a:buFontTx/>
              <a:buChar char="-"/>
            </a:pPr>
            <a:r>
              <a:rPr lang="en-US" dirty="0" smtClean="0">
                <a:solidFill>
                  <a:srgbClr val="FF0000"/>
                </a:solidFill>
              </a:rPr>
              <a:t>User Input </a:t>
            </a:r>
            <a:r>
              <a:rPr lang="en-US" dirty="0" smtClean="0"/>
              <a:t>: Components can be made to listen for different events</a:t>
            </a:r>
          </a:p>
          <a:p>
            <a:pPr lvl="1">
              <a:buFontTx/>
              <a:buChar char="-"/>
            </a:pPr>
            <a:r>
              <a:rPr lang="en-US" dirty="0" smtClean="0">
                <a:solidFill>
                  <a:srgbClr val="FF0000"/>
                </a:solidFill>
              </a:rPr>
              <a:t>Sounds </a:t>
            </a:r>
            <a:r>
              <a:rPr lang="en-US" dirty="0" smtClean="0"/>
              <a:t>: Components can control playback of sounds in 3D space</a:t>
            </a:r>
            <a:endParaRPr lang="en-US" dirty="0"/>
          </a:p>
          <a:p>
            <a:pPr lvl="1">
              <a:buFontTx/>
              <a:buChar char="-"/>
            </a:pPr>
            <a:endParaRPr lang="en-US" dirty="0"/>
          </a:p>
          <a:p>
            <a:pPr marL="57150" indent="0">
              <a:buNone/>
            </a:pPr>
            <a:r>
              <a:rPr lang="en-US" dirty="0" smtClean="0"/>
              <a:t>Putting these concepts all together,  we have a system where we can place things anywhere in 3D, relate them to each other, and describe how they look and behave in any way we want.</a:t>
            </a:r>
            <a:endParaRPr lang="en-US" dirty="0"/>
          </a:p>
        </p:txBody>
      </p:sp>
    </p:spTree>
    <p:extLst>
      <p:ext uri="{BB962C8B-B14F-4D97-AF65-F5344CB8AC3E}">
        <p14:creationId xmlns:p14="http://schemas.microsoft.com/office/powerpoint/2010/main" val="575074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 Graph (Implementation)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924" y="1524000"/>
            <a:ext cx="8272151" cy="5105400"/>
          </a:xfrm>
        </p:spPr>
      </p:pic>
    </p:spTree>
    <p:extLst>
      <p:ext uri="{BB962C8B-B14F-4D97-AF65-F5344CB8AC3E}">
        <p14:creationId xmlns:p14="http://schemas.microsoft.com/office/powerpoint/2010/main" val="2916114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a:t>
            </a:r>
            <a:endParaRPr lang="en-US" dirty="0"/>
          </a:p>
        </p:txBody>
      </p:sp>
      <p:sp>
        <p:nvSpPr>
          <p:cNvPr id="3" name="Content Placeholder 2"/>
          <p:cNvSpPr>
            <a:spLocks noGrp="1"/>
          </p:cNvSpPr>
          <p:nvPr>
            <p:ph idx="1"/>
          </p:nvPr>
        </p:nvSpPr>
        <p:spPr/>
        <p:txBody>
          <a:bodyPr/>
          <a:lstStyle/>
          <a:p>
            <a:pPr marL="0" indent="0">
              <a:buNone/>
            </a:pPr>
            <a:r>
              <a:rPr lang="en-US" dirty="0" smtClean="0"/>
              <a:t>GUIs (Graphical User Interfaces) within the engine are primarily made up of </a:t>
            </a:r>
            <a:r>
              <a:rPr lang="en-US" dirty="0" err="1" smtClean="0">
                <a:solidFill>
                  <a:srgbClr val="FF0000"/>
                </a:solidFill>
              </a:rPr>
              <a:t>GUIcomponents</a:t>
            </a:r>
            <a:r>
              <a:rPr lang="en-US" dirty="0" smtClean="0"/>
              <a:t>, which have a similar type of hierarchy as the Scene Graph Nodes. There is also a </a:t>
            </a:r>
            <a:r>
              <a:rPr lang="en-US" dirty="0" smtClean="0">
                <a:solidFill>
                  <a:srgbClr val="FF0000"/>
                </a:solidFill>
              </a:rPr>
              <a:t>GUI</a:t>
            </a:r>
            <a:r>
              <a:rPr lang="en-US" dirty="0" smtClean="0"/>
              <a:t> class which is a container for a particular GUI state, and which contains </a:t>
            </a:r>
            <a:r>
              <a:rPr lang="en-US" dirty="0" err="1" smtClean="0"/>
              <a:t>GUIcomponents</a:t>
            </a:r>
            <a:r>
              <a:rPr lang="en-US" dirty="0" smtClean="0"/>
              <a:t>.</a:t>
            </a:r>
          </a:p>
          <a:p>
            <a:pPr marL="0" indent="0">
              <a:buNone/>
            </a:pPr>
            <a:endParaRPr lang="en-US" dirty="0" smtClean="0"/>
          </a:p>
          <a:p>
            <a:pPr marL="0" indent="0">
              <a:buNone/>
            </a:pPr>
            <a:r>
              <a:rPr lang="en-US" dirty="0" smtClean="0"/>
              <a:t>The </a:t>
            </a:r>
            <a:r>
              <a:rPr lang="en-US" dirty="0" err="1" smtClean="0"/>
              <a:t>GUIcomponent</a:t>
            </a:r>
            <a:r>
              <a:rPr lang="en-US" dirty="0" smtClean="0"/>
              <a:t> class is extended to create special components.  </a:t>
            </a:r>
            <a:r>
              <a:rPr lang="en-US" dirty="0" smtClean="0"/>
              <a:t>For example, we extend it in the</a:t>
            </a:r>
            <a:r>
              <a:rPr lang="en-US" dirty="0" smtClean="0"/>
              <a:t> </a:t>
            </a:r>
            <a:r>
              <a:rPr lang="en-US" dirty="0" smtClean="0">
                <a:solidFill>
                  <a:srgbClr val="FF0000"/>
                </a:solidFill>
              </a:rPr>
              <a:t>Button</a:t>
            </a:r>
            <a:r>
              <a:rPr lang="en-US" dirty="0" smtClean="0"/>
              <a:t> and </a:t>
            </a:r>
            <a:r>
              <a:rPr lang="en-US" dirty="0" err="1" smtClean="0">
                <a:solidFill>
                  <a:srgbClr val="FF0000"/>
                </a:solidFill>
              </a:rPr>
              <a:t>TextBox</a:t>
            </a:r>
            <a:r>
              <a:rPr lang="en-US" dirty="0" smtClean="0"/>
              <a:t> classes, which enable user input and the display of text respectively.</a:t>
            </a:r>
          </a:p>
          <a:p>
            <a:pPr marL="0" indent="0">
              <a:buNone/>
            </a:pPr>
            <a:endParaRPr lang="en-US" dirty="0" smtClean="0"/>
          </a:p>
          <a:p>
            <a:pPr marL="0" indent="0">
              <a:buNone/>
            </a:pPr>
            <a:r>
              <a:rPr lang="en-US" dirty="0" smtClean="0"/>
              <a:t>Various methods within these classes can be overridden to allow for separate instances of the same class to have different functionality.</a:t>
            </a:r>
          </a:p>
          <a:p>
            <a:pPr marL="0" indent="0">
              <a:buNone/>
            </a:pPr>
            <a:endParaRPr lang="en-US" dirty="0" smtClean="0"/>
          </a:p>
          <a:p>
            <a:pPr marL="0" indent="0">
              <a:buNone/>
            </a:pPr>
            <a:r>
              <a:rPr lang="en-US" dirty="0" smtClean="0"/>
              <a:t>If the component has a shape, it is drawn using OpenGL at the end of the rendering session, on top of the 3D scene.</a:t>
            </a:r>
          </a:p>
        </p:txBody>
      </p:sp>
    </p:spTree>
    <p:extLst>
      <p:ext uri="{BB962C8B-B14F-4D97-AF65-F5344CB8AC3E}">
        <p14:creationId xmlns:p14="http://schemas.microsoft.com/office/powerpoint/2010/main" val="3592468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Loop</a:t>
            </a:r>
            <a:endParaRPr lang="en-US" dirty="0"/>
          </a:p>
        </p:txBody>
      </p:sp>
      <p:sp>
        <p:nvSpPr>
          <p:cNvPr id="3" name="Content Placeholder 2"/>
          <p:cNvSpPr>
            <a:spLocks noGrp="1"/>
          </p:cNvSpPr>
          <p:nvPr>
            <p:ph idx="1"/>
          </p:nvPr>
        </p:nvSpPr>
        <p:spPr/>
        <p:txBody>
          <a:bodyPr/>
          <a:lstStyle/>
          <a:p>
            <a:pPr marL="0" indent="0">
              <a:buNone/>
            </a:pPr>
            <a:r>
              <a:rPr lang="en-US" dirty="0" smtClean="0"/>
              <a:t>Finally, to put it all together, we need a game loop. This is a continuously running loop that updates the game over time. Each run of the game loop is called a frame.</a:t>
            </a:r>
          </a:p>
          <a:p>
            <a:pPr marL="0" indent="0">
              <a:buNone/>
            </a:pPr>
            <a:endParaRPr lang="en-US" dirty="0"/>
          </a:p>
          <a:p>
            <a:pPr marL="0" indent="0">
              <a:buNone/>
            </a:pPr>
            <a:r>
              <a:rPr lang="en-US" dirty="0" smtClean="0"/>
              <a:t>There are a number of things that need to be done in the loop:</a:t>
            </a:r>
          </a:p>
          <a:p>
            <a:pPr lvl="1">
              <a:buFontTx/>
              <a:buChar char="-"/>
            </a:pPr>
            <a:endParaRPr lang="en-US" dirty="0" smtClean="0"/>
          </a:p>
          <a:p>
            <a:pPr lvl="1">
              <a:buFontTx/>
              <a:buChar char="-"/>
            </a:pPr>
            <a:r>
              <a:rPr lang="en-US" dirty="0" smtClean="0">
                <a:solidFill>
                  <a:srgbClr val="FF0000"/>
                </a:solidFill>
              </a:rPr>
              <a:t>User Input</a:t>
            </a:r>
            <a:r>
              <a:rPr lang="en-US" dirty="0" smtClean="0"/>
              <a:t> : We get Mouse/Keyboard IO events from LWJGL</a:t>
            </a:r>
          </a:p>
          <a:p>
            <a:pPr lvl="1">
              <a:buFontTx/>
              <a:buChar char="-"/>
            </a:pPr>
            <a:r>
              <a:rPr lang="en-US" dirty="0" smtClean="0">
                <a:solidFill>
                  <a:srgbClr val="FF0000"/>
                </a:solidFill>
              </a:rPr>
              <a:t>Logic Update </a:t>
            </a:r>
            <a:r>
              <a:rPr lang="en-US" dirty="0" smtClean="0"/>
              <a:t>: We update the logical behavior of all objects. This is where time-dependent behaviors are updated, </a:t>
            </a:r>
            <a:r>
              <a:rPr lang="en-US" dirty="0" smtClean="0">
                <a:solidFill>
                  <a:srgbClr val="FF0000"/>
                </a:solidFill>
              </a:rPr>
              <a:t>Events</a:t>
            </a:r>
            <a:r>
              <a:rPr lang="en-US" dirty="0" smtClean="0"/>
              <a:t> are fired, and event </a:t>
            </a:r>
            <a:r>
              <a:rPr lang="en-US" dirty="0" smtClean="0">
                <a:solidFill>
                  <a:srgbClr val="FF0000"/>
                </a:solidFill>
              </a:rPr>
              <a:t>Listeners</a:t>
            </a:r>
            <a:r>
              <a:rPr lang="en-US" dirty="0" smtClean="0"/>
              <a:t> are called</a:t>
            </a:r>
          </a:p>
          <a:p>
            <a:pPr lvl="1">
              <a:buFontTx/>
              <a:buChar char="-"/>
            </a:pPr>
            <a:r>
              <a:rPr lang="en-US" dirty="0" smtClean="0">
                <a:solidFill>
                  <a:srgbClr val="FF0000"/>
                </a:solidFill>
              </a:rPr>
              <a:t>Render </a:t>
            </a:r>
            <a:r>
              <a:rPr lang="en-US" dirty="0" smtClean="0"/>
              <a:t>: We set up the </a:t>
            </a:r>
            <a:r>
              <a:rPr lang="en-US" dirty="0" smtClean="0">
                <a:solidFill>
                  <a:srgbClr val="FF0000"/>
                </a:solidFill>
              </a:rPr>
              <a:t>Renderer </a:t>
            </a:r>
            <a:r>
              <a:rPr lang="en-US" dirty="0" smtClean="0">
                <a:solidFill>
                  <a:schemeClr val="bg1"/>
                </a:solidFill>
              </a:rPr>
              <a:t>class with all of our objects we need to draw and the states associated with each, then draw them</a:t>
            </a:r>
            <a:endParaRPr lang="en-US" dirty="0" smtClean="0"/>
          </a:p>
        </p:txBody>
      </p:sp>
    </p:spTree>
    <p:extLst>
      <p:ext uri="{BB962C8B-B14F-4D97-AF65-F5344CB8AC3E}">
        <p14:creationId xmlns:p14="http://schemas.microsoft.com/office/powerpoint/2010/main" val="3068972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TotalTime>
  <Words>1163</Words>
  <Application>Microsoft Office PowerPoint</Application>
  <PresentationFormat>On-screen Show (4:3)</PresentationFormat>
  <Paragraphs>86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LIGHTWEIGHT</vt:lpstr>
      <vt:lpstr>Project description</vt:lpstr>
      <vt:lpstr>OpenGL &amp; LWJGL</vt:lpstr>
      <vt:lpstr>OpenAL</vt:lpstr>
      <vt:lpstr>Scene Graph (Nodes)</vt:lpstr>
      <vt:lpstr>Scene Graph (Components)</vt:lpstr>
      <vt:lpstr>Scene Graph (Implementation)</vt:lpstr>
      <vt:lpstr>GUI</vt:lpstr>
      <vt:lpstr>Game Loop</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dc:creator>
  <cp:lastModifiedBy>ClairaLyrae</cp:lastModifiedBy>
  <cp:revision>28</cp:revision>
  <dcterms:created xsi:type="dcterms:W3CDTF">2013-12-10T22:48:08Z</dcterms:created>
  <dcterms:modified xsi:type="dcterms:W3CDTF">2013-12-11T07:04:40Z</dcterms:modified>
</cp:coreProperties>
</file>