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4" r:id="rId4"/>
    <p:sldId id="260" r:id="rId5"/>
    <p:sldId id="262" r:id="rId6"/>
    <p:sldId id="268" r:id="rId7"/>
    <p:sldId id="267" r:id="rId8"/>
    <p:sldId id="257" r:id="rId9"/>
    <p:sldId id="258" r:id="rId10"/>
    <p:sldId id="265" r:id="rId11"/>
    <p:sldId id="261" r:id="rId12"/>
    <p:sldId id="270" r:id="rId13"/>
    <p:sldId id="269" r:id="rId14"/>
    <p:sldId id="272" r:id="rId15"/>
    <p:sldId id="274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11"/>
    <p:restoredTop sz="96266"/>
  </p:normalViewPr>
  <p:slideViewPr>
    <p:cSldViewPr snapToGrid="0" snapToObjects="1">
      <p:cViewPr varScale="1">
        <p:scale>
          <a:sx n="98" d="100"/>
          <a:sy n="98" d="100"/>
        </p:scale>
        <p:origin x="2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B699-1526-E94E-9C67-200A1C993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C1793-6C6F-8E47-8C03-1A0EA29EE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B0235-6266-4C48-B25B-C3338393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B14A-038D-ED49-99A5-B82254BCE116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6784-1060-3249-B8BA-D17BD347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B33E-2445-E244-8120-B4B08CFE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5C5-2776-1944-BEFB-5E3C76C2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5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2485-ABA8-0B45-B5D9-7C65097A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EA3BC-A98B-2B4C-A381-A7D8A5F78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EB7B5-8D31-D641-99BC-209A4717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B14A-038D-ED49-99A5-B82254BCE116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525E2-5955-5542-9686-FF95ED12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0BDF8-EAE7-4F48-BA6D-0A3FD10D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5C5-2776-1944-BEFB-5E3C76C2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2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5B588-808F-BD48-892F-91417894F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26751-826D-AF4E-805C-6012A8156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33A21-284E-0544-8000-9332D9EC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B14A-038D-ED49-99A5-B82254BCE116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5CA64-9FC5-F84B-9963-58BAF5F3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B9317-C6B4-9747-932A-35631FFF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5C5-2776-1944-BEFB-5E3C76C2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1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4796-5ECD-844A-8E80-B017D83B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B1B88-8ECB-5B40-915B-0E1656C7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62198-1F31-A949-A1AC-C49A9C85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B14A-038D-ED49-99A5-B82254BCE116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6E3F4-F30A-9444-A7D9-43CE3574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54D0B-32A7-DE4E-86F6-6E3C0714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5C5-2776-1944-BEFB-5E3C76C2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9DCA-3F1F-3248-8700-F90E08D3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B37C0-EFD4-1747-9F15-8E6D45A4E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072FA-8B1B-B741-B577-A861D424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B14A-038D-ED49-99A5-B82254BCE116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AEC56-85A9-5144-A433-692202E1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3E64D-75AF-B744-A285-2A88E717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5C5-2776-1944-BEFB-5E3C76C2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0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82C2-AC9F-6043-8BB4-97C4423B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9EF3-4FB2-B442-AB78-31C9F7C48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E31AC-5F9F-5E48-8CFF-7AA8AB041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880ED-4EF9-3D44-BFF2-9CB301AB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B14A-038D-ED49-99A5-B82254BCE116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747AC-0ADF-8B4A-94F1-8651736C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96565-5492-5F48-866B-2EEEBCF7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5C5-2776-1944-BEFB-5E3C76C2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9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9CD4-18EA-D640-AA24-BA8264EA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7531E-7B4B-D34B-91E1-7DA42ADEE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34EAC-351E-EA42-9A2A-ADEFA0F37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D0AFE-BA59-CF49-80AE-147293340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AE43D-AB36-FC4C-A810-11C0996FB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63196-30EB-C94D-B867-068FCE49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B14A-038D-ED49-99A5-B82254BCE116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CDB4C-791D-1541-A568-425335C3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AF2EC-5C49-794A-BF00-46AAFB40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5C5-2776-1944-BEFB-5E3C76C2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4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25B-B18A-C54A-AA1C-34295B7B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29D94-91B3-3942-A8F2-3F0F980D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B14A-038D-ED49-99A5-B82254BCE116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544B5-C61F-6F45-AE1C-81669BC9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50A0D-8FFA-6B4E-91D2-705EE69B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5C5-2776-1944-BEFB-5E3C76C2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0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065E5-7BB9-FE45-9DB7-BDD0F85D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B14A-038D-ED49-99A5-B82254BCE116}" type="datetimeFigureOut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F34C5-060C-E94A-8F2B-D2D0503A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BF32C-CCB5-004E-888D-847BC59A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5C5-2776-1944-BEFB-5E3C76C2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2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5548-7EFC-824A-8E2F-1A42E2DB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16C-0A59-5C46-8787-1614E071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8A84A-3538-F24D-BF42-12CA78FAF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9A0F7-7A1D-C84F-B58C-EE630F0E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B14A-038D-ED49-99A5-B82254BCE116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FE5D9-60AF-304A-B1D0-D5451AA1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38078-DCC8-AC4D-83F9-D0B17D4C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5C5-2776-1944-BEFB-5E3C76C2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5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1747-B0D5-A64A-AFBB-D8B15578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42544-0871-6A40-B0DF-D1BBBA653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B9E49-0BE5-9247-9B19-BFF04358A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35BA9-6B70-E949-8F2D-BAD5C949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B14A-038D-ED49-99A5-B82254BCE116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E1B54-BD87-BC45-A43C-0E52BF79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83EC8-FC32-E841-83B4-4A76B9EF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5C5-2776-1944-BEFB-5E3C76C2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0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C8C73-8CF5-2347-8671-66717CB1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121B9-1126-1F47-9BF1-F058394B7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63359-8FF1-3849-AEE2-561B45153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B14A-038D-ED49-99A5-B82254BCE116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1909F-321A-0344-9D09-AAC535487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A5EE-F929-1D46-ABC4-34BF74289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EB5C5-2776-1944-BEFB-5E3C76C2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2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72C49-225C-3843-94FB-F6142BD7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Spatial Temporal Massive Memory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76F12-5BA1-5146-AA2C-9B5D2CFC5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March 18</a:t>
            </a:r>
            <a:r>
              <a:rPr lang="en-US" baseline="30000" dirty="0"/>
              <a:t>th</a:t>
            </a:r>
            <a:r>
              <a:rPr lang="en-US" dirty="0"/>
              <a:t> 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5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CF4F-688E-C443-A35A-686BF453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temporal error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82CB67E-2EAE-444C-9B18-CA05F61D5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1" y="2055813"/>
            <a:ext cx="4660900" cy="3225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B2E80A-0A1F-0E4A-B3B5-0F9AA3212B36}"/>
              </a:ext>
            </a:extLst>
          </p:cNvPr>
          <p:cNvSpPr/>
          <p:nvPr/>
        </p:nvSpPr>
        <p:spPr>
          <a:xfrm>
            <a:off x="0" y="0"/>
            <a:ext cx="12192000" cy="548626"/>
          </a:xfrm>
          <a:prstGeom prst="rect">
            <a:avLst/>
          </a:prstGeom>
          <a:solidFill>
            <a:srgbClr val="7030A0">
              <a:alpha val="3948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204D47-D26C-CE4C-B8A9-5D020807C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092" y="1857235"/>
            <a:ext cx="4601530" cy="3664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8CBBAB-637F-4849-BC04-75639CA037CF}"/>
              </a:ext>
            </a:extLst>
          </p:cNvPr>
          <p:cNvSpPr txBox="1"/>
          <p:nvPr/>
        </p:nvSpPr>
        <p:spPr>
          <a:xfrm>
            <a:off x="7491550" y="4259209"/>
            <a:ext cx="151432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Respond early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C184C-2229-FF4E-9C51-120E78E2612F}"/>
              </a:ext>
            </a:extLst>
          </p:cNvPr>
          <p:cNvSpPr txBox="1"/>
          <p:nvPr/>
        </p:nvSpPr>
        <p:spPr>
          <a:xfrm>
            <a:off x="9761336" y="4274221"/>
            <a:ext cx="140230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Respond late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DA9920-DDC8-864B-BC33-B1AAD5B00588}"/>
              </a:ext>
            </a:extLst>
          </p:cNvPr>
          <p:cNvSpPr txBox="1"/>
          <p:nvPr/>
        </p:nvSpPr>
        <p:spPr>
          <a:xfrm>
            <a:off x="7756558" y="5784101"/>
            <a:ext cx="306449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Most </a:t>
            </a:r>
            <a:r>
              <a:rPr lang="en-US" sz="2000" dirty="0" err="1"/>
              <a:t>Os</a:t>
            </a:r>
            <a:r>
              <a:rPr lang="en-US" sz="2000" dirty="0"/>
              <a:t> respond too early  </a:t>
            </a:r>
          </a:p>
        </p:txBody>
      </p:sp>
    </p:spTree>
    <p:extLst>
      <p:ext uri="{BB962C8B-B14F-4D97-AF65-F5344CB8AC3E}">
        <p14:creationId xmlns:p14="http://schemas.microsoft.com/office/powerpoint/2010/main" val="38907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027F-7C62-4C42-B026-0F1E66E2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error by lag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24034-7217-8446-8ACD-8F38C1392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04" y="1516515"/>
            <a:ext cx="4865281" cy="49763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6F5125-3388-CA48-9995-9030159EDAE5}"/>
              </a:ext>
            </a:extLst>
          </p:cNvPr>
          <p:cNvSpPr/>
          <p:nvPr/>
        </p:nvSpPr>
        <p:spPr>
          <a:xfrm>
            <a:off x="0" y="0"/>
            <a:ext cx="12192000" cy="548626"/>
          </a:xfrm>
          <a:prstGeom prst="rect">
            <a:avLst/>
          </a:prstGeom>
          <a:solidFill>
            <a:srgbClr val="7030A0">
              <a:alpha val="3948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9210E-A4CB-024C-8B8A-9E2F2B7B4346}"/>
              </a:ext>
            </a:extLst>
          </p:cNvPr>
          <p:cNvSpPr txBox="1"/>
          <p:nvPr/>
        </p:nvSpPr>
        <p:spPr>
          <a:xfrm>
            <a:off x="8149136" y="2644282"/>
            <a:ext cx="3054119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Except for the four guessing </a:t>
            </a:r>
            <a:r>
              <a:rPr lang="en-US" sz="2400" dirty="0" err="1"/>
              <a:t>Os</a:t>
            </a:r>
            <a:r>
              <a:rPr lang="en-US" sz="2400" dirty="0"/>
              <a:t>, there is a systematic increase in error with Lag</a:t>
            </a:r>
          </a:p>
          <a:p>
            <a:endParaRPr lang="en-US" sz="2400" dirty="0"/>
          </a:p>
          <a:p>
            <a:r>
              <a:rPr lang="en-US" sz="2400" dirty="0" err="1"/>
              <a:t>Os</a:t>
            </a:r>
            <a:r>
              <a:rPr lang="en-US" sz="2400" dirty="0"/>
              <a:t> who performed poorly in spatial task did fine in the temporal task. </a:t>
            </a:r>
          </a:p>
        </p:txBody>
      </p:sp>
    </p:spTree>
    <p:extLst>
      <p:ext uri="{BB962C8B-B14F-4D97-AF65-F5344CB8AC3E}">
        <p14:creationId xmlns:p14="http://schemas.microsoft.com/office/powerpoint/2010/main" val="1536436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0353A2A-530F-0E48-BE44-06A86A91E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31" y="1362978"/>
            <a:ext cx="5328369" cy="4132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CDE04-5C69-3C44-8231-87B7A8628B40}"/>
              </a:ext>
            </a:extLst>
          </p:cNvPr>
          <p:cNvSpPr txBox="1"/>
          <p:nvPr/>
        </p:nvSpPr>
        <p:spPr>
          <a:xfrm>
            <a:off x="6096000" y="1120676"/>
            <a:ext cx="4945811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If guess clicks are distributed uniformly along the </a:t>
            </a:r>
            <a:r>
              <a:rPr lang="en-US" sz="2400" i="1" dirty="0"/>
              <a:t>valid range </a:t>
            </a:r>
            <a:r>
              <a:rPr lang="en-US" sz="2400" dirty="0"/>
              <a:t>on the time scale, the error distribution (in yellow) would have a large tail on the left.</a:t>
            </a:r>
          </a:p>
          <a:p>
            <a:endParaRPr lang="en-US" sz="2400" dirty="0"/>
          </a:p>
          <a:p>
            <a:r>
              <a:rPr lang="en-US" sz="2400" dirty="0"/>
              <a:t>We don’t see the tail in the actual data</a:t>
            </a:r>
          </a:p>
          <a:p>
            <a:endParaRPr lang="en-US" sz="2400" dirty="0"/>
          </a:p>
          <a:p>
            <a:r>
              <a:rPr lang="en-US" sz="2400" dirty="0"/>
              <a:t>(valid range = [0, current time point])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85242-04F1-B34C-AAEB-43BE20C1BDE7}"/>
              </a:ext>
            </a:extLst>
          </p:cNvPr>
          <p:cNvSpPr txBox="1"/>
          <p:nvPr/>
        </p:nvSpPr>
        <p:spPr>
          <a:xfrm>
            <a:off x="965915" y="5602310"/>
            <a:ext cx="543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Yellow – simulated distribution (if guessing 50% of time)</a:t>
            </a:r>
          </a:p>
          <a:p>
            <a:r>
              <a:rPr lang="en-US" dirty="0">
                <a:solidFill>
                  <a:schemeClr val="accent5"/>
                </a:solidFill>
              </a:rPr>
              <a:t>Blue – Data error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6DD81-D936-734F-A15B-5FE3A2A7F227}"/>
              </a:ext>
            </a:extLst>
          </p:cNvPr>
          <p:cNvSpPr txBox="1"/>
          <p:nvPr/>
        </p:nvSpPr>
        <p:spPr>
          <a:xfrm>
            <a:off x="1150189" y="609359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Guess 1</a:t>
            </a:r>
          </a:p>
        </p:txBody>
      </p:sp>
    </p:spTree>
    <p:extLst>
      <p:ext uri="{BB962C8B-B14F-4D97-AF65-F5344CB8AC3E}">
        <p14:creationId xmlns:p14="http://schemas.microsoft.com/office/powerpoint/2010/main" val="2541195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D87A-4D0E-A44D-ABF0-27ABE022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correct across ROI range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0377C6-14CA-7E46-8D8E-C562A0C7010F}"/>
              </a:ext>
            </a:extLst>
          </p:cNvPr>
          <p:cNvSpPr/>
          <p:nvPr/>
        </p:nvSpPr>
        <p:spPr>
          <a:xfrm>
            <a:off x="0" y="0"/>
            <a:ext cx="12192000" cy="548626"/>
          </a:xfrm>
          <a:prstGeom prst="rect">
            <a:avLst/>
          </a:prstGeom>
          <a:solidFill>
            <a:srgbClr val="7030A0">
              <a:alpha val="3948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C2CC8-6090-424E-86C6-58165CA0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07" y="1644695"/>
            <a:ext cx="4599542" cy="35686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F429C7-D472-BE41-AFD2-8C3A4D5649FE}"/>
              </a:ext>
            </a:extLst>
          </p:cNvPr>
          <p:cNvCxnSpPr>
            <a:cxnSpLocks/>
          </p:cNvCxnSpPr>
          <p:nvPr/>
        </p:nvCxnSpPr>
        <p:spPr>
          <a:xfrm>
            <a:off x="2125014" y="6478073"/>
            <a:ext cx="713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126906-6C3C-084D-93A3-19DAD11928F7}"/>
              </a:ext>
            </a:extLst>
          </p:cNvPr>
          <p:cNvSpPr txBox="1"/>
          <p:nvPr/>
        </p:nvSpPr>
        <p:spPr>
          <a:xfrm flipH="1">
            <a:off x="2111646" y="6490952"/>
            <a:ext cx="19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A5E11-BDFC-DC4A-A384-79A1F3824A62}"/>
              </a:ext>
            </a:extLst>
          </p:cNvPr>
          <p:cNvSpPr txBox="1"/>
          <p:nvPr/>
        </p:nvSpPr>
        <p:spPr>
          <a:xfrm>
            <a:off x="8908046" y="64909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7F0AD0-3079-7141-942D-DE4B01FFB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56" y="5528292"/>
            <a:ext cx="558685" cy="55868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9412C4-3CE0-1943-943D-B2E4F0B05E6D}"/>
              </a:ext>
            </a:extLst>
          </p:cNvPr>
          <p:cNvCxnSpPr/>
          <p:nvPr/>
        </p:nvCxnSpPr>
        <p:spPr>
          <a:xfrm>
            <a:off x="6095999" y="6168980"/>
            <a:ext cx="0" cy="30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9530194-0B34-F243-ACD6-CDD077E99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582" y="5528292"/>
            <a:ext cx="558685" cy="55868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79E698-21C7-EB4C-ACFC-60DDC66D25DF}"/>
              </a:ext>
            </a:extLst>
          </p:cNvPr>
          <p:cNvCxnSpPr/>
          <p:nvPr/>
        </p:nvCxnSpPr>
        <p:spPr>
          <a:xfrm>
            <a:off x="7999925" y="6168980"/>
            <a:ext cx="0" cy="30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D159CC3-66E7-914E-8A9E-05C55F9A681C}"/>
              </a:ext>
            </a:extLst>
          </p:cNvPr>
          <p:cNvSpPr txBox="1"/>
          <p:nvPr/>
        </p:nvSpPr>
        <p:spPr>
          <a:xfrm>
            <a:off x="5882355" y="6499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F997E2-4585-F647-B944-0F3F23C9EFFF}"/>
              </a:ext>
            </a:extLst>
          </p:cNvPr>
          <p:cNvSpPr txBox="1"/>
          <p:nvPr/>
        </p:nvSpPr>
        <p:spPr>
          <a:xfrm>
            <a:off x="7759312" y="5158959"/>
            <a:ext cx="79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D9C443-9709-8840-8B61-021451D11791}"/>
              </a:ext>
            </a:extLst>
          </p:cNvPr>
          <p:cNvCxnSpPr>
            <a:cxnSpLocks/>
          </p:cNvCxnSpPr>
          <p:nvPr/>
        </p:nvCxnSpPr>
        <p:spPr>
          <a:xfrm>
            <a:off x="5525037" y="6323526"/>
            <a:ext cx="11333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E85D2B3-9E12-3E42-B27B-F434A457F870}"/>
              </a:ext>
            </a:extLst>
          </p:cNvPr>
          <p:cNvSpPr txBox="1"/>
          <p:nvPr/>
        </p:nvSpPr>
        <p:spPr>
          <a:xfrm>
            <a:off x="6401094" y="6499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BBCCE5-93D9-BD44-8AC1-8F7412B234BD}"/>
              </a:ext>
            </a:extLst>
          </p:cNvPr>
          <p:cNvSpPr txBox="1"/>
          <p:nvPr/>
        </p:nvSpPr>
        <p:spPr>
          <a:xfrm>
            <a:off x="5353593" y="6499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1F0931-552C-154E-A2E5-1FB1AECFD3A3}"/>
              </a:ext>
            </a:extLst>
          </p:cNvPr>
          <p:cNvSpPr txBox="1"/>
          <p:nvPr/>
        </p:nvSpPr>
        <p:spPr>
          <a:xfrm>
            <a:off x="5851096" y="516726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400380-656F-4A47-8D20-C1FCECE61DFB}"/>
              </a:ext>
            </a:extLst>
          </p:cNvPr>
          <p:cNvSpPr txBox="1"/>
          <p:nvPr/>
        </p:nvSpPr>
        <p:spPr>
          <a:xfrm>
            <a:off x="4755082" y="5846802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ROI = 10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CE85447-4C93-D140-A377-411E352C3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656" y="1526798"/>
            <a:ext cx="5058835" cy="352219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18FEA4C-1AEE-2D41-9544-74C900AB2480}"/>
              </a:ext>
            </a:extLst>
          </p:cNvPr>
          <p:cNvSpPr txBox="1"/>
          <p:nvPr/>
        </p:nvSpPr>
        <p:spPr>
          <a:xfrm>
            <a:off x="734096" y="5422006"/>
            <a:ext cx="2950423" cy="369332"/>
          </a:xfrm>
          <a:prstGeom prst="rect">
            <a:avLst/>
          </a:prstGeom>
          <a:solidFill>
            <a:srgbClr val="E87B99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Uniform guess plotted in Pink</a:t>
            </a:r>
          </a:p>
        </p:txBody>
      </p:sp>
    </p:spTree>
    <p:extLst>
      <p:ext uri="{BB962C8B-B14F-4D97-AF65-F5344CB8AC3E}">
        <p14:creationId xmlns:p14="http://schemas.microsoft.com/office/powerpoint/2010/main" val="378204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ACDE04-5C69-3C44-8231-87B7A8628B40}"/>
              </a:ext>
            </a:extLst>
          </p:cNvPr>
          <p:cNvSpPr txBox="1"/>
          <p:nvPr/>
        </p:nvSpPr>
        <p:spPr>
          <a:xfrm>
            <a:off x="6533881" y="1159312"/>
            <a:ext cx="4945811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Guess click could bias towards the current time position, since more pairs have smaller lags. </a:t>
            </a:r>
          </a:p>
          <a:p>
            <a:endParaRPr lang="en-US" sz="2400" dirty="0"/>
          </a:p>
          <a:p>
            <a:r>
              <a:rPr lang="en-US" sz="2400" dirty="0"/>
              <a:t>Left figure: if each guess is sampled from a normal distribution with a mean = 0.75 * current time 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85242-04F1-B34C-AAEB-43BE20C1BDE7}"/>
              </a:ext>
            </a:extLst>
          </p:cNvPr>
          <p:cNvSpPr txBox="1"/>
          <p:nvPr/>
        </p:nvSpPr>
        <p:spPr>
          <a:xfrm>
            <a:off x="949654" y="5419619"/>
            <a:ext cx="543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Yellow – simulated distribution (if guessing 50% of time)</a:t>
            </a:r>
          </a:p>
          <a:p>
            <a:r>
              <a:rPr lang="en-US" dirty="0">
                <a:solidFill>
                  <a:schemeClr val="accent5"/>
                </a:solidFill>
              </a:rPr>
              <a:t>Blue – Data error distribution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BA73D37-4855-1646-9D2C-744EFAA27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56" y="1291940"/>
            <a:ext cx="5714913" cy="4142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320329-301F-494E-9833-CE4DB8609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737" y="4078172"/>
            <a:ext cx="2736098" cy="20497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FA78BA-FE8F-7745-82D2-8EF4F271EC31}"/>
              </a:ext>
            </a:extLst>
          </p:cNvPr>
          <p:cNvSpPr txBox="1"/>
          <p:nvPr/>
        </p:nvSpPr>
        <p:spPr>
          <a:xfrm>
            <a:off x="1150189" y="609359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Guess 2</a:t>
            </a:r>
          </a:p>
        </p:txBody>
      </p:sp>
    </p:spTree>
    <p:extLst>
      <p:ext uri="{BB962C8B-B14F-4D97-AF65-F5344CB8AC3E}">
        <p14:creationId xmlns:p14="http://schemas.microsoft.com/office/powerpoint/2010/main" val="57883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D87A-4D0E-A44D-ABF0-27ABE022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correct across ROI range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0377C6-14CA-7E46-8D8E-C562A0C7010F}"/>
              </a:ext>
            </a:extLst>
          </p:cNvPr>
          <p:cNvSpPr/>
          <p:nvPr/>
        </p:nvSpPr>
        <p:spPr>
          <a:xfrm>
            <a:off x="0" y="0"/>
            <a:ext cx="12192000" cy="548626"/>
          </a:xfrm>
          <a:prstGeom prst="rect">
            <a:avLst/>
          </a:prstGeom>
          <a:solidFill>
            <a:srgbClr val="7030A0">
              <a:alpha val="3948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F429C7-D472-BE41-AFD2-8C3A4D5649FE}"/>
              </a:ext>
            </a:extLst>
          </p:cNvPr>
          <p:cNvCxnSpPr>
            <a:cxnSpLocks/>
          </p:cNvCxnSpPr>
          <p:nvPr/>
        </p:nvCxnSpPr>
        <p:spPr>
          <a:xfrm>
            <a:off x="2125014" y="6478073"/>
            <a:ext cx="713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126906-6C3C-084D-93A3-19DAD11928F7}"/>
              </a:ext>
            </a:extLst>
          </p:cNvPr>
          <p:cNvSpPr txBox="1"/>
          <p:nvPr/>
        </p:nvSpPr>
        <p:spPr>
          <a:xfrm flipH="1">
            <a:off x="2111646" y="6490952"/>
            <a:ext cx="19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A5E11-BDFC-DC4A-A384-79A1F3824A62}"/>
              </a:ext>
            </a:extLst>
          </p:cNvPr>
          <p:cNvSpPr txBox="1"/>
          <p:nvPr/>
        </p:nvSpPr>
        <p:spPr>
          <a:xfrm>
            <a:off x="8908046" y="64909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7F0AD0-3079-7141-942D-DE4B01FFB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56" y="5528292"/>
            <a:ext cx="558685" cy="55868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9412C4-3CE0-1943-943D-B2E4F0B05E6D}"/>
              </a:ext>
            </a:extLst>
          </p:cNvPr>
          <p:cNvCxnSpPr/>
          <p:nvPr/>
        </p:nvCxnSpPr>
        <p:spPr>
          <a:xfrm>
            <a:off x="6095999" y="6168980"/>
            <a:ext cx="0" cy="30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9530194-0B34-F243-ACD6-CDD077E99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582" y="5528292"/>
            <a:ext cx="558685" cy="55868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79E698-21C7-EB4C-ACFC-60DDC66D25DF}"/>
              </a:ext>
            </a:extLst>
          </p:cNvPr>
          <p:cNvCxnSpPr/>
          <p:nvPr/>
        </p:nvCxnSpPr>
        <p:spPr>
          <a:xfrm>
            <a:off x="7999925" y="6168980"/>
            <a:ext cx="0" cy="30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D159CC3-66E7-914E-8A9E-05C55F9A681C}"/>
              </a:ext>
            </a:extLst>
          </p:cNvPr>
          <p:cNvSpPr txBox="1"/>
          <p:nvPr/>
        </p:nvSpPr>
        <p:spPr>
          <a:xfrm>
            <a:off x="5882355" y="6499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F997E2-4585-F647-B944-0F3F23C9EFFF}"/>
              </a:ext>
            </a:extLst>
          </p:cNvPr>
          <p:cNvSpPr txBox="1"/>
          <p:nvPr/>
        </p:nvSpPr>
        <p:spPr>
          <a:xfrm>
            <a:off x="7759312" y="5158959"/>
            <a:ext cx="79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D9C443-9709-8840-8B61-021451D11791}"/>
              </a:ext>
            </a:extLst>
          </p:cNvPr>
          <p:cNvCxnSpPr>
            <a:cxnSpLocks/>
          </p:cNvCxnSpPr>
          <p:nvPr/>
        </p:nvCxnSpPr>
        <p:spPr>
          <a:xfrm>
            <a:off x="5525037" y="6323526"/>
            <a:ext cx="11333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E85D2B3-9E12-3E42-B27B-F434A457F870}"/>
              </a:ext>
            </a:extLst>
          </p:cNvPr>
          <p:cNvSpPr txBox="1"/>
          <p:nvPr/>
        </p:nvSpPr>
        <p:spPr>
          <a:xfrm>
            <a:off x="6401094" y="6499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BBCCE5-93D9-BD44-8AC1-8F7412B234BD}"/>
              </a:ext>
            </a:extLst>
          </p:cNvPr>
          <p:cNvSpPr txBox="1"/>
          <p:nvPr/>
        </p:nvSpPr>
        <p:spPr>
          <a:xfrm>
            <a:off x="5353593" y="6499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1F0931-552C-154E-A2E5-1FB1AECFD3A3}"/>
              </a:ext>
            </a:extLst>
          </p:cNvPr>
          <p:cNvSpPr txBox="1"/>
          <p:nvPr/>
        </p:nvSpPr>
        <p:spPr>
          <a:xfrm>
            <a:off x="5851096" y="516726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400380-656F-4A47-8D20-C1FCECE61DFB}"/>
              </a:ext>
            </a:extLst>
          </p:cNvPr>
          <p:cNvSpPr txBox="1"/>
          <p:nvPr/>
        </p:nvSpPr>
        <p:spPr>
          <a:xfrm>
            <a:off x="4755082" y="5846802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ROI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253D19-C18C-B74D-B1AC-CF5F9A44F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82" y="1532707"/>
            <a:ext cx="4715750" cy="3626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C6A551-DC77-6246-BE20-3DF4F50AE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761" y="1508742"/>
            <a:ext cx="4537231" cy="32674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7748C2F-5EC5-1E4B-8905-6E08084A4454}"/>
              </a:ext>
            </a:extLst>
          </p:cNvPr>
          <p:cNvSpPr txBox="1"/>
          <p:nvPr/>
        </p:nvSpPr>
        <p:spPr>
          <a:xfrm>
            <a:off x="734096" y="5514131"/>
            <a:ext cx="413004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Normally distributed guess plotted in Blue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930B79-1809-E047-9CF7-B459BA8257D9}"/>
              </a:ext>
            </a:extLst>
          </p:cNvPr>
          <p:cNvSpPr txBox="1"/>
          <p:nvPr/>
        </p:nvSpPr>
        <p:spPr>
          <a:xfrm>
            <a:off x="734096" y="5087155"/>
            <a:ext cx="2950423" cy="369332"/>
          </a:xfrm>
          <a:prstGeom prst="rect">
            <a:avLst/>
          </a:prstGeom>
          <a:solidFill>
            <a:srgbClr val="E87B99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Uniform guess plotted in Pink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84D21-FC03-6643-90E1-D4ADE84FE055}"/>
              </a:ext>
            </a:extLst>
          </p:cNvPr>
          <p:cNvSpPr txBox="1"/>
          <p:nvPr/>
        </p:nvSpPr>
        <p:spPr>
          <a:xfrm>
            <a:off x="9300602" y="4881960"/>
            <a:ext cx="229906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 sure how to think about this capacity?</a:t>
            </a:r>
          </a:p>
        </p:txBody>
      </p:sp>
    </p:spTree>
    <p:extLst>
      <p:ext uri="{BB962C8B-B14F-4D97-AF65-F5344CB8AC3E}">
        <p14:creationId xmlns:p14="http://schemas.microsoft.com/office/powerpoint/2010/main" val="426900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109A-1AD1-CE43-A078-9FA3B0E8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error x temporal error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522738-2CA7-3544-9244-1E102269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872" y="2006600"/>
            <a:ext cx="4720387" cy="37362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8AB3E4-E3FD-3543-98C6-B5D3D7831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64" y="2006600"/>
            <a:ext cx="3652879" cy="37362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4BD78DD-1111-6446-95E1-6432B1B3C359}"/>
              </a:ext>
            </a:extLst>
          </p:cNvPr>
          <p:cNvSpPr/>
          <p:nvPr/>
        </p:nvSpPr>
        <p:spPr>
          <a:xfrm>
            <a:off x="0" y="0"/>
            <a:ext cx="12192000" cy="548626"/>
          </a:xfrm>
          <a:prstGeom prst="rect">
            <a:avLst/>
          </a:prstGeom>
          <a:solidFill>
            <a:schemeClr val="accent5">
              <a:alpha val="3948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6B55E-FE5D-5344-9A78-F38C39F9058C}"/>
              </a:ext>
            </a:extLst>
          </p:cNvPr>
          <p:cNvSpPr txBox="1"/>
          <p:nvPr/>
        </p:nvSpPr>
        <p:spPr>
          <a:xfrm>
            <a:off x="3008003" y="6092765"/>
            <a:ext cx="639758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No obvious correlation between Spatial and Temporal errors</a:t>
            </a:r>
          </a:p>
        </p:txBody>
      </p:sp>
    </p:spTree>
    <p:extLst>
      <p:ext uri="{BB962C8B-B14F-4D97-AF65-F5344CB8AC3E}">
        <p14:creationId xmlns:p14="http://schemas.microsoft.com/office/powerpoint/2010/main" val="241078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36FD17-1D1D-5145-8E1E-EC7DD5B227A6}"/>
              </a:ext>
            </a:extLst>
          </p:cNvPr>
          <p:cNvSpPr/>
          <p:nvPr/>
        </p:nvSpPr>
        <p:spPr>
          <a:xfrm>
            <a:off x="0" y="0"/>
            <a:ext cx="12192000" cy="548626"/>
          </a:xfrm>
          <a:prstGeom prst="rect">
            <a:avLst/>
          </a:prstGeom>
          <a:solidFill>
            <a:schemeClr val="accent6">
              <a:alpha val="3948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369010-6DA4-7C4A-B19A-3858C5188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432" y="1582056"/>
            <a:ext cx="5567136" cy="41706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AA593B-AD36-CF4A-8D51-56FFD540B998}"/>
              </a:ext>
            </a:extLst>
          </p:cNvPr>
          <p:cNvSpPr txBox="1"/>
          <p:nvPr/>
        </p:nvSpPr>
        <p:spPr>
          <a:xfrm>
            <a:off x="3845640" y="6004706"/>
            <a:ext cx="450071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Median Lag ~= 21.5, range [1, 282]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676620C-3007-3F4D-8126-A6CA5E0B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Old-New Lag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523FF-16DE-224A-958D-9E643B7585B4}"/>
              </a:ext>
            </a:extLst>
          </p:cNvPr>
          <p:cNvSpPr txBox="1"/>
          <p:nvPr/>
        </p:nvSpPr>
        <p:spPr>
          <a:xfrm>
            <a:off x="8021400" y="2724118"/>
            <a:ext cx="352616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There were more smaller lags than longer lags</a:t>
            </a:r>
          </a:p>
        </p:txBody>
      </p:sp>
    </p:spTree>
    <p:extLst>
      <p:ext uri="{BB962C8B-B14F-4D97-AF65-F5344CB8AC3E}">
        <p14:creationId xmlns:p14="http://schemas.microsoft.com/office/powerpoint/2010/main" val="102358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35E8-AC07-E247-AB2F-E662626A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Old/new response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D1394-70FD-244A-80DD-C9EBC50D1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997" y="1738313"/>
            <a:ext cx="3203231" cy="370114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56E542B-FF3B-814D-BF42-4752C9319139}"/>
              </a:ext>
            </a:extLst>
          </p:cNvPr>
          <p:cNvGrpSpPr/>
          <p:nvPr/>
        </p:nvGrpSpPr>
        <p:grpSpPr>
          <a:xfrm>
            <a:off x="5956933" y="1738313"/>
            <a:ext cx="4831756" cy="5032601"/>
            <a:chOff x="5444358" y="1502979"/>
            <a:chExt cx="4727868" cy="46069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39B742-9E5F-B045-BE8C-017396D6B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4358" y="1502979"/>
              <a:ext cx="4727868" cy="460695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59158F-20CA-904F-A933-1068B71A65BC}"/>
                </a:ext>
              </a:extLst>
            </p:cNvPr>
            <p:cNvCxnSpPr/>
            <p:nvPr/>
          </p:nvCxnSpPr>
          <p:spPr>
            <a:xfrm>
              <a:off x="6043450" y="2943225"/>
              <a:ext cx="4076226" cy="0"/>
            </a:xfrm>
            <a:prstGeom prst="line">
              <a:avLst/>
            </a:prstGeom>
            <a:ln w="508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E3DB6FA-AEC6-8A42-8852-3E05BA48D9EB}"/>
              </a:ext>
            </a:extLst>
          </p:cNvPr>
          <p:cNvSpPr/>
          <p:nvPr/>
        </p:nvSpPr>
        <p:spPr>
          <a:xfrm>
            <a:off x="0" y="0"/>
            <a:ext cx="12192000" cy="548626"/>
          </a:xfrm>
          <a:prstGeom prst="rect">
            <a:avLst/>
          </a:prstGeom>
          <a:solidFill>
            <a:schemeClr val="accent6">
              <a:alpha val="3948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50E308-4C97-AA4A-8813-390139C2243C}"/>
              </a:ext>
            </a:extLst>
          </p:cNvPr>
          <p:cNvSpPr txBox="1"/>
          <p:nvPr/>
        </p:nvSpPr>
        <p:spPr>
          <a:xfrm>
            <a:off x="278192" y="2921168"/>
            <a:ext cx="2357647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Old/New response slightly better in SMM-TMM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1C743A-3D93-B746-95B1-CFE6991F1036}"/>
              </a:ext>
            </a:extLst>
          </p:cNvPr>
          <p:cNvSpPr txBox="1"/>
          <p:nvPr/>
        </p:nvSpPr>
        <p:spPr>
          <a:xfrm>
            <a:off x="6736625" y="1143746"/>
            <a:ext cx="383092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From the previous SMM </a:t>
            </a:r>
            <a:r>
              <a:rPr lang="en-US" sz="2400" dirty="0" err="1"/>
              <a:t>exps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969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68FB3FF-CDBF-4F48-B417-F83BE7C92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355" y="1399420"/>
            <a:ext cx="6119290" cy="4908789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931526-49E2-8146-9D29-44E873B0ADF7}"/>
              </a:ext>
            </a:extLst>
          </p:cNvPr>
          <p:cNvSpPr txBox="1"/>
          <p:nvPr/>
        </p:nvSpPr>
        <p:spPr>
          <a:xfrm>
            <a:off x="692557" y="6308209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Avg distance = 12.5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DAD8F6-4BE7-6346-8CBC-32B01AB3CA66}"/>
              </a:ext>
            </a:extLst>
          </p:cNvPr>
          <p:cNvSpPr/>
          <p:nvPr/>
        </p:nvSpPr>
        <p:spPr>
          <a:xfrm>
            <a:off x="0" y="0"/>
            <a:ext cx="12192000" cy="548626"/>
          </a:xfrm>
          <a:prstGeom prst="rect">
            <a:avLst/>
          </a:prstGeom>
          <a:solidFill>
            <a:schemeClr val="accent4">
              <a:alpha val="3948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BAEC9E-08D5-974D-AACF-CD4EC345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response </a:t>
            </a:r>
          </a:p>
        </p:txBody>
      </p:sp>
    </p:spTree>
    <p:extLst>
      <p:ext uri="{BB962C8B-B14F-4D97-AF65-F5344CB8AC3E}">
        <p14:creationId xmlns:p14="http://schemas.microsoft.com/office/powerpoint/2010/main" val="141515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C682-3CD5-5149-8465-EB1767DC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Error by Log2Lag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3AF7A-FAFD-F847-B341-39DE452A3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814" y="1621599"/>
            <a:ext cx="4827587" cy="48712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50B116-EB3F-A84D-AA34-139450A31D2A}"/>
              </a:ext>
            </a:extLst>
          </p:cNvPr>
          <p:cNvSpPr/>
          <p:nvPr/>
        </p:nvSpPr>
        <p:spPr>
          <a:xfrm>
            <a:off x="0" y="0"/>
            <a:ext cx="12192000" cy="548626"/>
          </a:xfrm>
          <a:prstGeom prst="rect">
            <a:avLst/>
          </a:prstGeom>
          <a:solidFill>
            <a:schemeClr val="accent4">
              <a:alpha val="3948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02E021-C7D6-464D-8193-90CC4ACF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21" y="2341211"/>
            <a:ext cx="2792897" cy="3797659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04F1B183-3982-9D40-8045-2BDFA4ED851D}"/>
              </a:ext>
            </a:extLst>
          </p:cNvPr>
          <p:cNvGrpSpPr/>
          <p:nvPr/>
        </p:nvGrpSpPr>
        <p:grpSpPr>
          <a:xfrm>
            <a:off x="9103512" y="3502673"/>
            <a:ext cx="2056961" cy="2171176"/>
            <a:chOff x="9214535" y="3140656"/>
            <a:chExt cx="2056961" cy="217117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77F9651-C2CA-A44B-B9B5-793541B9038B}"/>
                </a:ext>
              </a:extLst>
            </p:cNvPr>
            <p:cNvGrpSpPr/>
            <p:nvPr/>
          </p:nvGrpSpPr>
          <p:grpSpPr>
            <a:xfrm>
              <a:off x="9214535" y="3147109"/>
              <a:ext cx="2005583" cy="2164723"/>
              <a:chOff x="1910220" y="2839376"/>
              <a:chExt cx="2005583" cy="216472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77448D1-4679-3143-92E4-C5864871346D}"/>
                  </a:ext>
                </a:extLst>
              </p:cNvPr>
              <p:cNvSpPr/>
              <p:nvPr/>
            </p:nvSpPr>
            <p:spPr>
              <a:xfrm>
                <a:off x="1955345" y="2839376"/>
                <a:ext cx="536382" cy="5416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D43FC1A-0B82-CC4C-B15B-18709C1696A7}"/>
                  </a:ext>
                </a:extLst>
              </p:cNvPr>
              <p:cNvSpPr/>
              <p:nvPr/>
            </p:nvSpPr>
            <p:spPr>
              <a:xfrm>
                <a:off x="2725737" y="2869510"/>
                <a:ext cx="536382" cy="5416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76DC720-8A0C-3E4F-AB19-1A2F373EFD86}"/>
                  </a:ext>
                </a:extLst>
              </p:cNvPr>
              <p:cNvSpPr/>
              <p:nvPr/>
            </p:nvSpPr>
            <p:spPr>
              <a:xfrm>
                <a:off x="1967630" y="3600494"/>
                <a:ext cx="536382" cy="5416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A4BEF72-3EB1-2942-BB00-A095A3D582C7}"/>
                  </a:ext>
                </a:extLst>
              </p:cNvPr>
              <p:cNvSpPr/>
              <p:nvPr/>
            </p:nvSpPr>
            <p:spPr>
              <a:xfrm>
                <a:off x="3349604" y="3570291"/>
                <a:ext cx="536382" cy="5416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69A9144-8E58-5D49-B012-78553ACE074D}"/>
                  </a:ext>
                </a:extLst>
              </p:cNvPr>
              <p:cNvSpPr/>
              <p:nvPr/>
            </p:nvSpPr>
            <p:spPr>
              <a:xfrm>
                <a:off x="1910220" y="4267201"/>
                <a:ext cx="536382" cy="5416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B08771F-9177-0A40-BD20-2A8C7EC896A7}"/>
                  </a:ext>
                </a:extLst>
              </p:cNvPr>
              <p:cNvSpPr/>
              <p:nvPr/>
            </p:nvSpPr>
            <p:spPr>
              <a:xfrm>
                <a:off x="2679220" y="4462457"/>
                <a:ext cx="536382" cy="5416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12C15D9-0F4D-1548-8971-C598229E0D6B}"/>
                  </a:ext>
                </a:extLst>
              </p:cNvPr>
              <p:cNvSpPr/>
              <p:nvPr/>
            </p:nvSpPr>
            <p:spPr>
              <a:xfrm>
                <a:off x="3379421" y="4335604"/>
                <a:ext cx="536382" cy="5416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F0028F4-B698-674F-B642-08CA8A3EE594}"/>
                  </a:ext>
                </a:extLst>
              </p:cNvPr>
              <p:cNvSpPr/>
              <p:nvPr/>
            </p:nvSpPr>
            <p:spPr>
              <a:xfrm>
                <a:off x="2599277" y="3599928"/>
                <a:ext cx="684952" cy="734898"/>
              </a:xfrm>
              <a:prstGeom prst="rect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691E8825-D928-4C44-BC38-5AF3EB6F6C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3510" y="3680489"/>
                <a:ext cx="558685" cy="558685"/>
              </a:xfrm>
              <a:prstGeom prst="rect">
                <a:avLst/>
              </a:prstGeom>
            </p:spPr>
          </p:pic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EDDD9EF-2A5E-DE43-A5E3-069A07A150D8}"/>
                </a:ext>
              </a:extLst>
            </p:cNvPr>
            <p:cNvSpPr/>
            <p:nvPr/>
          </p:nvSpPr>
          <p:spPr>
            <a:xfrm>
              <a:off x="10735114" y="3140656"/>
              <a:ext cx="536382" cy="5416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20D22F-4CEC-F44C-9912-34D87596B3A6}"/>
              </a:ext>
            </a:extLst>
          </p:cNvPr>
          <p:cNvCxnSpPr/>
          <p:nvPr/>
        </p:nvCxnSpPr>
        <p:spPr>
          <a:xfrm>
            <a:off x="7758675" y="5051037"/>
            <a:ext cx="0" cy="521589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CB0D6FC-3B5A-0B47-8C34-1235C442CEE8}"/>
              </a:ext>
            </a:extLst>
          </p:cNvPr>
          <p:cNvSpPr txBox="1"/>
          <p:nvPr/>
        </p:nvSpPr>
        <p:spPr>
          <a:xfrm>
            <a:off x="8897118" y="2228671"/>
            <a:ext cx="2859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 </a:t>
            </a:r>
            <a:r>
              <a:rPr lang="en-US" dirty="0" err="1"/>
              <a:t>Os</a:t>
            </a:r>
            <a:r>
              <a:rPr lang="en-US" dirty="0"/>
              <a:t> clicked into the green region when old item is tested immediately after the new item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1EBBD35-E817-B24C-833A-829660690616}"/>
              </a:ext>
            </a:extLst>
          </p:cNvPr>
          <p:cNvCxnSpPr>
            <a:cxnSpLocks/>
          </p:cNvCxnSpPr>
          <p:nvPr/>
        </p:nvCxnSpPr>
        <p:spPr>
          <a:xfrm flipH="1">
            <a:off x="10131993" y="4629581"/>
            <a:ext cx="8710" cy="728978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7BFE14B-1569-3149-B43A-2917F1A20FDD}"/>
              </a:ext>
            </a:extLst>
          </p:cNvPr>
          <p:cNvSpPr/>
          <p:nvPr/>
        </p:nvSpPr>
        <p:spPr>
          <a:xfrm>
            <a:off x="9445751" y="3863292"/>
            <a:ext cx="1395153" cy="1495267"/>
          </a:xfrm>
          <a:prstGeom prst="ellipse">
            <a:avLst/>
          </a:prstGeom>
          <a:solidFill>
            <a:schemeClr val="accent6">
              <a:alpha val="8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542F9B-8D7E-524B-B2F3-B9314D669A65}"/>
              </a:ext>
            </a:extLst>
          </p:cNvPr>
          <p:cNvSpPr txBox="1"/>
          <p:nvPr/>
        </p:nvSpPr>
        <p:spPr>
          <a:xfrm>
            <a:off x="7799088" y="6058801"/>
            <a:ext cx="413542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Spatial Error increases with Lag </a:t>
            </a:r>
          </a:p>
        </p:txBody>
      </p:sp>
    </p:spTree>
    <p:extLst>
      <p:ext uri="{BB962C8B-B14F-4D97-AF65-F5344CB8AC3E}">
        <p14:creationId xmlns:p14="http://schemas.microsoft.com/office/powerpoint/2010/main" val="413750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DE25DEB-CE2D-C248-AD5F-39204690B876}"/>
              </a:ext>
            </a:extLst>
          </p:cNvPr>
          <p:cNvSpPr/>
          <p:nvPr/>
        </p:nvSpPr>
        <p:spPr>
          <a:xfrm>
            <a:off x="1064740" y="628511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21036-37ED-914F-8736-40224112FC51}"/>
              </a:ext>
            </a:extLst>
          </p:cNvPr>
          <p:cNvSpPr/>
          <p:nvPr/>
        </p:nvSpPr>
        <p:spPr>
          <a:xfrm>
            <a:off x="1869356" y="562064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5515A0-B14E-834F-A163-89C2100D6406}"/>
              </a:ext>
            </a:extLst>
          </p:cNvPr>
          <p:cNvSpPr/>
          <p:nvPr/>
        </p:nvSpPr>
        <p:spPr>
          <a:xfrm>
            <a:off x="2551130" y="658714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F53103-22CD-5845-A80B-D7AA96BDDC60}"/>
              </a:ext>
            </a:extLst>
          </p:cNvPr>
          <p:cNvSpPr/>
          <p:nvPr/>
        </p:nvSpPr>
        <p:spPr>
          <a:xfrm>
            <a:off x="3251331" y="531861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4CA904-2858-2A49-BD29-1AF141ADB947}"/>
              </a:ext>
            </a:extLst>
          </p:cNvPr>
          <p:cNvSpPr/>
          <p:nvPr/>
        </p:nvSpPr>
        <p:spPr>
          <a:xfrm>
            <a:off x="3914679" y="501658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A51129-35B0-1C44-9799-FEDFCF7ED2BB}"/>
              </a:ext>
            </a:extLst>
          </p:cNvPr>
          <p:cNvSpPr/>
          <p:nvPr/>
        </p:nvSpPr>
        <p:spPr>
          <a:xfrm>
            <a:off x="4686960" y="580660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D2F33C-4F3F-A14E-A33B-69988CDEBE55}"/>
              </a:ext>
            </a:extLst>
          </p:cNvPr>
          <p:cNvSpPr/>
          <p:nvPr/>
        </p:nvSpPr>
        <p:spPr>
          <a:xfrm>
            <a:off x="5302796" y="513739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F186CB-15C4-A24F-8533-C1E32C0D8A3D}"/>
              </a:ext>
            </a:extLst>
          </p:cNvPr>
          <p:cNvSpPr/>
          <p:nvPr/>
        </p:nvSpPr>
        <p:spPr>
          <a:xfrm>
            <a:off x="1126161" y="1280898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11C8EE-F45C-AD4F-A608-94F349E879D1}"/>
              </a:ext>
            </a:extLst>
          </p:cNvPr>
          <p:cNvSpPr/>
          <p:nvPr/>
        </p:nvSpPr>
        <p:spPr>
          <a:xfrm>
            <a:off x="1930777" y="1214451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79A63F-135F-FB46-930D-C148DAD94916}"/>
              </a:ext>
            </a:extLst>
          </p:cNvPr>
          <p:cNvSpPr/>
          <p:nvPr/>
        </p:nvSpPr>
        <p:spPr>
          <a:xfrm>
            <a:off x="2612551" y="1311100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B128D9-0BA4-C448-9CF0-93CE605E564A}"/>
              </a:ext>
            </a:extLst>
          </p:cNvPr>
          <p:cNvSpPr/>
          <p:nvPr/>
        </p:nvSpPr>
        <p:spPr>
          <a:xfrm>
            <a:off x="3428931" y="1333249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C346A7-76AE-F74A-B6D3-90C5B6D1A325}"/>
              </a:ext>
            </a:extLst>
          </p:cNvPr>
          <p:cNvSpPr/>
          <p:nvPr/>
        </p:nvSpPr>
        <p:spPr>
          <a:xfrm>
            <a:off x="4098941" y="1280898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7C182B-748D-5F47-B06A-58770745792C}"/>
              </a:ext>
            </a:extLst>
          </p:cNvPr>
          <p:cNvSpPr/>
          <p:nvPr/>
        </p:nvSpPr>
        <p:spPr>
          <a:xfrm>
            <a:off x="4713153" y="1413791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96CC38-AA78-E742-9413-2BD0166A0F4E}"/>
              </a:ext>
            </a:extLst>
          </p:cNvPr>
          <p:cNvSpPr/>
          <p:nvPr/>
        </p:nvSpPr>
        <p:spPr>
          <a:xfrm>
            <a:off x="5364217" y="1166126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0058C6-5172-5344-B8EF-112FBF120827}"/>
              </a:ext>
            </a:extLst>
          </p:cNvPr>
          <p:cNvSpPr/>
          <p:nvPr/>
        </p:nvSpPr>
        <p:spPr>
          <a:xfrm>
            <a:off x="1150729" y="2102421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180889-94CF-F543-AC64-824F61FC84BE}"/>
              </a:ext>
            </a:extLst>
          </p:cNvPr>
          <p:cNvSpPr/>
          <p:nvPr/>
        </p:nvSpPr>
        <p:spPr>
          <a:xfrm>
            <a:off x="1955345" y="2035974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9DE1E0-90FF-4843-9E86-64B739EBD387}"/>
              </a:ext>
            </a:extLst>
          </p:cNvPr>
          <p:cNvSpPr/>
          <p:nvPr/>
        </p:nvSpPr>
        <p:spPr>
          <a:xfrm>
            <a:off x="2637119" y="2132624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FA5AB7-BB71-6349-82F1-8D39A5D2FFCC}"/>
              </a:ext>
            </a:extLst>
          </p:cNvPr>
          <p:cNvSpPr/>
          <p:nvPr/>
        </p:nvSpPr>
        <p:spPr>
          <a:xfrm>
            <a:off x="3337320" y="2005771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4063BE-5AAE-2949-B34B-327BD7CAE7E9}"/>
              </a:ext>
            </a:extLst>
          </p:cNvPr>
          <p:cNvSpPr/>
          <p:nvPr/>
        </p:nvSpPr>
        <p:spPr>
          <a:xfrm>
            <a:off x="4000668" y="1975568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AC565C-AC43-EA44-83D7-D93D75BE930E}"/>
              </a:ext>
            </a:extLst>
          </p:cNvPr>
          <p:cNvSpPr/>
          <p:nvPr/>
        </p:nvSpPr>
        <p:spPr>
          <a:xfrm>
            <a:off x="4737721" y="2235314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8C1153-057E-BC4D-8871-E9D92F04A28D}"/>
              </a:ext>
            </a:extLst>
          </p:cNvPr>
          <p:cNvSpPr/>
          <p:nvPr/>
        </p:nvSpPr>
        <p:spPr>
          <a:xfrm>
            <a:off x="5476681" y="2006302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F704030-A90B-3E42-AD6E-A3E15C9DB83E}"/>
              </a:ext>
            </a:extLst>
          </p:cNvPr>
          <p:cNvSpPr/>
          <p:nvPr/>
        </p:nvSpPr>
        <p:spPr>
          <a:xfrm>
            <a:off x="1150729" y="2905823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36DBFB-DAC3-2F42-9F26-2DECD18B82F7}"/>
              </a:ext>
            </a:extLst>
          </p:cNvPr>
          <p:cNvSpPr/>
          <p:nvPr/>
        </p:nvSpPr>
        <p:spPr>
          <a:xfrm>
            <a:off x="1955345" y="2839376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4A42D6-BDD1-654D-BE8F-2AA4E3586B3E}"/>
              </a:ext>
            </a:extLst>
          </p:cNvPr>
          <p:cNvSpPr/>
          <p:nvPr/>
        </p:nvSpPr>
        <p:spPr>
          <a:xfrm>
            <a:off x="2725737" y="2869510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63C1BB-5FFD-C74E-9990-DA5F5E7430A7}"/>
              </a:ext>
            </a:extLst>
          </p:cNvPr>
          <p:cNvSpPr/>
          <p:nvPr/>
        </p:nvSpPr>
        <p:spPr>
          <a:xfrm>
            <a:off x="3337320" y="2809173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BC0705-976F-4144-AAC0-D486D29B16F0}"/>
              </a:ext>
            </a:extLst>
          </p:cNvPr>
          <p:cNvSpPr/>
          <p:nvPr/>
        </p:nvSpPr>
        <p:spPr>
          <a:xfrm>
            <a:off x="4000668" y="2778970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A2F1C1-BCB7-A64E-A3EA-A420083CFEBA}"/>
              </a:ext>
            </a:extLst>
          </p:cNvPr>
          <p:cNvSpPr/>
          <p:nvPr/>
        </p:nvSpPr>
        <p:spPr>
          <a:xfrm>
            <a:off x="4737721" y="3038716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63C057-31EF-7A45-958D-D00E84D22990}"/>
              </a:ext>
            </a:extLst>
          </p:cNvPr>
          <p:cNvSpPr/>
          <p:nvPr/>
        </p:nvSpPr>
        <p:spPr>
          <a:xfrm>
            <a:off x="5480946" y="2909302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EC2266E-EA01-4146-BE87-8036DC99F877}"/>
              </a:ext>
            </a:extLst>
          </p:cNvPr>
          <p:cNvSpPr/>
          <p:nvPr/>
        </p:nvSpPr>
        <p:spPr>
          <a:xfrm>
            <a:off x="1163013" y="3666941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0794E9-C8C1-604D-8F4D-4E880DBD0A44}"/>
              </a:ext>
            </a:extLst>
          </p:cNvPr>
          <p:cNvSpPr/>
          <p:nvPr/>
        </p:nvSpPr>
        <p:spPr>
          <a:xfrm>
            <a:off x="1967630" y="3600494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2F43764-70BC-E548-9F5D-7C55FB6CAA19}"/>
              </a:ext>
            </a:extLst>
          </p:cNvPr>
          <p:cNvSpPr/>
          <p:nvPr/>
        </p:nvSpPr>
        <p:spPr>
          <a:xfrm>
            <a:off x="2728357" y="3818657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B9D826-2694-E346-AD86-533A88A692DB}"/>
              </a:ext>
            </a:extLst>
          </p:cNvPr>
          <p:cNvSpPr/>
          <p:nvPr/>
        </p:nvSpPr>
        <p:spPr>
          <a:xfrm>
            <a:off x="3349604" y="3570291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E399A7-4794-194D-A714-8FFBF7F51C09}"/>
              </a:ext>
            </a:extLst>
          </p:cNvPr>
          <p:cNvSpPr/>
          <p:nvPr/>
        </p:nvSpPr>
        <p:spPr>
          <a:xfrm>
            <a:off x="4012952" y="3540088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761F8E8-E864-E34C-8767-8FCFA0C2A71B}"/>
              </a:ext>
            </a:extLst>
          </p:cNvPr>
          <p:cNvSpPr/>
          <p:nvPr/>
        </p:nvSpPr>
        <p:spPr>
          <a:xfrm>
            <a:off x="4712287" y="3746710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7982DF-0089-C24D-9918-D89E25808AD6}"/>
              </a:ext>
            </a:extLst>
          </p:cNvPr>
          <p:cNvSpPr/>
          <p:nvPr/>
        </p:nvSpPr>
        <p:spPr>
          <a:xfrm>
            <a:off x="5455512" y="3574113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C56CB7E-D20F-8646-859C-EAB306AD0D9F}"/>
              </a:ext>
            </a:extLst>
          </p:cNvPr>
          <p:cNvSpPr/>
          <p:nvPr/>
        </p:nvSpPr>
        <p:spPr>
          <a:xfrm>
            <a:off x="1192830" y="4432254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134DDAC-52B4-464E-851D-2AE415AE7E03}"/>
              </a:ext>
            </a:extLst>
          </p:cNvPr>
          <p:cNvSpPr/>
          <p:nvPr/>
        </p:nvSpPr>
        <p:spPr>
          <a:xfrm>
            <a:off x="1910220" y="4267201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683B1E3-2863-DB4D-9968-0F0854423B8A}"/>
              </a:ext>
            </a:extLst>
          </p:cNvPr>
          <p:cNvSpPr/>
          <p:nvPr/>
        </p:nvSpPr>
        <p:spPr>
          <a:xfrm>
            <a:off x="2679220" y="4462457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940F701-2A4B-E84A-8F96-90238B66BD0F}"/>
              </a:ext>
            </a:extLst>
          </p:cNvPr>
          <p:cNvSpPr/>
          <p:nvPr/>
        </p:nvSpPr>
        <p:spPr>
          <a:xfrm>
            <a:off x="3379421" y="4335604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313CBA8-33C4-B547-AAEC-06952DE600D1}"/>
              </a:ext>
            </a:extLst>
          </p:cNvPr>
          <p:cNvSpPr/>
          <p:nvPr/>
        </p:nvSpPr>
        <p:spPr>
          <a:xfrm>
            <a:off x="4091040" y="4404689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543D1C3-23A7-9E4E-8CE9-AAC1BC75EAFB}"/>
              </a:ext>
            </a:extLst>
          </p:cNvPr>
          <p:cNvSpPr/>
          <p:nvPr/>
        </p:nvSpPr>
        <p:spPr>
          <a:xfrm>
            <a:off x="4779822" y="4565147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E49F1D4-355E-5245-9CF9-55E5B5908209}"/>
              </a:ext>
            </a:extLst>
          </p:cNvPr>
          <p:cNvSpPr/>
          <p:nvPr/>
        </p:nvSpPr>
        <p:spPr>
          <a:xfrm>
            <a:off x="5485329" y="4339426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4796C3C-26DE-1546-9C81-F4D62F2E77A6}"/>
              </a:ext>
            </a:extLst>
          </p:cNvPr>
          <p:cNvSpPr/>
          <p:nvPr/>
        </p:nvSpPr>
        <p:spPr>
          <a:xfrm>
            <a:off x="1202769" y="5296958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574556-86CE-AE4B-B2C7-0FA6951BA370}"/>
              </a:ext>
            </a:extLst>
          </p:cNvPr>
          <p:cNvSpPr/>
          <p:nvPr/>
        </p:nvSpPr>
        <p:spPr>
          <a:xfrm>
            <a:off x="2007386" y="5230511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0A65EB-90EE-F440-BCE7-6235F5CC1D7F}"/>
              </a:ext>
            </a:extLst>
          </p:cNvPr>
          <p:cNvSpPr/>
          <p:nvPr/>
        </p:nvSpPr>
        <p:spPr>
          <a:xfrm>
            <a:off x="2689159" y="5327161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6F6A736-5CFF-1646-AFBC-2ADA88F3BDED}"/>
              </a:ext>
            </a:extLst>
          </p:cNvPr>
          <p:cNvSpPr/>
          <p:nvPr/>
        </p:nvSpPr>
        <p:spPr>
          <a:xfrm>
            <a:off x="3389360" y="5200308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60CF1D-D2D9-2E42-92D1-C90B68C31FE3}"/>
              </a:ext>
            </a:extLst>
          </p:cNvPr>
          <p:cNvSpPr/>
          <p:nvPr/>
        </p:nvSpPr>
        <p:spPr>
          <a:xfrm>
            <a:off x="4052708" y="5170105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96D82D5-A8B8-4E4A-819C-579402C0C252}"/>
              </a:ext>
            </a:extLst>
          </p:cNvPr>
          <p:cNvSpPr/>
          <p:nvPr/>
        </p:nvSpPr>
        <p:spPr>
          <a:xfrm>
            <a:off x="4789761" y="5429851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A1C034C-5566-1148-A0D0-9C8DF16E0788}"/>
              </a:ext>
            </a:extLst>
          </p:cNvPr>
          <p:cNvSpPr/>
          <p:nvPr/>
        </p:nvSpPr>
        <p:spPr>
          <a:xfrm>
            <a:off x="5440825" y="5182186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9EA8125-F937-7547-9064-03C79BC59FF7}"/>
              </a:ext>
            </a:extLst>
          </p:cNvPr>
          <p:cNvSpPr txBox="1"/>
          <p:nvPr/>
        </p:nvSpPr>
        <p:spPr>
          <a:xfrm>
            <a:off x="5893310" y="4102799"/>
            <a:ext cx="6059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This click is outside ROI 1 and ROI 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6D3571-38D6-784D-A09E-C401BA5CD11A}"/>
              </a:ext>
            </a:extLst>
          </p:cNvPr>
          <p:cNvSpPr txBox="1"/>
          <p:nvPr/>
        </p:nvSpPr>
        <p:spPr>
          <a:xfrm>
            <a:off x="7295700" y="4817823"/>
            <a:ext cx="3399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Inside ROI3 and &gt;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A5CFE4-350A-814C-ACD5-61900F72C64F}"/>
              </a:ext>
            </a:extLst>
          </p:cNvPr>
          <p:cNvSpPr/>
          <p:nvPr/>
        </p:nvSpPr>
        <p:spPr>
          <a:xfrm>
            <a:off x="1939511" y="2766530"/>
            <a:ext cx="1914988" cy="22298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6588B2-9164-6446-A966-73DEBFF55C39}"/>
              </a:ext>
            </a:extLst>
          </p:cNvPr>
          <p:cNvSpPr txBox="1"/>
          <p:nvPr/>
        </p:nvSpPr>
        <p:spPr>
          <a:xfrm>
            <a:off x="3325278" y="2670500"/>
            <a:ext cx="5036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45D4EE4-5B9F-824F-80DC-6E7C2A4E42B5}"/>
              </a:ext>
            </a:extLst>
          </p:cNvPr>
          <p:cNvSpPr/>
          <p:nvPr/>
        </p:nvSpPr>
        <p:spPr>
          <a:xfrm>
            <a:off x="2642821" y="3708785"/>
            <a:ext cx="684952" cy="73489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99F27D-268A-3B46-8D75-11F57335CDFD}"/>
              </a:ext>
            </a:extLst>
          </p:cNvPr>
          <p:cNvSpPr/>
          <p:nvPr/>
        </p:nvSpPr>
        <p:spPr>
          <a:xfrm>
            <a:off x="1057211" y="1933283"/>
            <a:ext cx="3612252" cy="403820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391C6D20-821A-A546-B729-D0DB8E3D8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054" y="3789346"/>
            <a:ext cx="558685" cy="5586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D69ECE-0407-C343-BF4D-7AED3367A9FF}"/>
              </a:ext>
            </a:extLst>
          </p:cNvPr>
          <p:cNvSpPr txBox="1"/>
          <p:nvPr/>
        </p:nvSpPr>
        <p:spPr>
          <a:xfrm>
            <a:off x="7719034" y="3147705"/>
            <a:ext cx="2408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Define ROI</a:t>
            </a:r>
          </a:p>
        </p:txBody>
      </p:sp>
    </p:spTree>
    <p:extLst>
      <p:ext uri="{BB962C8B-B14F-4D97-AF65-F5344CB8AC3E}">
        <p14:creationId xmlns:p14="http://schemas.microsoft.com/office/powerpoint/2010/main" val="337881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711572-9F3F-ED43-A6F3-154856EA4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19" y="1933436"/>
            <a:ext cx="5273813" cy="4055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691BD9-8B52-BA49-8BF7-99096340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96" y="1933436"/>
            <a:ext cx="5273813" cy="40553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184D6C-3A21-E942-A59B-94D517A2956F}"/>
              </a:ext>
            </a:extLst>
          </p:cNvPr>
          <p:cNvSpPr/>
          <p:nvPr/>
        </p:nvSpPr>
        <p:spPr>
          <a:xfrm>
            <a:off x="0" y="0"/>
            <a:ext cx="12192000" cy="548626"/>
          </a:xfrm>
          <a:prstGeom prst="rect">
            <a:avLst/>
          </a:prstGeom>
          <a:solidFill>
            <a:schemeClr val="accent4">
              <a:alpha val="3948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62FCC5-1B00-974D-8BE3-F71EFD7C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Percent correct across ROI sizes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A3B44-29B8-964B-A326-900D1CAA6C3A}"/>
              </a:ext>
            </a:extLst>
          </p:cNvPr>
          <p:cNvSpPr txBox="1"/>
          <p:nvPr/>
        </p:nvSpPr>
        <p:spPr>
          <a:xfrm>
            <a:off x="9078687" y="2459504"/>
            <a:ext cx="278725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When ROI  = 3, Remember location for about 30% of old items, ~45 item </a:t>
            </a:r>
          </a:p>
        </p:txBody>
      </p:sp>
    </p:spTree>
    <p:extLst>
      <p:ext uri="{BB962C8B-B14F-4D97-AF65-F5344CB8AC3E}">
        <p14:creationId xmlns:p14="http://schemas.microsoft.com/office/powerpoint/2010/main" val="262504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586DC7-EB2A-EE46-B032-8CFE799E9595}"/>
              </a:ext>
            </a:extLst>
          </p:cNvPr>
          <p:cNvSpPr/>
          <p:nvPr/>
        </p:nvSpPr>
        <p:spPr>
          <a:xfrm>
            <a:off x="0" y="0"/>
            <a:ext cx="12192000" cy="548626"/>
          </a:xfrm>
          <a:prstGeom prst="rect">
            <a:avLst/>
          </a:prstGeom>
          <a:solidFill>
            <a:srgbClr val="7030A0">
              <a:alpha val="3948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7FA846-6456-7341-9578-760318FB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Temporal response 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88C7E28-D7E8-9142-B3C7-17BC901B0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956" y="1265679"/>
            <a:ext cx="6670084" cy="53718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564B04-E8C5-1E4D-9BB2-621F93E5B98B}"/>
              </a:ext>
            </a:extLst>
          </p:cNvPr>
          <p:cNvSpPr txBox="1"/>
          <p:nvPr/>
        </p:nvSpPr>
        <p:spPr>
          <a:xfrm>
            <a:off x="8823290" y="3429000"/>
            <a:ext cx="314118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Perfect response will lie on the diagonal  </a:t>
            </a:r>
          </a:p>
        </p:txBody>
      </p:sp>
    </p:spTree>
    <p:extLst>
      <p:ext uri="{BB962C8B-B14F-4D97-AF65-F5344CB8AC3E}">
        <p14:creationId xmlns:p14="http://schemas.microsoft.com/office/powerpoint/2010/main" val="188288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950B1F-668A-7A46-AFCC-609DE5FDB7D6}"/>
              </a:ext>
            </a:extLst>
          </p:cNvPr>
          <p:cNvGrpSpPr/>
          <p:nvPr/>
        </p:nvGrpSpPr>
        <p:grpSpPr>
          <a:xfrm>
            <a:off x="85727" y="1548040"/>
            <a:ext cx="5484813" cy="4013200"/>
            <a:chOff x="901700" y="44450"/>
            <a:chExt cx="10388600" cy="6769100"/>
          </a:xfrm>
        </p:grpSpPr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E2439DF0-505D-A646-9328-0351A3256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1700" y="44450"/>
              <a:ext cx="10388600" cy="6769100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76CE804-E61F-9143-A1C7-60E2EA7B7D66}"/>
                </a:ext>
              </a:extLst>
            </p:cNvPr>
            <p:cNvSpPr/>
            <p:nvPr/>
          </p:nvSpPr>
          <p:spPr>
            <a:xfrm>
              <a:off x="3305908" y="2327030"/>
              <a:ext cx="2655765" cy="2203939"/>
            </a:xfrm>
            <a:prstGeom prst="roundRect">
              <a:avLst/>
            </a:prstGeom>
            <a:solidFill>
              <a:srgbClr val="C00000">
                <a:alpha val="1267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74AA5-25C8-C94B-B9D9-1FEF94CB28CF}"/>
                </a:ext>
              </a:extLst>
            </p:cNvPr>
            <p:cNvSpPr/>
            <p:nvPr/>
          </p:nvSpPr>
          <p:spPr>
            <a:xfrm>
              <a:off x="5961673" y="2327029"/>
              <a:ext cx="2655765" cy="2203939"/>
            </a:xfrm>
            <a:prstGeom prst="roundRect">
              <a:avLst/>
            </a:prstGeom>
            <a:solidFill>
              <a:srgbClr val="C00000">
                <a:alpha val="1267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33375D-AC6D-DA44-BC9E-9CDE220F9BBE}"/>
              </a:ext>
            </a:extLst>
          </p:cNvPr>
          <p:cNvGrpSpPr/>
          <p:nvPr/>
        </p:nvGrpSpPr>
        <p:grpSpPr>
          <a:xfrm>
            <a:off x="5570540" y="1548040"/>
            <a:ext cx="6516687" cy="4013200"/>
            <a:chOff x="908050" y="19050"/>
            <a:chExt cx="10375900" cy="6819900"/>
          </a:xfrm>
        </p:grpSpPr>
        <p:pic>
          <p:nvPicPr>
            <p:cNvPr id="10" name="Picture 9" descr="Graphical user interface, chart&#10;&#10;Description automatically generated">
              <a:extLst>
                <a:ext uri="{FF2B5EF4-FFF2-40B4-BE49-F238E27FC236}">
                  <a16:creationId xmlns:a16="http://schemas.microsoft.com/office/drawing/2014/main" id="{4D949720-5245-DD4E-8C56-5367143C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050" y="19050"/>
              <a:ext cx="10375900" cy="6819900"/>
            </a:xfrm>
            <a:prstGeom prst="rect">
              <a:avLst/>
            </a:prstGeom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0666A8B-3B3B-C345-AC41-07DC6F0339DC}"/>
                </a:ext>
              </a:extLst>
            </p:cNvPr>
            <p:cNvSpPr/>
            <p:nvPr/>
          </p:nvSpPr>
          <p:spPr>
            <a:xfrm>
              <a:off x="8628185" y="2332892"/>
              <a:ext cx="2655765" cy="2203939"/>
            </a:xfrm>
            <a:prstGeom prst="roundRect">
              <a:avLst/>
            </a:prstGeom>
            <a:solidFill>
              <a:srgbClr val="C00000">
                <a:alpha val="1267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1A60AF0-2A8E-FB46-9BD1-3E96F8B6330F}"/>
                </a:ext>
              </a:extLst>
            </p:cNvPr>
            <p:cNvSpPr/>
            <p:nvPr/>
          </p:nvSpPr>
          <p:spPr>
            <a:xfrm>
              <a:off x="8628184" y="30773"/>
              <a:ext cx="2655765" cy="2302119"/>
            </a:xfrm>
            <a:prstGeom prst="roundRect">
              <a:avLst/>
            </a:prstGeom>
            <a:solidFill>
              <a:srgbClr val="C00000">
                <a:alpha val="1267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69CAD-0E8B-1645-838E-46A4472AD0BD}"/>
              </a:ext>
            </a:extLst>
          </p:cNvPr>
          <p:cNvSpPr/>
          <p:nvPr/>
        </p:nvSpPr>
        <p:spPr>
          <a:xfrm>
            <a:off x="0" y="0"/>
            <a:ext cx="12192000" cy="548626"/>
          </a:xfrm>
          <a:prstGeom prst="rect">
            <a:avLst/>
          </a:prstGeom>
          <a:solidFill>
            <a:srgbClr val="7030A0">
              <a:alpha val="3948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26A9C-D21C-2A43-9F20-AA9FC9FC6A79}"/>
              </a:ext>
            </a:extLst>
          </p:cNvPr>
          <p:cNvSpPr txBox="1"/>
          <p:nvPr/>
        </p:nvSpPr>
        <p:spPr>
          <a:xfrm>
            <a:off x="2497487" y="5969655"/>
            <a:ext cx="6146106" cy="523220"/>
          </a:xfrm>
          <a:prstGeom prst="rect">
            <a:avLst/>
          </a:prstGeom>
          <a:solidFill>
            <a:srgbClr val="FF0000">
              <a:alpha val="1581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At least four </a:t>
            </a:r>
            <a:r>
              <a:rPr lang="en-US" sz="2800" dirty="0" err="1"/>
              <a:t>Os</a:t>
            </a:r>
            <a:r>
              <a:rPr lang="en-US" sz="2800" dirty="0"/>
              <a:t> appeared to be guessing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057008E-97CC-9D46-A7B4-65C4C394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Temporal response (individual </a:t>
            </a:r>
            <a:r>
              <a:rPr lang="en-US" dirty="0" err="1"/>
              <a:t>Os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7991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383</Words>
  <Application>Microsoft Macintosh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Spatial Temporal Massive Memory Results</vt:lpstr>
      <vt:lpstr>Old-New Lag distribution</vt:lpstr>
      <vt:lpstr>Old/new response </vt:lpstr>
      <vt:lpstr>Click response </vt:lpstr>
      <vt:lpstr>Spatial Error by Log2Lag </vt:lpstr>
      <vt:lpstr>PowerPoint Presentation</vt:lpstr>
      <vt:lpstr>Percent correct across ROI sizes</vt:lpstr>
      <vt:lpstr>Temporal response </vt:lpstr>
      <vt:lpstr>Temporal response (individual Os) </vt:lpstr>
      <vt:lpstr>Distribution of temporal error</vt:lpstr>
      <vt:lpstr>Temporal error by lag </vt:lpstr>
      <vt:lpstr>PowerPoint Presentation</vt:lpstr>
      <vt:lpstr>Percent correct across ROI range </vt:lpstr>
      <vt:lpstr>PowerPoint Presentation</vt:lpstr>
      <vt:lpstr>Percent correct across ROI range </vt:lpstr>
      <vt:lpstr>Spatial error x temporal error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Wanyi</dc:creator>
  <cp:lastModifiedBy>Lu, Wanyi</cp:lastModifiedBy>
  <cp:revision>5</cp:revision>
  <dcterms:created xsi:type="dcterms:W3CDTF">2022-03-15T19:21:50Z</dcterms:created>
  <dcterms:modified xsi:type="dcterms:W3CDTF">2022-03-17T18:22:06Z</dcterms:modified>
</cp:coreProperties>
</file>