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191" r:id="rId1"/>
  </p:sldMasterIdLst>
  <p:notesMasterIdLst>
    <p:notesMasterId r:id="rId25"/>
  </p:notesMasterIdLst>
  <p:handoutMasterIdLst>
    <p:handoutMasterId r:id="rId26"/>
  </p:handoutMasterIdLst>
  <p:sldIdLst>
    <p:sldId id="465" r:id="rId2"/>
    <p:sldId id="466" r:id="rId3"/>
    <p:sldId id="467" r:id="rId4"/>
    <p:sldId id="468" r:id="rId5"/>
    <p:sldId id="478" r:id="rId6"/>
    <p:sldId id="469" r:id="rId7"/>
    <p:sldId id="472" r:id="rId8"/>
    <p:sldId id="470" r:id="rId9"/>
    <p:sldId id="471" r:id="rId10"/>
    <p:sldId id="473" r:id="rId11"/>
    <p:sldId id="474" r:id="rId12"/>
    <p:sldId id="475" r:id="rId13"/>
    <p:sldId id="476" r:id="rId14"/>
    <p:sldId id="477" r:id="rId15"/>
    <p:sldId id="479" r:id="rId16"/>
    <p:sldId id="481" r:id="rId17"/>
    <p:sldId id="480" r:id="rId18"/>
    <p:sldId id="482" r:id="rId19"/>
    <p:sldId id="483" r:id="rId20"/>
    <p:sldId id="484" r:id="rId21"/>
    <p:sldId id="485" r:id="rId22"/>
    <p:sldId id="486" r:id="rId23"/>
    <p:sldId id="487" r:id="rId24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42F9719A-F6D9-4820-B750-C80E4FCC1632}">
          <p14:sldIdLst>
            <p14:sldId id="465"/>
            <p14:sldId id="466"/>
            <p14:sldId id="467"/>
            <p14:sldId id="468"/>
            <p14:sldId id="478"/>
            <p14:sldId id="469"/>
            <p14:sldId id="472"/>
            <p14:sldId id="470"/>
            <p14:sldId id="471"/>
            <p14:sldId id="473"/>
            <p14:sldId id="474"/>
            <p14:sldId id="475"/>
            <p14:sldId id="476"/>
            <p14:sldId id="477"/>
            <p14:sldId id="479"/>
            <p14:sldId id="481"/>
            <p14:sldId id="480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4D"/>
    <a:srgbClr val="615D05"/>
    <a:srgbClr val="820000"/>
    <a:srgbClr val="F20000"/>
    <a:srgbClr val="520D59"/>
    <a:srgbClr val="032363"/>
    <a:srgbClr val="333333"/>
    <a:srgbClr val="0D592C"/>
    <a:srgbClr val="5511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7446" autoAdjust="0"/>
  </p:normalViewPr>
  <p:slideViewPr>
    <p:cSldViewPr>
      <p:cViewPr>
        <p:scale>
          <a:sx n="100" d="100"/>
          <a:sy n="100" d="100"/>
        </p:scale>
        <p:origin x="3810" y="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9" y="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428087"/>
            <a:ext cx="2945341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9" y="9428087"/>
            <a:ext cx="2945341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6C94CBD-B0AC-40D7-A33E-78982748BF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50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9" y="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6" cy="446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428087"/>
            <a:ext cx="2945341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9" y="9428087"/>
            <a:ext cx="2945341" cy="4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20A882-B2F3-4F67-A98E-4FED5177A7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5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0A882-B2F3-4F67-A98E-4FED5177A75C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2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850" y="1080000"/>
            <a:ext cx="8229600" cy="5040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n"/>
              <a:defRPr/>
            </a:lvl1pPr>
            <a:lvl2pPr marL="914400" indent="-457200">
              <a:buFont typeface="Wingdings" panose="05000000000000000000" pitchFamily="2" charset="2"/>
              <a:buChar char="n"/>
              <a:defRPr sz="1600" b="0"/>
            </a:lvl2pPr>
            <a:lvl3pPr marL="1257300" indent="-342900">
              <a:buFont typeface="Wingdings" panose="05000000000000000000" pitchFamily="2" charset="2"/>
              <a:buChar char="n"/>
              <a:defRPr sz="1400" b="0"/>
            </a:lvl3pPr>
            <a:lvl4pPr marL="1714500" indent="-342900">
              <a:buFont typeface="Wingdings" panose="05000000000000000000" pitchFamily="2" charset="2"/>
              <a:buChar char="n"/>
              <a:defRPr sz="1400" b="0"/>
            </a:lvl4pPr>
            <a:lvl5pPr marL="2171700" indent="-342900">
              <a:buFont typeface="Wingdings" panose="05000000000000000000" pitchFamily="2" charset="2"/>
              <a:buChar char="n"/>
              <a:defRPr sz="1400" b="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kumimoji="1"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 </a:t>
            </a:r>
            <a:fld id="{1F3B0F33-026A-46CC-A197-D42264EE27EA}" type="slidenum">
              <a:rPr lang="en-US"/>
              <a:pPr>
                <a:defRPr/>
              </a:pPr>
              <a:t>‹#›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739939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kumimoji="1"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/>
              <a:pPr>
                <a:defRPr/>
              </a:pPr>
              <a:t>‹#›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488026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kumimoji="1"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 </a:t>
            </a:r>
            <a:fld id="{E8E8BC4F-F096-4F2C-BBD0-3FA6625EBDB2}" type="slidenum">
              <a:rPr lang="en-US"/>
              <a:pPr>
                <a:defRPr/>
              </a:pPr>
              <a:t>‹#›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088340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ragragh">
    <p:bg>
      <p:bgPr>
        <a:solidFill>
          <a:schemeClr val="tx2">
            <a:lumMod val="20000"/>
            <a:lumOff val="8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C3E42AA-9A65-4317-832B-3A17DC08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9488"/>
            <a:ext cx="9144000" cy="2279024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12086943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2000"/>
            <a:ext cx="9144000" cy="720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0850" y="1403350"/>
            <a:ext cx="4038600" cy="3105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1850" y="1403350"/>
            <a:ext cx="4038600" cy="3105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kumimoji="1"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 </a:t>
            </a:r>
            <a:fld id="{87694A6C-137F-4366-81E9-10876FE87ECA}" type="slidenum">
              <a:rPr lang="en-US"/>
              <a:pPr>
                <a:defRPr/>
              </a:pPr>
              <a:t>‹#›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428403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7000" y="6556942"/>
            <a:ext cx="6121400" cy="29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000" baseline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556942"/>
            <a:ext cx="1905000" cy="29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b="1" baseline="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2C05CE21-32F2-439A-BB09-5EA5A370E0D5}" type="slidenum">
              <a:rPr lang="en-US"/>
              <a:pPr>
                <a:defRPr/>
              </a:pPr>
              <a:t>‹#›</a:t>
            </a:fld>
            <a:endParaRPr lang="en-CA" altLang="zh-TW" dirty="0">
              <a:ea typeface="新細明體" pitchFamily="18" charset="-120"/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7200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CA" dirty="0"/>
              <a:t>母片</a:t>
            </a:r>
            <a:r>
              <a:rPr lang="en-CA" altLang="zh-TW" dirty="0"/>
              <a:t>(slide)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080000"/>
            <a:ext cx="82296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  <a:r>
              <a:rPr lang="en-US" altLang="zh-TW" dirty="0"/>
              <a:t>(slide)</a:t>
            </a:r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(slide)</a:t>
            </a:r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(slide)</a:t>
            </a:r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(slide)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(slide)</a:t>
            </a:r>
          </a:p>
        </p:txBody>
      </p:sp>
    </p:spTree>
    <p:extLst>
      <p:ext uri="{BB962C8B-B14F-4D97-AF65-F5344CB8AC3E}">
        <p14:creationId xmlns:p14="http://schemas.microsoft.com/office/powerpoint/2010/main" val="34929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8" r:id="rId3"/>
    <p:sldLayoutId id="2147485204" r:id="rId4"/>
    <p:sldLayoutId id="2147485203" r:id="rId5"/>
  </p:sldLayoutIdLst>
  <p:transition spd="med"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itchFamily="34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600" b="0">
          <a:solidFill>
            <a:schemeClr val="tx2">
              <a:lumMod val="50000"/>
            </a:schemeClr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400" b="0">
          <a:solidFill>
            <a:schemeClr val="tx2">
              <a:lumMod val="50000"/>
            </a:schemeClr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400" b="0">
          <a:solidFill>
            <a:schemeClr val="tx2">
              <a:lumMod val="50000"/>
            </a:schemeClr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 b="0">
          <a:solidFill>
            <a:schemeClr val="tx2">
              <a:lumMod val="50000"/>
            </a:schemeClr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 b="1">
          <a:solidFill>
            <a:srgbClr val="008000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 b="1">
          <a:solidFill>
            <a:srgbClr val="008000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 b="1">
          <a:solidFill>
            <a:srgbClr val="008000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 b="1">
          <a:solidFill>
            <a:srgbClr val="008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03F3F-3D8F-48D8-92FF-27812B95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資料庫管理系統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901DA8-9E7E-4CE7-BA4A-FA4649E0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Base Management System </a:t>
            </a:r>
            <a:r>
              <a:rPr lang="zh-TW" altLang="en-US" dirty="0"/>
              <a:t>簡稱 </a:t>
            </a:r>
            <a:r>
              <a:rPr lang="en-US" altLang="zh-TW" dirty="0"/>
              <a:t>DBMS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2325DC-C471-48F4-90A8-96E78AA0D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3AC6E3-2D70-47DD-B739-190544E3C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" r="2066" b="7177"/>
          <a:stretch/>
        </p:blipFill>
        <p:spPr>
          <a:xfrm>
            <a:off x="1073262" y="2614802"/>
            <a:ext cx="6984776" cy="16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4745"/>
      </p:ext>
    </p:extLst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存入資料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10</a:t>
            </a:fld>
            <a:endParaRPr lang="en-CA" altLang="zh-TW" dirty="0">
              <a:ea typeface="新細明體" pitchFamily="18" charset="-120"/>
            </a:endParaRP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470E32DD-53EB-49E7-8A8D-201EF3BB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080000"/>
            <a:ext cx="8229600" cy="2997072"/>
          </a:xfrm>
        </p:spPr>
        <p:txBody>
          <a:bodyPr/>
          <a:lstStyle/>
          <a:p>
            <a:pPr lvl="1"/>
            <a:r>
              <a:rPr lang="zh-TW" altLang="en-US" dirty="0"/>
              <a:t>填入資料：</a:t>
            </a:r>
            <a:r>
              <a:rPr lang="en-US" altLang="zh-TW" dirty="0">
                <a:solidFill>
                  <a:srgbClr val="00B0F0"/>
                </a:solidFill>
              </a:rPr>
              <a:t>INSERT INTO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VALUES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C000"/>
                </a:solidFill>
              </a:rPr>
              <a:t>"</a:t>
            </a:r>
            <a:r>
              <a:rPr lang="zh-TW" altLang="en-US" dirty="0">
                <a:solidFill>
                  <a:srgbClr val="FFC000"/>
                </a:solidFill>
              </a:rPr>
              <a:t>小白</a:t>
            </a:r>
            <a:r>
              <a:rPr lang="en-US" altLang="zh-TW" dirty="0">
                <a:solidFill>
                  <a:srgbClr val="FFC000"/>
                </a:solidFill>
              </a:rPr>
              <a:t>"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C000"/>
                </a:solidFill>
              </a:rPr>
              <a:t>"</a:t>
            </a:r>
            <a:r>
              <a:rPr lang="zh-TW" altLang="en-US" dirty="0">
                <a:solidFill>
                  <a:srgbClr val="FFC000"/>
                </a:solidFill>
              </a:rPr>
              <a:t>歷史</a:t>
            </a:r>
            <a:r>
              <a:rPr lang="en-US" altLang="zh-TW" dirty="0">
                <a:solidFill>
                  <a:srgbClr val="FFC000"/>
                </a:solidFill>
              </a:rPr>
              <a:t>"</a:t>
            </a:r>
            <a:r>
              <a:rPr lang="en-US" altLang="zh-TW" dirty="0"/>
              <a:t>);</a:t>
            </a:r>
          </a:p>
          <a:p>
            <a:pPr lvl="2"/>
            <a:r>
              <a:rPr lang="en-US" altLang="zh-TW" dirty="0"/>
              <a:t>( ) </a:t>
            </a:r>
            <a:r>
              <a:rPr lang="zh-TW" altLang="en-US" dirty="0"/>
              <a:t>內要填入的資料要按照表格順序</a:t>
            </a:r>
            <a:endParaRPr lang="en-US" altLang="zh-TW" dirty="0"/>
          </a:p>
          <a:p>
            <a:pPr lvl="3"/>
            <a:r>
              <a:rPr lang="zh-TW" altLang="en-US" dirty="0"/>
              <a:t>如果想要不按照順序，就要在表格名稱後面加上你想要的順序</a:t>
            </a:r>
            <a:endParaRPr lang="en-US" altLang="zh-TW" dirty="0"/>
          </a:p>
          <a:p>
            <a:pPr lvl="2"/>
            <a:r>
              <a:rPr lang="zh-TW" altLang="en-US" dirty="0"/>
              <a:t>如果是填入字串</a:t>
            </a:r>
            <a:r>
              <a:rPr lang="en-US" altLang="zh-TW" dirty="0"/>
              <a:t>(Varchar)</a:t>
            </a:r>
            <a:r>
              <a:rPr lang="zh-TW" altLang="en-US" dirty="0"/>
              <a:t>，需要在前後加上單引號或雙引號</a:t>
            </a:r>
            <a:endParaRPr lang="en-US" altLang="zh-TW" dirty="0"/>
          </a:p>
          <a:p>
            <a:pPr lvl="2"/>
            <a:r>
              <a:rPr lang="zh-TW" altLang="en-US" dirty="0"/>
              <a:t>其中如果有想要空著的表格，可以填入</a:t>
            </a:r>
            <a:r>
              <a:rPr lang="en-US" altLang="zh-TW" dirty="0">
                <a:solidFill>
                  <a:srgbClr val="00B0F0"/>
                </a:solidFill>
              </a:rPr>
              <a:t>NULL</a:t>
            </a:r>
            <a:endParaRPr lang="en-US" altLang="zh-TW" dirty="0"/>
          </a:p>
          <a:p>
            <a:pPr lvl="1"/>
            <a:r>
              <a:rPr lang="zh-TW" altLang="en-US" dirty="0"/>
              <a:t>搜尋表格全部資料：</a:t>
            </a:r>
            <a:r>
              <a:rPr lang="en-US" altLang="zh-TW" dirty="0">
                <a:solidFill>
                  <a:srgbClr val="00B0F0"/>
                </a:solidFill>
              </a:rPr>
              <a:t>SELECT </a:t>
            </a:r>
            <a:r>
              <a:rPr lang="en-US" altLang="zh-TW" dirty="0"/>
              <a:t>*</a:t>
            </a:r>
            <a:r>
              <a:rPr lang="en-US" altLang="zh-TW" dirty="0">
                <a:solidFill>
                  <a:srgbClr val="00B0F0"/>
                </a:solidFill>
              </a:rPr>
              <a:t> FROM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en-US" altLang="zh-TW" dirty="0"/>
              <a:t>;</a:t>
            </a:r>
          </a:p>
          <a:p>
            <a:pPr lvl="2"/>
            <a:r>
              <a:rPr lang="en-US" altLang="zh-TW" dirty="0"/>
              <a:t>“</a:t>
            </a:r>
            <a:r>
              <a:rPr lang="zh-TW" altLang="en-US" dirty="0"/>
              <a:t>*</a:t>
            </a:r>
            <a:r>
              <a:rPr lang="en-US" altLang="zh-TW" dirty="0"/>
              <a:t>”</a:t>
            </a:r>
            <a:r>
              <a:rPr lang="zh-TW" altLang="en-US" dirty="0"/>
              <a:t> 表示 </a:t>
            </a:r>
            <a:r>
              <a:rPr lang="en-US" altLang="zh-TW" dirty="0"/>
              <a:t>(</a:t>
            </a:r>
            <a:r>
              <a:rPr lang="zh-TW" altLang="en-US" dirty="0"/>
              <a:t>要撈</a:t>
            </a:r>
            <a:r>
              <a:rPr lang="en-US" altLang="zh-TW" dirty="0"/>
              <a:t>)</a:t>
            </a:r>
            <a:r>
              <a:rPr lang="zh-TW" altLang="en-US" dirty="0"/>
              <a:t> 全部資料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D7FF0D6-29C6-4946-AEA0-D427B562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56992"/>
            <a:ext cx="6457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7573"/>
      </p:ext>
    </p:extLst>
  </p:cSld>
  <p:clrMapOvr>
    <a:masterClrMapping/>
  </p:clrMapOvr>
  <p:transition spd="med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r>
              <a:rPr lang="zh-TW" altLang="en-US" dirty="0"/>
              <a:t> 約束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11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D76BAAA-7AFC-4CE0-8027-EBF713EA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3" y="1552575"/>
            <a:ext cx="6210300" cy="37528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A4914C6-3CAD-4FBF-9210-9FDE2E924514}"/>
              </a:ext>
            </a:extLst>
          </p:cNvPr>
          <p:cNvSpPr/>
          <p:nvPr/>
        </p:nvSpPr>
        <p:spPr bwMode="auto">
          <a:xfrm>
            <a:off x="3059832" y="1772816"/>
            <a:ext cx="1224136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23EAB5-E513-43CA-BA54-3AAE00D80B07}"/>
              </a:ext>
            </a:extLst>
          </p:cNvPr>
          <p:cNvSpPr/>
          <p:nvPr/>
        </p:nvSpPr>
        <p:spPr bwMode="auto">
          <a:xfrm>
            <a:off x="2339752" y="3633454"/>
            <a:ext cx="3456384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6B2E0A-7DE6-4229-95B2-47F20C41701F}"/>
              </a:ext>
            </a:extLst>
          </p:cNvPr>
          <p:cNvSpPr/>
          <p:nvPr/>
        </p:nvSpPr>
        <p:spPr bwMode="auto">
          <a:xfrm>
            <a:off x="971600" y="5085184"/>
            <a:ext cx="432048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6D7725-EAF7-49FF-85C8-5FAAC92F3E59}"/>
              </a:ext>
            </a:extLst>
          </p:cNvPr>
          <p:cNvSpPr/>
          <p:nvPr/>
        </p:nvSpPr>
        <p:spPr bwMode="auto">
          <a:xfrm>
            <a:off x="3299602" y="2245764"/>
            <a:ext cx="1224136" cy="216000"/>
          </a:xfrm>
          <a:prstGeom prst="rect">
            <a:avLst/>
          </a:prstGeom>
          <a:solidFill>
            <a:srgbClr val="551148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CD99DA-D900-4E7D-A3F1-79BDB101596F}"/>
              </a:ext>
            </a:extLst>
          </p:cNvPr>
          <p:cNvSpPr/>
          <p:nvPr/>
        </p:nvSpPr>
        <p:spPr bwMode="auto">
          <a:xfrm>
            <a:off x="2339752" y="3412487"/>
            <a:ext cx="4608512" cy="216000"/>
          </a:xfrm>
          <a:prstGeom prst="rect">
            <a:avLst/>
          </a:prstGeom>
          <a:solidFill>
            <a:srgbClr val="551148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CB7C94-61C0-42FA-AE67-030C339F251C}"/>
              </a:ext>
            </a:extLst>
          </p:cNvPr>
          <p:cNvSpPr/>
          <p:nvPr/>
        </p:nvSpPr>
        <p:spPr bwMode="auto">
          <a:xfrm>
            <a:off x="2091887" y="4944158"/>
            <a:ext cx="432048" cy="357026"/>
          </a:xfrm>
          <a:prstGeom prst="rect">
            <a:avLst/>
          </a:prstGeom>
          <a:solidFill>
            <a:srgbClr val="551148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1DED86-20A1-4254-ADE6-AA139F5AE1DA}"/>
              </a:ext>
            </a:extLst>
          </p:cNvPr>
          <p:cNvSpPr/>
          <p:nvPr/>
        </p:nvSpPr>
        <p:spPr bwMode="auto">
          <a:xfrm>
            <a:off x="3203848" y="2484651"/>
            <a:ext cx="720080" cy="216000"/>
          </a:xfrm>
          <a:prstGeom prst="rect">
            <a:avLst/>
          </a:prstGeom>
          <a:solidFill>
            <a:srgbClr val="0D592C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0F0E47-0754-40C6-BA67-E62C42431FB7}"/>
              </a:ext>
            </a:extLst>
          </p:cNvPr>
          <p:cNvSpPr/>
          <p:nvPr/>
        </p:nvSpPr>
        <p:spPr bwMode="auto">
          <a:xfrm>
            <a:off x="3203848" y="2009290"/>
            <a:ext cx="792088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E78DA8-0418-4B2B-A8C7-80EF82630B1F}"/>
              </a:ext>
            </a:extLst>
          </p:cNvPr>
          <p:cNvSpPr/>
          <p:nvPr/>
        </p:nvSpPr>
        <p:spPr bwMode="auto">
          <a:xfrm>
            <a:off x="4648968" y="1771407"/>
            <a:ext cx="2875359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i="0" u="none" strike="noStrike" cap="none" normalizeH="0" baseline="-250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自動填入下一個數字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6E02CC-603C-4657-B78E-3C474CAD079A}"/>
              </a:ext>
            </a:extLst>
          </p:cNvPr>
          <p:cNvSpPr/>
          <p:nvPr/>
        </p:nvSpPr>
        <p:spPr bwMode="auto">
          <a:xfrm>
            <a:off x="4648968" y="2005878"/>
            <a:ext cx="2875359" cy="216000"/>
          </a:xfrm>
          <a:prstGeom prst="rect">
            <a:avLst/>
          </a:prstGeom>
          <a:solidFill>
            <a:srgbClr val="615D05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i="0" u="none" strike="noStrike" cap="none" normalizeH="0" baseline="-250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限制不可以空白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4AC70F-75C5-4318-BE58-5746A9CACA78}"/>
              </a:ext>
            </a:extLst>
          </p:cNvPr>
          <p:cNvSpPr/>
          <p:nvPr/>
        </p:nvSpPr>
        <p:spPr bwMode="auto">
          <a:xfrm>
            <a:off x="4648968" y="2250275"/>
            <a:ext cx="2875359" cy="216000"/>
          </a:xfrm>
          <a:prstGeom prst="rect">
            <a:avLst/>
          </a:prstGeom>
          <a:solidFill>
            <a:srgbClr val="551148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aseline="-25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如果這格空白，就會自動填入</a:t>
            </a:r>
            <a:r>
              <a:rPr kumimoji="0" lang="en-US" altLang="zh-TW" sz="1400" baseline="-25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XX</a:t>
            </a:r>
            <a:endParaRPr kumimoji="0" lang="zh-TW" altLang="en-US" sz="1400" i="0" u="none" strike="noStrike" cap="none" normalizeH="0" baseline="-2500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DAA698-233E-4D56-A193-C66ED3ABD55A}"/>
              </a:ext>
            </a:extLst>
          </p:cNvPr>
          <p:cNvSpPr/>
          <p:nvPr/>
        </p:nvSpPr>
        <p:spPr bwMode="auto">
          <a:xfrm>
            <a:off x="4648968" y="2483243"/>
            <a:ext cx="2875359" cy="216000"/>
          </a:xfrm>
          <a:prstGeom prst="rect">
            <a:avLst/>
          </a:prstGeom>
          <a:solidFill>
            <a:srgbClr val="0D592C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i="0" u="none" strike="noStrike" cap="none" normalizeH="0" baseline="-250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這格不可以重複</a:t>
            </a:r>
          </a:p>
        </p:txBody>
      </p:sp>
    </p:spTree>
    <p:extLst>
      <p:ext uri="{BB962C8B-B14F-4D97-AF65-F5344CB8AC3E}">
        <p14:creationId xmlns:p14="http://schemas.microsoft.com/office/powerpoint/2010/main" val="1644961234"/>
      </p:ext>
    </p:extLst>
  </p:cSld>
  <p:clrMapOvr>
    <a:masterClrMapping/>
  </p:clrMapOvr>
  <p:transition spd="med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12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791AE1-AACB-4725-99C6-977316BB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2" y="4365104"/>
            <a:ext cx="3386090" cy="1800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212D1FC-77EA-4DFB-96F4-C63402745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" r="2528"/>
          <a:stretch/>
        </p:blipFill>
        <p:spPr>
          <a:xfrm>
            <a:off x="4375016" y="4365104"/>
            <a:ext cx="3509352" cy="18002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300A0F6-3F64-4606-A5A5-B2ABC63F9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1484784"/>
            <a:ext cx="6419850" cy="18764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5AD81FD-BD05-4F60-AA9B-FBAB2F1A0938}"/>
              </a:ext>
            </a:extLst>
          </p:cNvPr>
          <p:cNvSpPr/>
          <p:nvPr/>
        </p:nvSpPr>
        <p:spPr bwMode="auto">
          <a:xfrm>
            <a:off x="1475656" y="1746000"/>
            <a:ext cx="2469026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0BA7E-BAB1-43C9-BC15-8D14950B1AA5}"/>
              </a:ext>
            </a:extLst>
          </p:cNvPr>
          <p:cNvSpPr/>
          <p:nvPr/>
        </p:nvSpPr>
        <p:spPr bwMode="auto">
          <a:xfrm>
            <a:off x="1475656" y="2664000"/>
            <a:ext cx="2664296" cy="216000"/>
          </a:xfrm>
          <a:prstGeom prst="rect">
            <a:avLst/>
          </a:prstGeom>
          <a:solidFill>
            <a:srgbClr val="551148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B243FC-5A2C-4924-91EA-3AAA63E1994B}"/>
              </a:ext>
            </a:extLst>
          </p:cNvPr>
          <p:cNvSpPr/>
          <p:nvPr/>
        </p:nvSpPr>
        <p:spPr bwMode="auto">
          <a:xfrm>
            <a:off x="1475656" y="3115780"/>
            <a:ext cx="2469026" cy="216000"/>
          </a:xfrm>
          <a:prstGeom prst="rect">
            <a:avLst/>
          </a:prstGeom>
          <a:solidFill>
            <a:srgbClr val="0D592C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0E4ECF-7150-4681-A03A-E739C47A6E7D}"/>
              </a:ext>
            </a:extLst>
          </p:cNvPr>
          <p:cNvSpPr/>
          <p:nvPr/>
        </p:nvSpPr>
        <p:spPr bwMode="auto">
          <a:xfrm>
            <a:off x="1475656" y="2206996"/>
            <a:ext cx="3168000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F3B16C-E08F-4512-BB84-449657B47073}"/>
              </a:ext>
            </a:extLst>
          </p:cNvPr>
          <p:cNvSpPr/>
          <p:nvPr/>
        </p:nvSpPr>
        <p:spPr bwMode="auto">
          <a:xfrm>
            <a:off x="6372200" y="4653136"/>
            <a:ext cx="864096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A829F5-C82C-406B-BB46-AE1988459C7D}"/>
              </a:ext>
            </a:extLst>
          </p:cNvPr>
          <p:cNvSpPr/>
          <p:nvPr/>
        </p:nvSpPr>
        <p:spPr bwMode="auto">
          <a:xfrm>
            <a:off x="6372200" y="5415271"/>
            <a:ext cx="864096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C53C49-5D49-4D16-9F23-F6FB73A7C069}"/>
              </a:ext>
            </a:extLst>
          </p:cNvPr>
          <p:cNvSpPr/>
          <p:nvPr/>
        </p:nvSpPr>
        <p:spPr bwMode="auto">
          <a:xfrm>
            <a:off x="6372200" y="4926203"/>
            <a:ext cx="864096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AB58B6E-23FD-4C1C-A348-3B2CCD83BA14}"/>
              </a:ext>
            </a:extLst>
          </p:cNvPr>
          <p:cNvSpPr/>
          <p:nvPr/>
        </p:nvSpPr>
        <p:spPr bwMode="auto">
          <a:xfrm>
            <a:off x="6372200" y="5682287"/>
            <a:ext cx="864096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852632-9D31-4AA9-9CF0-4FD2C02B122C}"/>
              </a:ext>
            </a:extLst>
          </p:cNvPr>
          <p:cNvSpPr/>
          <p:nvPr/>
        </p:nvSpPr>
        <p:spPr bwMode="auto">
          <a:xfrm>
            <a:off x="4860032" y="5164649"/>
            <a:ext cx="2376264" cy="216000"/>
          </a:xfrm>
          <a:prstGeom prst="rect">
            <a:avLst/>
          </a:prstGeom>
          <a:solidFill>
            <a:srgbClr val="551148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38FC10-46E2-40C9-8729-7F65A9B0CAAB}"/>
              </a:ext>
            </a:extLst>
          </p:cNvPr>
          <p:cNvSpPr/>
          <p:nvPr/>
        </p:nvSpPr>
        <p:spPr bwMode="auto">
          <a:xfrm>
            <a:off x="2512328" y="4669864"/>
            <a:ext cx="691520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D6E33B-B8F1-4819-B60A-CEF7610AEC64}"/>
              </a:ext>
            </a:extLst>
          </p:cNvPr>
          <p:cNvSpPr/>
          <p:nvPr/>
        </p:nvSpPr>
        <p:spPr bwMode="auto">
          <a:xfrm>
            <a:off x="2512328" y="5431999"/>
            <a:ext cx="691520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FCE873-873E-4F94-9C1F-7290175CC54E}"/>
              </a:ext>
            </a:extLst>
          </p:cNvPr>
          <p:cNvSpPr/>
          <p:nvPr/>
        </p:nvSpPr>
        <p:spPr bwMode="auto">
          <a:xfrm>
            <a:off x="2512328" y="4942931"/>
            <a:ext cx="691520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DC5253-01BD-4304-AD25-B5EF3CD8A5FE}"/>
              </a:ext>
            </a:extLst>
          </p:cNvPr>
          <p:cNvSpPr/>
          <p:nvPr/>
        </p:nvSpPr>
        <p:spPr bwMode="auto">
          <a:xfrm>
            <a:off x="2512328" y="5699015"/>
            <a:ext cx="691520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1C79B1-DEA5-44BA-8134-9F4A3F9FB65F}"/>
              </a:ext>
            </a:extLst>
          </p:cNvPr>
          <p:cNvSpPr/>
          <p:nvPr/>
        </p:nvSpPr>
        <p:spPr bwMode="auto">
          <a:xfrm>
            <a:off x="7308304" y="4365103"/>
            <a:ext cx="576064" cy="1549911"/>
          </a:xfrm>
          <a:prstGeom prst="rect">
            <a:avLst/>
          </a:prstGeom>
          <a:solidFill>
            <a:srgbClr val="0D592C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32824"/>
      </p:ext>
    </p:extLst>
  </p:cSld>
  <p:clrMapOvr>
    <a:masterClrMapping/>
  </p:clrMapOvr>
  <p:transition spd="med"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AADA555-BBF4-41CD-B5A8-AE74F315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41" y="1682457"/>
            <a:ext cx="6620118" cy="169992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13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791AE1-AACB-4725-99C6-977316BB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2" y="4365104"/>
            <a:ext cx="3386090" cy="18002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5AD81FD-BD05-4F60-AA9B-FBAB2F1A0938}"/>
              </a:ext>
            </a:extLst>
          </p:cNvPr>
          <p:cNvSpPr/>
          <p:nvPr/>
        </p:nvSpPr>
        <p:spPr bwMode="auto">
          <a:xfrm>
            <a:off x="1907704" y="1989004"/>
            <a:ext cx="4176464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0BA7E-BAB1-43C9-BC15-8D14950B1AA5}"/>
              </a:ext>
            </a:extLst>
          </p:cNvPr>
          <p:cNvSpPr/>
          <p:nvPr/>
        </p:nvSpPr>
        <p:spPr bwMode="auto">
          <a:xfrm>
            <a:off x="1907704" y="3140855"/>
            <a:ext cx="4176464" cy="216000"/>
          </a:xfrm>
          <a:prstGeom prst="rect">
            <a:avLst/>
          </a:prstGeom>
          <a:solidFill>
            <a:srgbClr val="551148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0E4ECF-7150-4681-A03A-E739C47A6E7D}"/>
              </a:ext>
            </a:extLst>
          </p:cNvPr>
          <p:cNvSpPr/>
          <p:nvPr/>
        </p:nvSpPr>
        <p:spPr bwMode="auto">
          <a:xfrm>
            <a:off x="1907704" y="2577691"/>
            <a:ext cx="4176464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17BBAA-F16A-45FE-AF90-785D904106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2" t="6006" r="3581"/>
          <a:stretch/>
        </p:blipFill>
        <p:spPr>
          <a:xfrm>
            <a:off x="4139951" y="4437112"/>
            <a:ext cx="3600401" cy="1126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172698-F4EE-4305-8AA4-86D68F6D90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7" t="11002" r="3108" b="-5447"/>
          <a:stretch/>
        </p:blipFill>
        <p:spPr>
          <a:xfrm>
            <a:off x="4139951" y="5706253"/>
            <a:ext cx="3569966" cy="91810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9F3E7B4-0A1A-4A16-B69F-55FF9EB7DF4A}"/>
              </a:ext>
            </a:extLst>
          </p:cNvPr>
          <p:cNvSpPr/>
          <p:nvPr/>
        </p:nvSpPr>
        <p:spPr bwMode="auto">
          <a:xfrm>
            <a:off x="4067944" y="5661247"/>
            <a:ext cx="3672408" cy="670553"/>
          </a:xfrm>
          <a:prstGeom prst="rect">
            <a:avLst/>
          </a:prstGeom>
          <a:solidFill>
            <a:srgbClr val="551148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A84D94-8530-4E61-A69C-D31E45CD0D20}"/>
              </a:ext>
            </a:extLst>
          </p:cNvPr>
          <p:cNvSpPr/>
          <p:nvPr/>
        </p:nvSpPr>
        <p:spPr bwMode="auto">
          <a:xfrm>
            <a:off x="899592" y="5655020"/>
            <a:ext cx="2736304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F092FA-DCD4-41B0-8BF2-E46CE42375BE}"/>
              </a:ext>
            </a:extLst>
          </p:cNvPr>
          <p:cNvSpPr/>
          <p:nvPr/>
        </p:nvSpPr>
        <p:spPr bwMode="auto">
          <a:xfrm>
            <a:off x="899592" y="5193842"/>
            <a:ext cx="2736304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E63C13-78AC-40F6-84D1-96CEA509C41C}"/>
              </a:ext>
            </a:extLst>
          </p:cNvPr>
          <p:cNvSpPr/>
          <p:nvPr/>
        </p:nvSpPr>
        <p:spPr bwMode="auto">
          <a:xfrm>
            <a:off x="899592" y="4713424"/>
            <a:ext cx="2736304" cy="216000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E35D08-D207-46F1-946D-8D28D742ABB9}"/>
              </a:ext>
            </a:extLst>
          </p:cNvPr>
          <p:cNvSpPr/>
          <p:nvPr/>
        </p:nvSpPr>
        <p:spPr bwMode="auto">
          <a:xfrm>
            <a:off x="4067944" y="4367015"/>
            <a:ext cx="3672408" cy="116857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9CB6E5-CC54-4280-BA67-DDDCF4EEC4AF}"/>
              </a:ext>
            </a:extLst>
          </p:cNvPr>
          <p:cNvSpPr/>
          <p:nvPr/>
        </p:nvSpPr>
        <p:spPr bwMode="auto">
          <a:xfrm>
            <a:off x="4062249" y="5455449"/>
            <a:ext cx="3672408" cy="116857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1185591-C189-41E3-97AB-1A5D7BB6814A}"/>
              </a:ext>
            </a:extLst>
          </p:cNvPr>
          <p:cNvSpPr/>
          <p:nvPr/>
        </p:nvSpPr>
        <p:spPr bwMode="auto">
          <a:xfrm>
            <a:off x="4062249" y="4358744"/>
            <a:ext cx="149711" cy="1205291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0FB342-682D-4D24-AC54-28FAD8DA597A}"/>
              </a:ext>
            </a:extLst>
          </p:cNvPr>
          <p:cNvSpPr/>
          <p:nvPr/>
        </p:nvSpPr>
        <p:spPr bwMode="auto">
          <a:xfrm>
            <a:off x="7584946" y="4358744"/>
            <a:ext cx="149711" cy="1205291"/>
          </a:xfrm>
          <a:prstGeom prst="rect">
            <a:avLst/>
          </a:prstGeom>
          <a:solidFill>
            <a:srgbClr val="615D05">
              <a:alpha val="2980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81297"/>
      </p:ext>
    </p:extLst>
  </p:cSld>
  <p:clrMapOvr>
    <a:masterClrMapping/>
  </p:clrMapOvr>
  <p:transition spd="med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群組 88">
            <a:extLst>
              <a:ext uri="{FF2B5EF4-FFF2-40B4-BE49-F238E27FC236}">
                <a16:creationId xmlns:a16="http://schemas.microsoft.com/office/drawing/2014/main" id="{57F1F68F-5A2C-4599-9F91-A074B861B73A}"/>
              </a:ext>
            </a:extLst>
          </p:cNvPr>
          <p:cNvGrpSpPr/>
          <p:nvPr/>
        </p:nvGrpSpPr>
        <p:grpSpPr>
          <a:xfrm>
            <a:off x="82800" y="764704"/>
            <a:ext cx="6217392" cy="5798300"/>
            <a:chOff x="82800" y="764704"/>
            <a:chExt cx="6217392" cy="5798300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E6D600EB-44EB-41A9-8517-6CACACF18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82"/>
            <a:stretch/>
          </p:blipFill>
          <p:spPr>
            <a:xfrm>
              <a:off x="171258" y="764704"/>
              <a:ext cx="6128934" cy="5004483"/>
            </a:xfrm>
            <a:prstGeom prst="rect">
              <a:avLst/>
            </a:prstGeom>
          </p:spPr>
        </p:pic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542D47CA-3404-4136-8BFA-AA257771C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15" t="3704" r="115" b="3368"/>
            <a:stretch/>
          </p:blipFill>
          <p:spPr>
            <a:xfrm>
              <a:off x="82800" y="5553163"/>
              <a:ext cx="4248000" cy="1009841"/>
            </a:xfrm>
            <a:prstGeom prst="rect">
              <a:avLst/>
            </a:prstGeom>
          </p:spPr>
        </p:pic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(</a:t>
            </a:r>
            <a:r>
              <a:rPr lang="zh-TW" altLang="en-US" dirty="0"/>
              <a:t>搜尋</a:t>
            </a:r>
            <a:r>
              <a:rPr lang="en-US" altLang="zh-TW" dirty="0"/>
              <a:t>)</a:t>
            </a:r>
            <a:r>
              <a:rPr lang="zh-TW" altLang="en-US" dirty="0"/>
              <a:t>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14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791AE1-AACB-4725-99C6-977316BB0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12" r="7329" b="10720"/>
          <a:stretch/>
        </p:blipFill>
        <p:spPr>
          <a:xfrm>
            <a:off x="5364088" y="872686"/>
            <a:ext cx="1512000" cy="8467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8EA6107-E7A6-468F-B591-D57B570BF6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92"/>
          <a:stretch/>
        </p:blipFill>
        <p:spPr>
          <a:xfrm>
            <a:off x="7017016" y="896758"/>
            <a:ext cx="931566" cy="8341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958840A-743C-4827-B3FD-67C76DA79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000" y="1819563"/>
            <a:ext cx="1512000" cy="8053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EA5BFAB-85F9-42D4-8A87-C619D1AA4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000" y="2696958"/>
            <a:ext cx="1512000" cy="828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4BF1D52-0CDA-4581-A26E-EC88F3BCD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000" y="3571394"/>
            <a:ext cx="1512000" cy="54641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BB35703-29C8-4800-9644-1F2FE32238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4000" y="4197649"/>
            <a:ext cx="1512000" cy="59132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F56DF80-C768-4262-B5A8-44C8438D9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4000" y="4884749"/>
            <a:ext cx="1512000" cy="55944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913B1323-4AA5-41B5-9544-7AA4AC092D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4000" y="5533586"/>
            <a:ext cx="1512000" cy="577447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02AF56E8-4E44-4ED8-AB72-D2A3950319F7}"/>
              </a:ext>
            </a:extLst>
          </p:cNvPr>
          <p:cNvSpPr/>
          <p:nvPr/>
        </p:nvSpPr>
        <p:spPr bwMode="auto">
          <a:xfrm>
            <a:off x="755576" y="1031369"/>
            <a:ext cx="2448272" cy="216000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8A69324-3623-4B86-AA95-66C5E8749D5B}"/>
              </a:ext>
            </a:extLst>
          </p:cNvPr>
          <p:cNvSpPr/>
          <p:nvPr/>
        </p:nvSpPr>
        <p:spPr bwMode="auto">
          <a:xfrm>
            <a:off x="755576" y="2046958"/>
            <a:ext cx="4392488" cy="215999"/>
          </a:xfrm>
          <a:prstGeom prst="rect">
            <a:avLst/>
          </a:prstGeom>
          <a:solidFill>
            <a:srgbClr val="FFC000">
              <a:alpha val="18039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1ACB493-D0E4-4F33-A166-37D086D4D07E}"/>
              </a:ext>
            </a:extLst>
          </p:cNvPr>
          <p:cNvSpPr/>
          <p:nvPr/>
        </p:nvSpPr>
        <p:spPr bwMode="auto">
          <a:xfrm>
            <a:off x="755576" y="2543441"/>
            <a:ext cx="1440160" cy="215999"/>
          </a:xfrm>
          <a:prstGeom prst="rect">
            <a:avLst/>
          </a:prstGeom>
          <a:solidFill>
            <a:srgbClr val="00B050">
              <a:alpha val="2117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BE4001A-135E-4D62-A3DC-D1AA6473120F}"/>
              </a:ext>
            </a:extLst>
          </p:cNvPr>
          <p:cNvSpPr/>
          <p:nvPr/>
        </p:nvSpPr>
        <p:spPr bwMode="auto">
          <a:xfrm>
            <a:off x="755576" y="1539164"/>
            <a:ext cx="4392488" cy="215999"/>
          </a:xfrm>
          <a:prstGeom prst="rect">
            <a:avLst/>
          </a:prstGeom>
          <a:solidFill>
            <a:srgbClr val="820000">
              <a:alpha val="1882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6BB3A9F-C7B8-49E9-82AB-6B1D21F2D61B}"/>
              </a:ext>
            </a:extLst>
          </p:cNvPr>
          <p:cNvSpPr/>
          <p:nvPr/>
        </p:nvSpPr>
        <p:spPr bwMode="auto">
          <a:xfrm>
            <a:off x="755576" y="4812099"/>
            <a:ext cx="4608512" cy="216000"/>
          </a:xfrm>
          <a:prstGeom prst="rect">
            <a:avLst/>
          </a:prstGeom>
          <a:solidFill>
            <a:srgbClr val="FF0000">
              <a:alpha val="2117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DD7673F-515D-4E69-988E-2EA2D44C15B0}"/>
              </a:ext>
            </a:extLst>
          </p:cNvPr>
          <p:cNvSpPr/>
          <p:nvPr/>
        </p:nvSpPr>
        <p:spPr bwMode="auto">
          <a:xfrm>
            <a:off x="755576" y="5336399"/>
            <a:ext cx="5328592" cy="216000"/>
          </a:xfrm>
          <a:prstGeom prst="rect">
            <a:avLst/>
          </a:prstGeom>
          <a:solidFill>
            <a:srgbClr val="7030A0">
              <a:alpha val="2078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16702DE-FC12-4D78-8B6C-2F01C50A16A4}"/>
              </a:ext>
            </a:extLst>
          </p:cNvPr>
          <p:cNvSpPr/>
          <p:nvPr/>
        </p:nvSpPr>
        <p:spPr bwMode="auto">
          <a:xfrm>
            <a:off x="755576" y="3590994"/>
            <a:ext cx="3816424" cy="216000"/>
          </a:xfrm>
          <a:prstGeom prst="rect">
            <a:avLst/>
          </a:prstGeom>
          <a:solidFill>
            <a:srgbClr val="002060">
              <a:alpha val="2078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1ACB493-D0E4-4F33-A166-37D086D4D07E}"/>
              </a:ext>
            </a:extLst>
          </p:cNvPr>
          <p:cNvSpPr/>
          <p:nvPr/>
        </p:nvSpPr>
        <p:spPr bwMode="auto">
          <a:xfrm>
            <a:off x="755576" y="4075893"/>
            <a:ext cx="3816424" cy="216000"/>
          </a:xfrm>
          <a:prstGeom prst="rect">
            <a:avLst/>
          </a:prstGeom>
          <a:solidFill>
            <a:schemeClr val="bg1">
              <a:lumMod val="50000"/>
              <a:alpha val="20784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E6392FC-2CCF-4AD9-A5AA-A02186C2010C}"/>
              </a:ext>
            </a:extLst>
          </p:cNvPr>
          <p:cNvSpPr/>
          <p:nvPr/>
        </p:nvSpPr>
        <p:spPr bwMode="auto">
          <a:xfrm>
            <a:off x="755576" y="3051981"/>
            <a:ext cx="5112568" cy="216000"/>
          </a:xfrm>
          <a:prstGeom prst="rect">
            <a:avLst/>
          </a:prstGeom>
          <a:solidFill>
            <a:srgbClr val="FFC000">
              <a:alpha val="18039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9EFA4B3-2175-4FDC-9B3F-2120714A5C41}"/>
              </a:ext>
            </a:extLst>
          </p:cNvPr>
          <p:cNvSpPr/>
          <p:nvPr/>
        </p:nvSpPr>
        <p:spPr bwMode="auto">
          <a:xfrm>
            <a:off x="5347345" y="811732"/>
            <a:ext cx="1537165" cy="929134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7EA0BE5-4E6E-4E48-9BFA-1A24931AA3EB}"/>
              </a:ext>
            </a:extLst>
          </p:cNvPr>
          <p:cNvSpPr/>
          <p:nvPr/>
        </p:nvSpPr>
        <p:spPr bwMode="auto">
          <a:xfrm>
            <a:off x="7017016" y="836712"/>
            <a:ext cx="1047372" cy="903012"/>
          </a:xfrm>
          <a:prstGeom prst="rect">
            <a:avLst/>
          </a:prstGeom>
          <a:solidFill>
            <a:srgbClr val="820000">
              <a:alpha val="1882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C3C6ABD-168B-4221-8A8A-BB3D72E0086A}"/>
              </a:ext>
            </a:extLst>
          </p:cNvPr>
          <p:cNvSpPr/>
          <p:nvPr/>
        </p:nvSpPr>
        <p:spPr bwMode="auto">
          <a:xfrm>
            <a:off x="6444000" y="1782828"/>
            <a:ext cx="1620388" cy="864923"/>
          </a:xfrm>
          <a:prstGeom prst="rect">
            <a:avLst/>
          </a:prstGeom>
          <a:solidFill>
            <a:srgbClr val="FFC000">
              <a:alpha val="18039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5281C37-24B5-446A-9722-F990F0D68671}"/>
              </a:ext>
            </a:extLst>
          </p:cNvPr>
          <p:cNvSpPr/>
          <p:nvPr/>
        </p:nvSpPr>
        <p:spPr bwMode="auto">
          <a:xfrm>
            <a:off x="6444000" y="2699673"/>
            <a:ext cx="1620388" cy="864923"/>
          </a:xfrm>
          <a:prstGeom prst="rect">
            <a:avLst/>
          </a:prstGeom>
          <a:solidFill>
            <a:srgbClr val="00B050">
              <a:alpha val="2117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9D4418A-E435-4F7E-B768-1E149D10F3F0}"/>
              </a:ext>
            </a:extLst>
          </p:cNvPr>
          <p:cNvSpPr/>
          <p:nvPr/>
        </p:nvSpPr>
        <p:spPr bwMode="auto">
          <a:xfrm>
            <a:off x="6444000" y="3590838"/>
            <a:ext cx="1620388" cy="517413"/>
          </a:xfrm>
          <a:prstGeom prst="rect">
            <a:avLst/>
          </a:prstGeom>
          <a:solidFill>
            <a:srgbClr val="002060">
              <a:alpha val="2078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70AB62E-E5E5-4FE3-804E-428690542E73}"/>
              </a:ext>
            </a:extLst>
          </p:cNvPr>
          <p:cNvSpPr/>
          <p:nvPr/>
        </p:nvSpPr>
        <p:spPr bwMode="auto">
          <a:xfrm>
            <a:off x="6444000" y="4172257"/>
            <a:ext cx="1624208" cy="712491"/>
          </a:xfrm>
          <a:prstGeom prst="rect">
            <a:avLst/>
          </a:prstGeom>
          <a:solidFill>
            <a:schemeClr val="bg1">
              <a:lumMod val="50000"/>
              <a:alpha val="20784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C274A2D-C0EF-4113-B3C2-DD59F4BB315C}"/>
              </a:ext>
            </a:extLst>
          </p:cNvPr>
          <p:cNvSpPr/>
          <p:nvPr/>
        </p:nvSpPr>
        <p:spPr bwMode="auto">
          <a:xfrm>
            <a:off x="6444000" y="4910140"/>
            <a:ext cx="1626490" cy="577446"/>
          </a:xfrm>
          <a:prstGeom prst="rect">
            <a:avLst/>
          </a:prstGeom>
          <a:solidFill>
            <a:srgbClr val="FF0000">
              <a:alpha val="2117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2DA6FE-5936-4B9F-ACC6-059AE5C39EA7}"/>
              </a:ext>
            </a:extLst>
          </p:cNvPr>
          <p:cNvSpPr/>
          <p:nvPr/>
        </p:nvSpPr>
        <p:spPr bwMode="auto">
          <a:xfrm>
            <a:off x="6441476" y="5511435"/>
            <a:ext cx="1626490" cy="599598"/>
          </a:xfrm>
          <a:prstGeom prst="rect">
            <a:avLst/>
          </a:prstGeom>
          <a:solidFill>
            <a:srgbClr val="7030A0">
              <a:alpha val="2078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1" name="圖片 90">
            <a:extLst>
              <a:ext uri="{FF2B5EF4-FFF2-40B4-BE49-F238E27FC236}">
                <a16:creationId xmlns:a16="http://schemas.microsoft.com/office/drawing/2014/main" id="{388754C4-F509-4640-BF6F-F1013ED31D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744" y="5739856"/>
            <a:ext cx="600075" cy="895350"/>
          </a:xfrm>
          <a:prstGeom prst="rect">
            <a:avLst/>
          </a:prstGeom>
        </p:spPr>
      </p:pic>
      <p:sp>
        <p:nvSpPr>
          <p:cNvPr id="92" name="矩形 91">
            <a:extLst>
              <a:ext uri="{FF2B5EF4-FFF2-40B4-BE49-F238E27FC236}">
                <a16:creationId xmlns:a16="http://schemas.microsoft.com/office/drawing/2014/main" id="{91E1A4A3-A6E0-40A8-9027-D72AB432CDB5}"/>
              </a:ext>
            </a:extLst>
          </p:cNvPr>
          <p:cNvSpPr/>
          <p:nvPr/>
        </p:nvSpPr>
        <p:spPr bwMode="auto">
          <a:xfrm>
            <a:off x="755576" y="5792532"/>
            <a:ext cx="2340000" cy="216000"/>
          </a:xfrm>
          <a:prstGeom prst="rect">
            <a:avLst/>
          </a:prstGeom>
          <a:solidFill>
            <a:srgbClr val="92D050">
              <a:alpha val="2078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0A8C498-A9B6-4981-96FD-5CC2D52F8516}"/>
              </a:ext>
            </a:extLst>
          </p:cNvPr>
          <p:cNvSpPr/>
          <p:nvPr/>
        </p:nvSpPr>
        <p:spPr bwMode="auto">
          <a:xfrm>
            <a:off x="5537222" y="5665682"/>
            <a:ext cx="792288" cy="1009841"/>
          </a:xfrm>
          <a:prstGeom prst="rect">
            <a:avLst/>
          </a:prstGeom>
          <a:solidFill>
            <a:srgbClr val="92D050">
              <a:alpha val="2078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981"/>
      </p:ext>
    </p:extLst>
  </p:cSld>
  <p:clrMapOvr>
    <a:masterClrMapping/>
  </p:clrMapOvr>
  <p:transition spd="med"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C2FC1E-0D9D-4679-AFD7-44F55907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 </a:t>
            </a:r>
            <a:r>
              <a:rPr lang="zh-TW" altLang="en-US" dirty="0"/>
              <a:t>進階語法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A75EF5-B976-4D24-9300-2029489FE1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6375"/>
            <a:ext cx="1905000" cy="293688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15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1453255"/>
      </p:ext>
    </p:extLst>
  </p:cSld>
  <p:clrMapOvr>
    <a:masterClrMapping/>
  </p:clrMapOvr>
  <p:transition spd="med"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2E44E-176F-45D1-87A9-C1523D89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0"/>
            <a:ext cx="9144000" cy="720000"/>
          </a:xfrm>
        </p:spPr>
        <p:txBody>
          <a:bodyPr/>
          <a:lstStyle/>
          <a:p>
            <a:r>
              <a:rPr lang="zh-TW" altLang="en-US" sz="4000" dirty="0"/>
              <a:t>範例數據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EC1DA7-4352-47E5-ABF6-112A7015B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" r="3539" b="2147"/>
          <a:stretch/>
        </p:blipFill>
        <p:spPr>
          <a:xfrm>
            <a:off x="503548" y="917729"/>
            <a:ext cx="8136904" cy="58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4310"/>
      </p:ext>
    </p:extLst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40E3DD-1E88-4FF2-B224-B41057F5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Aggregate Functions </a:t>
            </a:r>
            <a:r>
              <a:rPr lang="zh-TW" altLang="en-US" dirty="0"/>
              <a:t>聚合函數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492BF6-2C41-43B1-8F23-5871FC34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252537"/>
            <a:ext cx="76485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0741"/>
      </p:ext>
    </p:extLst>
  </p:cSld>
  <p:clrMapOvr>
    <a:masterClrMapping/>
  </p:clrMapOvr>
  <p:transition spd="med"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F93AD-5C33-49FC-8C3B-3E6F937A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Wildcards </a:t>
            </a:r>
            <a:r>
              <a:rPr lang="zh-TW" altLang="en-US" dirty="0"/>
              <a:t>萬用字元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5DFE8D-D7BD-4562-ACEB-CF3F39BE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”</a:t>
            </a:r>
            <a:r>
              <a:rPr lang="zh-TW" altLang="en-US" dirty="0"/>
              <a:t>  表示多個字元</a:t>
            </a:r>
            <a:endParaRPr lang="en-US" altLang="zh-TW" dirty="0"/>
          </a:p>
          <a:p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_</a:t>
            </a:r>
            <a:r>
              <a:rPr lang="zh-TW" altLang="en-US" dirty="0"/>
              <a:t> </a:t>
            </a:r>
            <a:r>
              <a:rPr lang="en-US" altLang="zh-TW" dirty="0"/>
              <a:t>”</a:t>
            </a:r>
            <a:r>
              <a:rPr lang="zh-TW" altLang="en-US" dirty="0"/>
              <a:t>    表示一個字元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910A5A-CDD7-430C-A419-D694E52C0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18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8BBDF73-7F8C-4A62-9280-490615A9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5" y="2276872"/>
            <a:ext cx="815100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85213"/>
      </p:ext>
    </p:extLst>
  </p:cSld>
  <p:clrMapOvr>
    <a:masterClrMapping/>
  </p:clrMapOvr>
  <p:transition spd="med"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EBE5A-2714-4035-B039-BF582A2B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 </a:t>
            </a:r>
            <a:r>
              <a:rPr lang="zh-TW" altLang="en-US" dirty="0"/>
              <a:t>聯集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0BA79D-873A-41E6-993F-B6A30E26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可以同時聯集兩個以上的表格資訊</a:t>
            </a:r>
            <a:endParaRPr lang="en-US" altLang="zh-TW" dirty="0"/>
          </a:p>
          <a:p>
            <a:pPr lvl="1"/>
            <a:r>
              <a:rPr lang="zh-TW" altLang="en-US" dirty="0"/>
              <a:t>如果要用 </a:t>
            </a:r>
            <a:r>
              <a:rPr lang="en-US" altLang="zh-TW" dirty="0"/>
              <a:t>Union</a:t>
            </a:r>
            <a:r>
              <a:rPr lang="zh-TW" altLang="en-US" dirty="0"/>
              <a:t>，前後的屬性數量要一致 </a:t>
            </a:r>
            <a:r>
              <a:rPr lang="en-US" altLang="zh-TW" dirty="0"/>
              <a:t>(</a:t>
            </a:r>
            <a:r>
              <a:rPr lang="zh-TW" altLang="en-US" dirty="0"/>
              <a:t>從一個表格取的項目樹要相等</a:t>
            </a:r>
            <a:endParaRPr lang="en-US" altLang="zh-TW" dirty="0"/>
          </a:p>
          <a:p>
            <a:pPr lvl="1"/>
            <a:r>
              <a:rPr lang="zh-TW" altLang="en-US" dirty="0"/>
              <a:t>要合併的屬性要一致 </a:t>
            </a:r>
            <a:r>
              <a:rPr lang="en-US" altLang="zh-TW" dirty="0"/>
              <a:t>(INT</a:t>
            </a:r>
            <a:r>
              <a:rPr lang="zh-TW" altLang="en-US" dirty="0"/>
              <a:t>跟</a:t>
            </a:r>
            <a:r>
              <a:rPr lang="en-US" altLang="zh-TW" dirty="0"/>
              <a:t>INT</a:t>
            </a:r>
            <a:r>
              <a:rPr lang="zh-TW" altLang="en-US" dirty="0"/>
              <a:t>合併，</a:t>
            </a:r>
            <a:r>
              <a:rPr lang="en-US" altLang="zh-TW" dirty="0"/>
              <a:t>CHAR</a:t>
            </a:r>
            <a:r>
              <a:rPr lang="zh-TW" altLang="en-US" dirty="0"/>
              <a:t>跟</a:t>
            </a:r>
            <a:r>
              <a:rPr lang="en-US" altLang="zh-TW" dirty="0"/>
              <a:t>CHAR</a:t>
            </a:r>
            <a:r>
              <a:rPr lang="zh-TW" altLang="en-US" dirty="0"/>
              <a:t>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CD7F11-7A04-4EE0-949A-0C857808B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19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330FD4-CBDC-4CCE-B580-A2E7B782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5" y="2780928"/>
            <a:ext cx="858028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8207"/>
      </p:ext>
    </p:extLst>
  </p:cSld>
  <p:clrMapOvr>
    <a:masterClrMapping/>
  </p:clrMapOvr>
  <p:transition spd="med"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03F3F-3D8F-48D8-92FF-27812B95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資料庫管理系統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2325DC-C471-48F4-90A8-96E78AA0D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2</a:t>
            </a:fld>
            <a:endParaRPr lang="en-CA" altLang="zh-TW" dirty="0">
              <a:ea typeface="新細明體" pitchFamily="18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99D1114-CE88-43FB-8B08-805757D2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49596"/>
              </p:ext>
            </p:extLst>
          </p:nvPr>
        </p:nvGraphicFramePr>
        <p:xfrm>
          <a:off x="990000" y="1196752"/>
          <a:ext cx="7164000" cy="4297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408121230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751939785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0987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關聯式資料庫</a:t>
                      </a:r>
                      <a:endParaRPr lang="en-US" altLang="zh-TW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SQL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非關聯式資料庫 </a:t>
                      </a:r>
                      <a:endParaRPr lang="en-US" altLang="zh-TW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noSQL</a:t>
                      </a:r>
                      <a:r>
                        <a:rPr lang="en-US" altLang="zh-TW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/ not just SQL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43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把資料用多個</a:t>
                      </a:r>
                      <a:r>
                        <a:rPr lang="zh-TW" altLang="en-US" sz="1600" b="1" dirty="0"/>
                        <a:t>表格</a:t>
                      </a:r>
                      <a:r>
                        <a:rPr lang="zh-TW" altLang="en-US" sz="1600" dirty="0"/>
                        <a:t>存放起來，並把這些表格串連起來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只要不是</a:t>
                      </a:r>
                      <a:r>
                        <a:rPr lang="en-US" altLang="zh-TW" sz="1600" dirty="0"/>
                        <a:t>SQL</a:t>
                      </a:r>
                      <a:r>
                        <a:rPr lang="zh-TW" altLang="en-US" sz="1600" dirty="0"/>
                        <a:t>，就是</a:t>
                      </a:r>
                      <a:r>
                        <a:rPr lang="en-US" altLang="zh-TW" sz="1600" dirty="0" err="1"/>
                        <a:t>noSQL</a:t>
                      </a:r>
                      <a:endParaRPr lang="en-US" altLang="zh-TW" sz="1600" dirty="0"/>
                    </a:p>
                    <a:p>
                      <a:r>
                        <a:rPr lang="zh-TW" altLang="en-US" sz="1600" dirty="0"/>
                        <a:t>儲存方式包含把資料存成圖、存成檔案、存成</a:t>
                      </a:r>
                      <a:r>
                        <a:rPr lang="en-US" altLang="zh-TW" sz="1600" dirty="0"/>
                        <a:t>key &amp;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value</a:t>
                      </a:r>
                      <a:r>
                        <a:rPr lang="zh-TW" altLang="en-US" sz="1600" dirty="0"/>
                        <a:t>等等</a:t>
                      </a:r>
                      <a:endParaRPr lang="en-US" altLang="zh-TW" sz="1600" dirty="0"/>
                    </a:p>
                    <a:p>
                      <a:r>
                        <a:rPr lang="zh-TW" altLang="en-US" sz="1600" dirty="0"/>
                        <a:t>因此也沒有統一的語言</a:t>
                      </a:r>
                      <a:endParaRPr lang="en-US" altLang="zh-TW" sz="1600" dirty="0"/>
                    </a:p>
                    <a:p>
                      <a:r>
                        <a:rPr lang="en-US" altLang="zh-TW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各個軟體有自己可以認得語言</a:t>
                      </a:r>
                      <a:r>
                        <a:rPr lang="en-US" altLang="zh-TW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6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全稱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Structured Query Language</a:t>
                      </a:r>
                    </a:p>
                    <a:p>
                      <a:r>
                        <a:rPr lang="zh-TW" altLang="en-US" sz="1600" dirty="0"/>
                        <a:t>結構性詢問語言</a:t>
                      </a:r>
                      <a:endParaRPr lang="en-US" altLang="zh-TW" sz="1600" dirty="0"/>
                    </a:p>
                    <a:p>
                      <a:r>
                        <a:rPr lang="en-US" altLang="zh-TW" sz="1200" i="1" dirty="0"/>
                        <a:t>(</a:t>
                      </a:r>
                      <a:r>
                        <a:rPr lang="zh-TW" altLang="en-US" sz="1200" i="1" dirty="0"/>
                        <a:t>其實就是拿來跟關聯式資料庫溝通的語言</a:t>
                      </a:r>
                      <a:r>
                        <a:rPr lang="en-US" altLang="zh-TW" sz="1200" i="1" dirty="0"/>
                        <a:t>)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7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代表軟體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MySQL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Oracle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PostgreSQL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SQL Server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MongoDB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Redis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DynamoDB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/>
                        <a:t>Elasticsearch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91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軟體統稱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關聯式資料庫管理系統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RDBMS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非關聯式資料庫管理系統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NRDBMS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33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60286"/>
      </p:ext>
    </p:extLst>
  </p:cSld>
  <p:clrMapOvr>
    <a:masterClrMapping/>
  </p:clrMapOvr>
  <p:transition spd="med"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CE151-E985-43A6-9390-8FB68710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</a:t>
            </a:r>
            <a:r>
              <a:rPr lang="zh-TW" altLang="en-US" dirty="0"/>
              <a:t>連接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F53A74-E982-4890-9D93-15B3B298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可以連接兩個表格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CC6E0A-AA53-4048-B019-5E2FE6A87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20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00033D-375F-49C5-A2D9-0A64B205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"/>
          <a:stretch/>
        </p:blipFill>
        <p:spPr>
          <a:xfrm>
            <a:off x="0" y="1678047"/>
            <a:ext cx="9144000" cy="39832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222547-5C5E-4C66-B8D3-D7596F71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08" y="5518596"/>
            <a:ext cx="2204095" cy="12937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021DB22-9DF5-48B2-915A-13BA36D7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515" y="5518596"/>
            <a:ext cx="2144202" cy="10804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137F524-4ED2-4BB1-A5B1-60A2540AFDE2}"/>
              </a:ext>
            </a:extLst>
          </p:cNvPr>
          <p:cNvSpPr/>
          <p:nvPr/>
        </p:nvSpPr>
        <p:spPr bwMode="auto">
          <a:xfrm>
            <a:off x="450850" y="4609184"/>
            <a:ext cx="8585646" cy="215999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BCCCAE-A5F7-48DD-B869-506B685CC1CA}"/>
              </a:ext>
            </a:extLst>
          </p:cNvPr>
          <p:cNvSpPr/>
          <p:nvPr/>
        </p:nvSpPr>
        <p:spPr bwMode="auto">
          <a:xfrm>
            <a:off x="450850" y="5103994"/>
            <a:ext cx="8585646" cy="215999"/>
          </a:xfrm>
          <a:prstGeom prst="rect">
            <a:avLst/>
          </a:prstGeom>
          <a:solidFill>
            <a:srgbClr val="820000">
              <a:alpha val="1882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84EF77-6B8A-425E-A115-CF2472C066A0}"/>
              </a:ext>
            </a:extLst>
          </p:cNvPr>
          <p:cNvSpPr/>
          <p:nvPr/>
        </p:nvSpPr>
        <p:spPr bwMode="auto">
          <a:xfrm>
            <a:off x="1923343" y="5469676"/>
            <a:ext cx="2268660" cy="1342627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93A675-BBE8-4089-ADFD-587A6D3237C2}"/>
              </a:ext>
            </a:extLst>
          </p:cNvPr>
          <p:cNvSpPr/>
          <p:nvPr/>
        </p:nvSpPr>
        <p:spPr bwMode="auto">
          <a:xfrm>
            <a:off x="4454514" y="5518595"/>
            <a:ext cx="2144201" cy="1293707"/>
          </a:xfrm>
          <a:prstGeom prst="rect">
            <a:avLst/>
          </a:prstGeom>
          <a:solidFill>
            <a:srgbClr val="820000">
              <a:alpha val="18824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DE83ADF-92A5-4FC3-86DD-496C5B291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088" y="3004621"/>
            <a:ext cx="2072703" cy="89320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45684FC-3282-4347-947E-6A05E9ED5BDD}"/>
              </a:ext>
            </a:extLst>
          </p:cNvPr>
          <p:cNvSpPr/>
          <p:nvPr/>
        </p:nvSpPr>
        <p:spPr bwMode="auto">
          <a:xfrm>
            <a:off x="479414" y="2868158"/>
            <a:ext cx="5316722" cy="560842"/>
          </a:xfrm>
          <a:prstGeom prst="rect">
            <a:avLst/>
          </a:prstGeom>
          <a:solidFill>
            <a:srgbClr val="FFC000">
              <a:alpha val="18039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9308BC-171F-4BA1-9EE8-5D1E1CB10F79}"/>
              </a:ext>
            </a:extLst>
          </p:cNvPr>
          <p:cNvSpPr/>
          <p:nvPr/>
        </p:nvSpPr>
        <p:spPr bwMode="auto">
          <a:xfrm>
            <a:off x="7050087" y="2956123"/>
            <a:ext cx="2072703" cy="941707"/>
          </a:xfrm>
          <a:prstGeom prst="rect">
            <a:avLst/>
          </a:prstGeom>
          <a:solidFill>
            <a:srgbClr val="FFC000">
              <a:alpha val="18039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244DD8-9F46-4F6D-BC4F-C811A33E6B12}"/>
              </a:ext>
            </a:extLst>
          </p:cNvPr>
          <p:cNvSpPr/>
          <p:nvPr/>
        </p:nvSpPr>
        <p:spPr bwMode="auto">
          <a:xfrm>
            <a:off x="479413" y="3589591"/>
            <a:ext cx="6107123" cy="560842"/>
          </a:xfrm>
          <a:prstGeom prst="rect">
            <a:avLst/>
          </a:prstGeom>
          <a:solidFill>
            <a:srgbClr val="FFC000">
              <a:alpha val="18039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5684FC-3282-4347-947E-6A05E9ED5BDD}"/>
              </a:ext>
            </a:extLst>
          </p:cNvPr>
          <p:cNvSpPr/>
          <p:nvPr/>
        </p:nvSpPr>
        <p:spPr bwMode="auto">
          <a:xfrm>
            <a:off x="479414" y="2160000"/>
            <a:ext cx="8475674" cy="215999"/>
          </a:xfrm>
          <a:prstGeom prst="rect">
            <a:avLst/>
          </a:prstGeom>
          <a:solidFill>
            <a:srgbClr val="FFC000">
              <a:alpha val="18039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34834"/>
      </p:ext>
    </p:extLst>
  </p:cSld>
  <p:clrMapOvr>
    <a:masterClrMapping/>
  </p:clrMapOvr>
  <p:transition spd="med"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C67A6-225D-41CD-9ECF-5836F692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Subquery </a:t>
            </a:r>
            <a:r>
              <a:rPr lang="zh-TW" altLang="en-US" dirty="0"/>
              <a:t>子查詢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96E796-499B-4CF5-9064-91E590BD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其實就是把兩層的查詢寫在一個程式中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CF925C-9560-42A2-A5F3-C6EB37C39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21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B36477-2FD9-4D0A-A556-D9087E68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3" y="1815755"/>
            <a:ext cx="8376953" cy="37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1848"/>
      </p:ext>
    </p:extLst>
  </p:cSld>
  <p:clrMapOvr>
    <a:masterClrMapping/>
  </p:clrMapOvr>
  <p:transition spd="med"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955C1-A3B8-4021-ACAA-574D2386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 Delete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9FD5BF-6A46-44F6-A261-20A3D2112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22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377F0B-0C9F-414F-AA1D-84D47CEE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8" y="1052736"/>
            <a:ext cx="7582444" cy="16926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A3FF785-8BAE-4140-B243-79FC150AA603}"/>
              </a:ext>
            </a:extLst>
          </p:cNvPr>
          <p:cNvSpPr/>
          <p:nvPr/>
        </p:nvSpPr>
        <p:spPr bwMode="auto">
          <a:xfrm>
            <a:off x="6778452" y="2266614"/>
            <a:ext cx="1447530" cy="216000"/>
          </a:xfrm>
          <a:prstGeom prst="rect">
            <a:avLst/>
          </a:prstGeom>
          <a:solidFill>
            <a:srgbClr val="19194D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74F0C7-8E50-4727-B7E9-BD8FE7FCEFD4}"/>
              </a:ext>
            </a:extLst>
          </p:cNvPr>
          <p:cNvSpPr/>
          <p:nvPr/>
        </p:nvSpPr>
        <p:spPr bwMode="auto">
          <a:xfrm>
            <a:off x="4342511" y="2702610"/>
            <a:ext cx="3883471" cy="798398"/>
          </a:xfrm>
          <a:prstGeom prst="rect">
            <a:avLst/>
          </a:prstGeom>
          <a:solidFill>
            <a:srgbClr val="19194D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當對應的 </a:t>
            </a:r>
            <a:r>
              <a:rPr kumimoji="0" lang="en-US" altLang="zh-TW" sz="1400" b="0" i="0" u="none" strike="noStrike" cap="none" normalizeH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emp_id</a:t>
            </a:r>
            <a:r>
              <a:rPr kumimoji="0" lang="zh-TW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 被刪掉了 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(aka</a:t>
            </a:r>
            <a:r>
              <a:rPr kumimoji="0" lang="zh-TW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 員工離職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)</a:t>
            </a:r>
          </a:p>
          <a:p>
            <a:pPr marL="0" marR="0" indent="0" algn="ctr" defTabSz="914400" rtl="0" eaLnBrk="1" fontAlgn="base" latinLnBrk="0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manager_id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就會自動設定為 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NULL</a:t>
            </a:r>
            <a:endParaRPr kumimoji="0" lang="zh-TW" altLang="en-US" sz="1400" b="0" i="0" u="none" strike="noStrike" cap="none" normalizeH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8A98DEE-70EF-40BB-84A0-51BE8E95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36" y="3845936"/>
            <a:ext cx="6052327" cy="244827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56C7AA-4BD2-4829-968B-7355528174E2}"/>
              </a:ext>
            </a:extLst>
          </p:cNvPr>
          <p:cNvSpPr/>
          <p:nvPr/>
        </p:nvSpPr>
        <p:spPr bwMode="auto">
          <a:xfrm>
            <a:off x="3707904" y="5517232"/>
            <a:ext cx="864096" cy="216024"/>
          </a:xfrm>
          <a:prstGeom prst="rect">
            <a:avLst/>
          </a:prstGeom>
          <a:solidFill>
            <a:srgbClr val="19194D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67BEDF-8210-4116-AD6D-54A6887BE387}"/>
              </a:ext>
            </a:extLst>
          </p:cNvPr>
          <p:cNvSpPr/>
          <p:nvPr/>
        </p:nvSpPr>
        <p:spPr bwMode="auto">
          <a:xfrm>
            <a:off x="4142701" y="1125578"/>
            <a:ext cx="4220521" cy="297878"/>
          </a:xfrm>
          <a:prstGeom prst="rect">
            <a:avLst/>
          </a:prstGeom>
          <a:solidFill>
            <a:srgbClr val="19194D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*注意*   </a:t>
            </a:r>
            <a:r>
              <a:rPr kumimoji="0" lang="zh-TW" altLang="en-US" sz="1200" b="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如果這個條件是 </a:t>
            </a:r>
            <a:r>
              <a:rPr kumimoji="0" lang="en-US" altLang="zh-TW" sz="1200" b="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Primary Key</a:t>
            </a:r>
            <a:r>
              <a:rPr kumimoji="0" lang="zh-TW" altLang="en-US" sz="1200" b="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那就不能設為</a:t>
            </a:r>
            <a:r>
              <a:rPr kumimoji="0" lang="en-US" altLang="zh-TW" sz="1200" b="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NULL</a:t>
            </a:r>
            <a:endParaRPr kumimoji="0" lang="zh-TW" altLang="en-US" sz="1200" b="0" i="0" u="none" strike="noStrike" cap="none" normalizeH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3770376"/>
      </p:ext>
    </p:extLst>
  </p:cSld>
  <p:clrMapOvr>
    <a:masterClrMapping/>
  </p:clrMapOvr>
  <p:transition spd="med"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955C1-A3B8-4021-ACAA-574D2386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 Delete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9FD5BF-6A46-44F6-A261-20A3D2112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23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2615F0-BC0A-4C28-BDBD-2C33E9B9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78" y="1051200"/>
            <a:ext cx="7445204" cy="19442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6C3074-7749-4969-98DD-2A6F16CC513F}"/>
              </a:ext>
            </a:extLst>
          </p:cNvPr>
          <p:cNvSpPr/>
          <p:nvPr/>
        </p:nvSpPr>
        <p:spPr bwMode="auto">
          <a:xfrm>
            <a:off x="6444208" y="2230521"/>
            <a:ext cx="1447530" cy="216000"/>
          </a:xfrm>
          <a:prstGeom prst="rect">
            <a:avLst/>
          </a:prstGeom>
          <a:solidFill>
            <a:srgbClr val="615D05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949432-0E72-4BE4-A398-E99F4B2FF26A}"/>
              </a:ext>
            </a:extLst>
          </p:cNvPr>
          <p:cNvSpPr/>
          <p:nvPr/>
        </p:nvSpPr>
        <p:spPr bwMode="auto">
          <a:xfrm>
            <a:off x="4342512" y="2702611"/>
            <a:ext cx="3883470" cy="798397"/>
          </a:xfrm>
          <a:prstGeom prst="rect">
            <a:avLst/>
          </a:prstGeom>
          <a:solidFill>
            <a:srgbClr val="615D05">
              <a:alpha val="2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當對應的 </a:t>
            </a:r>
            <a:r>
              <a:rPr kumimoji="0" lang="en-US" altLang="zh-TW" sz="1400" b="0" i="0" u="none" strike="noStrike" cap="none" normalizeH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emp_id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被刪掉了 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(aka </a:t>
            </a:r>
            <a:r>
              <a:rPr kumimoji="0" lang="zh-TW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員工離職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就直接將 </a:t>
            </a:r>
            <a:r>
              <a:rPr kumimoji="0" lang="en-US" altLang="zh-TW" sz="1400" b="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work_with</a:t>
            </a:r>
            <a:r>
              <a:rPr kumimoji="0" lang="zh-TW" altLang="en-US" sz="1400" b="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裡的整筆資料刪除</a:t>
            </a:r>
            <a:endParaRPr kumimoji="0" lang="en-US" altLang="zh-TW" sz="1400" b="0" i="0" u="none" strike="noStrike" cap="none" normalizeH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B8E416-7895-42AF-B2A0-3001AFD9B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"/>
          <a:stretch/>
        </p:blipFill>
        <p:spPr>
          <a:xfrm>
            <a:off x="1644829" y="3814537"/>
            <a:ext cx="5854342" cy="25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7660"/>
      </p:ext>
    </p:extLst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3976B-379E-4628-A970-FFF94F43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7910FD-64AF-4D76-9281-7186122E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要在表格</a:t>
            </a:r>
            <a:r>
              <a:rPr lang="en-US" altLang="zh-TW" dirty="0"/>
              <a:t>(Table)</a:t>
            </a:r>
            <a:r>
              <a:rPr lang="zh-TW" altLang="en-US" dirty="0"/>
              <a:t>中設定</a:t>
            </a:r>
            <a:r>
              <a:rPr lang="en-US" altLang="zh-TW" dirty="0"/>
              <a:t>KEY</a:t>
            </a:r>
            <a:r>
              <a:rPr lang="zh-TW" altLang="en-US" dirty="0"/>
              <a:t>，就可以把不同的表格資訊連接在一起</a:t>
            </a:r>
            <a:endParaRPr lang="en-US" altLang="zh-TW" dirty="0"/>
          </a:p>
          <a:p>
            <a:r>
              <a:rPr lang="en-US" altLang="zh-TW" dirty="0"/>
              <a:t>Table</a:t>
            </a:r>
          </a:p>
          <a:p>
            <a:pPr lvl="1"/>
            <a:r>
              <a:rPr lang="zh-TW" altLang="en-US" dirty="0"/>
              <a:t>行 </a:t>
            </a:r>
            <a:r>
              <a:rPr lang="en-US" altLang="zh-TW" dirty="0"/>
              <a:t>Row</a:t>
            </a:r>
            <a:r>
              <a:rPr lang="zh-TW" altLang="en-US" dirty="0"/>
              <a:t> ：表示資料</a:t>
            </a:r>
            <a:endParaRPr lang="en-US" altLang="zh-TW" dirty="0"/>
          </a:p>
          <a:p>
            <a:pPr lvl="1"/>
            <a:r>
              <a:rPr lang="zh-TW" altLang="en-US" dirty="0"/>
              <a:t>列</a:t>
            </a:r>
            <a:r>
              <a:rPr lang="en-US" altLang="zh-TW" dirty="0"/>
              <a:t>Column</a:t>
            </a:r>
            <a:r>
              <a:rPr lang="zh-TW" altLang="en-US" dirty="0"/>
              <a:t> ：表示屬性</a:t>
            </a:r>
            <a:endParaRPr lang="en-US" altLang="zh-TW" dirty="0"/>
          </a:p>
          <a:p>
            <a:r>
              <a:rPr lang="en-US" altLang="zh-TW" dirty="0"/>
              <a:t>Key</a:t>
            </a:r>
          </a:p>
          <a:p>
            <a:pPr lvl="1"/>
            <a:r>
              <a:rPr lang="zh-TW" altLang="en-US" dirty="0"/>
              <a:t>主鍵 </a:t>
            </a:r>
            <a:r>
              <a:rPr lang="en-US" altLang="zh-TW" dirty="0"/>
              <a:t>Primary Key</a:t>
            </a:r>
            <a:r>
              <a:rPr lang="zh-TW" altLang="en-US" dirty="0"/>
              <a:t>：唯一的表示每一筆資料</a:t>
            </a:r>
            <a:endParaRPr lang="en-US" altLang="zh-TW" dirty="0"/>
          </a:p>
          <a:p>
            <a:pPr lvl="2"/>
            <a:r>
              <a:rPr lang="zh-TW" altLang="en-US" dirty="0"/>
              <a:t>就像是名字可以取一樣，但身分證字號一定有唯一性</a:t>
            </a:r>
            <a:endParaRPr lang="en-US" altLang="zh-TW" dirty="0"/>
          </a:p>
          <a:p>
            <a:pPr lvl="1"/>
            <a:r>
              <a:rPr lang="zh-TW" altLang="en-US" dirty="0"/>
              <a:t>外鍵 </a:t>
            </a:r>
            <a:r>
              <a:rPr lang="en-US" altLang="zh-TW" dirty="0"/>
              <a:t>Foreign Key</a:t>
            </a:r>
            <a:r>
              <a:rPr lang="zh-TW" altLang="en-US" dirty="0"/>
              <a:t>：當今天</a:t>
            </a:r>
            <a:r>
              <a:rPr lang="en-US" altLang="zh-TW" dirty="0"/>
              <a:t>Primary Key</a:t>
            </a:r>
            <a:r>
              <a:rPr lang="zh-TW" altLang="en-US" dirty="0"/>
              <a:t>出現在其他表格，就會是</a:t>
            </a:r>
            <a:r>
              <a:rPr lang="en-US" altLang="zh-TW" dirty="0"/>
              <a:t>Foreign Key</a:t>
            </a:r>
          </a:p>
          <a:p>
            <a:endParaRPr lang="en-US" altLang="zh-TW" dirty="0"/>
          </a:p>
          <a:p>
            <a:r>
              <a:rPr lang="zh-TW" altLang="en-US" dirty="0"/>
              <a:t>每句結尾都要有</a:t>
            </a:r>
            <a:r>
              <a:rPr lang="en-US" altLang="zh-TW" dirty="0"/>
              <a:t>”</a:t>
            </a:r>
            <a:r>
              <a:rPr lang="zh-TW" altLang="en-US" dirty="0"/>
              <a:t>；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只要沒有分號結尾，既使換行也會被是為是同一句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80669C-31DF-44E1-9D9A-2CA116F8B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3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568347"/>
      </p:ext>
    </p:extLst>
  </p:cSld>
  <p:clrMapOvr>
    <a:masterClrMapping/>
  </p:clrMapOvr>
  <p:transition spd="med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8AFAB34-78C3-43D9-B25C-63235410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Primary Key</a:t>
            </a:r>
            <a:r>
              <a:rPr lang="zh-TW" altLang="en-US" dirty="0"/>
              <a:t> </a:t>
            </a:r>
            <a:r>
              <a:rPr lang="en-US" altLang="zh-TW" dirty="0"/>
              <a:t>V</a:t>
            </a:r>
            <a:r>
              <a:rPr lang="zh-TW" altLang="en-US" dirty="0"/>
              <a:t> </a:t>
            </a:r>
            <a:r>
              <a:rPr lang="en-US" altLang="zh-TW" dirty="0"/>
              <a:t>Foreign Key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CB30A69-99AE-4A4A-937F-6C7E4F0B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</a:t>
            </a:r>
          </a:p>
          <a:p>
            <a:pPr lvl="1"/>
            <a:r>
              <a:rPr lang="en-US" altLang="zh-TW" dirty="0"/>
              <a:t>Primary Key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橘色</a:t>
            </a:r>
            <a:endParaRPr lang="en-US" altLang="zh-TW" dirty="0"/>
          </a:p>
          <a:p>
            <a:pPr lvl="1"/>
            <a:r>
              <a:rPr lang="en-US" altLang="zh-TW" dirty="0"/>
              <a:t>Foreign Key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綠色</a:t>
            </a:r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  <a:p>
            <a:pPr lvl="1"/>
            <a:r>
              <a:rPr lang="en-US" altLang="zh-TW" b="1" dirty="0"/>
              <a:t>“Employee”</a:t>
            </a:r>
            <a:r>
              <a:rPr lang="zh-TW" altLang="en-US" dirty="0"/>
              <a:t>表格是員工名單， </a:t>
            </a:r>
            <a:r>
              <a:rPr lang="en-US" altLang="zh-TW" dirty="0"/>
              <a:t>Primary Key</a:t>
            </a:r>
            <a:r>
              <a:rPr lang="zh-TW" altLang="en-US" dirty="0"/>
              <a:t>就是工號</a:t>
            </a:r>
            <a:endParaRPr lang="en-US" altLang="zh-TW" dirty="0"/>
          </a:p>
          <a:p>
            <a:pPr lvl="1"/>
            <a:r>
              <a:rPr lang="en-US" altLang="zh-TW" b="1" dirty="0"/>
              <a:t>“Branch”</a:t>
            </a:r>
            <a:r>
              <a:rPr lang="zh-TW" altLang="en-US" dirty="0"/>
              <a:t>表格是公司組織架構， </a:t>
            </a:r>
            <a:r>
              <a:rPr lang="en-US" altLang="zh-TW" dirty="0"/>
              <a:t>Primary Key</a:t>
            </a:r>
            <a:r>
              <a:rPr lang="zh-TW" altLang="en-US" dirty="0"/>
              <a:t>是單位編號</a:t>
            </a:r>
            <a:endParaRPr lang="en-US" altLang="zh-TW" dirty="0"/>
          </a:p>
          <a:p>
            <a:pPr lvl="1"/>
            <a:r>
              <a:rPr lang="zh-TW" altLang="en-US" dirty="0"/>
              <a:t>這時就可以在員工名單的表格增加一欄單位編號</a:t>
            </a:r>
            <a:r>
              <a:rPr lang="en-US" altLang="zh-TW" dirty="0"/>
              <a:t>(</a:t>
            </a:r>
            <a:r>
              <a:rPr lang="en-US" altLang="zh-TW" dirty="0" err="1"/>
              <a:t>branch_id</a:t>
            </a:r>
            <a:r>
              <a:rPr lang="en-US" altLang="zh-TW" dirty="0"/>
              <a:t>)</a:t>
            </a:r>
            <a:r>
              <a:rPr lang="zh-TW" altLang="en-US" dirty="0"/>
              <a:t>，讓系統可以抓到每位員工是屬於哪個單位，這時員工名單裡的單位編號就是</a:t>
            </a:r>
            <a:r>
              <a:rPr lang="en-US" altLang="zh-TW" dirty="0"/>
              <a:t>Foreign Key</a:t>
            </a:r>
          </a:p>
          <a:p>
            <a:pPr lvl="1"/>
            <a:r>
              <a:rPr lang="en-US" altLang="zh-TW" b="1" dirty="0"/>
              <a:t>“</a:t>
            </a:r>
            <a:r>
              <a:rPr lang="en-US" altLang="zh-TW" b="1" dirty="0" err="1"/>
              <a:t>Works_With</a:t>
            </a:r>
            <a:r>
              <a:rPr lang="en-US" altLang="zh-TW" b="1" dirty="0"/>
              <a:t>”</a:t>
            </a:r>
            <a:r>
              <a:rPr lang="zh-TW" altLang="en-US" dirty="0"/>
              <a:t>表格是哪個員工服務哪個客戶的對照</a:t>
            </a:r>
            <a:endParaRPr lang="en-US" altLang="zh-TW" dirty="0"/>
          </a:p>
          <a:p>
            <a:pPr lvl="2"/>
            <a:r>
              <a:rPr lang="zh-TW" altLang="en-US" dirty="0"/>
              <a:t>因為沒有任何一項數據具有唯一性，因此 </a:t>
            </a:r>
            <a:r>
              <a:rPr lang="en-US" altLang="zh-TW" dirty="0"/>
              <a:t>“</a:t>
            </a:r>
            <a:r>
              <a:rPr lang="en-US" altLang="zh-TW" dirty="0" err="1"/>
              <a:t>emp_ip</a:t>
            </a:r>
            <a:r>
              <a:rPr lang="en-US" altLang="zh-TW" dirty="0"/>
              <a:t>” </a:t>
            </a:r>
            <a:r>
              <a:rPr lang="zh-TW" altLang="en-US" dirty="0"/>
              <a:t>及 </a:t>
            </a:r>
            <a:r>
              <a:rPr lang="en-US" altLang="zh-TW" dirty="0"/>
              <a:t>“</a:t>
            </a:r>
            <a:r>
              <a:rPr lang="en-US" altLang="zh-TW" dirty="0" err="1"/>
              <a:t>client_ip</a:t>
            </a:r>
            <a:r>
              <a:rPr lang="en-US" altLang="zh-TW" dirty="0"/>
              <a:t>”</a:t>
            </a:r>
            <a:r>
              <a:rPr lang="zh-TW" altLang="en-US" dirty="0"/>
              <a:t>就會同是被設為</a:t>
            </a:r>
            <a:r>
              <a:rPr lang="en-US" altLang="zh-TW" dirty="0"/>
              <a:t> Primary Key</a:t>
            </a:r>
            <a:r>
              <a:rPr lang="zh-TW" altLang="en-US" dirty="0"/>
              <a:t>，亦即當這兩個都相同時，這個數據具有唯一性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1BDBDE-F307-48CA-80F9-D8B5957CE7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4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61438D-B013-43EB-A070-856006CBD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" r="3539" b="2147"/>
          <a:stretch/>
        </p:blipFill>
        <p:spPr>
          <a:xfrm>
            <a:off x="107504" y="4297068"/>
            <a:ext cx="3477585" cy="24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90377"/>
      </p:ext>
    </p:extLst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A2ACC26-0C08-4BE0-B019-88C9B8D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 </a:t>
            </a:r>
            <a:r>
              <a:rPr lang="zh-TW" altLang="en-US" dirty="0"/>
              <a:t>基本語法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227840-70A6-42C4-B5C2-2698801F6C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6375"/>
            <a:ext cx="1905000" cy="293688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5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980094"/>
      </p:ext>
    </p:extLst>
  </p:cSld>
  <p:clrMapOvr>
    <a:masterClrMapping/>
  </p:clrMapOvr>
  <p:transition spd="med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創建資料庫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32786-D68B-400E-ADD3-3746D7E1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080000"/>
            <a:ext cx="8229600" cy="5445344"/>
          </a:xfrm>
        </p:spPr>
        <p:txBody>
          <a:bodyPr/>
          <a:lstStyle/>
          <a:p>
            <a:pPr lvl="1"/>
            <a:r>
              <a:rPr lang="zh-TW" altLang="en-US" dirty="0"/>
              <a:t>創建資料庫：</a:t>
            </a:r>
            <a:r>
              <a:rPr lang="en-US" altLang="zh-TW" dirty="0">
                <a:solidFill>
                  <a:srgbClr val="00B0F0"/>
                </a:solidFill>
              </a:rPr>
              <a:t>CREATE DATABASE </a:t>
            </a:r>
            <a:r>
              <a:rPr lang="en-US" altLang="zh-TW" dirty="0">
                <a:solidFill>
                  <a:srgbClr val="FF0000"/>
                </a:solidFill>
              </a:rPr>
              <a:t>` xxx ` </a:t>
            </a:r>
            <a:r>
              <a:rPr lang="en-US" altLang="zh-TW" dirty="0"/>
              <a:t>;</a:t>
            </a:r>
          </a:p>
          <a:p>
            <a:pPr lvl="1"/>
            <a:r>
              <a:rPr lang="zh-TW" altLang="en-US" dirty="0"/>
              <a:t>顯示資料庫：</a:t>
            </a:r>
            <a:r>
              <a:rPr lang="en-US" altLang="zh-TW" dirty="0">
                <a:solidFill>
                  <a:srgbClr val="00B0F0"/>
                </a:solidFill>
              </a:rPr>
              <a:t>SHOW DATABASES</a:t>
            </a:r>
            <a:r>
              <a:rPr lang="en-US" altLang="zh-TW" dirty="0"/>
              <a:t>;</a:t>
            </a:r>
          </a:p>
          <a:p>
            <a:pPr lvl="1"/>
            <a:r>
              <a:rPr lang="zh-TW" altLang="en-US" dirty="0"/>
              <a:t>刪除資料庫：</a:t>
            </a:r>
            <a:r>
              <a:rPr lang="en-US" altLang="zh-TW" dirty="0">
                <a:solidFill>
                  <a:srgbClr val="00B0F0"/>
                </a:solidFill>
              </a:rPr>
              <a:t>DROP DATABASE  </a:t>
            </a:r>
            <a:r>
              <a:rPr lang="en-US" altLang="zh-TW" dirty="0">
                <a:solidFill>
                  <a:srgbClr val="FF0000"/>
                </a:solidFill>
              </a:rPr>
              <a:t>` xxx `</a:t>
            </a:r>
            <a:r>
              <a:rPr lang="en-US" altLang="zh-TW" dirty="0"/>
              <a:t>;</a:t>
            </a:r>
          </a:p>
          <a:p>
            <a:pPr lvl="1"/>
            <a:r>
              <a:rPr lang="zh-TW" altLang="en-US" dirty="0"/>
              <a:t>使用資料庫：</a:t>
            </a:r>
            <a:r>
              <a:rPr lang="en-US" altLang="zh-TW" dirty="0">
                <a:solidFill>
                  <a:srgbClr val="00B0F0"/>
                </a:solidFill>
              </a:rPr>
              <a:t>USE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en-US" altLang="zh-TW" dirty="0"/>
              <a:t> ;</a:t>
            </a:r>
          </a:p>
          <a:p>
            <a:pPr>
              <a:spcBef>
                <a:spcPts val="1200"/>
              </a:spcBef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6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878D20-8D6F-457C-8245-81AC60E8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99" y="2852936"/>
            <a:ext cx="2919751" cy="21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00033"/>
      </p:ext>
    </p:extLst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/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32786-D68B-400E-ADD3-3746D7E1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080000"/>
            <a:ext cx="8229600" cy="5445344"/>
          </a:xfrm>
        </p:spPr>
        <p:txBody>
          <a:bodyPr/>
          <a:lstStyle/>
          <a:p>
            <a:pPr lvl="1"/>
            <a:r>
              <a:rPr lang="zh-TW" altLang="en-US" dirty="0"/>
              <a:t>整數： </a:t>
            </a:r>
            <a:r>
              <a:rPr lang="en-US" altLang="zh-TW" dirty="0">
                <a:solidFill>
                  <a:srgbClr val="00B0F0"/>
                </a:solidFill>
              </a:rPr>
              <a:t>INT</a:t>
            </a:r>
          </a:p>
          <a:p>
            <a:pPr lvl="1"/>
            <a:r>
              <a:rPr lang="zh-TW" altLang="en-US" dirty="0"/>
              <a:t>有小數點的樹：</a:t>
            </a:r>
            <a:r>
              <a:rPr lang="en-US" altLang="zh-TW" dirty="0">
                <a:solidFill>
                  <a:srgbClr val="00B0F0"/>
                </a:solidFill>
              </a:rPr>
              <a:t>DECIMAL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m,n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總共有</a:t>
            </a:r>
            <a:r>
              <a:rPr lang="en-US" altLang="zh-TW" dirty="0"/>
              <a:t>m</a:t>
            </a:r>
            <a:r>
              <a:rPr lang="zh-TW" altLang="en-US" dirty="0"/>
              <a:t>位數，小數點後面有</a:t>
            </a:r>
            <a:r>
              <a:rPr lang="en-US" altLang="zh-TW" dirty="0"/>
              <a:t>n</a:t>
            </a:r>
            <a:r>
              <a:rPr lang="zh-TW" altLang="en-US" dirty="0"/>
              <a:t>位數</a:t>
            </a:r>
            <a:endParaRPr lang="en-US" altLang="zh-TW" dirty="0"/>
          </a:p>
          <a:p>
            <a:pPr lvl="1"/>
            <a:r>
              <a:rPr lang="zh-TW" altLang="en-US" dirty="0"/>
              <a:t>字串：</a:t>
            </a:r>
            <a:r>
              <a:rPr lang="en-US" altLang="zh-TW" dirty="0">
                <a:solidFill>
                  <a:srgbClr val="00B0F0"/>
                </a:solidFill>
              </a:rPr>
              <a:t>VARCHAR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C000"/>
                </a:solidFill>
              </a:rPr>
              <a:t>n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字串最多有</a:t>
            </a:r>
            <a:r>
              <a:rPr lang="en-US" altLang="zh-TW" dirty="0"/>
              <a:t>n</a:t>
            </a:r>
            <a:r>
              <a:rPr lang="zh-TW" altLang="en-US" dirty="0"/>
              <a:t>個字元</a:t>
            </a:r>
            <a:endParaRPr lang="en-US" altLang="zh-TW" dirty="0"/>
          </a:p>
          <a:p>
            <a:pPr lvl="1"/>
            <a:r>
              <a:rPr lang="zh-TW" altLang="en-US" dirty="0"/>
              <a:t>圖片、影片、檔案：</a:t>
            </a:r>
            <a:r>
              <a:rPr lang="en-US" altLang="zh-TW" dirty="0">
                <a:solidFill>
                  <a:srgbClr val="00B0F0"/>
                </a:solidFill>
              </a:rPr>
              <a:t>BLOB</a:t>
            </a:r>
          </a:p>
          <a:p>
            <a:pPr lvl="2"/>
            <a:r>
              <a:rPr lang="zh-TW" altLang="en-US" dirty="0"/>
              <a:t>全名 </a:t>
            </a:r>
            <a:r>
              <a:rPr lang="en-US" altLang="zh-TW" dirty="0"/>
              <a:t>Binary Large Object</a:t>
            </a:r>
          </a:p>
          <a:p>
            <a:pPr lvl="2"/>
            <a:r>
              <a:rPr lang="zh-TW" altLang="en-US" dirty="0"/>
              <a:t>用來存放二進制資料</a:t>
            </a:r>
            <a:endParaRPr lang="en-US" altLang="zh-TW" dirty="0"/>
          </a:p>
          <a:p>
            <a:pPr lvl="1"/>
            <a:r>
              <a:rPr lang="zh-TW" altLang="en-US" dirty="0"/>
              <a:t>日期：</a:t>
            </a:r>
            <a:r>
              <a:rPr lang="en-US" altLang="zh-TW" dirty="0">
                <a:solidFill>
                  <a:srgbClr val="00B0F0"/>
                </a:solidFill>
              </a:rPr>
              <a:t>DATE</a:t>
            </a:r>
          </a:p>
          <a:p>
            <a:pPr lvl="2"/>
            <a:r>
              <a:rPr lang="en-US" altLang="zh-TW" dirty="0"/>
              <a:t>YYYY-MM-DD</a:t>
            </a:r>
          </a:p>
          <a:p>
            <a:pPr lvl="1"/>
            <a:r>
              <a:rPr lang="zh-TW" altLang="en-US" dirty="0"/>
              <a:t>紀錄時間：</a:t>
            </a:r>
            <a:r>
              <a:rPr lang="en-US" altLang="zh-TW" dirty="0">
                <a:solidFill>
                  <a:srgbClr val="00B0F0"/>
                </a:solidFill>
              </a:rPr>
              <a:t>TIMESTAMP</a:t>
            </a:r>
          </a:p>
          <a:p>
            <a:pPr lvl="2"/>
            <a:r>
              <a:rPr lang="en-US" altLang="zh-TW" dirty="0"/>
              <a:t>YYYY-MM-DD</a:t>
            </a:r>
            <a:r>
              <a:rPr lang="zh-TW" altLang="en-US" dirty="0"/>
              <a:t> </a:t>
            </a:r>
            <a:r>
              <a:rPr lang="en-US" altLang="zh-TW" dirty="0"/>
              <a:t>HH:MM:SS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7</a:t>
            </a:fld>
            <a:endParaRPr lang="en-CA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4030229"/>
      </p:ext>
    </p:extLst>
  </p:cSld>
  <p:clrMapOvr>
    <a:masterClrMapping/>
  </p:clrMapOvr>
  <p:transition spd="med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創建表格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32786-D68B-400E-ADD3-3746D7E1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080000"/>
            <a:ext cx="8229600" cy="2997072"/>
          </a:xfrm>
        </p:spPr>
        <p:txBody>
          <a:bodyPr/>
          <a:lstStyle/>
          <a:p>
            <a:pPr lvl="1"/>
            <a:r>
              <a:rPr lang="zh-TW" altLang="en-US" dirty="0"/>
              <a:t>建立表格：</a:t>
            </a:r>
            <a:r>
              <a:rPr lang="en-US" altLang="zh-TW" dirty="0">
                <a:solidFill>
                  <a:srgbClr val="00B0F0"/>
                </a:solidFill>
              </a:rPr>
              <a:t>CREATE TABLE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en-US" altLang="zh-TW" dirty="0"/>
              <a:t>( );</a:t>
            </a:r>
          </a:p>
          <a:p>
            <a:pPr lvl="2"/>
            <a:r>
              <a:rPr lang="en-US" altLang="zh-TW" dirty="0"/>
              <a:t>( ) </a:t>
            </a:r>
            <a:r>
              <a:rPr lang="zh-TW" altLang="en-US" dirty="0"/>
              <a:t>內要填入你的表格資訊</a:t>
            </a:r>
            <a:endParaRPr lang="en-US" altLang="zh-TW" dirty="0"/>
          </a:p>
          <a:p>
            <a:pPr lvl="1"/>
            <a:r>
              <a:rPr lang="zh-TW" altLang="en-US" dirty="0"/>
              <a:t>檢視表格：</a:t>
            </a:r>
            <a:r>
              <a:rPr lang="en-US" altLang="zh-TW" dirty="0">
                <a:solidFill>
                  <a:srgbClr val="00B0F0"/>
                </a:solidFill>
              </a:rPr>
              <a:t>DESCRIBE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en-US" altLang="zh-TW" dirty="0"/>
              <a:t>;</a:t>
            </a:r>
          </a:p>
          <a:p>
            <a:pPr lvl="1"/>
            <a:r>
              <a:rPr lang="zh-TW" altLang="en-US" dirty="0"/>
              <a:t>刪除表格：</a:t>
            </a:r>
            <a:r>
              <a:rPr lang="en-US" altLang="zh-TW" dirty="0">
                <a:solidFill>
                  <a:srgbClr val="00B0F0"/>
                </a:solidFill>
              </a:rPr>
              <a:t>DROP TABLE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en-US" altLang="zh-TW" dirty="0"/>
              <a:t>( );</a:t>
            </a:r>
          </a:p>
          <a:p>
            <a:pPr lvl="1"/>
            <a:r>
              <a:rPr lang="zh-TW" altLang="en-US" dirty="0"/>
              <a:t>增加表格屬性：</a:t>
            </a:r>
            <a:r>
              <a:rPr lang="en-US" altLang="zh-TW" dirty="0">
                <a:solidFill>
                  <a:srgbClr val="00B0F0"/>
                </a:solidFill>
              </a:rPr>
              <a:t>ALTER TABLE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ADD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xxx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 XXX </a:t>
            </a:r>
            <a:r>
              <a:rPr lang="en-US" altLang="zh-TW" dirty="0"/>
              <a:t>( );</a:t>
            </a:r>
          </a:p>
          <a:p>
            <a:pPr lvl="1"/>
            <a:r>
              <a:rPr lang="zh-TW" altLang="en-US" dirty="0"/>
              <a:t>移除表格屬性：</a:t>
            </a:r>
            <a:r>
              <a:rPr lang="en-US" altLang="zh-TW" dirty="0">
                <a:solidFill>
                  <a:srgbClr val="00B0F0"/>
                </a:solidFill>
              </a:rPr>
              <a:t>ALTER TABLE </a:t>
            </a:r>
            <a:r>
              <a:rPr lang="en-US" altLang="zh-TW" dirty="0">
                <a:solidFill>
                  <a:srgbClr val="FF0000"/>
                </a:solidFill>
              </a:rPr>
              <a:t>`xxx`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DROP COLUMN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xxx</a:t>
            </a:r>
            <a:r>
              <a:rPr lang="zh-TW" altLang="en-US" dirty="0"/>
              <a:t> </a:t>
            </a:r>
            <a:r>
              <a:rPr lang="en-US" altLang="zh-TW" dirty="0"/>
              <a:t>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8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FB2526-6792-4F62-B9B5-0B4DE70F8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45" r="16691" b="5093"/>
          <a:stretch/>
        </p:blipFill>
        <p:spPr>
          <a:xfrm>
            <a:off x="985857" y="3752647"/>
            <a:ext cx="3550483" cy="25351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480CEF-A73A-44FC-A5F1-FDB21417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789040"/>
            <a:ext cx="3694499" cy="24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4525"/>
      </p:ext>
    </p:extLst>
  </p:cSld>
  <p:clrMapOvr>
    <a:masterClrMapping/>
  </p:clrMapOvr>
  <p:transition spd="med"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3657EC-B264-4B56-A153-99D67B7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Primary Key </a:t>
            </a:r>
            <a:r>
              <a:rPr lang="zh-TW" altLang="en-US" dirty="0"/>
              <a:t>寫法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32786-D68B-400E-ADD3-3746D7E1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080000"/>
            <a:ext cx="8229600" cy="2997072"/>
          </a:xfrm>
        </p:spPr>
        <p:txBody>
          <a:bodyPr/>
          <a:lstStyle/>
          <a:p>
            <a:pPr lvl="1"/>
            <a:r>
              <a:rPr lang="zh-TW" altLang="en-US" dirty="0"/>
              <a:t>兩種皆可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7DBE1B-C9CD-42A2-877A-AEBCF3FEF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19FA11-BFD9-4E13-867D-0313D4F8E468}" type="slidenum">
              <a:rPr lang="en-US" smtClean="0"/>
              <a:pPr>
                <a:defRPr/>
              </a:pPr>
              <a:t>9</a:t>
            </a:fld>
            <a:endParaRPr lang="en-CA" altLang="zh-TW" dirty="0">
              <a:ea typeface="新細明體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FB2526-6792-4F62-B9B5-0B4DE70F8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44" r="16691" b="34372"/>
          <a:stretch/>
        </p:blipFill>
        <p:spPr>
          <a:xfrm>
            <a:off x="1259632" y="1700808"/>
            <a:ext cx="3550483" cy="14115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C81F8E-3F58-4E2B-A821-3556B9B75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409383"/>
            <a:ext cx="3114675" cy="1419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AF3BEC4-FE25-4859-A0B8-EA8A01130196}"/>
              </a:ext>
            </a:extLst>
          </p:cNvPr>
          <p:cNvSpPr/>
          <p:nvPr/>
        </p:nvSpPr>
        <p:spPr bwMode="auto">
          <a:xfrm>
            <a:off x="3307998" y="1988840"/>
            <a:ext cx="1066309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2F36EB-2AC8-46A3-AFBD-623682C8CD71}"/>
              </a:ext>
            </a:extLst>
          </p:cNvPr>
          <p:cNvSpPr/>
          <p:nvPr/>
        </p:nvSpPr>
        <p:spPr bwMode="auto">
          <a:xfrm>
            <a:off x="2051720" y="4343414"/>
            <a:ext cx="2016224" cy="216000"/>
          </a:xfrm>
          <a:prstGeom prst="rect">
            <a:avLst/>
          </a:prstGeom>
          <a:solidFill>
            <a:srgbClr val="19194D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9351"/>
      </p:ext>
    </p:extLst>
  </p:cSld>
  <p:clrMapOvr>
    <a:masterClrMapping/>
  </p:clrMapOvr>
  <p:transition spd="med">
    <p:pull dir="rd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rtlCol="0">
        <a:spAutoFit/>
      </a:bodyPr>
      <a:lstStyle>
        <a:defPPr algn="l" eaLnBrk="1" hangingPunct="1">
          <a:spcBef>
            <a:spcPct val="0"/>
          </a:spcBef>
          <a:buClrTx/>
          <a:buSzTx/>
          <a:buFontTx/>
          <a:buNone/>
          <a:defRPr kumimoji="0" sz="2800" b="1" dirty="0" smtClean="0">
            <a:solidFill>
              <a:srgbClr val="C00000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26666</TotalTime>
  <Words>893</Words>
  <Application>Microsoft Office PowerPoint</Application>
  <PresentationFormat>如螢幕大小 (4:3)</PresentationFormat>
  <Paragraphs>141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Arial</vt:lpstr>
      <vt:lpstr>Times New Roman</vt:lpstr>
      <vt:lpstr>Wingdings</vt:lpstr>
      <vt:lpstr>Blends</vt:lpstr>
      <vt:lpstr>資料庫管理系統</vt:lpstr>
      <vt:lpstr>資料庫管理系統</vt:lpstr>
      <vt:lpstr>SQL</vt:lpstr>
      <vt:lpstr>Primary Key V Foreign Key</vt:lpstr>
      <vt:lpstr>MySQL 基本語法</vt:lpstr>
      <vt:lpstr>創建資料庫</vt:lpstr>
      <vt:lpstr>屬性/資料型態</vt:lpstr>
      <vt:lpstr>創建表格</vt:lpstr>
      <vt:lpstr>Primary Key 寫法</vt:lpstr>
      <vt:lpstr>存入資料</vt:lpstr>
      <vt:lpstr>Constraints 約束</vt:lpstr>
      <vt:lpstr>修改資料</vt:lpstr>
      <vt:lpstr>刪除資料</vt:lpstr>
      <vt:lpstr>取得(搜尋)資料</vt:lpstr>
      <vt:lpstr>MySQL 進階語法</vt:lpstr>
      <vt:lpstr>範例數據</vt:lpstr>
      <vt:lpstr>Aggregate Functions 聚合函數</vt:lpstr>
      <vt:lpstr>Wildcards 萬用字元</vt:lpstr>
      <vt:lpstr>Union 聯集</vt:lpstr>
      <vt:lpstr>Join 連接</vt:lpstr>
      <vt:lpstr>Subquery 子查詢</vt:lpstr>
      <vt:lpstr>On Delete</vt:lpstr>
      <vt:lpstr>On Delete</vt:lpstr>
    </vt:vector>
  </TitlesOfParts>
  <Company>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MBA2</dc:creator>
  <cp:lastModifiedBy>Tech Ton Future</cp:lastModifiedBy>
  <cp:revision>931</cp:revision>
  <cp:lastPrinted>2020-02-29T18:41:07Z</cp:lastPrinted>
  <dcterms:created xsi:type="dcterms:W3CDTF">2004-09-21T07:53:16Z</dcterms:created>
  <dcterms:modified xsi:type="dcterms:W3CDTF">2022-03-24T13:39:37Z</dcterms:modified>
</cp:coreProperties>
</file>