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7" r:id="rId1"/>
  </p:sldMasterIdLst>
  <p:notesMasterIdLst>
    <p:notesMasterId r:id="rId16"/>
  </p:notesMasterIdLst>
  <p:handoutMasterIdLst>
    <p:handoutMasterId r:id="rId17"/>
  </p:handoutMasterIdLst>
  <p:sldIdLst>
    <p:sldId id="256" r:id="rId2"/>
    <p:sldId id="497" r:id="rId3"/>
    <p:sldId id="605" r:id="rId4"/>
    <p:sldId id="643" r:id="rId5"/>
    <p:sldId id="606" r:id="rId6"/>
    <p:sldId id="671" r:id="rId7"/>
    <p:sldId id="653" r:id="rId8"/>
    <p:sldId id="672" r:id="rId9"/>
    <p:sldId id="634" r:id="rId10"/>
    <p:sldId id="674" r:id="rId11"/>
    <p:sldId id="635" r:id="rId12"/>
    <p:sldId id="673" r:id="rId13"/>
    <p:sldId id="675" r:id="rId14"/>
    <p:sldId id="651" r:id="rId15"/>
  </p:sldIdLst>
  <p:sldSz cx="9144000" cy="6858000" type="screen4x3"/>
  <p:notesSz cx="7315200" cy="96012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Lucida Console" pitchFamily="49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Lucida Console" pitchFamily="49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Lucida Console" pitchFamily="49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Lucida Console" pitchFamily="49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Lucida Console" pitchFamily="49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Lucida Console" pitchFamily="49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Lucida Console" pitchFamily="49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Lucida Console" pitchFamily="49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Lucida Console" pitchFamily="49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B953"/>
    <a:srgbClr val="9BFDDF"/>
    <a:srgbClr val="FE7C6E"/>
    <a:srgbClr val="F7FC9C"/>
    <a:srgbClr val="F2CAE5"/>
    <a:srgbClr val="ECB4D9"/>
    <a:srgbClr val="FFB9BB"/>
    <a:srgbClr val="99CCFF"/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7294" autoAdjust="0"/>
    <p:restoredTop sz="97000" autoAdjust="0"/>
  </p:normalViewPr>
  <p:slideViewPr>
    <p:cSldViewPr snapToGrid="0" showGuides="1">
      <p:cViewPr>
        <p:scale>
          <a:sx n="75" d="100"/>
          <a:sy n="75" d="100"/>
        </p:scale>
        <p:origin x="-582" y="-294"/>
      </p:cViewPr>
      <p:guideLst>
        <p:guide orient="horz" pos="1857"/>
        <p:guide pos="558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716"/>
    </p:cViewPr>
  </p:sorterViewPr>
  <p:notesViewPr>
    <p:cSldViewPr snapToGrid="0" showGuides="1">
      <p:cViewPr varScale="1">
        <p:scale>
          <a:sx n="63" d="100"/>
          <a:sy n="63" d="100"/>
        </p:scale>
        <p:origin x="-1320" y="-102"/>
      </p:cViewPr>
      <p:guideLst>
        <p:guide orient="horz" pos="3024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0" name="Rectangle 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798513" y="309563"/>
            <a:ext cx="5792787" cy="195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5" tIns="47723" rIns="95445" bIns="47723" numCol="1" anchor="t" anchorCtr="0" compatLnSpc="1">
            <a:prstTxWarp prst="textNoShape">
              <a:avLst/>
            </a:prstTxWarp>
          </a:bodyPr>
          <a:lstStyle>
            <a:lvl1pPr algn="ctr" defTabSz="954088">
              <a:defRPr sz="1000">
                <a:solidFill>
                  <a:schemeClr val="tx2"/>
                </a:solidFill>
                <a:latin typeface="Tahoma" pitchFamily="34" charset="0"/>
              </a:defRPr>
            </a:lvl1pPr>
          </a:lstStyle>
          <a:p>
            <a:pPr>
              <a:defRPr/>
            </a:pPr>
            <a:r>
              <a:rPr lang="en-GB" smtClean="0"/>
              <a:t>Overview of NoSQL Databases</a:t>
            </a:r>
            <a:endParaRPr lang="en-GB" dirty="0"/>
          </a:p>
        </p:txBody>
      </p:sp>
      <p:sp>
        <p:nvSpPr>
          <p:cNvPr id="26631" name="Line 7"/>
          <p:cNvSpPr>
            <a:spLocks noChangeShapeType="1"/>
          </p:cNvSpPr>
          <p:nvPr/>
        </p:nvSpPr>
        <p:spPr bwMode="auto">
          <a:xfrm>
            <a:off x="742950" y="554038"/>
            <a:ext cx="58404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26632" name="Line 8"/>
          <p:cNvSpPr>
            <a:spLocks noChangeShapeType="1"/>
          </p:cNvSpPr>
          <p:nvPr/>
        </p:nvSpPr>
        <p:spPr bwMode="auto">
          <a:xfrm>
            <a:off x="742950" y="9088438"/>
            <a:ext cx="58404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26633" name="Rectangle 9"/>
          <p:cNvSpPr>
            <a:spLocks noChangeArrowheads="1"/>
          </p:cNvSpPr>
          <p:nvPr/>
        </p:nvSpPr>
        <p:spPr bwMode="auto">
          <a:xfrm>
            <a:off x="2479675" y="9139238"/>
            <a:ext cx="2355850" cy="201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5445" tIns="47723" rIns="95445" bIns="47723" anchor="b"/>
          <a:lstStyle/>
          <a:p>
            <a:pPr algn="ctr" defTabSz="954088">
              <a:defRPr/>
            </a:pPr>
            <a:r>
              <a:rPr lang="en-GB" sz="1000" smtClean="0">
                <a:latin typeface="Tahoma" pitchFamily="34" charset="0"/>
              </a:rPr>
              <a:t>© Olsen Software, </a:t>
            </a:r>
            <a:r>
              <a:rPr lang="en-GB" sz="1000" smtClean="0">
                <a:latin typeface="Tahoma" pitchFamily="34" charset="0"/>
              </a:rPr>
              <a:t>2018</a:t>
            </a:r>
            <a:endParaRPr lang="en-GB" sz="1000" dirty="0"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22083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798513" y="309563"/>
            <a:ext cx="5792787" cy="195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5" tIns="47723" rIns="95445" bIns="47723" numCol="1" anchor="t" anchorCtr="0" compatLnSpc="1">
            <a:prstTxWarp prst="textNoShape">
              <a:avLst/>
            </a:prstTxWarp>
          </a:bodyPr>
          <a:lstStyle>
            <a:lvl1pPr algn="ctr" defTabSz="954088">
              <a:defRPr sz="1000">
                <a:solidFill>
                  <a:schemeClr val="tx2"/>
                </a:solidFill>
                <a:latin typeface="Tahoma" pitchFamily="34" charset="0"/>
              </a:defRPr>
            </a:lvl1pPr>
          </a:lstStyle>
          <a:p>
            <a:pPr>
              <a:defRPr/>
            </a:pPr>
            <a:r>
              <a:rPr lang="en-GB" smtClean="0"/>
              <a:t>Overview of NoSQL Databases</a:t>
            </a:r>
            <a:endParaRPr lang="en-GB" dirty="0"/>
          </a:p>
        </p:txBody>
      </p:sp>
      <p:sp>
        <p:nvSpPr>
          <p:cNvPr id="27651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20725"/>
            <a:ext cx="4799012" cy="3598863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</p:sp>
      <p:sp>
        <p:nvSpPr>
          <p:cNvPr id="24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379913"/>
            <a:ext cx="5851525" cy="451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5" tIns="47723" rIns="95445" bIns="4772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24584" name="Line 8"/>
          <p:cNvSpPr>
            <a:spLocks noChangeShapeType="1"/>
          </p:cNvSpPr>
          <p:nvPr/>
        </p:nvSpPr>
        <p:spPr bwMode="auto">
          <a:xfrm>
            <a:off x="742950" y="4370388"/>
            <a:ext cx="5840413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24585" name="Line 9"/>
          <p:cNvSpPr>
            <a:spLocks noChangeShapeType="1"/>
          </p:cNvSpPr>
          <p:nvPr/>
        </p:nvSpPr>
        <p:spPr bwMode="auto">
          <a:xfrm>
            <a:off x="742950" y="9088438"/>
            <a:ext cx="58404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24586" name="Rectangle 10"/>
          <p:cNvSpPr>
            <a:spLocks noChangeArrowheads="1"/>
          </p:cNvSpPr>
          <p:nvPr/>
        </p:nvSpPr>
        <p:spPr bwMode="auto">
          <a:xfrm>
            <a:off x="2479675" y="9139238"/>
            <a:ext cx="2355850" cy="201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5445" tIns="47723" rIns="95445" bIns="47723" anchor="b"/>
          <a:lstStyle/>
          <a:p>
            <a:pPr algn="ctr" defTabSz="954088">
              <a:defRPr/>
            </a:pPr>
            <a:r>
              <a:rPr lang="en-GB" sz="1000" smtClean="0">
                <a:latin typeface="Tahoma" pitchFamily="34" charset="0"/>
              </a:rPr>
              <a:t>© Olsen Software, </a:t>
            </a:r>
            <a:r>
              <a:rPr lang="en-GB" sz="1000" smtClean="0">
                <a:latin typeface="Tahoma" pitchFamily="34" charset="0"/>
              </a:rPr>
              <a:t>2018</a:t>
            </a:r>
            <a:endParaRPr lang="en-GB" sz="1000" dirty="0">
              <a:latin typeface="Tahoma" pitchFamily="34" charset="0"/>
            </a:endParaRPr>
          </a:p>
        </p:txBody>
      </p:sp>
      <p:sp>
        <p:nvSpPr>
          <p:cNvPr id="24587" name="Line 11"/>
          <p:cNvSpPr>
            <a:spLocks noChangeShapeType="1"/>
          </p:cNvSpPr>
          <p:nvPr/>
        </p:nvSpPr>
        <p:spPr bwMode="auto">
          <a:xfrm>
            <a:off x="742950" y="554038"/>
            <a:ext cx="58404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6770694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360363" indent="-180975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714375" indent="-174625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074738" indent="-180975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438275" indent="-184150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Overview of NoSQL Databases</a:t>
            </a:r>
            <a:endParaRPr lang="en-GB" dirty="0" smtClean="0"/>
          </a:p>
        </p:txBody>
      </p:sp>
      <p:sp>
        <p:nvSpPr>
          <p:cNvPr id="28675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Overview of NoSQL Databases</a:t>
            </a:r>
            <a:endParaRPr lang="en-GB" dirty="0" smtClean="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Notes Placeholder 4"/>
          <p:cNvSpPr>
            <a:spLocks noGrp="1"/>
          </p:cNvSpPr>
          <p:nvPr/>
        </p:nvSpPr>
        <p:spPr bwMode="auto">
          <a:xfrm>
            <a:off x="731838" y="4379913"/>
            <a:ext cx="5851525" cy="451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30000"/>
              </a:spcBef>
            </a:pPr>
            <a:endParaRPr lang="en-US" sz="1100"/>
          </a:p>
        </p:txBody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Overview of NoSQL Databases</a:t>
            </a:r>
            <a:endParaRPr lang="en-GB" dirty="0" smtClean="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Notes Placeholder 4"/>
          <p:cNvSpPr>
            <a:spLocks noGrp="1"/>
          </p:cNvSpPr>
          <p:nvPr/>
        </p:nvSpPr>
        <p:spPr bwMode="auto">
          <a:xfrm>
            <a:off x="731838" y="4379913"/>
            <a:ext cx="5851525" cy="451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30000"/>
              </a:spcBef>
            </a:pPr>
            <a:endParaRPr lang="en-US" sz="1100"/>
          </a:p>
        </p:txBody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Overview of NoSQL Databases</a:t>
            </a:r>
            <a:endParaRPr lang="en-GB" dirty="0" smtClean="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Notes Placeholder 4"/>
          <p:cNvSpPr>
            <a:spLocks noGrp="1"/>
          </p:cNvSpPr>
          <p:nvPr/>
        </p:nvSpPr>
        <p:spPr bwMode="auto">
          <a:xfrm>
            <a:off x="731838" y="4379913"/>
            <a:ext cx="5851525" cy="451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30000"/>
              </a:spcBef>
            </a:pPr>
            <a:endParaRPr lang="en-US" sz="1100"/>
          </a:p>
        </p:txBody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Overview of NoSQL Databases</a:t>
            </a:r>
            <a:endParaRPr lang="en-GB" dirty="0" smtClean="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Notes Placeholder 4"/>
          <p:cNvSpPr>
            <a:spLocks noGrp="1"/>
          </p:cNvSpPr>
          <p:nvPr/>
        </p:nvSpPr>
        <p:spPr bwMode="auto">
          <a:xfrm>
            <a:off x="731838" y="4379913"/>
            <a:ext cx="5851525" cy="451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30000"/>
              </a:spcBef>
            </a:pPr>
            <a:endParaRPr lang="en-US" sz="1100"/>
          </a:p>
        </p:txBody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798513" y="309563"/>
            <a:ext cx="5792787" cy="195262"/>
          </a:xfrm>
          <a:noFill/>
        </p:spPr>
        <p:txBody>
          <a:bodyPr/>
          <a:lstStyle/>
          <a:p>
            <a:r>
              <a:rPr lang="en-GB" smtClean="0"/>
              <a:t>Overview of NoSQL Databases</a:t>
            </a:r>
            <a:endParaRPr lang="en-GB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Overview of NoSQL Databases</a:t>
            </a:r>
            <a:endParaRPr lang="en-GB" dirty="0" smtClean="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Overview of NoSQL Databases</a:t>
            </a:r>
            <a:endParaRPr lang="en-GB" dirty="0" smtClean="0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Overview of NoSQL Databases</a:t>
            </a:r>
            <a:endParaRPr lang="en-GB" dirty="0" smtClean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Overview of NoSQL Databases</a:t>
            </a:r>
            <a:endParaRPr lang="en-GB" dirty="0" smtClean="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Overview of NoSQL Databases</a:t>
            </a:r>
            <a:endParaRPr lang="en-GB" dirty="0" smtClean="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Overview of NoSQL Databases</a:t>
            </a:r>
            <a:endParaRPr lang="en-GB" dirty="0" smtClean="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Overview of MongoDB</a:t>
            </a:r>
            <a:endParaRPr lang="en-GB" dirty="0" smtClean="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Overview of NoSQL Databases</a:t>
            </a:r>
            <a:endParaRPr lang="en-GB" dirty="0" smtClean="0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buClr>
                <a:srgbClr val="FF0000"/>
              </a:buClr>
              <a:defRPr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0" y="0"/>
            <a:ext cx="9144000" cy="1024759"/>
          </a:xfrm>
          <a:prstGeom prst="rect">
            <a:avLst/>
          </a:prstGeom>
          <a:solidFill>
            <a:schemeClr val="tx2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400" b="0" i="0" u="none" strike="noStrike" cap="none" normalizeH="0" baseline="0" smtClean="0">
              <a:ln>
                <a:noFill/>
              </a:ln>
              <a:solidFill>
                <a:srgbClr val="FFC000"/>
              </a:solidFill>
              <a:effectLst/>
              <a:latin typeface="Lucida Console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372" y="151249"/>
            <a:ext cx="8549837" cy="693737"/>
          </a:xfrm>
        </p:spPr>
        <p:txBody>
          <a:bodyPr/>
          <a:lstStyle>
            <a:lvl1pPr>
              <a:defRPr>
                <a:solidFill>
                  <a:srgbClr val="FFC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7" name="Teardrop 6"/>
          <p:cNvSpPr/>
          <p:nvPr userDrawn="1"/>
        </p:nvSpPr>
        <p:spPr>
          <a:xfrm rot="8093063">
            <a:off x="8856385" y="6525907"/>
            <a:ext cx="258468" cy="258468"/>
          </a:xfrm>
          <a:prstGeom prst="teardrop">
            <a:avLst/>
          </a:prstGeom>
          <a:solidFill>
            <a:srgbClr val="FFC000"/>
          </a:solidFill>
          <a:ln w="9525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xfrm>
            <a:off x="8725566" y="6346483"/>
            <a:ext cx="520503" cy="457200"/>
          </a:xfrm>
          <a:ln/>
        </p:spPr>
        <p:txBody>
          <a:bodyPr/>
          <a:lstStyle>
            <a:lvl1pPr algn="ctr">
              <a:defRPr b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20D3A3B2-EA16-4B4A-AE9A-D51E3039C102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467473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87307" y="1076120"/>
            <a:ext cx="8094095" cy="1360488"/>
          </a:xfrm>
        </p:spPr>
        <p:txBody>
          <a:bodyPr wrap="none" lIns="0" rIns="0" anchor="b" anchorCtr="0"/>
          <a:lstStyle>
            <a:lvl1pPr algn="r">
              <a:defRPr sz="4000" b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0302" y="4430109"/>
            <a:ext cx="5691357" cy="2006204"/>
          </a:xfrm>
          <a:prstGeom prst="rect">
            <a:avLst/>
          </a:prstGeom>
        </p:spPr>
      </p:pic>
      <p:cxnSp>
        <p:nvCxnSpPr>
          <p:cNvPr id="15" name="Straight Connector 14"/>
          <p:cNvCxnSpPr/>
          <p:nvPr userDrawn="1"/>
        </p:nvCxnSpPr>
        <p:spPr bwMode="auto">
          <a:xfrm>
            <a:off x="331076" y="1655378"/>
            <a:ext cx="8466082" cy="0"/>
          </a:xfrm>
          <a:prstGeom prst="line">
            <a:avLst/>
          </a:prstGeom>
          <a:noFill/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8588926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6400" y="1196975"/>
            <a:ext cx="8486775" cy="4935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</p:txBody>
      </p:sp>
      <p:sp>
        <p:nvSpPr>
          <p:cNvPr id="1639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997575" y="6386513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B016C11A-B916-4667-8D69-E957939188D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103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94138" y="151249"/>
            <a:ext cx="8549837" cy="693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22405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4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4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Char char="•"/>
        <a:defRPr sz="2000">
          <a:solidFill>
            <a:schemeClr val="tx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1600">
          <a:solidFill>
            <a:schemeClr val="tx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Overview of NoSQL Databases</a:t>
            </a:r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smtClean="0"/>
              <a:t>Description</a:t>
            </a:r>
          </a:p>
          <a:p>
            <a:pPr lvl="1"/>
            <a:r>
              <a:rPr lang="en-GB" smtClean="0"/>
              <a:t>The simplest type of NoSQL database</a:t>
            </a:r>
          </a:p>
          <a:p>
            <a:pPr lvl="1"/>
            <a:r>
              <a:rPr lang="en-GB" smtClean="0"/>
              <a:t>Each item in the database is stored as a key/value pair</a:t>
            </a:r>
          </a:p>
          <a:p>
            <a:pPr lvl="1" eaLnBrk="1" hangingPunct="1"/>
            <a:endParaRPr lang="en-GB">
              <a:sym typeface="Wingdings" pitchFamily="2" charset="2"/>
            </a:endParaRPr>
          </a:p>
          <a:p>
            <a:pPr eaLnBrk="1" hangingPunct="1"/>
            <a:r>
              <a:rPr lang="en-GB" smtClean="0">
                <a:sym typeface="Wingdings" pitchFamily="2" charset="2"/>
              </a:rPr>
              <a:t>Accessing data</a:t>
            </a:r>
          </a:p>
          <a:p>
            <a:pPr lvl="1" eaLnBrk="1" hangingPunct="1"/>
            <a:r>
              <a:rPr lang="en-GB" smtClean="0">
                <a:sym typeface="Wingdings" pitchFamily="2" charset="2"/>
              </a:rPr>
              <a:t>Key lookups, like using a map or dictionary in an OO language</a:t>
            </a:r>
          </a:p>
          <a:p>
            <a:pPr lvl="1" eaLnBrk="1" hangingPunct="1"/>
            <a:endParaRPr lang="en-GB">
              <a:sym typeface="Wingdings" pitchFamily="2" charset="2"/>
            </a:endParaRPr>
          </a:p>
          <a:p>
            <a:pPr eaLnBrk="1" hangingPunct="1"/>
            <a:r>
              <a:rPr lang="en-GB" smtClean="0">
                <a:sym typeface="Wingdings" pitchFamily="2" charset="2"/>
              </a:rPr>
              <a:t>Examples of key-value stores</a:t>
            </a:r>
          </a:p>
          <a:p>
            <a:pPr lvl="1" eaLnBrk="1" hangingPunct="1"/>
            <a:r>
              <a:rPr lang="en-GB" smtClean="0">
                <a:sym typeface="Wingdings" pitchFamily="2" charset="2"/>
              </a:rPr>
              <a:t>Redis</a:t>
            </a:r>
          </a:p>
          <a:p>
            <a:pPr lvl="1" eaLnBrk="1" hangingPunct="1"/>
            <a:r>
              <a:rPr lang="en-GB" smtClean="0">
                <a:sym typeface="Wingdings" pitchFamily="2" charset="2"/>
              </a:rPr>
              <a:t>Oracle NoSQL Database</a:t>
            </a:r>
            <a:endParaRPr lang="en-GB" dirty="0" smtClean="0">
              <a:sym typeface="Wingdings" pitchFamily="2" charset="2"/>
            </a:endParaRPr>
          </a:p>
        </p:txBody>
      </p:sp>
      <p:sp>
        <p:nvSpPr>
          <p:cNvPr id="1229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smtClean="0"/>
              <a:t>Key-Value Stores</a:t>
            </a:r>
            <a:endParaRPr lang="en-GB" sz="3400" dirty="0" smtClean="0"/>
          </a:p>
        </p:txBody>
      </p:sp>
      <p:sp>
        <p:nvSpPr>
          <p:cNvPr id="22530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E72B1B0B-EA5D-4CC3-8621-7A5966D7F783}" type="slidenum">
              <a:rPr lang="en-GB"/>
              <a:pPr>
                <a:defRPr/>
              </a:pPr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5890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smtClean="0"/>
              <a:t>Description</a:t>
            </a:r>
          </a:p>
          <a:p>
            <a:pPr lvl="1" eaLnBrk="1" hangingPunct="1"/>
            <a:r>
              <a:rPr lang="en-GB" smtClean="0">
                <a:sym typeface="Wingdings" pitchFamily="2" charset="2"/>
              </a:rPr>
              <a:t>Stores documents of any schema</a:t>
            </a:r>
          </a:p>
          <a:p>
            <a:pPr lvl="1" eaLnBrk="1" hangingPunct="1"/>
            <a:r>
              <a:rPr lang="en-GB" smtClean="0">
                <a:sym typeface="Wingdings" pitchFamily="2" charset="2"/>
              </a:rPr>
              <a:t>Uses encoding formats such as JSON, BSON, YAML, and XML</a:t>
            </a:r>
          </a:p>
          <a:p>
            <a:pPr lvl="1" eaLnBrk="1" hangingPunct="1"/>
            <a:r>
              <a:rPr lang="en-GB" smtClean="0">
                <a:sym typeface="Wingdings" pitchFamily="2" charset="2"/>
              </a:rPr>
              <a:t>Each document has a unique key</a:t>
            </a:r>
          </a:p>
          <a:p>
            <a:pPr lvl="1" eaLnBrk="1" hangingPunct="1"/>
            <a:endParaRPr lang="en-GB">
              <a:sym typeface="Wingdings" pitchFamily="2" charset="2"/>
            </a:endParaRPr>
          </a:p>
          <a:p>
            <a:pPr eaLnBrk="1" hangingPunct="1"/>
            <a:r>
              <a:rPr lang="en-GB" smtClean="0">
                <a:sym typeface="Wingdings" pitchFamily="2" charset="2"/>
              </a:rPr>
              <a:t>Accessing data</a:t>
            </a:r>
          </a:p>
          <a:p>
            <a:pPr lvl="1" eaLnBrk="1" hangingPunct="1"/>
            <a:r>
              <a:rPr lang="en-GB" smtClean="0">
                <a:sym typeface="Wingdings" pitchFamily="2" charset="2"/>
              </a:rPr>
              <a:t>Access documents by unique keys</a:t>
            </a:r>
          </a:p>
          <a:p>
            <a:pPr lvl="1" eaLnBrk="1" hangingPunct="1"/>
            <a:r>
              <a:rPr lang="en-GB" smtClean="0">
                <a:sym typeface="Wingdings" pitchFamily="2" charset="2"/>
              </a:rPr>
              <a:t>Proprietary APIs to perform CRUD operations</a:t>
            </a:r>
          </a:p>
          <a:p>
            <a:pPr lvl="1" eaLnBrk="1" hangingPunct="1"/>
            <a:endParaRPr lang="en-GB">
              <a:sym typeface="Wingdings" pitchFamily="2" charset="2"/>
            </a:endParaRPr>
          </a:p>
          <a:p>
            <a:pPr eaLnBrk="1" hangingPunct="1"/>
            <a:r>
              <a:rPr lang="en-GB" smtClean="0">
                <a:sym typeface="Wingdings" pitchFamily="2" charset="2"/>
              </a:rPr>
              <a:t>Examples of document-oriented databases</a:t>
            </a:r>
          </a:p>
          <a:p>
            <a:pPr lvl="1" eaLnBrk="1" hangingPunct="1"/>
            <a:r>
              <a:rPr lang="en-GB" smtClean="0">
                <a:sym typeface="Wingdings" pitchFamily="2" charset="2"/>
              </a:rPr>
              <a:t>MongoDB</a:t>
            </a:r>
          </a:p>
          <a:p>
            <a:pPr lvl="1" eaLnBrk="1" hangingPunct="1"/>
            <a:r>
              <a:rPr lang="en-GB" smtClean="0">
                <a:sym typeface="Wingdings" pitchFamily="2" charset="2"/>
              </a:rPr>
              <a:t>MarkLogic</a:t>
            </a:r>
          </a:p>
          <a:p>
            <a:pPr lvl="1" eaLnBrk="1" hangingPunct="1"/>
            <a:endParaRPr lang="en-GB" dirty="0" smtClean="0">
              <a:sym typeface="Wingdings" pitchFamily="2" charset="2"/>
            </a:endParaRPr>
          </a:p>
        </p:txBody>
      </p:sp>
      <p:sp>
        <p:nvSpPr>
          <p:cNvPr id="1229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smtClean="0"/>
              <a:t>Document-Oriented Databases</a:t>
            </a:r>
            <a:endParaRPr lang="en-GB" sz="3400" dirty="0" smtClean="0"/>
          </a:p>
        </p:txBody>
      </p:sp>
      <p:sp>
        <p:nvSpPr>
          <p:cNvPr id="22530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E72B1B0B-EA5D-4CC3-8621-7A5966D7F783}" type="slidenum">
              <a:rPr lang="en-GB"/>
              <a:pPr>
                <a:defRPr/>
              </a:pPr>
              <a:t>11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smtClean="0"/>
              <a:t>Description</a:t>
            </a:r>
          </a:p>
          <a:p>
            <a:pPr lvl="1"/>
            <a:r>
              <a:rPr lang="en-GB"/>
              <a:t>Stores data on disk by columns</a:t>
            </a:r>
          </a:p>
          <a:p>
            <a:pPr lvl="1"/>
            <a:r>
              <a:rPr lang="en-GB"/>
              <a:t>All cells of a column are stored together on </a:t>
            </a:r>
            <a:r>
              <a:rPr lang="en-GB" smtClean="0"/>
              <a:t>disk, which optimises many big-data manipulation scenarios</a:t>
            </a:r>
            <a:endParaRPr lang="en-GB"/>
          </a:p>
          <a:p>
            <a:pPr lvl="1" eaLnBrk="1" hangingPunct="1"/>
            <a:endParaRPr lang="en-GB">
              <a:sym typeface="Wingdings" pitchFamily="2" charset="2"/>
            </a:endParaRPr>
          </a:p>
          <a:p>
            <a:pPr eaLnBrk="1" hangingPunct="1"/>
            <a:r>
              <a:rPr lang="en-GB" smtClean="0">
                <a:sym typeface="Wingdings" pitchFamily="2" charset="2"/>
              </a:rPr>
              <a:t>Accessing data</a:t>
            </a:r>
          </a:p>
          <a:p>
            <a:pPr lvl="1" eaLnBrk="1" hangingPunct="1"/>
            <a:r>
              <a:rPr lang="en-GB" smtClean="0">
                <a:sym typeface="Wingdings" pitchFamily="2" charset="2"/>
              </a:rPr>
              <a:t>Proprietary APIs to perform CRUD operations, e.g. Cassandra has the Cassandra Query Language (CQL)</a:t>
            </a:r>
          </a:p>
          <a:p>
            <a:pPr lvl="1" eaLnBrk="1" hangingPunct="1"/>
            <a:endParaRPr lang="en-GB">
              <a:sym typeface="Wingdings" pitchFamily="2" charset="2"/>
            </a:endParaRPr>
          </a:p>
          <a:p>
            <a:pPr eaLnBrk="1" hangingPunct="1"/>
            <a:r>
              <a:rPr lang="en-GB" smtClean="0">
                <a:sym typeface="Wingdings" pitchFamily="2" charset="2"/>
              </a:rPr>
              <a:t>Examples of column-oriented stores</a:t>
            </a:r>
          </a:p>
          <a:p>
            <a:pPr lvl="1" eaLnBrk="1" hangingPunct="1"/>
            <a:r>
              <a:rPr lang="en-GB" smtClean="0">
                <a:sym typeface="Wingdings" pitchFamily="2" charset="2"/>
              </a:rPr>
              <a:t>Apache Cassandra</a:t>
            </a:r>
          </a:p>
          <a:p>
            <a:pPr lvl="1" eaLnBrk="1" hangingPunct="1"/>
            <a:r>
              <a:rPr lang="en-GB" smtClean="0">
                <a:sym typeface="Wingdings" pitchFamily="2" charset="2"/>
              </a:rPr>
              <a:t>HBase</a:t>
            </a:r>
          </a:p>
          <a:p>
            <a:pPr lvl="1" eaLnBrk="1" hangingPunct="1"/>
            <a:endParaRPr lang="en-GB" dirty="0" smtClean="0">
              <a:sym typeface="Wingdings" pitchFamily="2" charset="2"/>
            </a:endParaRPr>
          </a:p>
        </p:txBody>
      </p:sp>
      <p:sp>
        <p:nvSpPr>
          <p:cNvPr id="1229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smtClean="0"/>
              <a:t>Column-Oriented Stores</a:t>
            </a:r>
            <a:endParaRPr lang="en-GB" sz="3400" dirty="0" smtClean="0"/>
          </a:p>
        </p:txBody>
      </p:sp>
      <p:sp>
        <p:nvSpPr>
          <p:cNvPr id="22530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E72B1B0B-EA5D-4CC3-8621-7A5966D7F783}" type="slidenum">
              <a:rPr lang="en-GB"/>
              <a:pPr>
                <a:defRPr/>
              </a:pPr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5328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smtClean="0"/>
              <a:t>Description</a:t>
            </a:r>
          </a:p>
          <a:p>
            <a:pPr lvl="1"/>
            <a:r>
              <a:rPr lang="en-GB" smtClean="0"/>
              <a:t>Intended for data whose relations are well represented as a graph</a:t>
            </a:r>
            <a:endParaRPr lang="en-GB"/>
          </a:p>
          <a:p>
            <a:pPr lvl="1"/>
            <a:r>
              <a:rPr lang="en-GB" smtClean="0"/>
              <a:t>Common use cases include fraud detection, real-time recommendation engines, network and IT operations, etc.</a:t>
            </a:r>
            <a:endParaRPr lang="en-GB"/>
          </a:p>
          <a:p>
            <a:pPr lvl="1" eaLnBrk="1" hangingPunct="1"/>
            <a:endParaRPr lang="en-GB">
              <a:sym typeface="Wingdings" pitchFamily="2" charset="2"/>
            </a:endParaRPr>
          </a:p>
          <a:p>
            <a:pPr eaLnBrk="1" hangingPunct="1"/>
            <a:r>
              <a:rPr lang="en-GB" smtClean="0">
                <a:sym typeface="Wingdings" pitchFamily="2" charset="2"/>
              </a:rPr>
              <a:t>Accessing data</a:t>
            </a:r>
          </a:p>
          <a:p>
            <a:pPr lvl="1" eaLnBrk="1" hangingPunct="1"/>
            <a:r>
              <a:rPr lang="en-GB" smtClean="0">
                <a:sym typeface="Wingdings" pitchFamily="2" charset="2"/>
              </a:rPr>
              <a:t>Graph-bases searches</a:t>
            </a:r>
          </a:p>
          <a:p>
            <a:pPr lvl="1" eaLnBrk="1" hangingPunct="1"/>
            <a:r>
              <a:rPr lang="en-GB" smtClean="0">
                <a:sym typeface="Wingdings" pitchFamily="2" charset="2"/>
              </a:rPr>
              <a:t>APIs available in various standard programming languages such as Java, C++, Scala, and SPARQL</a:t>
            </a:r>
          </a:p>
          <a:p>
            <a:pPr lvl="1" eaLnBrk="1" hangingPunct="1"/>
            <a:endParaRPr lang="en-GB">
              <a:sym typeface="Wingdings" pitchFamily="2" charset="2"/>
            </a:endParaRPr>
          </a:p>
          <a:p>
            <a:pPr eaLnBrk="1" hangingPunct="1"/>
            <a:r>
              <a:rPr lang="en-GB" smtClean="0">
                <a:sym typeface="Wingdings" pitchFamily="2" charset="2"/>
              </a:rPr>
              <a:t>Examples of graph databases</a:t>
            </a:r>
          </a:p>
          <a:p>
            <a:pPr lvl="1" eaLnBrk="1" hangingPunct="1"/>
            <a:r>
              <a:rPr lang="en-GB" smtClean="0">
                <a:sym typeface="Wingdings" pitchFamily="2" charset="2"/>
              </a:rPr>
              <a:t>Neo4j</a:t>
            </a:r>
          </a:p>
          <a:p>
            <a:pPr lvl="1" eaLnBrk="1" hangingPunct="1"/>
            <a:r>
              <a:rPr lang="en-GB" smtClean="0">
                <a:sym typeface="Wingdings" pitchFamily="2" charset="2"/>
              </a:rPr>
              <a:t>ArangoDB</a:t>
            </a:r>
          </a:p>
          <a:p>
            <a:pPr lvl="1" eaLnBrk="1" hangingPunct="1"/>
            <a:endParaRPr lang="en-GB" dirty="0" smtClean="0">
              <a:sym typeface="Wingdings" pitchFamily="2" charset="2"/>
            </a:endParaRPr>
          </a:p>
        </p:txBody>
      </p:sp>
      <p:sp>
        <p:nvSpPr>
          <p:cNvPr id="1229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smtClean="0"/>
              <a:t>Graph Databases</a:t>
            </a:r>
            <a:endParaRPr lang="en-GB" sz="3400" dirty="0" smtClean="0"/>
          </a:p>
        </p:txBody>
      </p:sp>
      <p:sp>
        <p:nvSpPr>
          <p:cNvPr id="22530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E72B1B0B-EA5D-4CC3-8621-7A5966D7F783}" type="slidenum">
              <a:rPr lang="en-GB"/>
              <a:pPr>
                <a:defRPr/>
              </a:pPr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0308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639A3677-20BC-4CEC-8026-522984BE808E}" type="slidenum">
              <a:rPr lang="en-GB"/>
              <a:pPr>
                <a:defRPr/>
              </a:pPr>
              <a:t>14</a:t>
            </a:fld>
            <a:endParaRPr lang="en-GB"/>
          </a:p>
        </p:txBody>
      </p:sp>
      <p:sp>
        <p:nvSpPr>
          <p:cNvPr id="316430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400" dirty="0" smtClean="0"/>
              <a:t>Any Questions?</a:t>
            </a:r>
            <a:endParaRPr lang="en-GB" sz="3400" dirty="0" smtClean="0"/>
          </a:p>
        </p:txBody>
      </p:sp>
      <p:grpSp>
        <p:nvGrpSpPr>
          <p:cNvPr id="3" name="Group 5"/>
          <p:cNvGrpSpPr>
            <a:grpSpLocks noChangeAspect="1"/>
          </p:cNvGrpSpPr>
          <p:nvPr/>
        </p:nvGrpSpPr>
        <p:grpSpPr bwMode="auto">
          <a:xfrm>
            <a:off x="2358846" y="1860319"/>
            <a:ext cx="4120772" cy="4040965"/>
            <a:chOff x="1332" y="995"/>
            <a:chExt cx="2685" cy="2633"/>
          </a:xfrm>
        </p:grpSpPr>
        <p:sp>
          <p:nvSpPr>
            <p:cNvPr id="5" name="AutoShape 4"/>
            <p:cNvSpPr>
              <a:spLocks noChangeAspect="1" noChangeArrowheads="1" noTextEdit="1"/>
            </p:cNvSpPr>
            <p:nvPr/>
          </p:nvSpPr>
          <p:spPr bwMode="auto">
            <a:xfrm>
              <a:off x="1332" y="995"/>
              <a:ext cx="2685" cy="26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" name="Freeform 6"/>
            <p:cNvSpPr>
              <a:spLocks/>
            </p:cNvSpPr>
            <p:nvPr/>
          </p:nvSpPr>
          <p:spPr bwMode="auto">
            <a:xfrm>
              <a:off x="2136" y="1471"/>
              <a:ext cx="1086" cy="1690"/>
            </a:xfrm>
            <a:custGeom>
              <a:avLst/>
              <a:gdLst>
                <a:gd name="T0" fmla="*/ 370 w 1086"/>
                <a:gd name="T1" fmla="*/ 456 h 1690"/>
                <a:gd name="T2" fmla="*/ 479 w 1086"/>
                <a:gd name="T3" fmla="*/ 342 h 1690"/>
                <a:gd name="T4" fmla="*/ 672 w 1086"/>
                <a:gd name="T5" fmla="*/ 413 h 1690"/>
                <a:gd name="T6" fmla="*/ 655 w 1086"/>
                <a:gd name="T7" fmla="*/ 604 h 1690"/>
                <a:gd name="T8" fmla="*/ 422 w 1086"/>
                <a:gd name="T9" fmla="*/ 752 h 1690"/>
                <a:gd name="T10" fmla="*/ 379 w 1086"/>
                <a:gd name="T11" fmla="*/ 1171 h 1690"/>
                <a:gd name="T12" fmla="*/ 422 w 1086"/>
                <a:gd name="T13" fmla="*/ 1302 h 1690"/>
                <a:gd name="T14" fmla="*/ 345 w 1086"/>
                <a:gd name="T15" fmla="*/ 1447 h 1690"/>
                <a:gd name="T16" fmla="*/ 362 w 1086"/>
                <a:gd name="T17" fmla="*/ 1596 h 1690"/>
                <a:gd name="T18" fmla="*/ 527 w 1086"/>
                <a:gd name="T19" fmla="*/ 1690 h 1690"/>
                <a:gd name="T20" fmla="*/ 741 w 1086"/>
                <a:gd name="T21" fmla="*/ 1621 h 1690"/>
                <a:gd name="T22" fmla="*/ 809 w 1086"/>
                <a:gd name="T23" fmla="*/ 1447 h 1690"/>
                <a:gd name="T24" fmla="*/ 724 w 1086"/>
                <a:gd name="T25" fmla="*/ 1282 h 1690"/>
                <a:gd name="T26" fmla="*/ 818 w 1086"/>
                <a:gd name="T27" fmla="*/ 1188 h 1690"/>
                <a:gd name="T28" fmla="*/ 818 w 1086"/>
                <a:gd name="T29" fmla="*/ 957 h 1690"/>
                <a:gd name="T30" fmla="*/ 1060 w 1086"/>
                <a:gd name="T31" fmla="*/ 761 h 1690"/>
                <a:gd name="T32" fmla="*/ 1086 w 1086"/>
                <a:gd name="T33" fmla="*/ 464 h 1690"/>
                <a:gd name="T34" fmla="*/ 929 w 1086"/>
                <a:gd name="T35" fmla="*/ 145 h 1690"/>
                <a:gd name="T36" fmla="*/ 621 w 1086"/>
                <a:gd name="T37" fmla="*/ 0 h 1690"/>
                <a:gd name="T38" fmla="*/ 276 w 1086"/>
                <a:gd name="T39" fmla="*/ 94 h 1690"/>
                <a:gd name="T40" fmla="*/ 77 w 1086"/>
                <a:gd name="T41" fmla="*/ 285 h 1690"/>
                <a:gd name="T42" fmla="*/ 0 w 1086"/>
                <a:gd name="T43" fmla="*/ 578 h 1690"/>
                <a:gd name="T44" fmla="*/ 8 w 1086"/>
                <a:gd name="T45" fmla="*/ 752 h 1690"/>
                <a:gd name="T46" fmla="*/ 362 w 1086"/>
                <a:gd name="T47" fmla="*/ 732 h 1690"/>
                <a:gd name="T48" fmla="*/ 370 w 1086"/>
                <a:gd name="T49" fmla="*/ 456 h 16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86" h="1690">
                  <a:moveTo>
                    <a:pt x="370" y="456"/>
                  </a:moveTo>
                  <a:lnTo>
                    <a:pt x="479" y="342"/>
                  </a:lnTo>
                  <a:lnTo>
                    <a:pt x="672" y="413"/>
                  </a:lnTo>
                  <a:lnTo>
                    <a:pt x="655" y="604"/>
                  </a:lnTo>
                  <a:lnTo>
                    <a:pt x="422" y="752"/>
                  </a:lnTo>
                  <a:lnTo>
                    <a:pt x="379" y="1171"/>
                  </a:lnTo>
                  <a:lnTo>
                    <a:pt x="422" y="1302"/>
                  </a:lnTo>
                  <a:lnTo>
                    <a:pt x="345" y="1447"/>
                  </a:lnTo>
                  <a:lnTo>
                    <a:pt x="362" y="1596"/>
                  </a:lnTo>
                  <a:lnTo>
                    <a:pt x="527" y="1690"/>
                  </a:lnTo>
                  <a:lnTo>
                    <a:pt x="741" y="1621"/>
                  </a:lnTo>
                  <a:lnTo>
                    <a:pt x="809" y="1447"/>
                  </a:lnTo>
                  <a:lnTo>
                    <a:pt x="724" y="1282"/>
                  </a:lnTo>
                  <a:lnTo>
                    <a:pt x="818" y="1188"/>
                  </a:lnTo>
                  <a:lnTo>
                    <a:pt x="818" y="957"/>
                  </a:lnTo>
                  <a:lnTo>
                    <a:pt x="1060" y="761"/>
                  </a:lnTo>
                  <a:lnTo>
                    <a:pt x="1086" y="464"/>
                  </a:lnTo>
                  <a:lnTo>
                    <a:pt x="929" y="145"/>
                  </a:lnTo>
                  <a:lnTo>
                    <a:pt x="621" y="0"/>
                  </a:lnTo>
                  <a:lnTo>
                    <a:pt x="276" y="94"/>
                  </a:lnTo>
                  <a:lnTo>
                    <a:pt x="77" y="285"/>
                  </a:lnTo>
                  <a:lnTo>
                    <a:pt x="0" y="578"/>
                  </a:lnTo>
                  <a:lnTo>
                    <a:pt x="8" y="752"/>
                  </a:lnTo>
                  <a:lnTo>
                    <a:pt x="362" y="732"/>
                  </a:lnTo>
                  <a:lnTo>
                    <a:pt x="370" y="456"/>
                  </a:lnTo>
                  <a:close/>
                </a:path>
              </a:pathLst>
            </a:custGeom>
            <a:solidFill>
              <a:srgbClr val="33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" name="Freeform 7"/>
            <p:cNvSpPr>
              <a:spLocks/>
            </p:cNvSpPr>
            <p:nvPr/>
          </p:nvSpPr>
          <p:spPr bwMode="auto">
            <a:xfrm>
              <a:off x="2198" y="1539"/>
              <a:ext cx="964" cy="1180"/>
            </a:xfrm>
            <a:custGeom>
              <a:avLst/>
              <a:gdLst>
                <a:gd name="T0" fmla="*/ 0 w 964"/>
                <a:gd name="T1" fmla="*/ 596 h 1180"/>
                <a:gd name="T2" fmla="*/ 140 w 964"/>
                <a:gd name="T3" fmla="*/ 570 h 1180"/>
                <a:gd name="T4" fmla="*/ 220 w 964"/>
                <a:gd name="T5" fmla="*/ 596 h 1180"/>
                <a:gd name="T6" fmla="*/ 214 w 964"/>
                <a:gd name="T7" fmla="*/ 433 h 1180"/>
                <a:gd name="T8" fmla="*/ 274 w 964"/>
                <a:gd name="T9" fmla="*/ 251 h 1180"/>
                <a:gd name="T10" fmla="*/ 508 w 964"/>
                <a:gd name="T11" fmla="*/ 183 h 1180"/>
                <a:gd name="T12" fmla="*/ 619 w 964"/>
                <a:gd name="T13" fmla="*/ 260 h 1180"/>
                <a:gd name="T14" fmla="*/ 739 w 964"/>
                <a:gd name="T15" fmla="*/ 379 h 1180"/>
                <a:gd name="T16" fmla="*/ 705 w 964"/>
                <a:gd name="T17" fmla="*/ 587 h 1180"/>
                <a:gd name="T18" fmla="*/ 482 w 964"/>
                <a:gd name="T19" fmla="*/ 684 h 1180"/>
                <a:gd name="T20" fmla="*/ 422 w 964"/>
                <a:gd name="T21" fmla="*/ 829 h 1180"/>
                <a:gd name="T22" fmla="*/ 439 w 964"/>
                <a:gd name="T23" fmla="*/ 978 h 1180"/>
                <a:gd name="T24" fmla="*/ 411 w 964"/>
                <a:gd name="T25" fmla="*/ 1180 h 1180"/>
                <a:gd name="T26" fmla="*/ 633 w 964"/>
                <a:gd name="T27" fmla="*/ 1180 h 1180"/>
                <a:gd name="T28" fmla="*/ 662 w 964"/>
                <a:gd name="T29" fmla="*/ 1029 h 1180"/>
                <a:gd name="T30" fmla="*/ 645 w 964"/>
                <a:gd name="T31" fmla="*/ 855 h 1180"/>
                <a:gd name="T32" fmla="*/ 781 w 964"/>
                <a:gd name="T33" fmla="*/ 761 h 1180"/>
                <a:gd name="T34" fmla="*/ 884 w 964"/>
                <a:gd name="T35" fmla="*/ 710 h 1180"/>
                <a:gd name="T36" fmla="*/ 964 w 964"/>
                <a:gd name="T37" fmla="*/ 485 h 1180"/>
                <a:gd name="T38" fmla="*/ 893 w 964"/>
                <a:gd name="T39" fmla="*/ 242 h 1180"/>
                <a:gd name="T40" fmla="*/ 653 w 964"/>
                <a:gd name="T41" fmla="*/ 0 h 1180"/>
                <a:gd name="T42" fmla="*/ 360 w 964"/>
                <a:gd name="T43" fmla="*/ 20 h 1180"/>
                <a:gd name="T44" fmla="*/ 126 w 964"/>
                <a:gd name="T45" fmla="*/ 166 h 1180"/>
                <a:gd name="T46" fmla="*/ 23 w 964"/>
                <a:gd name="T47" fmla="*/ 348 h 1180"/>
                <a:gd name="T48" fmla="*/ 0 w 964"/>
                <a:gd name="T49" fmla="*/ 596 h 1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964" h="1180">
                  <a:moveTo>
                    <a:pt x="0" y="596"/>
                  </a:moveTo>
                  <a:lnTo>
                    <a:pt x="140" y="570"/>
                  </a:lnTo>
                  <a:lnTo>
                    <a:pt x="220" y="596"/>
                  </a:lnTo>
                  <a:lnTo>
                    <a:pt x="214" y="433"/>
                  </a:lnTo>
                  <a:lnTo>
                    <a:pt x="274" y="251"/>
                  </a:lnTo>
                  <a:lnTo>
                    <a:pt x="508" y="183"/>
                  </a:lnTo>
                  <a:lnTo>
                    <a:pt x="619" y="260"/>
                  </a:lnTo>
                  <a:lnTo>
                    <a:pt x="739" y="379"/>
                  </a:lnTo>
                  <a:lnTo>
                    <a:pt x="705" y="587"/>
                  </a:lnTo>
                  <a:lnTo>
                    <a:pt x="482" y="684"/>
                  </a:lnTo>
                  <a:lnTo>
                    <a:pt x="422" y="829"/>
                  </a:lnTo>
                  <a:lnTo>
                    <a:pt x="439" y="978"/>
                  </a:lnTo>
                  <a:lnTo>
                    <a:pt x="411" y="1180"/>
                  </a:lnTo>
                  <a:lnTo>
                    <a:pt x="633" y="1180"/>
                  </a:lnTo>
                  <a:lnTo>
                    <a:pt x="662" y="1029"/>
                  </a:lnTo>
                  <a:lnTo>
                    <a:pt x="645" y="855"/>
                  </a:lnTo>
                  <a:lnTo>
                    <a:pt x="781" y="761"/>
                  </a:lnTo>
                  <a:lnTo>
                    <a:pt x="884" y="710"/>
                  </a:lnTo>
                  <a:lnTo>
                    <a:pt x="964" y="485"/>
                  </a:lnTo>
                  <a:lnTo>
                    <a:pt x="893" y="242"/>
                  </a:lnTo>
                  <a:lnTo>
                    <a:pt x="653" y="0"/>
                  </a:lnTo>
                  <a:lnTo>
                    <a:pt x="360" y="20"/>
                  </a:lnTo>
                  <a:lnTo>
                    <a:pt x="126" y="166"/>
                  </a:lnTo>
                  <a:lnTo>
                    <a:pt x="23" y="348"/>
                  </a:lnTo>
                  <a:lnTo>
                    <a:pt x="0" y="596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" name="Freeform 8"/>
            <p:cNvSpPr>
              <a:spLocks/>
            </p:cNvSpPr>
            <p:nvPr/>
          </p:nvSpPr>
          <p:spPr bwMode="auto">
            <a:xfrm>
              <a:off x="2549" y="2807"/>
              <a:ext cx="311" cy="268"/>
            </a:xfrm>
            <a:custGeom>
              <a:avLst/>
              <a:gdLst>
                <a:gd name="T0" fmla="*/ 111 w 311"/>
                <a:gd name="T1" fmla="*/ 0 h 268"/>
                <a:gd name="T2" fmla="*/ 23 w 311"/>
                <a:gd name="T3" fmla="*/ 49 h 268"/>
                <a:gd name="T4" fmla="*/ 0 w 311"/>
                <a:gd name="T5" fmla="*/ 180 h 268"/>
                <a:gd name="T6" fmla="*/ 68 w 311"/>
                <a:gd name="T7" fmla="*/ 268 h 268"/>
                <a:gd name="T8" fmla="*/ 242 w 311"/>
                <a:gd name="T9" fmla="*/ 268 h 268"/>
                <a:gd name="T10" fmla="*/ 311 w 311"/>
                <a:gd name="T11" fmla="*/ 163 h 268"/>
                <a:gd name="T12" fmla="*/ 251 w 311"/>
                <a:gd name="T13" fmla="*/ 35 h 268"/>
                <a:gd name="T14" fmla="*/ 111 w 311"/>
                <a:gd name="T15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1" h="268">
                  <a:moveTo>
                    <a:pt x="111" y="0"/>
                  </a:moveTo>
                  <a:lnTo>
                    <a:pt x="23" y="49"/>
                  </a:lnTo>
                  <a:lnTo>
                    <a:pt x="0" y="180"/>
                  </a:lnTo>
                  <a:lnTo>
                    <a:pt x="68" y="268"/>
                  </a:lnTo>
                  <a:lnTo>
                    <a:pt x="242" y="268"/>
                  </a:lnTo>
                  <a:lnTo>
                    <a:pt x="311" y="163"/>
                  </a:lnTo>
                  <a:lnTo>
                    <a:pt x="251" y="35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rgbClr val="66F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" name="Freeform 9"/>
            <p:cNvSpPr>
              <a:spLocks/>
            </p:cNvSpPr>
            <p:nvPr/>
          </p:nvSpPr>
          <p:spPr bwMode="auto">
            <a:xfrm>
              <a:off x="1332" y="995"/>
              <a:ext cx="2685" cy="2633"/>
            </a:xfrm>
            <a:custGeom>
              <a:avLst/>
              <a:gdLst>
                <a:gd name="T0" fmla="*/ 1673 w 2685"/>
                <a:gd name="T1" fmla="*/ 0 h 2633"/>
                <a:gd name="T2" fmla="*/ 1140 w 2685"/>
                <a:gd name="T3" fmla="*/ 9 h 2633"/>
                <a:gd name="T4" fmla="*/ 735 w 2685"/>
                <a:gd name="T5" fmla="*/ 140 h 2633"/>
                <a:gd name="T6" fmla="*/ 319 w 2685"/>
                <a:gd name="T7" fmla="*/ 407 h 2633"/>
                <a:gd name="T8" fmla="*/ 128 w 2685"/>
                <a:gd name="T9" fmla="*/ 795 h 2633"/>
                <a:gd name="T10" fmla="*/ 43 w 2685"/>
                <a:gd name="T11" fmla="*/ 1191 h 2633"/>
                <a:gd name="T12" fmla="*/ 0 w 2685"/>
                <a:gd name="T13" fmla="*/ 1590 h 2633"/>
                <a:gd name="T14" fmla="*/ 191 w 2685"/>
                <a:gd name="T15" fmla="*/ 1881 h 2633"/>
                <a:gd name="T16" fmla="*/ 425 w 2685"/>
                <a:gd name="T17" fmla="*/ 2268 h 2633"/>
                <a:gd name="T18" fmla="*/ 969 w 2685"/>
                <a:gd name="T19" fmla="*/ 2579 h 2633"/>
                <a:gd name="T20" fmla="*/ 1491 w 2685"/>
                <a:gd name="T21" fmla="*/ 2633 h 2633"/>
                <a:gd name="T22" fmla="*/ 1856 w 2685"/>
                <a:gd name="T23" fmla="*/ 2528 h 2633"/>
                <a:gd name="T24" fmla="*/ 2081 w 2685"/>
                <a:gd name="T25" fmla="*/ 2399 h 2633"/>
                <a:gd name="T26" fmla="*/ 2320 w 2685"/>
                <a:gd name="T27" fmla="*/ 2311 h 2633"/>
                <a:gd name="T28" fmla="*/ 2409 w 2685"/>
                <a:gd name="T29" fmla="*/ 2097 h 2633"/>
                <a:gd name="T30" fmla="*/ 2617 w 2685"/>
                <a:gd name="T31" fmla="*/ 1758 h 2633"/>
                <a:gd name="T32" fmla="*/ 2685 w 2685"/>
                <a:gd name="T33" fmla="*/ 1356 h 2633"/>
                <a:gd name="T34" fmla="*/ 2625 w 2685"/>
                <a:gd name="T35" fmla="*/ 898 h 2633"/>
                <a:gd name="T36" fmla="*/ 2460 w 2685"/>
                <a:gd name="T37" fmla="*/ 442 h 2633"/>
                <a:gd name="T38" fmla="*/ 2235 w 2685"/>
                <a:gd name="T39" fmla="*/ 268 h 2633"/>
                <a:gd name="T40" fmla="*/ 1958 w 2685"/>
                <a:gd name="T41" fmla="*/ 43 h 2633"/>
                <a:gd name="T42" fmla="*/ 1813 w 2685"/>
                <a:gd name="T43" fmla="*/ 407 h 2633"/>
                <a:gd name="T44" fmla="*/ 2163 w 2685"/>
                <a:gd name="T45" fmla="*/ 664 h 2633"/>
                <a:gd name="T46" fmla="*/ 2300 w 2685"/>
                <a:gd name="T47" fmla="*/ 881 h 2633"/>
                <a:gd name="T48" fmla="*/ 2383 w 2685"/>
                <a:gd name="T49" fmla="*/ 1180 h 2633"/>
                <a:gd name="T50" fmla="*/ 2286 w 2685"/>
                <a:gd name="T51" fmla="*/ 1664 h 2633"/>
                <a:gd name="T52" fmla="*/ 2081 w 2685"/>
                <a:gd name="T53" fmla="*/ 2017 h 2633"/>
                <a:gd name="T54" fmla="*/ 1873 w 2685"/>
                <a:gd name="T55" fmla="*/ 2131 h 2633"/>
                <a:gd name="T56" fmla="*/ 1639 w 2685"/>
                <a:gd name="T57" fmla="*/ 2243 h 2633"/>
                <a:gd name="T58" fmla="*/ 1263 w 2685"/>
                <a:gd name="T59" fmla="*/ 2285 h 2633"/>
                <a:gd name="T60" fmla="*/ 847 w 2685"/>
                <a:gd name="T61" fmla="*/ 2200 h 2633"/>
                <a:gd name="T62" fmla="*/ 519 w 2685"/>
                <a:gd name="T63" fmla="*/ 1838 h 2633"/>
                <a:gd name="T64" fmla="*/ 371 w 2685"/>
                <a:gd name="T65" fmla="*/ 1596 h 2633"/>
                <a:gd name="T66" fmla="*/ 362 w 2685"/>
                <a:gd name="T67" fmla="*/ 1217 h 2633"/>
                <a:gd name="T68" fmla="*/ 442 w 2685"/>
                <a:gd name="T69" fmla="*/ 898 h 2633"/>
                <a:gd name="T70" fmla="*/ 656 w 2685"/>
                <a:gd name="T71" fmla="*/ 630 h 2633"/>
                <a:gd name="T72" fmla="*/ 775 w 2685"/>
                <a:gd name="T73" fmla="*/ 459 h 2633"/>
                <a:gd name="T74" fmla="*/ 1063 w 2685"/>
                <a:gd name="T75" fmla="*/ 388 h 2633"/>
                <a:gd name="T76" fmla="*/ 1371 w 2685"/>
                <a:gd name="T77" fmla="*/ 276 h 2633"/>
                <a:gd name="T78" fmla="*/ 1813 w 2685"/>
                <a:gd name="T79" fmla="*/ 407 h 2633"/>
                <a:gd name="T80" fmla="*/ 1958 w 2685"/>
                <a:gd name="T81" fmla="*/ 43 h 2633"/>
                <a:gd name="T82" fmla="*/ 1673 w 2685"/>
                <a:gd name="T83" fmla="*/ 0 h 26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685" h="2633">
                  <a:moveTo>
                    <a:pt x="1673" y="0"/>
                  </a:moveTo>
                  <a:lnTo>
                    <a:pt x="1140" y="9"/>
                  </a:lnTo>
                  <a:lnTo>
                    <a:pt x="735" y="140"/>
                  </a:lnTo>
                  <a:lnTo>
                    <a:pt x="319" y="407"/>
                  </a:lnTo>
                  <a:lnTo>
                    <a:pt x="128" y="795"/>
                  </a:lnTo>
                  <a:lnTo>
                    <a:pt x="43" y="1191"/>
                  </a:lnTo>
                  <a:lnTo>
                    <a:pt x="0" y="1590"/>
                  </a:lnTo>
                  <a:lnTo>
                    <a:pt x="191" y="1881"/>
                  </a:lnTo>
                  <a:lnTo>
                    <a:pt x="425" y="2268"/>
                  </a:lnTo>
                  <a:lnTo>
                    <a:pt x="969" y="2579"/>
                  </a:lnTo>
                  <a:lnTo>
                    <a:pt x="1491" y="2633"/>
                  </a:lnTo>
                  <a:lnTo>
                    <a:pt x="1856" y="2528"/>
                  </a:lnTo>
                  <a:lnTo>
                    <a:pt x="2081" y="2399"/>
                  </a:lnTo>
                  <a:lnTo>
                    <a:pt x="2320" y="2311"/>
                  </a:lnTo>
                  <a:lnTo>
                    <a:pt x="2409" y="2097"/>
                  </a:lnTo>
                  <a:lnTo>
                    <a:pt x="2617" y="1758"/>
                  </a:lnTo>
                  <a:lnTo>
                    <a:pt x="2685" y="1356"/>
                  </a:lnTo>
                  <a:lnTo>
                    <a:pt x="2625" y="898"/>
                  </a:lnTo>
                  <a:lnTo>
                    <a:pt x="2460" y="442"/>
                  </a:lnTo>
                  <a:lnTo>
                    <a:pt x="2235" y="268"/>
                  </a:lnTo>
                  <a:lnTo>
                    <a:pt x="1958" y="43"/>
                  </a:lnTo>
                  <a:lnTo>
                    <a:pt x="1813" y="407"/>
                  </a:lnTo>
                  <a:lnTo>
                    <a:pt x="2163" y="664"/>
                  </a:lnTo>
                  <a:lnTo>
                    <a:pt x="2300" y="881"/>
                  </a:lnTo>
                  <a:lnTo>
                    <a:pt x="2383" y="1180"/>
                  </a:lnTo>
                  <a:lnTo>
                    <a:pt x="2286" y="1664"/>
                  </a:lnTo>
                  <a:lnTo>
                    <a:pt x="2081" y="2017"/>
                  </a:lnTo>
                  <a:lnTo>
                    <a:pt x="1873" y="2131"/>
                  </a:lnTo>
                  <a:lnTo>
                    <a:pt x="1639" y="2243"/>
                  </a:lnTo>
                  <a:lnTo>
                    <a:pt x="1263" y="2285"/>
                  </a:lnTo>
                  <a:lnTo>
                    <a:pt x="847" y="2200"/>
                  </a:lnTo>
                  <a:lnTo>
                    <a:pt x="519" y="1838"/>
                  </a:lnTo>
                  <a:lnTo>
                    <a:pt x="371" y="1596"/>
                  </a:lnTo>
                  <a:lnTo>
                    <a:pt x="362" y="1217"/>
                  </a:lnTo>
                  <a:lnTo>
                    <a:pt x="442" y="898"/>
                  </a:lnTo>
                  <a:lnTo>
                    <a:pt x="656" y="630"/>
                  </a:lnTo>
                  <a:lnTo>
                    <a:pt x="775" y="459"/>
                  </a:lnTo>
                  <a:lnTo>
                    <a:pt x="1063" y="388"/>
                  </a:lnTo>
                  <a:lnTo>
                    <a:pt x="1371" y="276"/>
                  </a:lnTo>
                  <a:lnTo>
                    <a:pt x="1813" y="407"/>
                  </a:lnTo>
                  <a:lnTo>
                    <a:pt x="1958" y="43"/>
                  </a:lnTo>
                  <a:lnTo>
                    <a:pt x="1673" y="0"/>
                  </a:lnTo>
                  <a:close/>
                </a:path>
              </a:pathLst>
            </a:custGeom>
            <a:solidFill>
              <a:srgbClr val="33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" name="Freeform 10"/>
            <p:cNvSpPr>
              <a:spLocks/>
            </p:cNvSpPr>
            <p:nvPr/>
          </p:nvSpPr>
          <p:spPr bwMode="auto">
            <a:xfrm>
              <a:off x="1409" y="1038"/>
              <a:ext cx="2542" cy="2527"/>
            </a:xfrm>
            <a:custGeom>
              <a:avLst/>
              <a:gdLst>
                <a:gd name="T0" fmla="*/ 1374 w 2542"/>
                <a:gd name="T1" fmla="*/ 182 h 2527"/>
                <a:gd name="T2" fmla="*/ 1080 w 2542"/>
                <a:gd name="T3" fmla="*/ 182 h 2527"/>
                <a:gd name="T4" fmla="*/ 650 w 2542"/>
                <a:gd name="T5" fmla="*/ 353 h 2527"/>
                <a:gd name="T6" fmla="*/ 382 w 2542"/>
                <a:gd name="T7" fmla="*/ 649 h 2527"/>
                <a:gd name="T8" fmla="*/ 251 w 2542"/>
                <a:gd name="T9" fmla="*/ 1028 h 2527"/>
                <a:gd name="T10" fmla="*/ 174 w 2542"/>
                <a:gd name="T11" fmla="*/ 1339 h 2527"/>
                <a:gd name="T12" fmla="*/ 348 w 2542"/>
                <a:gd name="T13" fmla="*/ 1821 h 2527"/>
                <a:gd name="T14" fmla="*/ 553 w 2542"/>
                <a:gd name="T15" fmla="*/ 1992 h 2527"/>
                <a:gd name="T16" fmla="*/ 693 w 2542"/>
                <a:gd name="T17" fmla="*/ 2174 h 2527"/>
                <a:gd name="T18" fmla="*/ 1012 w 2542"/>
                <a:gd name="T19" fmla="*/ 2279 h 2527"/>
                <a:gd name="T20" fmla="*/ 1314 w 2542"/>
                <a:gd name="T21" fmla="*/ 2348 h 2527"/>
                <a:gd name="T22" fmla="*/ 1898 w 2542"/>
                <a:gd name="T23" fmla="*/ 2148 h 2527"/>
                <a:gd name="T24" fmla="*/ 2243 w 2542"/>
                <a:gd name="T25" fmla="*/ 1804 h 2527"/>
                <a:gd name="T26" fmla="*/ 2374 w 2542"/>
                <a:gd name="T27" fmla="*/ 1330 h 2527"/>
                <a:gd name="T28" fmla="*/ 2374 w 2542"/>
                <a:gd name="T29" fmla="*/ 934 h 2527"/>
                <a:gd name="T30" fmla="*/ 2209 w 2542"/>
                <a:gd name="T31" fmla="*/ 667 h 2527"/>
                <a:gd name="T32" fmla="*/ 1978 w 2542"/>
                <a:gd name="T33" fmla="*/ 373 h 2527"/>
                <a:gd name="T34" fmla="*/ 1374 w 2542"/>
                <a:gd name="T35" fmla="*/ 182 h 2527"/>
                <a:gd name="T36" fmla="*/ 1345 w 2542"/>
                <a:gd name="T37" fmla="*/ 0 h 2527"/>
                <a:gd name="T38" fmla="*/ 1619 w 2542"/>
                <a:gd name="T39" fmla="*/ 42 h 2527"/>
                <a:gd name="T40" fmla="*/ 1987 w 2542"/>
                <a:gd name="T41" fmla="*/ 148 h 2527"/>
                <a:gd name="T42" fmla="*/ 2175 w 2542"/>
                <a:gd name="T43" fmla="*/ 367 h 2527"/>
                <a:gd name="T44" fmla="*/ 2417 w 2542"/>
                <a:gd name="T45" fmla="*/ 612 h 2527"/>
                <a:gd name="T46" fmla="*/ 2542 w 2542"/>
                <a:gd name="T47" fmla="*/ 1148 h 2527"/>
                <a:gd name="T48" fmla="*/ 2520 w 2542"/>
                <a:gd name="T49" fmla="*/ 1536 h 2527"/>
                <a:gd name="T50" fmla="*/ 2357 w 2542"/>
                <a:gd name="T51" fmla="*/ 1880 h 2527"/>
                <a:gd name="T52" fmla="*/ 2123 w 2542"/>
                <a:gd name="T53" fmla="*/ 2183 h 2527"/>
                <a:gd name="T54" fmla="*/ 1613 w 2542"/>
                <a:gd name="T55" fmla="*/ 2450 h 2527"/>
                <a:gd name="T56" fmla="*/ 1208 w 2542"/>
                <a:gd name="T57" fmla="*/ 2527 h 2527"/>
                <a:gd name="T58" fmla="*/ 770 w 2542"/>
                <a:gd name="T59" fmla="*/ 2422 h 2527"/>
                <a:gd name="T60" fmla="*/ 294 w 2542"/>
                <a:gd name="T61" fmla="*/ 2020 h 2527"/>
                <a:gd name="T62" fmla="*/ 0 w 2542"/>
                <a:gd name="T63" fmla="*/ 1348 h 2527"/>
                <a:gd name="T64" fmla="*/ 114 w 2542"/>
                <a:gd name="T65" fmla="*/ 926 h 2527"/>
                <a:gd name="T66" fmla="*/ 191 w 2542"/>
                <a:gd name="T67" fmla="*/ 544 h 2527"/>
                <a:gd name="T68" fmla="*/ 490 w 2542"/>
                <a:gd name="T69" fmla="*/ 276 h 2527"/>
                <a:gd name="T70" fmla="*/ 824 w 2542"/>
                <a:gd name="T71" fmla="*/ 85 h 2527"/>
                <a:gd name="T72" fmla="*/ 1345 w 2542"/>
                <a:gd name="T73" fmla="*/ 0 h 2527"/>
                <a:gd name="T74" fmla="*/ 1374 w 2542"/>
                <a:gd name="T75" fmla="*/ 182 h 25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542" h="2527">
                  <a:moveTo>
                    <a:pt x="1374" y="182"/>
                  </a:moveTo>
                  <a:lnTo>
                    <a:pt x="1080" y="182"/>
                  </a:lnTo>
                  <a:lnTo>
                    <a:pt x="650" y="353"/>
                  </a:lnTo>
                  <a:lnTo>
                    <a:pt x="382" y="649"/>
                  </a:lnTo>
                  <a:lnTo>
                    <a:pt x="251" y="1028"/>
                  </a:lnTo>
                  <a:lnTo>
                    <a:pt x="174" y="1339"/>
                  </a:lnTo>
                  <a:lnTo>
                    <a:pt x="348" y="1821"/>
                  </a:lnTo>
                  <a:lnTo>
                    <a:pt x="553" y="1992"/>
                  </a:lnTo>
                  <a:lnTo>
                    <a:pt x="693" y="2174"/>
                  </a:lnTo>
                  <a:lnTo>
                    <a:pt x="1012" y="2279"/>
                  </a:lnTo>
                  <a:lnTo>
                    <a:pt x="1314" y="2348"/>
                  </a:lnTo>
                  <a:lnTo>
                    <a:pt x="1898" y="2148"/>
                  </a:lnTo>
                  <a:lnTo>
                    <a:pt x="2243" y="1804"/>
                  </a:lnTo>
                  <a:lnTo>
                    <a:pt x="2374" y="1330"/>
                  </a:lnTo>
                  <a:lnTo>
                    <a:pt x="2374" y="934"/>
                  </a:lnTo>
                  <a:lnTo>
                    <a:pt x="2209" y="667"/>
                  </a:lnTo>
                  <a:lnTo>
                    <a:pt x="1978" y="373"/>
                  </a:lnTo>
                  <a:lnTo>
                    <a:pt x="1374" y="182"/>
                  </a:lnTo>
                  <a:lnTo>
                    <a:pt x="1345" y="0"/>
                  </a:lnTo>
                  <a:lnTo>
                    <a:pt x="1619" y="42"/>
                  </a:lnTo>
                  <a:lnTo>
                    <a:pt x="1987" y="148"/>
                  </a:lnTo>
                  <a:lnTo>
                    <a:pt x="2175" y="367"/>
                  </a:lnTo>
                  <a:lnTo>
                    <a:pt x="2417" y="612"/>
                  </a:lnTo>
                  <a:lnTo>
                    <a:pt x="2542" y="1148"/>
                  </a:lnTo>
                  <a:lnTo>
                    <a:pt x="2520" y="1536"/>
                  </a:lnTo>
                  <a:lnTo>
                    <a:pt x="2357" y="1880"/>
                  </a:lnTo>
                  <a:lnTo>
                    <a:pt x="2123" y="2183"/>
                  </a:lnTo>
                  <a:lnTo>
                    <a:pt x="1613" y="2450"/>
                  </a:lnTo>
                  <a:lnTo>
                    <a:pt x="1208" y="2527"/>
                  </a:lnTo>
                  <a:lnTo>
                    <a:pt x="770" y="2422"/>
                  </a:lnTo>
                  <a:lnTo>
                    <a:pt x="294" y="2020"/>
                  </a:lnTo>
                  <a:lnTo>
                    <a:pt x="0" y="1348"/>
                  </a:lnTo>
                  <a:lnTo>
                    <a:pt x="114" y="926"/>
                  </a:lnTo>
                  <a:lnTo>
                    <a:pt x="191" y="544"/>
                  </a:lnTo>
                  <a:lnTo>
                    <a:pt x="490" y="276"/>
                  </a:lnTo>
                  <a:lnTo>
                    <a:pt x="824" y="85"/>
                  </a:lnTo>
                  <a:lnTo>
                    <a:pt x="1345" y="0"/>
                  </a:lnTo>
                  <a:lnTo>
                    <a:pt x="1374" y="182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38154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5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 eaLnBrk="1" hangingPunct="1">
              <a:buFont typeface="Tahoma" pitchFamily="34" charset="0"/>
              <a:buAutoNum type="arabicPeriod"/>
            </a:pPr>
            <a:r>
              <a:rPr lang="en-GB"/>
              <a:t>Setting the </a:t>
            </a:r>
            <a:r>
              <a:rPr lang="en-GB" smtClean="0"/>
              <a:t>scene </a:t>
            </a:r>
            <a:r>
              <a:rPr lang="en-GB"/>
              <a:t>for NoSQL</a:t>
            </a:r>
          </a:p>
          <a:p>
            <a:pPr marL="457200" indent="-457200" eaLnBrk="1" hangingPunct="1">
              <a:buFont typeface="Tahoma" pitchFamily="34" charset="0"/>
              <a:buAutoNum type="arabicPeriod"/>
            </a:pPr>
            <a:r>
              <a:rPr lang="en-GB" smtClean="0"/>
              <a:t>Types of NoSQL databases</a:t>
            </a:r>
          </a:p>
          <a:p>
            <a:pPr marL="457200" indent="-457200" eaLnBrk="1" hangingPunct="1">
              <a:buFont typeface="Tahoma" pitchFamily="34" charset="0"/>
              <a:buAutoNum type="arabicPeriod"/>
            </a:pPr>
            <a:endParaRPr lang="en-GB" dirty="0" smtClean="0"/>
          </a:p>
        </p:txBody>
      </p:sp>
      <p:sp>
        <p:nvSpPr>
          <p:cNvPr id="622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dirty="0" smtClean="0"/>
              <a:t>Contents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FBC76C2-0C74-49C7-97F1-2F2EB457B571}" type="slidenum">
              <a:rPr lang="en-GB"/>
              <a:pPr>
                <a:defRPr/>
              </a:pPr>
              <a:t>2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6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/>
              <a:t>Essential </a:t>
            </a:r>
            <a:r>
              <a:rPr lang="en-GB" smtClean="0"/>
              <a:t>concepts</a:t>
            </a:r>
            <a:r>
              <a:rPr lang="en-GB"/>
              <a:t>: Relational </a:t>
            </a:r>
            <a:r>
              <a:rPr lang="en-GB" smtClean="0"/>
              <a:t>databases</a:t>
            </a:r>
          </a:p>
          <a:p>
            <a:pPr eaLnBrk="1" hangingPunct="1"/>
            <a:r>
              <a:rPr lang="en-GB"/>
              <a:t>Strengths of </a:t>
            </a:r>
            <a:r>
              <a:rPr lang="en-GB" smtClean="0"/>
              <a:t>relational databases</a:t>
            </a:r>
          </a:p>
          <a:p>
            <a:pPr eaLnBrk="1" hangingPunct="1"/>
            <a:r>
              <a:rPr lang="en-GB" smtClean="0"/>
              <a:t>Limitations of relational databases</a:t>
            </a:r>
          </a:p>
          <a:p>
            <a:pPr eaLnBrk="1" hangingPunct="1"/>
            <a:r>
              <a:rPr lang="en-GB" smtClean="0"/>
              <a:t>The role of NoSQL databases</a:t>
            </a:r>
          </a:p>
          <a:p>
            <a:pPr eaLnBrk="1" hangingPunct="1"/>
            <a:r>
              <a:rPr lang="en-GB"/>
              <a:t>NoSQL </a:t>
            </a:r>
            <a:r>
              <a:rPr lang="en-GB" smtClean="0"/>
              <a:t>databases </a:t>
            </a:r>
            <a:r>
              <a:rPr lang="en-GB"/>
              <a:t>in the </a:t>
            </a:r>
            <a:r>
              <a:rPr lang="en-GB" smtClean="0"/>
              <a:t>industry</a:t>
            </a:r>
            <a:endParaRPr lang="en-GB" dirty="0" smtClean="0"/>
          </a:p>
        </p:txBody>
      </p:sp>
      <p:sp>
        <p:nvSpPr>
          <p:cNvPr id="965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71500" indent="-571500" eaLnBrk="1" hangingPunct="1"/>
            <a:r>
              <a:rPr lang="en-GB" sz="3400" smtClean="0"/>
              <a:t>1. Setting the Scene for NoSQL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228A7431-EC17-4959-AAF9-799DDE9DD4E2}" type="slidenum">
              <a:rPr lang="en-GB"/>
              <a:pPr>
                <a:defRPr/>
              </a:pPr>
              <a:t>3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6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According to Wiki:</a:t>
            </a:r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 dirty="0"/>
          </a:p>
        </p:txBody>
      </p:sp>
      <p:sp>
        <p:nvSpPr>
          <p:cNvPr id="965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71500" indent="-571500" eaLnBrk="1" hangingPunct="1"/>
            <a:r>
              <a:rPr lang="en-GB" sz="3400" smtClean="0"/>
              <a:t>Essential Concepts: Relational Databases</a:t>
            </a:r>
            <a:endParaRPr lang="en-GB" sz="34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3A408636-4666-4122-B23D-9067F488E675}" type="slidenum">
              <a:rPr lang="en-GB"/>
              <a:pPr>
                <a:defRPr/>
              </a:pPr>
              <a:t>4</a:t>
            </a:fld>
            <a:endParaRPr lang="en-GB"/>
          </a:p>
        </p:txBody>
      </p:sp>
      <p:pic>
        <p:nvPicPr>
          <p:cNvPr id="5" name="Picture 2" descr="http://www.dailygalaxy.com/photos/uncategorized/wikipedialogo_bwb_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959" y="2087189"/>
            <a:ext cx="2567994" cy="2455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Line Callout 2 (Accent Bar) 5"/>
          <p:cNvSpPr/>
          <p:nvPr/>
        </p:nvSpPr>
        <p:spPr bwMode="auto">
          <a:xfrm>
            <a:off x="4511868" y="1552071"/>
            <a:ext cx="4150895" cy="4944978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9167"/>
              <a:gd name="adj6" fmla="val -28986"/>
            </a:avLst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259248" y="1475974"/>
            <a:ext cx="4572000" cy="477053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1900">
                <a:solidFill>
                  <a:srgbClr val="00B0F0"/>
                </a:solidFill>
                <a:latin typeface="Calibri" panose="020F0502020204030204" pitchFamily="34" charset="0"/>
              </a:rPr>
              <a:t>A </a:t>
            </a:r>
            <a:r>
              <a:rPr lang="en-GB" sz="1900" b="1">
                <a:solidFill>
                  <a:srgbClr val="FF0000"/>
                </a:solidFill>
                <a:latin typeface="Calibri" panose="020F0502020204030204" pitchFamily="34" charset="0"/>
              </a:rPr>
              <a:t>relational database</a:t>
            </a:r>
            <a:r>
              <a:rPr lang="en-GB" sz="1900">
                <a:solidFill>
                  <a:srgbClr val="00B0F0"/>
                </a:solidFill>
                <a:latin typeface="Calibri" panose="020F0502020204030204" pitchFamily="34" charset="0"/>
              </a:rPr>
              <a:t> is a digital database whose organization is based on the relational model of data, as proposed by E. F. Codd in 1970</a:t>
            </a:r>
            <a:r>
              <a:rPr lang="en-GB" sz="1900" smtClean="0">
                <a:solidFill>
                  <a:srgbClr val="00B0F0"/>
                </a:solidFill>
                <a:latin typeface="Calibri" panose="020F0502020204030204" pitchFamily="34" charset="0"/>
              </a:rPr>
              <a:t>.</a:t>
            </a:r>
          </a:p>
          <a:p>
            <a:endParaRPr lang="en-GB" sz="1900">
              <a:solidFill>
                <a:srgbClr val="00B0F0"/>
              </a:solidFill>
              <a:latin typeface="Calibri" panose="020F0502020204030204" pitchFamily="34" charset="0"/>
            </a:endParaRPr>
          </a:p>
          <a:p>
            <a:r>
              <a:rPr lang="en-GB" sz="1900" smtClean="0">
                <a:solidFill>
                  <a:srgbClr val="00B0F0"/>
                </a:solidFill>
                <a:latin typeface="Calibri" panose="020F0502020204030204" pitchFamily="34" charset="0"/>
              </a:rPr>
              <a:t>The </a:t>
            </a:r>
            <a:r>
              <a:rPr lang="en-GB" sz="1900" b="1" smtClean="0">
                <a:solidFill>
                  <a:srgbClr val="FF0000"/>
                </a:solidFill>
                <a:latin typeface="Calibri" panose="020F0502020204030204" pitchFamily="34" charset="0"/>
              </a:rPr>
              <a:t>relational </a:t>
            </a:r>
            <a:r>
              <a:rPr lang="en-GB" sz="1900" b="1">
                <a:solidFill>
                  <a:srgbClr val="FF0000"/>
                </a:solidFill>
                <a:latin typeface="Calibri" panose="020F0502020204030204" pitchFamily="34" charset="0"/>
              </a:rPr>
              <a:t>model </a:t>
            </a:r>
            <a:r>
              <a:rPr lang="en-GB" sz="1900">
                <a:solidFill>
                  <a:srgbClr val="00B0F0"/>
                </a:solidFill>
                <a:latin typeface="Calibri" panose="020F0502020204030204" pitchFamily="34" charset="0"/>
              </a:rPr>
              <a:t>organizes data into one or more tables </a:t>
            </a:r>
            <a:r>
              <a:rPr lang="en-GB" sz="1900" smtClean="0">
                <a:solidFill>
                  <a:srgbClr val="00B0F0"/>
                </a:solidFill>
                <a:latin typeface="Calibri" panose="020F0502020204030204" pitchFamily="34" charset="0"/>
              </a:rPr>
              <a:t>of </a:t>
            </a:r>
            <a:r>
              <a:rPr lang="en-GB" sz="1900">
                <a:solidFill>
                  <a:srgbClr val="00B0F0"/>
                </a:solidFill>
                <a:latin typeface="Calibri" panose="020F0502020204030204" pitchFamily="34" charset="0"/>
              </a:rPr>
              <a:t>columns and rows, with a unique key identifying each row. </a:t>
            </a:r>
            <a:endParaRPr lang="en-GB" sz="1900" smtClean="0">
              <a:solidFill>
                <a:srgbClr val="00B0F0"/>
              </a:solidFill>
              <a:latin typeface="Calibri" panose="020F0502020204030204" pitchFamily="34" charset="0"/>
            </a:endParaRPr>
          </a:p>
          <a:p>
            <a:endParaRPr lang="en-GB" sz="1900">
              <a:solidFill>
                <a:srgbClr val="00B0F0"/>
              </a:solidFill>
              <a:latin typeface="Calibri" panose="020F0502020204030204" pitchFamily="34" charset="0"/>
            </a:endParaRPr>
          </a:p>
          <a:p>
            <a:r>
              <a:rPr lang="en-GB" sz="1900" b="1" smtClean="0">
                <a:solidFill>
                  <a:srgbClr val="FF0000"/>
                </a:solidFill>
                <a:latin typeface="Calibri" panose="020F0502020204030204" pitchFamily="34" charset="0"/>
              </a:rPr>
              <a:t>Relationships</a:t>
            </a:r>
            <a:r>
              <a:rPr lang="en-GB" sz="1900" smtClean="0">
                <a:solidFill>
                  <a:srgbClr val="00B0F0"/>
                </a:solidFill>
                <a:latin typeface="Calibri" panose="020F0502020204030204" pitchFamily="34" charset="0"/>
              </a:rPr>
              <a:t> </a:t>
            </a:r>
            <a:r>
              <a:rPr lang="en-GB" sz="1900">
                <a:solidFill>
                  <a:srgbClr val="00B0F0"/>
                </a:solidFill>
                <a:latin typeface="Calibri" panose="020F0502020204030204" pitchFamily="34" charset="0"/>
              </a:rPr>
              <a:t>are a logical connection between different tables, established on the basis of interaction among these tables</a:t>
            </a:r>
            <a:r>
              <a:rPr lang="en-GB" sz="1900" smtClean="0">
                <a:solidFill>
                  <a:srgbClr val="00B0F0"/>
                </a:solidFill>
                <a:latin typeface="Calibri" panose="020F0502020204030204" pitchFamily="34" charset="0"/>
              </a:rPr>
              <a:t>.</a:t>
            </a:r>
          </a:p>
          <a:p>
            <a:endParaRPr lang="en-GB" sz="1900" b="0">
              <a:solidFill>
                <a:srgbClr val="00B0F0"/>
              </a:solidFill>
              <a:latin typeface="Calibri" panose="020F0502020204030204" pitchFamily="34" charset="0"/>
            </a:endParaRPr>
          </a:p>
          <a:p>
            <a:r>
              <a:rPr lang="en-GB" sz="1900">
                <a:solidFill>
                  <a:srgbClr val="00B0F0"/>
                </a:solidFill>
                <a:latin typeface="Calibri" panose="020F0502020204030204" pitchFamily="34" charset="0"/>
              </a:rPr>
              <a:t>Virtually all relational database systems use </a:t>
            </a:r>
            <a:r>
              <a:rPr lang="en-GB" sz="1900" b="1">
                <a:solidFill>
                  <a:srgbClr val="FF0000"/>
                </a:solidFill>
                <a:latin typeface="Calibri" panose="020F0502020204030204" pitchFamily="34" charset="0"/>
              </a:rPr>
              <a:t>SQL</a:t>
            </a:r>
            <a:r>
              <a:rPr lang="en-GB" sz="1900">
                <a:solidFill>
                  <a:srgbClr val="00B0F0"/>
                </a:solidFill>
                <a:latin typeface="Calibri" panose="020F0502020204030204" pitchFamily="34" charset="0"/>
              </a:rPr>
              <a:t> as the language for querying and maintaining the database</a:t>
            </a:r>
            <a:r>
              <a:rPr lang="en-GB" sz="1900" smtClean="0">
                <a:solidFill>
                  <a:srgbClr val="00B0F0"/>
                </a:solidFill>
                <a:latin typeface="Calibri" panose="020F0502020204030204" pitchFamily="34" charset="0"/>
              </a:rPr>
              <a:t>.</a:t>
            </a:r>
            <a:endParaRPr lang="en-GB" sz="1900">
              <a:solidFill>
                <a:srgbClr val="00B0F0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smtClean="0"/>
              <a:t>Extremely well proven and widely used in the industry</a:t>
            </a:r>
          </a:p>
          <a:p>
            <a:pPr lvl="1" eaLnBrk="1" hangingPunct="1"/>
            <a:r>
              <a:rPr lang="en-GB" smtClean="0"/>
              <a:t>E.g. Oracle, SQL Server, MySQL</a:t>
            </a:r>
          </a:p>
          <a:p>
            <a:pPr lvl="1" eaLnBrk="1" hangingPunct="1"/>
            <a:endParaRPr lang="en-GB"/>
          </a:p>
          <a:p>
            <a:pPr eaLnBrk="1" hangingPunct="1"/>
            <a:r>
              <a:rPr lang="en-GB" smtClean="0"/>
              <a:t>Quality of service guarantees</a:t>
            </a:r>
          </a:p>
          <a:p>
            <a:pPr lvl="1" eaLnBrk="1" hangingPunct="1"/>
            <a:r>
              <a:rPr lang="en-GB" smtClean="0"/>
              <a:t>Highly efficient, e.g. via indexes, load balancing, etc.</a:t>
            </a:r>
          </a:p>
          <a:p>
            <a:pPr lvl="1" eaLnBrk="1" hangingPunct="1"/>
            <a:r>
              <a:rPr lang="en-GB" smtClean="0"/>
              <a:t>Highly available, e.g. via replication, fail-over, etc.</a:t>
            </a:r>
          </a:p>
          <a:p>
            <a:pPr lvl="1" eaLnBrk="1" hangingPunct="1"/>
            <a:r>
              <a:rPr lang="en-GB" smtClean="0"/>
              <a:t>Highly secure</a:t>
            </a:r>
          </a:p>
          <a:p>
            <a:pPr lvl="1" eaLnBrk="1" hangingPunct="1"/>
            <a:r>
              <a:rPr lang="en-GB" smtClean="0"/>
              <a:t>Transactional </a:t>
            </a:r>
            <a:endParaRPr lang="en-GB" dirty="0" smtClean="0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smtClean="0"/>
              <a:t>Strengths of Relational Databases</a:t>
            </a:r>
            <a:endParaRPr lang="en-GB" sz="3400" dirty="0" smtClean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F961350E-0001-4CBF-9B48-04711427D579}" type="slidenum">
              <a:rPr lang="en-GB"/>
              <a:pPr>
                <a:defRPr/>
              </a:pPr>
              <a:t>5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smtClean="0"/>
              <a:t>Not good at storing unstructured or heterogeneous data</a:t>
            </a:r>
          </a:p>
          <a:p>
            <a:pPr lvl="1" eaLnBrk="1" hangingPunct="1"/>
            <a:r>
              <a:rPr lang="en-GB" smtClean="0"/>
              <a:t>This kind of data doesn't fit nicely into the structured world of rectangular tables and fixed relationships</a:t>
            </a:r>
          </a:p>
          <a:p>
            <a:pPr lvl="1" eaLnBrk="1" hangingPunct="1"/>
            <a:endParaRPr lang="en-GB"/>
          </a:p>
          <a:p>
            <a:pPr eaLnBrk="1" hangingPunct="1"/>
            <a:r>
              <a:rPr lang="en-GB" smtClean="0"/>
              <a:t>Not ideal for ingressing big data at high velocity</a:t>
            </a:r>
          </a:p>
          <a:p>
            <a:pPr lvl="1" eaLnBrk="1" hangingPunct="1"/>
            <a:r>
              <a:rPr lang="en-GB" smtClean="0"/>
              <a:t>It takes time to break the data down into rectangular chunks, so that it can be inserted into table(s) in an RDBMS</a:t>
            </a:r>
          </a:p>
          <a:p>
            <a:pPr lvl="1" eaLnBrk="1" hangingPunct="1"/>
            <a:endParaRPr lang="en-GB"/>
          </a:p>
          <a:p>
            <a:pPr eaLnBrk="1" hangingPunct="1"/>
            <a:r>
              <a:rPr lang="en-GB" smtClean="0"/>
              <a:t>Not good for rapidly evolving (agile) requirements</a:t>
            </a:r>
          </a:p>
          <a:p>
            <a:pPr lvl="1" eaLnBrk="1" hangingPunct="1"/>
            <a:r>
              <a:rPr lang="en-GB" smtClean="0"/>
              <a:t>You can't keep changing the database schema all the time!</a:t>
            </a:r>
          </a:p>
          <a:p>
            <a:pPr lvl="1" eaLnBrk="1" hangingPunct="1"/>
            <a:endParaRPr lang="en-GB"/>
          </a:p>
          <a:p>
            <a:pPr eaLnBrk="1" hangingPunct="1"/>
            <a:r>
              <a:rPr lang="en-GB" smtClean="0"/>
              <a:t>Not ideal for scale-out architectures</a:t>
            </a:r>
          </a:p>
          <a:p>
            <a:pPr lvl="1" eaLnBrk="1" hangingPunct="1"/>
            <a:r>
              <a:rPr lang="en-GB" smtClean="0"/>
              <a:t>RDBMS aren't really designed for the cloud / commodity storage</a:t>
            </a: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smtClean="0"/>
              <a:t>Limitations of Relational Databases</a:t>
            </a:r>
            <a:endParaRPr lang="en-GB" sz="3400" dirty="0" smtClean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F961350E-0001-4CBF-9B48-04711427D579}" type="slidenum">
              <a:rPr lang="en-GB"/>
              <a:pPr>
                <a:defRPr/>
              </a:pPr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8989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smtClean="0"/>
              <a:t>NoSQL is a general term to represent non-relational database management systems</a:t>
            </a:r>
          </a:p>
          <a:p>
            <a:pPr lvl="1" eaLnBrk="1" hangingPunct="1"/>
            <a:r>
              <a:rPr lang="en-GB" smtClean="0"/>
              <a:t>Encompasses a wide variety of database technologies</a:t>
            </a:r>
          </a:p>
          <a:p>
            <a:pPr lvl="1" eaLnBrk="1" hangingPunct="1"/>
            <a:endParaRPr lang="en-GB" smtClean="0"/>
          </a:p>
          <a:p>
            <a:pPr eaLnBrk="1" hangingPunct="1"/>
            <a:r>
              <a:rPr lang="en-GB" smtClean="0"/>
              <a:t>NoSQL databases are designed to address the demands of building contemprary applications</a:t>
            </a:r>
          </a:p>
          <a:p>
            <a:pPr lvl="1" eaLnBrk="1" hangingPunct="1"/>
            <a:r>
              <a:rPr lang="en-GB" smtClean="0"/>
              <a:t>Unstructured data</a:t>
            </a:r>
          </a:p>
          <a:p>
            <a:pPr lvl="1" eaLnBrk="1" hangingPunct="1"/>
            <a:r>
              <a:rPr lang="en-GB" smtClean="0"/>
              <a:t>Handling big data</a:t>
            </a:r>
          </a:p>
          <a:p>
            <a:pPr lvl="1" eaLnBrk="1" hangingPunct="1"/>
            <a:r>
              <a:rPr lang="en-GB"/>
              <a:t>Data modelling agility</a:t>
            </a:r>
          </a:p>
          <a:p>
            <a:pPr lvl="1" eaLnBrk="1" hangingPunct="1"/>
            <a:r>
              <a:rPr lang="en-GB" smtClean="0"/>
              <a:t>Scale-out architecture via auto-sharding, i.e. natively and automaticallty spread data across any number of servers</a:t>
            </a:r>
            <a:endParaRPr lang="en-GB" dirty="0" smtClean="0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/>
              <a:t>The </a:t>
            </a:r>
            <a:r>
              <a:rPr lang="en-GB" sz="3400" smtClean="0"/>
              <a:t>Role </a:t>
            </a:r>
            <a:r>
              <a:rPr lang="en-GB" sz="3400"/>
              <a:t>of NoSQL </a:t>
            </a:r>
            <a:r>
              <a:rPr lang="en-GB" sz="3400" smtClean="0"/>
              <a:t>Databases</a:t>
            </a:r>
            <a:endParaRPr lang="en-GB" sz="3400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F961350E-0001-4CBF-9B48-04711427D579}" type="slidenum">
              <a:rPr lang="en-GB"/>
              <a:pPr>
                <a:defRPr/>
              </a:pPr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6016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smtClean="0"/>
              <a:t>MongoDB is the top NoSQL database engine in use today</a:t>
            </a:r>
          </a:p>
          <a:p>
            <a:pPr lvl="1" eaLnBrk="1" hangingPunct="1">
              <a:defRPr/>
            </a:pPr>
            <a:r>
              <a:rPr lang="en-GB" smtClean="0"/>
              <a:t>The following chart shows NoSQL usage stats</a:t>
            </a:r>
          </a:p>
          <a:p>
            <a:pPr lvl="1" eaLnBrk="1" hangingPunct="1">
              <a:defRPr/>
            </a:pPr>
            <a:r>
              <a:rPr lang="en-GB"/>
              <a:t>D</a:t>
            </a:r>
            <a:r>
              <a:rPr lang="en-GB" smtClean="0"/>
              <a:t>ata is taken from Google Trends, for the period 2012 - </a:t>
            </a:r>
            <a:r>
              <a:rPr lang="en-GB" smtClean="0"/>
              <a:t>2018</a:t>
            </a:r>
            <a:endParaRPr lang="en-GB" smtClean="0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smtClean="0"/>
              <a:t>NoSQL Databases in the Industry</a:t>
            </a:r>
            <a:endParaRPr lang="en-GB" sz="3400" dirty="0" smtClean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223CB975-CD4D-45C6-AA66-AFDF5AFD7A9B}" type="slidenum">
              <a:rPr lang="en-GB"/>
              <a:pPr>
                <a:defRPr/>
              </a:pPr>
              <a:t>8</a:t>
            </a:fld>
            <a:endParaRPr lang="en-GB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498" y="2520950"/>
            <a:ext cx="8318501" cy="3429000"/>
          </a:xfrm>
          <a:prstGeom prst="rect">
            <a:avLst/>
          </a:prstGeom>
          <a:noFill/>
          <a:ln w="9525">
            <a:solidFill>
              <a:srgbClr val="00B0F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9151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3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/>
              <a:t>Key-value stores</a:t>
            </a:r>
          </a:p>
          <a:p>
            <a:pPr eaLnBrk="1" hangingPunct="1"/>
            <a:r>
              <a:rPr lang="en-GB" smtClean="0"/>
              <a:t>Document-oriented databases</a:t>
            </a:r>
          </a:p>
          <a:p>
            <a:pPr eaLnBrk="1" hangingPunct="1"/>
            <a:r>
              <a:rPr lang="en-GB" smtClean="0"/>
              <a:t>Column-oriented stores</a:t>
            </a:r>
          </a:p>
          <a:p>
            <a:pPr eaLnBrk="1" hangingPunct="1"/>
            <a:r>
              <a:rPr lang="en-GB" smtClean="0"/>
              <a:t>Graph databases</a:t>
            </a:r>
          </a:p>
          <a:p>
            <a:pPr eaLnBrk="1" hangingPunct="1"/>
            <a:endParaRPr lang="en-GB" dirty="0" smtClean="0"/>
          </a:p>
        </p:txBody>
      </p:sp>
      <p:sp>
        <p:nvSpPr>
          <p:cNvPr id="996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71500" indent="-571500" eaLnBrk="1" hangingPunct="1"/>
            <a:r>
              <a:rPr lang="en-GB" sz="3400" dirty="0" smtClean="0"/>
              <a:t>2</a:t>
            </a:r>
            <a:r>
              <a:rPr lang="en-GB" sz="3400" smtClean="0"/>
              <a:t>. Types of </a:t>
            </a:r>
            <a:r>
              <a:rPr lang="en-GB" sz="3400"/>
              <a:t>NoSQL </a:t>
            </a:r>
            <a:r>
              <a:rPr lang="en-GB" sz="3400" smtClean="0"/>
              <a:t>Databases</a:t>
            </a:r>
            <a:endParaRPr lang="en-GB" sz="34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4D9565D6-9A77-4D28-AB69-14DBA2201FBD}" type="slidenum">
              <a:rPr lang="en-GB"/>
              <a:pPr>
                <a:defRPr/>
              </a:pPr>
              <a:t>9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chemeClr val="tx2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Console" pitchFamily="4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chemeClr val="tx2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Console" pitchFamily="49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14970</TotalTime>
  <Words>672</Words>
  <Application>Microsoft Office PowerPoint</Application>
  <PresentationFormat>On-screen Show (4:3)</PresentationFormat>
  <Paragraphs>136</Paragraphs>
  <Slides>14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1_Blends</vt:lpstr>
      <vt:lpstr>Overview of NoSQL Databases</vt:lpstr>
      <vt:lpstr>Contents</vt:lpstr>
      <vt:lpstr>1. Setting the Scene for NoSQL</vt:lpstr>
      <vt:lpstr>Essential Concepts: Relational Databases</vt:lpstr>
      <vt:lpstr>Strengths of Relational Databases</vt:lpstr>
      <vt:lpstr>Limitations of Relational Databases</vt:lpstr>
      <vt:lpstr>The Role of NoSQL Databases</vt:lpstr>
      <vt:lpstr>NoSQL Databases in the Industry</vt:lpstr>
      <vt:lpstr>2. Types of NoSQL Databases</vt:lpstr>
      <vt:lpstr>Key-Value Stores</vt:lpstr>
      <vt:lpstr>Document-Oriented Databases</vt:lpstr>
      <vt:lpstr>Column-Oriented Stores</vt:lpstr>
      <vt:lpstr>Graph Databases</vt:lpstr>
      <vt:lpstr>Any Questions?</vt:lpstr>
    </vt:vector>
  </TitlesOfParts>
  <Company>Olsen Software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Designing and Developing JSP Pages Using Custom Tags</dc:title>
  <dc:creator>Andy Olsen</dc:creator>
  <cp:lastModifiedBy>andyo@olsensoft.com</cp:lastModifiedBy>
  <cp:revision>448</cp:revision>
  <dcterms:created xsi:type="dcterms:W3CDTF">2002-05-03T12:27:39Z</dcterms:created>
  <dcterms:modified xsi:type="dcterms:W3CDTF">2018-07-17T14:16:43Z</dcterms:modified>
</cp:coreProperties>
</file>