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605" r:id="rId4"/>
    <p:sldId id="613" r:id="rId5"/>
    <p:sldId id="720" r:id="rId6"/>
    <p:sldId id="722" r:id="rId7"/>
    <p:sldId id="723" r:id="rId8"/>
    <p:sldId id="703" r:id="rId9"/>
    <p:sldId id="718" r:id="rId10"/>
    <p:sldId id="706" r:id="rId11"/>
    <p:sldId id="721" r:id="rId12"/>
    <p:sldId id="716" r:id="rId13"/>
    <p:sldId id="733" r:id="rId14"/>
    <p:sldId id="734" r:id="rId15"/>
    <p:sldId id="698" r:id="rId16"/>
    <p:sldId id="732" r:id="rId17"/>
    <p:sldId id="727" r:id="rId18"/>
    <p:sldId id="728" r:id="rId19"/>
    <p:sldId id="729" r:id="rId20"/>
    <p:sldId id="730" r:id="rId21"/>
    <p:sldId id="731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C6E"/>
    <a:srgbClr val="CCECFF"/>
    <a:srgbClr val="F8F8F8"/>
    <a:srgbClr val="9BFDDF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83" autoAdjust="0"/>
  </p:normalViewPr>
  <p:slideViewPr>
    <p:cSldViewPr snapToGrid="0" showGuides="1">
      <p:cViewPr varScale="1">
        <p:scale>
          <a:sx n="84" d="100"/>
          <a:sy n="84" d="100"/>
        </p:scale>
        <p:origin x="-1530" y="-90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13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Overview of MongoDB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2018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5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Overview of MongoDB</a:t>
            </a:r>
            <a:endParaRPr lang="en-GB" dirty="0"/>
          </a:p>
        </p:txBody>
      </p:sp>
      <p:sp>
        <p:nvSpPr>
          <p:cNvPr id="4710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2018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450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59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661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76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MongoDB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MongoDB requires a data directory to store all data</a:t>
            </a:r>
          </a:p>
          <a:p>
            <a:pPr lvl="1" eaLnBrk="1" hangingPunct="1">
              <a:defRPr/>
            </a:pPr>
            <a:r>
              <a:rPr lang="en-GB" smtClean="0"/>
              <a:t>The default data directory path is the absolute path </a:t>
            </a:r>
            <a:r>
              <a:rPr lang="en-GB" smtClean="0">
                <a:latin typeface="Lucida Console" panose="020B0609040504020204" pitchFamily="49" charset="0"/>
              </a:rPr>
              <a:t>\data\db</a:t>
            </a:r>
            <a:r>
              <a:rPr lang="en-GB" smtClean="0"/>
              <a:t> </a:t>
            </a:r>
            <a:br>
              <a:rPr lang="en-GB" smtClean="0"/>
            </a:br>
            <a:r>
              <a:rPr lang="en-GB" smtClean="0"/>
              <a:t>on the drive from which you start MongoDB</a:t>
            </a:r>
          </a:p>
          <a:p>
            <a:pPr lvl="1" eaLnBrk="1" hangingPunct="1">
              <a:defRPr/>
            </a:pPr>
            <a:r>
              <a:rPr lang="en-GB" smtClean="0"/>
              <a:t>You must create this data directory on your system</a:t>
            </a:r>
          </a:p>
          <a:p>
            <a:pPr lvl="1"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You can then run MongoDB from the Command Line</a:t>
            </a:r>
          </a:p>
          <a:p>
            <a:pPr lvl="1" eaLnBrk="1" hangingPunct="1">
              <a:defRPr/>
            </a:pPr>
            <a:r>
              <a:rPr lang="en-GB" smtClean="0"/>
              <a:t>At the Command Line, go to the MongoDB </a:t>
            </a:r>
            <a:r>
              <a:rPr lang="en-GB" smtClean="0">
                <a:latin typeface="Lucida Console" panose="020B0609040504020204" pitchFamily="49" charset="0"/>
              </a:rPr>
              <a:t>bin</a:t>
            </a:r>
            <a:r>
              <a:rPr lang="en-GB" smtClean="0"/>
              <a:t> folder</a:t>
            </a:r>
          </a:p>
          <a:p>
            <a:pPr lvl="1" eaLnBrk="1" hangingPunct="1">
              <a:defRPr/>
            </a:pPr>
            <a:r>
              <a:rPr lang="en-GB" smtClean="0"/>
              <a:t>Run the following command, optionally specifying a data directory</a:t>
            </a:r>
          </a:p>
          <a:p>
            <a:pPr lvl="1" eaLnBrk="1" hangingPunct="1">
              <a:defRPr/>
            </a:pPr>
            <a:endParaRPr lang="en-GB"/>
          </a:p>
          <a:p>
            <a:pPr lvl="1"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All being well, you'll see the following message:</a:t>
            </a:r>
          </a:p>
          <a:p>
            <a:pPr eaLnBrk="1" hangingPunct="1">
              <a:defRPr/>
            </a:pPr>
            <a:endParaRPr lang="en-GB" smtClean="0"/>
          </a:p>
          <a:p>
            <a:pPr lvl="1" eaLnBrk="1" hangingPunct="1">
              <a:defRPr/>
            </a:pPr>
            <a:endParaRPr lang="en-GB"/>
          </a:p>
          <a:p>
            <a:pPr lvl="1" eaLnBrk="1" hangingPunct="1">
              <a:defRPr/>
            </a:pPr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Starting MongoDB from the Command Line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5867" y="4317994"/>
            <a:ext cx="7992533" cy="28786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solidFill>
                  <a:schemeClr val="bg1"/>
                </a:solidFill>
              </a:rPr>
              <a:t>mongod.exe --dbpath </a:t>
            </a:r>
            <a:r>
              <a:rPr lang="en-GB" sz="1200" smtClean="0">
                <a:solidFill>
                  <a:schemeClr val="bg1"/>
                </a:solidFill>
              </a:rPr>
              <a:t>C:\data\db</a:t>
            </a:r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7" y="5552544"/>
            <a:ext cx="7992534" cy="1109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575733" y="6019800"/>
            <a:ext cx="8407400" cy="52493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The previous slide described how to start MongoDB from the Command Line</a:t>
            </a:r>
          </a:p>
          <a:p>
            <a:pPr lvl="1" eaLnBrk="1" hangingPunct="1">
              <a:defRPr/>
            </a:pPr>
            <a:r>
              <a:rPr lang="en-GB" smtClean="0"/>
              <a:t>Handy for testing, and during development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 smtClean="0"/>
              <a:t>It's also possible to </a:t>
            </a:r>
            <a:r>
              <a:rPr lang="en-GB" smtClean="0"/>
              <a:t>install MongoDB </a:t>
            </a:r>
            <a:r>
              <a:rPr lang="en-GB" smtClean="0"/>
              <a:t>as a Windows Service</a:t>
            </a:r>
          </a:p>
          <a:p>
            <a:pPr lvl="1" eaLnBrk="1" hangingPunct="1">
              <a:defRPr/>
            </a:pPr>
            <a:r>
              <a:rPr lang="en-GB" smtClean="0"/>
              <a:t>MongoDB starts automatically when the machine boots up</a:t>
            </a:r>
          </a:p>
          <a:p>
            <a:pPr lvl="1" eaLnBrk="1" hangingPunct="1">
              <a:defRPr/>
            </a:pPr>
            <a:r>
              <a:rPr lang="en-GB" smtClean="0"/>
              <a:t>Preferable in a production environment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 smtClean="0"/>
              <a:t>For info on how to start MongoDB as a Windows </a:t>
            </a:r>
            <a:r>
              <a:rPr lang="en-GB" smtClean="0"/>
              <a:t>Service</a:t>
            </a:r>
          </a:p>
          <a:p>
            <a:pPr lvl="1" eaLnBrk="1" hangingPunct="1">
              <a:defRPr/>
            </a:pPr>
            <a:r>
              <a:rPr lang="en-GB" smtClean="0"/>
              <a:t>See the Annex at the end of this chapter, and also see… </a:t>
            </a:r>
            <a:br>
              <a:rPr lang="en-GB" smtClean="0"/>
            </a:br>
            <a:r>
              <a:rPr lang="en-GB" sz="1000" smtClean="0"/>
              <a:t/>
            </a:r>
            <a:br>
              <a:rPr lang="en-GB" sz="1000" smtClean="0"/>
            </a:br>
            <a:r>
              <a:rPr lang="en-GB" smtClean="0"/>
              <a:t>https://docs.mongodb.com/manual/tutorial/install-mongodb-on-windows/#manually-create-a-windows-service-for-mongodb-community-edition</a:t>
            </a:r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Starting MongoDB as a Windows Service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6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You can interact </a:t>
            </a:r>
            <a:r>
              <a:rPr lang="en-GB" smtClean="0"/>
              <a:t>with a running MongoDB instance </a:t>
            </a:r>
            <a:r>
              <a:rPr lang="en-GB" smtClean="0"/>
              <a:t>via </a:t>
            </a:r>
            <a:r>
              <a:rPr lang="en-GB" smtClean="0"/>
              <a:t>the MongoDB interactive shell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Enables you to enter simple MongoDB CRUD commands</a:t>
            </a:r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</a:rPr>
              <a:t>To start a MongoDB shell:</a:t>
            </a:r>
          </a:p>
          <a:p>
            <a:pPr lvl="1" eaLnBrk="1" hangingPunct="1">
              <a:defRPr/>
            </a:pPr>
            <a:r>
              <a:rPr lang="en-GB" smtClean="0"/>
              <a:t>Open a new Command Prompt window</a:t>
            </a:r>
          </a:p>
          <a:p>
            <a:pPr lvl="1" eaLnBrk="1" hangingPunct="1">
              <a:defRPr/>
            </a:pPr>
            <a:r>
              <a:rPr lang="en-GB" smtClean="0"/>
              <a:t>Go to the MongoDB </a:t>
            </a:r>
            <a:r>
              <a:rPr lang="en-GB" smtClean="0">
                <a:latin typeface="Lucida Console" panose="020B0609040504020204" pitchFamily="49" charset="0"/>
              </a:rPr>
              <a:t>bin</a:t>
            </a:r>
            <a:r>
              <a:rPr lang="en-GB" smtClean="0"/>
              <a:t> folder and run the following command</a:t>
            </a:r>
          </a:p>
          <a:p>
            <a:pPr lvl="1" eaLnBrk="1" hangingPunct="1">
              <a:defRPr/>
            </a:pPr>
            <a:endParaRPr lang="en-GB"/>
          </a:p>
          <a:p>
            <a:pPr lvl="1"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/>
              <a:t>All being well, you'll see the following message: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the MongoDB Interactive Shell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5867" y="3996248"/>
            <a:ext cx="7992533" cy="28786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smtClean="0">
                <a:solidFill>
                  <a:schemeClr val="bg1"/>
                </a:solidFill>
              </a:rPr>
              <a:t>mongo</a:t>
            </a:r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320700"/>
            <a:ext cx="64293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You can also interact </a:t>
            </a:r>
            <a:r>
              <a:rPr lang="en-GB" smtClean="0"/>
              <a:t>with a running MongoDB instance </a:t>
            </a:r>
            <a:r>
              <a:rPr lang="en-GB" smtClean="0"/>
              <a:t>by using MongoDB Compass</a:t>
            </a:r>
            <a:endParaRPr lang="en-GB" smtClean="0"/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This is the official IDE for MongoDB</a:t>
            </a:r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</a:rPr>
              <a:t>Run MongoDB Compass and connect to the MongoDB instance on localhost, port 27017</a:t>
            </a: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MongoDB Compass (1 of 2)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3" y="3695700"/>
            <a:ext cx="2629394" cy="266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73" y="4784605"/>
            <a:ext cx="6644673" cy="20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371601" y="5328745"/>
            <a:ext cx="740980" cy="567558"/>
          </a:xfrm>
          <a:custGeom>
            <a:avLst/>
            <a:gdLst>
              <a:gd name="connsiteX0" fmla="*/ 0 w 740980"/>
              <a:gd name="connsiteY0" fmla="*/ 0 h 567558"/>
              <a:gd name="connsiteX1" fmla="*/ 0 w 740980"/>
              <a:gd name="connsiteY1" fmla="*/ 567558 h 567558"/>
              <a:gd name="connsiteX2" fmla="*/ 740980 w 740980"/>
              <a:gd name="connsiteY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980" h="567558">
                <a:moveTo>
                  <a:pt x="0" y="0"/>
                </a:moveTo>
                <a:lnTo>
                  <a:pt x="0" y="567558"/>
                </a:lnTo>
                <a:lnTo>
                  <a:pt x="740980" y="567558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>
                <a:latin typeface="+mj-lt"/>
              </a:rPr>
              <a:t>MongoDB Compass allows you to explore and manage data in your MongoDB instance</a:t>
            </a: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Using MongoDB Compass (2 of 2)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14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4" y="2087337"/>
            <a:ext cx="7772649" cy="446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049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Downloading </a:t>
            </a:r>
            <a:r>
              <a:rPr lang="en-GB"/>
              <a:t>MongoDB for </a:t>
            </a:r>
            <a:r>
              <a:rPr lang="en-GB" smtClean="0"/>
              <a:t>Windows</a:t>
            </a:r>
          </a:p>
          <a:p>
            <a:pPr eaLnBrk="1" hangingPunct="1"/>
            <a:r>
              <a:rPr lang="en-GB"/>
              <a:t>Installing MongoDB </a:t>
            </a:r>
            <a:r>
              <a:rPr lang="en-GB"/>
              <a:t>for </a:t>
            </a:r>
            <a:r>
              <a:rPr lang="en-GB" smtClean="0"/>
              <a:t>Windows</a:t>
            </a:r>
          </a:p>
          <a:p>
            <a:pPr eaLnBrk="1" hangingPunct="1"/>
            <a:r>
              <a:rPr lang="en-GB"/>
              <a:t>MongoDB </a:t>
            </a:r>
            <a:r>
              <a:rPr lang="en-GB" smtClean="0"/>
              <a:t>installation options</a:t>
            </a:r>
          </a:p>
          <a:p>
            <a:pPr eaLnBrk="1" hangingPunct="1"/>
            <a:endParaRPr lang="en-GB" smtClean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smtClean="0"/>
              <a:t>Annex: Installing MongoDB 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6EC8E49-4152-48AB-B86F-7F7D80BAC137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This section shows </a:t>
            </a:r>
            <a:r>
              <a:rPr lang="en-GB" smtClean="0"/>
              <a:t>how to install MongoDB Community Edition on Windows…</a:t>
            </a:r>
          </a:p>
          <a:p>
            <a:pPr lvl="1" eaLnBrk="1" hangingPunct="1">
              <a:defRPr/>
            </a:pPr>
            <a:r>
              <a:rPr lang="en-GB" smtClean="0"/>
              <a:t>Requires Windows </a:t>
            </a:r>
            <a:r>
              <a:rPr lang="en-GB"/>
              <a:t>Server 2008 R2, Windows Vista, or </a:t>
            </a:r>
            <a:r>
              <a:rPr lang="en-GB" smtClean="0"/>
              <a:t>later</a:t>
            </a:r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</a:rPr>
              <a:t>Go to the download page for MongoDB Community Edition</a:t>
            </a:r>
          </a:p>
          <a:p>
            <a:pPr lvl="1" eaLnBrk="1" hangingPunct="1">
              <a:defRPr/>
            </a:pPr>
            <a:r>
              <a:rPr lang="en-GB">
                <a:latin typeface="+mj-lt"/>
              </a:rPr>
              <a:t>https://</a:t>
            </a:r>
            <a:r>
              <a:rPr lang="en-GB" smtClean="0">
                <a:latin typeface="+mj-lt"/>
              </a:rPr>
              <a:t>www.mongodb.com/download-center#community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Select the Windows 64-bit installation</a:t>
            </a: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Downloading MongoDB for Windows</a:t>
            </a:r>
            <a:endParaRPr lang="en-GB" sz="3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17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8" y="4019704"/>
            <a:ext cx="7288306" cy="271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1988138" y="4185885"/>
            <a:ext cx="254000" cy="2540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295029" y="5026636"/>
            <a:ext cx="254000" cy="2540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183341" y="5679966"/>
            <a:ext cx="254000" cy="2540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83341" y="6352319"/>
            <a:ext cx="254000" cy="2540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mtClean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When the MongoDB msi has downloaded, run it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Installing MongoDB for </a:t>
            </a:r>
            <a:r>
              <a:rPr lang="en-GB" sz="3400" smtClean="0"/>
              <a:t>Windows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6" y="1761347"/>
            <a:ext cx="2993890" cy="23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72" y="2842231"/>
            <a:ext cx="2993890" cy="234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36" y="4103103"/>
            <a:ext cx="3005747" cy="234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110689" y="3776844"/>
            <a:ext cx="685800" cy="28971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870503" y="4853594"/>
            <a:ext cx="685800" cy="28971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146306" y="4696901"/>
            <a:ext cx="685800" cy="28971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It's </a:t>
            </a:r>
            <a:r>
              <a:rPr lang="en-GB" smtClean="0"/>
              <a:t>possible </a:t>
            </a:r>
            <a:r>
              <a:rPr lang="en-GB"/>
              <a:t>to </a:t>
            </a:r>
            <a:r>
              <a:rPr lang="en-GB" smtClean="0"/>
              <a:t>install MongoDB </a:t>
            </a:r>
            <a:r>
              <a:rPr lang="en-GB"/>
              <a:t>as a Windows Service</a:t>
            </a:r>
          </a:p>
          <a:p>
            <a:pPr lvl="1" eaLnBrk="1" hangingPunct="1">
              <a:defRPr/>
            </a:pPr>
            <a:r>
              <a:rPr lang="en-GB"/>
              <a:t>MongoDB starts automatically when the machine </a:t>
            </a:r>
            <a:r>
              <a:rPr lang="en-GB"/>
              <a:t>boots </a:t>
            </a:r>
            <a:r>
              <a:rPr lang="en-GB" smtClean="0"/>
              <a:t>up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/>
              <a:t>MongoDB requires a data directory to store all data</a:t>
            </a:r>
          </a:p>
          <a:p>
            <a:pPr lvl="1" eaLnBrk="1" hangingPunct="1">
              <a:defRPr/>
            </a:pPr>
            <a:r>
              <a:rPr lang="en-GB" smtClean="0"/>
              <a:t>You can accept the default location, or specify a different location</a:t>
            </a:r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MongoDB Installation Options (1 of 3)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24" y="3429000"/>
            <a:ext cx="4116074" cy="322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602006" y="4182035"/>
            <a:ext cx="1977355" cy="3765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602006" y="5683623"/>
            <a:ext cx="3758453" cy="1882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 eaLnBrk="1" hangingPunct="1">
              <a:buFont typeface="Tahoma" pitchFamily="34" charset="0"/>
              <a:buAutoNum type="arabicPeriod"/>
            </a:pPr>
            <a:r>
              <a:rPr lang="en-GB" smtClean="0"/>
              <a:t>Overview of MongoDB</a:t>
            </a:r>
            <a:endParaRPr lang="en-GB" dirty="0" smtClean="0"/>
          </a:p>
          <a:p>
            <a:pPr marL="361950" indent="-361950" eaLnBrk="1" hangingPunct="1">
              <a:buFont typeface="Tahoma" pitchFamily="34" charset="0"/>
              <a:buAutoNum type="arabicPeriod"/>
            </a:pPr>
            <a:r>
              <a:rPr lang="en-GB"/>
              <a:t>Getting </a:t>
            </a:r>
            <a:r>
              <a:rPr lang="en-GB" smtClean="0"/>
              <a:t>started </a:t>
            </a:r>
            <a:r>
              <a:rPr lang="en-GB"/>
              <a:t>with </a:t>
            </a:r>
            <a:r>
              <a:rPr lang="en-GB" smtClean="0"/>
              <a:t>MongoDB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/>
          </a:p>
          <a:p>
            <a:pPr marL="0" indent="0" eaLnBrk="1" hangingPunct="1">
              <a:buNone/>
            </a:pPr>
            <a:r>
              <a:rPr lang="en-GB" u="sng" smtClean="0"/>
              <a:t>Annex</a:t>
            </a:r>
          </a:p>
          <a:p>
            <a:pPr eaLnBrk="1" hangingPunct="1"/>
            <a:r>
              <a:rPr lang="en-GB" smtClean="0"/>
              <a:t>Installing MongoDB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3F83C1-6677-47E8-BF21-66960A8C42A5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You can choose to install MongoDB Compass</a:t>
            </a:r>
          </a:p>
          <a:p>
            <a:pPr lvl="1" eaLnBrk="1" hangingPunct="1">
              <a:defRPr/>
            </a:pPr>
            <a:r>
              <a:rPr lang="en-GB" smtClean="0"/>
              <a:t>The official IDE for managing MongoDB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 smtClean="0"/>
              <a:t>Deselect this option if Compass is already installed, or if you want to install it later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MongoDB Installation Options (2 of 3)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20</a:t>
            </a:fld>
            <a:endParaRPr lang="en-GB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23" y="3328478"/>
            <a:ext cx="4116075" cy="32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2602006" y="6206139"/>
            <a:ext cx="1458365" cy="1882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Proceed to begin the installation</a:t>
            </a:r>
            <a:endParaRPr lang="en-GB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MongoDB Installation Options (3 of 3)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21</a:t>
            </a:fld>
            <a:endParaRPr lang="en-GB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324" y="1776330"/>
            <a:ext cx="4116074" cy="321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1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MongoDB?</a:t>
            </a:r>
          </a:p>
          <a:p>
            <a:pPr eaLnBrk="1" hangingPunct="1"/>
            <a:r>
              <a:rPr lang="en-GB" smtClean="0"/>
              <a:t>Key features </a:t>
            </a:r>
            <a:r>
              <a:rPr lang="en-GB"/>
              <a:t>of MongoDB</a:t>
            </a:r>
          </a:p>
          <a:p>
            <a:pPr eaLnBrk="1" hangingPunct="1"/>
            <a:r>
              <a:rPr lang="en-GB"/>
              <a:t>Hosting vs. </a:t>
            </a:r>
            <a:r>
              <a:rPr lang="en-GB" smtClean="0"/>
              <a:t>local installation</a:t>
            </a:r>
          </a:p>
          <a:p>
            <a:pPr eaLnBrk="1" hangingPunct="1"/>
            <a:r>
              <a:rPr lang="en-GB"/>
              <a:t>MongoDB </a:t>
            </a:r>
            <a:r>
              <a:rPr lang="en-GB" smtClean="0"/>
              <a:t>editions</a:t>
            </a:r>
            <a:endParaRPr lang="en-GB" dirty="0" smtClean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dirty="0" smtClean="0"/>
              <a:t>1</a:t>
            </a:r>
            <a:r>
              <a:rPr lang="en-GB" sz="3400" smtClean="0"/>
              <a:t>. Overview of MongoDB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6EC8E49-4152-48AB-B86F-7F7D80BAC137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MongoDB is an open-source document database</a:t>
            </a:r>
          </a:p>
          <a:p>
            <a:pPr lvl="1" eaLnBrk="1" hangingPunct="1">
              <a:defRPr/>
            </a:pPr>
            <a:r>
              <a:rPr lang="en-GB" smtClean="0"/>
              <a:t>In MongoDB, a document is a BSON object ("binary JSON")</a:t>
            </a:r>
          </a:p>
          <a:p>
            <a:pPr lvl="1" eaLnBrk="1" hangingPunct="1">
              <a:defRPr/>
            </a:pPr>
            <a:r>
              <a:rPr lang="en-GB" smtClean="0"/>
              <a:t>A document contains fieldname/value pairs</a:t>
            </a:r>
          </a:p>
          <a:p>
            <a:pPr lvl="1" eaLnBrk="1" hangingPunct="1">
              <a:defRPr/>
            </a:pPr>
            <a:r>
              <a:rPr lang="en-GB" smtClean="0"/>
              <a:t>Values can be simple types, arrays, or nested documents</a:t>
            </a:r>
          </a:p>
          <a:p>
            <a:pPr lvl="1" eaLnBrk="1" hangingPunct="1">
              <a:defRPr/>
            </a:pPr>
            <a:endParaRPr lang="en-GB"/>
          </a:p>
          <a:p>
            <a:pPr eaLnBrk="1" hangingPunct="1">
              <a:defRPr/>
            </a:pPr>
            <a:r>
              <a:rPr lang="en-GB" smtClean="0"/>
              <a:t>Here's an example of a MongoDB document: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MongoDB?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1154" y="3681949"/>
            <a:ext cx="7987246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smtClean="0"/>
              <a:t>{</a:t>
            </a:r>
            <a:endParaRPr lang="en-GB" sz="120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name</a:t>
            </a:r>
            <a:r>
              <a:rPr lang="en-GB" sz="1200"/>
              <a:t>: </a:t>
            </a:r>
            <a:r>
              <a:rPr lang="en-GB" sz="1200" smtClean="0"/>
              <a:t>"Sam",</a:t>
            </a:r>
            <a:endParaRPr lang="en-GB" sz="120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age</a:t>
            </a:r>
            <a:r>
              <a:rPr lang="en-GB" sz="1200"/>
              <a:t>: </a:t>
            </a:r>
            <a:r>
              <a:rPr lang="en-GB" sz="1200" smtClean="0"/>
              <a:t>21,</a:t>
            </a:r>
            <a:endParaRPr lang="en-GB" sz="1200"/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skills: [ "Java", "C++", "JavaScript" ],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additionalInfo: 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nationality: "UK",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companyCar: {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    make: 'Bugatti',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    model: 'Chiron'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    }</a:t>
            </a:r>
          </a:p>
          <a:p>
            <a:pPr defTabSz="739775">
              <a:defRPr/>
            </a:pPr>
            <a:r>
              <a:rPr lang="en-GB" sz="1200"/>
              <a:t> </a:t>
            </a:r>
            <a:r>
              <a:rPr lang="en-GB" sz="1200" smtClean="0"/>
              <a:t>   }</a:t>
            </a:r>
            <a:endParaRPr lang="en-GB" sz="1200"/>
          </a:p>
          <a:p>
            <a:pPr defTabSz="739775">
              <a:defRPr/>
            </a:pPr>
            <a:r>
              <a:rPr lang="en-GB" sz="1200" smtClean="0"/>
              <a:t>}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High performance</a:t>
            </a:r>
          </a:p>
          <a:p>
            <a:pPr lvl="1" eaLnBrk="1" hangingPunct="1">
              <a:defRPr/>
            </a:pPr>
            <a:r>
              <a:rPr lang="en-GB" smtClean="0"/>
              <a:t>Via indexes</a:t>
            </a:r>
          </a:p>
          <a:p>
            <a:pPr lvl="1"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Rich query language for CRUD operations</a:t>
            </a:r>
          </a:p>
          <a:p>
            <a:pPr lvl="1" eaLnBrk="1" hangingPunct="1">
              <a:defRPr/>
            </a:pPr>
            <a:r>
              <a:rPr lang="en-GB" smtClean="0"/>
              <a:t>Data aggregation</a:t>
            </a:r>
          </a:p>
          <a:p>
            <a:pPr lvl="1" eaLnBrk="1" hangingPunct="1">
              <a:defRPr/>
            </a:pPr>
            <a:r>
              <a:rPr lang="en-GB" smtClean="0"/>
              <a:t>Text search and geospatial queries</a:t>
            </a:r>
          </a:p>
          <a:p>
            <a:pPr lvl="1"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High availability</a:t>
            </a:r>
          </a:p>
          <a:p>
            <a:pPr lvl="1" eaLnBrk="1" hangingPunct="1">
              <a:defRPr/>
            </a:pPr>
            <a:r>
              <a:rPr lang="en-GB" smtClean="0"/>
              <a:t>Via automatic failover and data redundancy</a:t>
            </a:r>
          </a:p>
          <a:p>
            <a:pPr lvl="1" eaLnBrk="1" hangingPunct="1">
              <a:defRPr/>
            </a:pPr>
            <a:endParaRPr lang="en-GB" smtClean="0"/>
          </a:p>
          <a:p>
            <a:pPr eaLnBrk="1" hangingPunct="1">
              <a:defRPr/>
            </a:pPr>
            <a:r>
              <a:rPr lang="en-GB" smtClean="0"/>
              <a:t>Horizontal scalability across a cluster</a:t>
            </a:r>
          </a:p>
          <a:p>
            <a:pPr lvl="1" eaLnBrk="1" hangingPunct="1">
              <a:defRPr/>
            </a:pPr>
            <a:r>
              <a:rPr lang="en-GB"/>
              <a:t>V</a:t>
            </a:r>
            <a:r>
              <a:rPr lang="en-GB" smtClean="0"/>
              <a:t>ia sharding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Key Features of MongoDB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You can either host MongoDB in the cloud, or install locally</a:t>
            </a:r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</a:rPr>
              <a:t>Hosting MongoDB in the cloud…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MongoDB Atlas is a cloud-hosted service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Allows you to provision, run, monitor and maintain MongoDB 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Fast, free, and an easy way to get started with MongoDB</a:t>
            </a:r>
          </a:p>
          <a:p>
            <a:pPr lvl="1" eaLnBrk="1" hangingPunct="1">
              <a:defRPr/>
            </a:pPr>
            <a:r>
              <a:rPr lang="en-GB">
                <a:latin typeface="+mj-lt"/>
              </a:rPr>
              <a:t>For details, see https://</a:t>
            </a:r>
            <a:r>
              <a:rPr lang="en-GB" smtClean="0">
                <a:latin typeface="+mj-lt"/>
              </a:rPr>
              <a:t>www.mongodb.com/cloud</a:t>
            </a:r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</a:rPr>
              <a:t>Installing MongoDB locally…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Some organizations prefer to install MongoDB on their own servers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E.g. for historical or governance reasons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Many platforms supported, including Unix, Mac, Windows, etc.</a:t>
            </a:r>
          </a:p>
          <a:p>
            <a:pPr lvl="1" eaLnBrk="1" hangingPunct="1">
              <a:defRPr/>
            </a:pPr>
            <a:r>
              <a:rPr lang="en-GB">
                <a:latin typeface="+mj-lt"/>
              </a:rPr>
              <a:t>For details, see https://docs.mongodb.com/manual/installation/</a:t>
            </a:r>
            <a:endParaRPr lang="en-GB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Hosting vs. </a:t>
            </a:r>
            <a:r>
              <a:rPr lang="en-GB" sz="3400" smtClean="0"/>
              <a:t>Local Installation</a:t>
            </a:r>
            <a:endParaRPr lang="en-GB" sz="3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MongoDB Community Edition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Free, standalone NoSQL database engine</a:t>
            </a:r>
          </a:p>
          <a:p>
            <a:pPr lvl="1" eaLnBrk="1" hangingPunct="1">
              <a:defRPr/>
            </a:pPr>
            <a:r>
              <a:rPr lang="en-GB" smtClean="0">
                <a:latin typeface="+mj-lt"/>
              </a:rPr>
              <a:t>We'll use this</a:t>
            </a:r>
          </a:p>
          <a:p>
            <a:pPr lvl="1" eaLnBrk="1" hangingPunct="1">
              <a:defRPr/>
            </a:pPr>
            <a:endParaRPr lang="en-GB" smtClean="0">
              <a:latin typeface="+mj-lt"/>
            </a:endParaRPr>
          </a:p>
          <a:p>
            <a:pPr eaLnBrk="1" hangingPunct="1">
              <a:defRPr/>
            </a:pPr>
            <a:r>
              <a:rPr lang="en-GB"/>
              <a:t>MongoDB </a:t>
            </a:r>
            <a:r>
              <a:rPr lang="en-GB" smtClean="0"/>
              <a:t>Enterprise Edition</a:t>
            </a:r>
            <a:endParaRPr lang="en-GB"/>
          </a:p>
          <a:p>
            <a:pPr lvl="1" eaLnBrk="1" hangingPunct="1">
              <a:defRPr/>
            </a:pPr>
            <a:r>
              <a:rPr lang="en-GB" smtClean="0"/>
              <a:t>Monthly or annual fee, per server </a:t>
            </a:r>
            <a:endParaRPr lang="en-GB"/>
          </a:p>
          <a:p>
            <a:pPr lvl="1" eaLnBrk="1" hangingPunct="1">
              <a:defRPr/>
            </a:pPr>
            <a:r>
              <a:rPr lang="en-GB" smtClean="0"/>
              <a:t>Advanced security features, integration options, production support</a:t>
            </a:r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MongoDB Editions</a:t>
            </a:r>
            <a:endParaRPr lang="en-GB" sz="3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Downloading </a:t>
            </a:r>
            <a:r>
              <a:rPr lang="en-GB"/>
              <a:t>and </a:t>
            </a:r>
            <a:r>
              <a:rPr lang="en-GB" smtClean="0"/>
              <a:t>installing MongoDB</a:t>
            </a:r>
          </a:p>
          <a:p>
            <a:pPr eaLnBrk="1" hangingPunct="1"/>
            <a:r>
              <a:rPr lang="en-GB" smtClean="0"/>
              <a:t>Starting </a:t>
            </a:r>
            <a:r>
              <a:rPr lang="en-GB" smtClean="0"/>
              <a:t>MongoDB </a:t>
            </a:r>
            <a:r>
              <a:rPr lang="en-GB"/>
              <a:t>from the </a:t>
            </a:r>
            <a:r>
              <a:rPr lang="en-GB" smtClean="0"/>
              <a:t>Command Line</a:t>
            </a:r>
          </a:p>
          <a:p>
            <a:pPr eaLnBrk="1" hangingPunct="1"/>
            <a:r>
              <a:rPr lang="en-GB"/>
              <a:t>Starting MongoDB </a:t>
            </a:r>
            <a:r>
              <a:rPr lang="en-GB" smtClean="0"/>
              <a:t>as a Windows Service</a:t>
            </a:r>
            <a:endParaRPr lang="en-GB"/>
          </a:p>
          <a:p>
            <a:pPr eaLnBrk="1" hangingPunct="1"/>
            <a:r>
              <a:rPr lang="en-GB"/>
              <a:t>Using the </a:t>
            </a:r>
            <a:r>
              <a:rPr lang="en-GB"/>
              <a:t>MongoDB </a:t>
            </a:r>
            <a:r>
              <a:rPr lang="en-GB" smtClean="0"/>
              <a:t>interactive shell</a:t>
            </a:r>
          </a:p>
          <a:p>
            <a:pPr eaLnBrk="1" hangingPunct="1"/>
            <a:r>
              <a:rPr lang="en-GB" smtClean="0"/>
              <a:t>Using </a:t>
            </a:r>
            <a:r>
              <a:rPr lang="en-GB"/>
              <a:t>MongoDB </a:t>
            </a:r>
            <a:r>
              <a:rPr lang="en-GB" smtClean="0"/>
              <a:t>Compass</a:t>
            </a:r>
            <a:endParaRPr lang="en-GB" smtClean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dirty="0" smtClean="0"/>
              <a:t>2</a:t>
            </a:r>
            <a:r>
              <a:rPr lang="en-GB" sz="3400" smtClean="0"/>
              <a:t>. Getting Started with MongoDB 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6EC8E49-4152-48AB-B86F-7F7D80BAC137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You can install MongoDB </a:t>
            </a:r>
            <a:r>
              <a:rPr lang="en-GB" smtClean="0"/>
              <a:t>Community Edition </a:t>
            </a:r>
            <a:r>
              <a:rPr lang="en-GB" smtClean="0"/>
              <a:t>for free</a:t>
            </a:r>
          </a:p>
          <a:p>
            <a:pPr lvl="1" eaLnBrk="1" hangingPunct="1">
              <a:defRPr/>
            </a:pPr>
            <a:r>
              <a:rPr lang="en-GB" smtClean="0"/>
              <a:t>For details, see the Annex at the end of this chapter</a:t>
            </a:r>
            <a:endParaRPr lang="en-GB" smtClean="0"/>
          </a:p>
          <a:p>
            <a:pPr lvl="1" eaLnBrk="1" hangingPunct="1">
              <a:defRPr/>
            </a:pPr>
            <a:endParaRPr lang="en-GB">
              <a:latin typeface="+mj-lt"/>
            </a:endParaRPr>
          </a:p>
          <a:p>
            <a:pPr eaLnBrk="1" hangingPunct="1">
              <a:defRPr/>
            </a:pPr>
            <a:r>
              <a:rPr lang="en-GB" smtClean="0">
                <a:latin typeface="+mj-lt"/>
              </a:rPr>
              <a:t>We've already installed MongoDB Community Edition</a:t>
            </a:r>
          </a:p>
          <a:p>
            <a:pPr lvl="1" eaLnBrk="1" hangingPunct="1">
              <a:defRPr/>
            </a:pPr>
            <a:r>
              <a:rPr lang="en-GB">
                <a:latin typeface="+mj-lt"/>
              </a:rPr>
              <a:t>See C:\Program Files\MongoDB\Server\3.6</a:t>
            </a:r>
            <a:endParaRPr lang="en-GB" dirty="0" smtClean="0">
              <a:latin typeface="+mj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Downloading </a:t>
            </a:r>
            <a:r>
              <a:rPr lang="en-GB" sz="3400" smtClean="0"/>
              <a:t>and Installing MongoDB</a:t>
            </a:r>
            <a:endParaRPr lang="en-GB" sz="34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22462</TotalTime>
  <Words>859</Words>
  <Application>Microsoft Office PowerPoint</Application>
  <PresentationFormat>On-screen Show (4:3)</PresentationFormat>
  <Paragraphs>191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1_Blends</vt:lpstr>
      <vt:lpstr>Overview of MongoDB</vt:lpstr>
      <vt:lpstr>Contents</vt:lpstr>
      <vt:lpstr>1. Overview of MongoDB</vt:lpstr>
      <vt:lpstr>What is MongoDB?</vt:lpstr>
      <vt:lpstr>Key Features of MongoDB</vt:lpstr>
      <vt:lpstr>Hosting vs. Local Installation</vt:lpstr>
      <vt:lpstr>MongoDB Editions</vt:lpstr>
      <vt:lpstr>2. Getting Started with MongoDB </vt:lpstr>
      <vt:lpstr>Downloading and Installing MongoDB</vt:lpstr>
      <vt:lpstr>Starting MongoDB from the Command Line</vt:lpstr>
      <vt:lpstr>Starting MongoDB as a Windows Service</vt:lpstr>
      <vt:lpstr>Using the MongoDB Interactive Shell</vt:lpstr>
      <vt:lpstr>Using MongoDB Compass (1 of 2)</vt:lpstr>
      <vt:lpstr>Using MongoDB Compass (2 of 2)</vt:lpstr>
      <vt:lpstr>Any Questions?</vt:lpstr>
      <vt:lpstr>Annex: Installing MongoDB </vt:lpstr>
      <vt:lpstr>Downloading MongoDB for Windows</vt:lpstr>
      <vt:lpstr>Installing MongoDB for Windows</vt:lpstr>
      <vt:lpstr>MongoDB Installation Options (1 of 3)</vt:lpstr>
      <vt:lpstr>MongoDB Installation Options (2 of 3)</vt:lpstr>
      <vt:lpstr>MongoDB Installation Options (3 of 3)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595</cp:revision>
  <dcterms:created xsi:type="dcterms:W3CDTF">2002-05-03T12:27:39Z</dcterms:created>
  <dcterms:modified xsi:type="dcterms:W3CDTF">2018-07-18T08:11:34Z</dcterms:modified>
</cp:coreProperties>
</file>