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39"/>
  </p:notesMasterIdLst>
  <p:handoutMasterIdLst>
    <p:handoutMasterId r:id="rId40"/>
  </p:handoutMasterIdLst>
  <p:sldIdLst>
    <p:sldId id="256" r:id="rId2"/>
    <p:sldId id="497" r:id="rId3"/>
    <p:sldId id="651" r:id="rId4"/>
    <p:sldId id="735" r:id="rId5"/>
    <p:sldId id="652" r:id="rId6"/>
    <p:sldId id="721" r:id="rId7"/>
    <p:sldId id="710" r:id="rId8"/>
    <p:sldId id="711" r:id="rId9"/>
    <p:sldId id="712" r:id="rId10"/>
    <p:sldId id="723" r:id="rId11"/>
    <p:sldId id="722" r:id="rId12"/>
    <p:sldId id="67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3" r:id="rId22"/>
    <p:sldId id="734" r:id="rId23"/>
    <p:sldId id="732" r:id="rId24"/>
    <p:sldId id="737" r:id="rId25"/>
    <p:sldId id="738" r:id="rId26"/>
    <p:sldId id="740" r:id="rId27"/>
    <p:sldId id="739" r:id="rId28"/>
    <p:sldId id="741" r:id="rId29"/>
    <p:sldId id="742" r:id="rId30"/>
    <p:sldId id="745" r:id="rId31"/>
    <p:sldId id="744" r:id="rId32"/>
    <p:sldId id="698" r:id="rId33"/>
    <p:sldId id="736" r:id="rId34"/>
    <p:sldId id="746" r:id="rId35"/>
    <p:sldId id="747" r:id="rId36"/>
    <p:sldId id="748" r:id="rId37"/>
    <p:sldId id="749" r:id="rId3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E7C6E"/>
    <a:srgbClr val="CCECFF"/>
    <a:srgbClr val="F8F8F8"/>
    <a:srgbClr val="9BFDDF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156" autoAdjust="0"/>
    <p:restoredTop sz="94683" autoAdjust="0"/>
  </p:normalViewPr>
  <p:slideViewPr>
    <p:cSldViewPr snapToGrid="0" showGuides="1">
      <p:cViewPr varScale="1">
        <p:scale>
          <a:sx n="84" d="100"/>
          <a:sy n="84" d="100"/>
        </p:scale>
        <p:origin x="-2208" y="-90"/>
      </p:cViewPr>
      <p:guideLst>
        <p:guide orient="horz" pos="201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"/>
    </p:cViewPr>
  </p:sorterViewPr>
  <p:notesViewPr>
    <p:cSldViewPr snapToGrid="0" showGuides="1">
      <p:cViewPr varScale="1">
        <p:scale>
          <a:sx n="64" d="100"/>
          <a:sy n="64" d="100"/>
        </p:scale>
        <p:origin x="-3192" y="-12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Understanding the MongoDB API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5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Understanding the MongoDB API</a:t>
            </a:r>
            <a:endParaRPr lang="en-GB" dirty="0"/>
          </a:p>
        </p:txBody>
      </p:sp>
      <p:sp>
        <p:nvSpPr>
          <p:cNvPr id="471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45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53104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Understanding the MongoDB API</a:t>
            </a:r>
            <a:endParaRPr lang="en-GB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59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661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7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649144"/>
            <a:ext cx="8094095" cy="721523"/>
          </a:xfrm>
        </p:spPr>
        <p:txBody>
          <a:bodyPr/>
          <a:lstStyle/>
          <a:p>
            <a:pPr eaLnBrk="1" hangingPunct="1"/>
            <a:r>
              <a:rPr lang="en-GB" smtClean="0"/>
              <a:t>Understanding the MongoDB API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documents</a:t>
            </a:r>
          </a:p>
          <a:p>
            <a:pPr eaLnBrk="1" hangingPunct="1"/>
            <a:r>
              <a:rPr lang="en-GB" smtClean="0"/>
              <a:t>Reading documents</a:t>
            </a:r>
          </a:p>
          <a:p>
            <a:pPr eaLnBrk="1" hangingPunct="1"/>
            <a:r>
              <a:rPr lang="en-GB" smtClean="0"/>
              <a:t>Updating documents</a:t>
            </a:r>
          </a:p>
          <a:p>
            <a:pPr eaLnBrk="1" hangingPunct="1"/>
            <a:r>
              <a:rPr lang="en-GB" smtClean="0"/>
              <a:t>Deleting documents</a:t>
            </a:r>
          </a:p>
          <a:p>
            <a:pPr eaLnBrk="1" hangingPunct="1"/>
            <a:r>
              <a:rPr lang="en-GB"/>
              <a:t>Additional </a:t>
            </a:r>
            <a:r>
              <a:rPr lang="en-GB" smtClean="0"/>
              <a:t>useful collection operations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CRUD Operations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442769-1E75-4F6E-99F5-F81331438008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create documents in a collection, call: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insertOne()  - </a:t>
            </a:r>
            <a:r>
              <a:rPr lang="en-GB" smtClean="0"/>
              <a:t>insert a single document into a collection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insertMany() - </a:t>
            </a:r>
            <a:r>
              <a:rPr lang="en-GB" smtClean="0">
                <a:latin typeface="+mj-lt"/>
              </a:rPr>
              <a:t>insert an array </a:t>
            </a:r>
            <a:r>
              <a:rPr lang="en-GB" smtClean="0"/>
              <a:t>of documents into a collection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Notes:</a:t>
            </a:r>
          </a:p>
          <a:p>
            <a:pPr lvl="1" eaLnBrk="1" hangingPunct="1"/>
            <a:r>
              <a:rPr lang="en-GB" smtClean="0"/>
              <a:t>MongoDB creates the collection if it doesn't already exist</a:t>
            </a:r>
          </a:p>
          <a:p>
            <a:pPr lvl="1" eaLnBrk="1" hangingPunct="1"/>
            <a:r>
              <a:rPr lang="en-GB" smtClean="0"/>
              <a:t>MongoDB generates unique </a:t>
            </a:r>
            <a:r>
              <a:rPr lang="en-GB" smtClean="0">
                <a:latin typeface="Lucida Console" panose="020B0609040504020204" pitchFamily="49" charset="0"/>
              </a:rPr>
              <a:t>_id</a:t>
            </a:r>
            <a:r>
              <a:rPr lang="en-GB" smtClean="0"/>
              <a:t> fields if not specified</a:t>
            </a:r>
          </a:p>
          <a:p>
            <a:pPr lvl="1" eaLnBrk="1" hangingPunct="1"/>
            <a:r>
              <a:rPr lang="en-GB" smtClean="0"/>
              <a:t>Documents don't have to have the same schema</a:t>
            </a:r>
            <a:endParaRPr lang="en-GB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Documents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1154" y="2428113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db.people.insertOne</a:t>
            </a:r>
            <a:r>
              <a:rPr lang="en-GB" sz="1200" smtClean="0"/>
              <a:t>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"Jayne", age</a:t>
            </a:r>
            <a:r>
              <a:rPr lang="en-GB" sz="1200"/>
              <a:t>: </a:t>
            </a:r>
            <a:r>
              <a:rPr lang="en-GB" sz="1200" smtClean="0"/>
              <a:t>52, gender</a:t>
            </a:r>
            <a:r>
              <a:rPr lang="en-GB" sz="1200"/>
              <a:t>: </a:t>
            </a:r>
            <a:r>
              <a:rPr lang="en-GB" sz="1200" smtClean="0"/>
              <a:t>"F" }</a:t>
            </a:r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1154" y="3259775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db.people.insertMany([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"Thomas", age</a:t>
            </a:r>
            <a:r>
              <a:rPr lang="en-GB" sz="1200"/>
              <a:t>: </a:t>
            </a:r>
            <a:r>
              <a:rPr lang="en-GB" sz="1200" smtClean="0"/>
              <a:t>20, gender</a:t>
            </a:r>
            <a:r>
              <a:rPr lang="en-GB" sz="1200"/>
              <a:t>: </a:t>
            </a:r>
            <a:r>
              <a:rPr lang="en-GB" sz="1200" smtClean="0"/>
              <a:t>"M" },</a:t>
            </a:r>
          </a:p>
          <a:p>
            <a:pPr defTabSz="739775">
              <a:defRPr/>
            </a:pPr>
            <a:r>
              <a:rPr lang="en-GB" sz="1200" smtClean="0"/>
              <a:t>    </a:t>
            </a:r>
            <a:r>
              <a:rPr lang="en-GB" sz="1200"/>
              <a:t>{ name: </a:t>
            </a:r>
            <a:r>
              <a:rPr lang="en-GB" sz="1200" smtClean="0"/>
              <a:t>"Emily",  age</a:t>
            </a:r>
            <a:r>
              <a:rPr lang="en-GB" sz="1200"/>
              <a:t>: </a:t>
            </a:r>
            <a:r>
              <a:rPr lang="en-GB" sz="1200" smtClean="0"/>
              <a:t>20, </a:t>
            </a:r>
            <a:r>
              <a:rPr lang="en-GB" sz="1200"/>
              <a:t>gender: </a:t>
            </a:r>
            <a:r>
              <a:rPr lang="en-GB" sz="1200" smtClean="0"/>
              <a:t>"F", favTeam: "Swans" }</a:t>
            </a:r>
          </a:p>
          <a:p>
            <a:pPr defTabSz="739775">
              <a:defRPr/>
            </a:pPr>
            <a:r>
              <a:rPr lang="en-GB" sz="120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849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read documents in a collection, call: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find() - </a:t>
            </a:r>
            <a:r>
              <a:rPr lang="en-GB" smtClean="0"/>
              <a:t>find some or all documents in the collection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If you call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  <a:r>
              <a:rPr lang="en-GB" smtClean="0"/>
              <a:t> without any parameters, it returns all the documents in the collection</a:t>
            </a:r>
          </a:p>
          <a:p>
            <a:pPr lvl="1" eaLnBrk="1" hangingPunct="1"/>
            <a:r>
              <a:rPr lang="en-GB" smtClean="0"/>
              <a:t>Analogous to </a:t>
            </a:r>
            <a:r>
              <a:rPr lang="en-GB" smtClean="0">
                <a:latin typeface="Lucida Console" panose="020B0609040504020204" pitchFamily="49" charset="0"/>
              </a:rPr>
              <a:t>SELECT *</a:t>
            </a:r>
            <a:r>
              <a:rPr lang="en-GB" smtClean="0"/>
              <a:t> in SQL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Example</a:t>
            </a:r>
          </a:p>
          <a:p>
            <a:pPr lvl="1" eaLnBrk="1" hangingPunct="1"/>
            <a:r>
              <a:rPr lang="en-GB" smtClean="0"/>
              <a:t>Find all documents in the </a:t>
            </a:r>
            <a:r>
              <a:rPr lang="en-GB" smtClean="0">
                <a:latin typeface="Lucida Console" panose="020B0609040504020204" pitchFamily="49" charset="0"/>
              </a:rPr>
              <a:t>people</a:t>
            </a:r>
            <a:r>
              <a:rPr lang="en-GB" smtClean="0"/>
              <a:t> collection</a:t>
            </a:r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Reading All Documents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4926662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db.people.find()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515533" y="5204303"/>
            <a:ext cx="0" cy="3257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" y="5550219"/>
            <a:ext cx="8646668" cy="40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pass a </a:t>
            </a:r>
            <a:r>
              <a:rPr lang="en-GB" u="sng" smtClean="0"/>
              <a:t>query filter document</a:t>
            </a:r>
            <a:r>
              <a:rPr lang="en-GB" smtClean="0"/>
              <a:t> into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</a:p>
          <a:p>
            <a:pPr lvl="1" eaLnBrk="1" hangingPunct="1"/>
            <a:r>
              <a:rPr lang="en-GB" smtClean="0">
                <a:latin typeface="+mj-lt"/>
              </a:rPr>
              <a:t>Specify the conditions that determine which documents to select</a:t>
            </a:r>
          </a:p>
          <a:p>
            <a:pPr lvl="1" eaLnBrk="1" hangingPunct="1"/>
            <a:r>
              <a:rPr lang="en-GB" smtClean="0">
                <a:latin typeface="+mj-lt"/>
              </a:rPr>
              <a:t>Analogous to </a:t>
            </a:r>
            <a:r>
              <a:rPr lang="en-GB" smtClean="0">
                <a:latin typeface="Lucida Console" panose="020B0609040504020204" pitchFamily="49" charset="0"/>
              </a:rPr>
              <a:t>WHERE</a:t>
            </a:r>
            <a:r>
              <a:rPr lang="en-GB" smtClean="0">
                <a:latin typeface="+mj-lt"/>
              </a:rPr>
              <a:t> in SQL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 smtClean="0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 smtClean="0">
              <a:latin typeface="+mj-lt"/>
            </a:endParaRPr>
          </a:p>
          <a:p>
            <a:pPr eaLnBrk="1" hangingPunct="1"/>
            <a:r>
              <a:rPr lang="en-GB" smtClean="0">
                <a:latin typeface="+mj-lt"/>
              </a:rPr>
              <a:t>Here are some of the query operators you can use:</a:t>
            </a:r>
          </a:p>
          <a:p>
            <a:pPr lvl="1" eaLnBrk="1" hangingPunct="1"/>
            <a:r>
              <a:rPr lang="en-GB" smtClean="0">
                <a:latin typeface="+mj-lt"/>
              </a:rPr>
              <a:t>$eq, $ne, $gt, $gte, $lt, $lte, $in, $nin </a:t>
            </a:r>
          </a:p>
          <a:p>
            <a:pPr lvl="1" eaLnBrk="1" hangingPunct="1"/>
            <a:r>
              <a:rPr lang="en-GB" smtClean="0">
                <a:latin typeface="+mj-lt"/>
              </a:rPr>
              <a:t>$and, $or, $nor, $not</a:t>
            </a:r>
          </a:p>
          <a:p>
            <a:pPr lvl="1" eaLnBrk="1" hangingPunct="1"/>
            <a:r>
              <a:rPr lang="en-GB" smtClean="0">
                <a:latin typeface="+mj-lt"/>
              </a:rPr>
              <a:t>$exists, $type</a:t>
            </a:r>
          </a:p>
          <a:p>
            <a:pPr lvl="1" eaLnBrk="1" hangingPunct="1"/>
            <a:r>
              <a:rPr lang="en-GB" smtClean="0">
                <a:latin typeface="+mj-lt"/>
              </a:rPr>
              <a:t>$mod, $regex, $text, $where</a:t>
            </a:r>
          </a:p>
          <a:p>
            <a:pPr lvl="1" eaLnBrk="1" hangingPunct="1"/>
            <a:r>
              <a:rPr lang="en-GB">
                <a:latin typeface="+mj-lt"/>
              </a:rPr>
              <a:t>For </a:t>
            </a:r>
            <a:r>
              <a:rPr lang="en-GB" smtClean="0">
                <a:latin typeface="+mj-lt"/>
              </a:rPr>
              <a:t>full details about these query operators and more, </a:t>
            </a:r>
            <a:r>
              <a:rPr lang="en-GB">
                <a:latin typeface="+mj-lt"/>
              </a:rPr>
              <a:t>see https://docs.mongodb.com/manual/reference/operator/query/</a:t>
            </a:r>
          </a:p>
          <a:p>
            <a:pPr lvl="1" eaLnBrk="1" hangingPunct="1"/>
            <a:endParaRPr lang="en-GB" smtClean="0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 smtClean="0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Reading Selective Documents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2423730"/>
            <a:ext cx="798724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field1: value1,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field2: { operator: value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…</a:t>
            </a:r>
          </a:p>
          <a:p>
            <a:pPr defTabSz="739775">
              <a:defRPr/>
            </a:pPr>
            <a:r>
              <a:rPr lang="en-GB" sz="1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9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Explain the following queries:</a:t>
            </a:r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Selective Documents - Examples 1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9AEDF0-80D8-4049-BDB7-10FEA1C3AD8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154" y="1720977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db.people.find({ </a:t>
            </a:r>
          </a:p>
          <a:p>
            <a:pPr defTabSz="739775">
              <a:defRPr/>
            </a:pPr>
            <a:r>
              <a:rPr lang="en-GB" sz="1200" smtClean="0"/>
              <a:t>    name: 'Jayne'</a:t>
            </a:r>
          </a:p>
          <a:p>
            <a:pPr defTabSz="739775">
              <a:defRPr/>
            </a:pPr>
            <a:r>
              <a:rPr lang="en-GB" sz="1200" smtClean="0"/>
              <a:t>})</a:t>
            </a:r>
            <a:endParaRPr lang="en-GB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2592705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</a:t>
            </a:r>
            <a:r>
              <a:rPr lang="en-GB" sz="1200" smtClean="0"/>
              <a:t>({ </a:t>
            </a:r>
          </a:p>
          <a:p>
            <a:pPr defTabSz="739775">
              <a:defRPr/>
            </a:pPr>
            <a:r>
              <a:rPr lang="en-GB" sz="1200" smtClean="0"/>
              <a:t>    age: { $gte: 20 } </a:t>
            </a:r>
          </a:p>
          <a:p>
            <a:pPr defTabSz="739775">
              <a:defRPr/>
            </a:pPr>
            <a:r>
              <a:rPr lang="en-GB" sz="1200" smtClean="0"/>
              <a:t>})</a:t>
            </a:r>
            <a:endParaRPr lang="en-GB" sz="1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154" y="3494020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db.people.find({ </a:t>
            </a:r>
            <a:r>
              <a:rPr lang="en-GB" sz="1200" smtClean="0"/>
              <a:t>                             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smtClean="0"/>
              <a:t>age: </a:t>
            </a:r>
            <a:r>
              <a:rPr lang="en-GB" sz="1200"/>
              <a:t>{ </a:t>
            </a:r>
            <a:r>
              <a:rPr lang="en-GB" sz="1200" smtClean="0"/>
              <a:t>$gte: 20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age: { $lte: 30 } </a:t>
            </a:r>
            <a:endParaRPr lang="en-GB" sz="1200"/>
          </a:p>
          <a:p>
            <a:pPr defTabSz="739775">
              <a:defRPr/>
            </a:pPr>
            <a:r>
              <a:rPr lang="en-GB" sz="1200"/>
              <a:t>})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1154" y="4559034"/>
            <a:ext cx="798724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db.people.find({ </a:t>
            </a:r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smtClean="0"/>
              <a:t>$or: [ 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{ age: </a:t>
            </a:r>
            <a:r>
              <a:rPr lang="en-GB" sz="1200"/>
              <a:t>{ </a:t>
            </a:r>
            <a:r>
              <a:rPr lang="en-GB" sz="1200" smtClean="0"/>
              <a:t>$lt: 20 }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{ age: { $gt: 30 } }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] </a:t>
            </a:r>
            <a:endParaRPr lang="en-GB" sz="1200"/>
          </a:p>
          <a:p>
            <a:pPr defTabSz="739775">
              <a:defRPr/>
            </a:pPr>
            <a:r>
              <a:rPr lang="en-GB" sz="120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429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How about this one:</a:t>
            </a:r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Selective Documents - Examples 2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9AEDF0-80D8-4049-BDB7-10FEA1C3AD8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1154" y="1695944"/>
            <a:ext cx="798724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db.people.find({ 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    name: /^J/,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gender: 'F',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$</a:t>
            </a:r>
            <a:r>
              <a:rPr lang="en-GB" sz="1200"/>
              <a:t>or: [ </a:t>
            </a:r>
          </a:p>
          <a:p>
            <a:pPr defTabSz="739775">
              <a:defRPr/>
            </a:pPr>
            <a:r>
              <a:rPr lang="en-GB" sz="1200"/>
              <a:t>        { age: { $lt: 20 } },</a:t>
            </a:r>
          </a:p>
          <a:p>
            <a:pPr defTabSz="739775">
              <a:defRPr/>
            </a:pPr>
            <a:r>
              <a:rPr lang="en-GB" sz="1200"/>
              <a:t>        { age: { $gt: 30 } }</a:t>
            </a:r>
          </a:p>
          <a:p>
            <a:pPr defTabSz="739775">
              <a:defRPr/>
            </a:pPr>
            <a:r>
              <a:rPr lang="en-GB" sz="1200"/>
              <a:t>    ] </a:t>
            </a: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})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1712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By default,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  <a:r>
              <a:rPr lang="en-GB" smtClean="0"/>
              <a:t> returns all fields in a document</a:t>
            </a:r>
          </a:p>
          <a:p>
            <a:pPr lvl="1" eaLnBrk="1" hangingPunct="1"/>
            <a:r>
              <a:rPr lang="en-GB" smtClean="0"/>
              <a:t>Analogous to </a:t>
            </a:r>
            <a:r>
              <a:rPr lang="en-GB" smtClean="0">
                <a:latin typeface="Lucida Console" panose="020B0609040504020204" pitchFamily="49" charset="0"/>
              </a:rPr>
              <a:t>SELECT</a:t>
            </a:r>
            <a:r>
              <a:rPr lang="en-GB" smtClean="0">
                <a:latin typeface="+mj-lt"/>
              </a:rPr>
              <a:t> </a:t>
            </a:r>
            <a:r>
              <a:rPr lang="en-GB" smtClean="0">
                <a:latin typeface="Lucida Console" panose="020B0609040504020204" pitchFamily="49" charset="0"/>
              </a:rPr>
              <a:t>*</a:t>
            </a:r>
            <a:r>
              <a:rPr lang="en-GB" smtClean="0"/>
              <a:t> in SQL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You can pass a </a:t>
            </a:r>
            <a:r>
              <a:rPr lang="en-GB" u="sng" smtClean="0"/>
              <a:t>projection document</a:t>
            </a:r>
            <a:r>
              <a:rPr lang="en-GB" smtClean="0"/>
              <a:t> </a:t>
            </a:r>
            <a:r>
              <a:rPr lang="en-GB"/>
              <a:t>into </a:t>
            </a:r>
            <a:r>
              <a:rPr lang="en-GB">
                <a:latin typeface="Lucida Console" panose="020B0609040504020204" pitchFamily="49" charset="0"/>
              </a:rPr>
              <a:t>find</a:t>
            </a:r>
            <a:r>
              <a:rPr lang="en-GB" smtClean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GB"/>
              <a:t>Specify the </a:t>
            </a:r>
            <a:r>
              <a:rPr lang="en-GB" smtClean="0"/>
              <a:t>fields to include/exclude in the result documents</a:t>
            </a:r>
          </a:p>
          <a:p>
            <a:pPr lvl="1" eaLnBrk="1" hangingPunct="1"/>
            <a:r>
              <a:rPr lang="en-GB" smtClean="0"/>
              <a:t>To specify fields to include, set fields to 1</a:t>
            </a:r>
          </a:p>
          <a:p>
            <a:pPr lvl="1" eaLnBrk="1" hangingPunct="1"/>
            <a:r>
              <a:rPr lang="en-GB"/>
              <a:t>To specify fields to </a:t>
            </a:r>
            <a:r>
              <a:rPr lang="en-GB" smtClean="0"/>
              <a:t>exclude</a:t>
            </a:r>
            <a:r>
              <a:rPr lang="en-GB"/>
              <a:t>, set </a:t>
            </a:r>
            <a:r>
              <a:rPr lang="en-GB" smtClean="0"/>
              <a:t>fields to 0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Note:</a:t>
            </a:r>
          </a:p>
          <a:p>
            <a:pPr lvl="1" eaLnBrk="1" hangingPunct="1"/>
            <a:r>
              <a:rPr lang="en-GB" smtClean="0"/>
              <a:t>The </a:t>
            </a:r>
            <a:r>
              <a:rPr lang="en-GB" smtClean="0">
                <a:latin typeface="Lucida Console" panose="020B0609040504020204" pitchFamily="49" charset="0"/>
              </a:rPr>
              <a:t>_id</a:t>
            </a:r>
            <a:r>
              <a:rPr lang="en-GB" smtClean="0"/>
              <a:t> field is always returned, by default</a:t>
            </a:r>
          </a:p>
          <a:p>
            <a:pPr lvl="1" eaLnBrk="1" hangingPunct="1"/>
            <a:r>
              <a:rPr lang="en-GB" smtClean="0"/>
              <a:t>Apart from </a:t>
            </a:r>
            <a:r>
              <a:rPr lang="en-GB" smtClean="0">
                <a:latin typeface="Lucida Console" panose="020B0609040504020204" pitchFamily="49" charset="0"/>
              </a:rPr>
              <a:t>_id</a:t>
            </a:r>
            <a:r>
              <a:rPr lang="en-GB" smtClean="0"/>
              <a:t>, you can't combine 1s and 0s in your projection</a:t>
            </a:r>
          </a:p>
          <a:p>
            <a:pPr lvl="1" eaLnBrk="1" hangingPunct="1"/>
            <a:endParaRPr lang="en-GB">
              <a:latin typeface="Lucida Console" panose="020B0609040504020204" pitchFamily="49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Reading Selective Fields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154" y="4033074"/>
            <a:ext cx="3783038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fieldToInclude: 1,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anotherFieldToInclude: 1,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…</a:t>
            </a:r>
          </a:p>
          <a:p>
            <a:pPr defTabSz="739775">
              <a:defRPr/>
            </a:pPr>
            <a:r>
              <a:rPr lang="en-GB" sz="1200" smtClean="0"/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5362" y="4033074"/>
            <a:ext cx="3783038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fieldToExclude: 0,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anotherFieldToExclude: 0,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…</a:t>
            </a:r>
          </a:p>
          <a:p>
            <a:pPr defTabSz="739775">
              <a:defRPr/>
            </a:pPr>
            <a:r>
              <a:rPr lang="en-GB" sz="1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Explain the following queries: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Reading Selective Fields - Examples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1713988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db.people.find(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'Jayne'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</a:t>
            </a:r>
            <a:r>
              <a:rPr lang="en-GB" sz="1200" b="1" smtClean="0">
                <a:solidFill>
                  <a:srgbClr val="FF0000"/>
                </a:solidFill>
              </a:rPr>
              <a:t>{ age: 1, gender: 1 }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154" y="2805172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</a:t>
            </a:r>
          </a:p>
          <a:p>
            <a:pPr defTabSz="739775">
              <a:defRPr/>
            </a:pPr>
            <a:r>
              <a:rPr lang="en-GB" sz="1200"/>
              <a:t>    { name: 'Jayne</a:t>
            </a:r>
            <a:r>
              <a:rPr lang="en-GB" sz="1200" smtClean="0"/>
              <a:t>' },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{ age: 1, gender: </a:t>
            </a:r>
            <a:r>
              <a:rPr lang="en-GB" sz="1200" b="1" smtClean="0">
                <a:solidFill>
                  <a:srgbClr val="FF0000"/>
                </a:solidFill>
              </a:rPr>
              <a:t>1, _id: 0 }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/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1154" y="3908630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</a:t>
            </a:r>
          </a:p>
          <a:p>
            <a:pPr defTabSz="739775">
              <a:defRPr/>
            </a:pPr>
            <a:r>
              <a:rPr lang="en-GB" sz="1200"/>
              <a:t>    { name: 'Jayne</a:t>
            </a:r>
            <a:r>
              <a:rPr lang="en-GB" sz="1200" smtClean="0"/>
              <a:t>' },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name: 0 }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/>
              <a:t>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1154" y="4993882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db.people.find(</a:t>
            </a:r>
          </a:p>
          <a:p>
            <a:pPr defTabSz="739775">
              <a:defRPr/>
            </a:pPr>
            <a:r>
              <a:rPr lang="en-GB" sz="1200"/>
              <a:t>    { name: 'Jayne</a:t>
            </a:r>
            <a:r>
              <a:rPr lang="en-GB" sz="1200" smtClean="0"/>
              <a:t>' },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name: 0, _id: 0 }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update existing documents in a collection, call: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updateOne()  - </a:t>
            </a:r>
            <a:r>
              <a:rPr lang="en-GB" smtClean="0"/>
              <a:t>update a single document in a collection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updateMany() - </a:t>
            </a:r>
            <a:r>
              <a:rPr lang="en-GB" smtClean="0">
                <a:latin typeface="+mj-lt"/>
              </a:rPr>
              <a:t>update an array </a:t>
            </a:r>
            <a:r>
              <a:rPr lang="en-GB" smtClean="0"/>
              <a:t>of documents in a collection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replaceOne</a:t>
            </a:r>
            <a:r>
              <a:rPr lang="en-GB">
                <a:latin typeface="Lucida Console" panose="020B0609040504020204" pitchFamily="49" charset="0"/>
              </a:rPr>
              <a:t>() </a:t>
            </a:r>
            <a:r>
              <a:rPr lang="en-GB" smtClean="0">
                <a:latin typeface="Lucida Console" panose="020B0609040504020204" pitchFamily="49" charset="0"/>
              </a:rPr>
              <a:t>- </a:t>
            </a:r>
            <a:r>
              <a:rPr lang="en-GB" smtClean="0"/>
              <a:t>replace a </a:t>
            </a:r>
            <a:r>
              <a:rPr lang="en-GB"/>
              <a:t>single document </a:t>
            </a:r>
            <a:r>
              <a:rPr lang="en-GB" smtClean="0"/>
              <a:t>in </a:t>
            </a:r>
            <a:r>
              <a:rPr lang="en-GB"/>
              <a:t>a collection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 smtClean="0"/>
              <a:t>For </a:t>
            </a:r>
            <a:r>
              <a:rPr lang="en-GB" smtClean="0">
                <a:latin typeface="Lucida Console" panose="020B0609040504020204" pitchFamily="49" charset="0"/>
              </a:rPr>
              <a:t>updateOne()</a:t>
            </a:r>
            <a:r>
              <a:rPr lang="en-GB" smtClean="0"/>
              <a:t> and </a:t>
            </a:r>
            <a:r>
              <a:rPr lang="en-GB" smtClean="0">
                <a:latin typeface="Lucida Console" panose="020B0609040504020204" pitchFamily="49" charset="0"/>
              </a:rPr>
              <a:t>updateMany()</a:t>
            </a:r>
            <a:r>
              <a:rPr lang="en-GB" smtClean="0">
                <a:latin typeface="+mj-lt"/>
              </a:rPr>
              <a:t>, pass 3 params:</a:t>
            </a:r>
          </a:p>
          <a:p>
            <a:pPr lvl="1" eaLnBrk="1" hangingPunct="1"/>
            <a:r>
              <a:rPr lang="en-GB" smtClean="0">
                <a:latin typeface="+mj-lt"/>
              </a:rPr>
              <a:t>Filter, same as for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</a:p>
          <a:p>
            <a:pPr lvl="1" eaLnBrk="1" hangingPunct="1"/>
            <a:r>
              <a:rPr lang="en-GB" smtClean="0">
                <a:latin typeface="+mj-lt"/>
              </a:rPr>
              <a:t>Update to perform (e.g. </a:t>
            </a:r>
            <a:r>
              <a:rPr lang="en-GB" smtClean="0">
                <a:latin typeface="Lucida Console" panose="020B0609040504020204" pitchFamily="49" charset="0"/>
              </a:rPr>
              <a:t>$set</a:t>
            </a:r>
            <a:r>
              <a:rPr lang="en-GB" smtClean="0">
                <a:latin typeface="+mj-lt"/>
              </a:rPr>
              <a:t>, </a:t>
            </a:r>
            <a:r>
              <a:rPr lang="en-GB" smtClean="0">
                <a:latin typeface="Lucida Console" panose="020B0609040504020204" pitchFamily="49" charset="0"/>
              </a:rPr>
              <a:t>$unset</a:t>
            </a:r>
            <a:r>
              <a:rPr lang="en-GB" smtClean="0">
                <a:latin typeface="+mj-lt"/>
              </a:rPr>
              <a:t>, etc.)</a:t>
            </a:r>
          </a:p>
          <a:p>
            <a:pPr lvl="1" eaLnBrk="1" hangingPunct="1"/>
            <a:r>
              <a:rPr lang="en-GB" smtClean="0">
                <a:latin typeface="+mj-lt"/>
              </a:rPr>
              <a:t>Options object:</a:t>
            </a:r>
          </a:p>
          <a:p>
            <a:pPr lvl="2" eaLnBrk="1" hangingPunct="1"/>
            <a:r>
              <a:rPr lang="en-GB" smtClean="0">
                <a:latin typeface="Lucida Console" panose="020B0609040504020204" pitchFamily="49" charset="0"/>
              </a:rPr>
              <a:t>upsert       - </a:t>
            </a:r>
            <a:r>
              <a:rPr lang="en-GB" smtClean="0">
                <a:latin typeface="+mj-lt"/>
              </a:rPr>
              <a:t>If true, will cause an insert if no matching document found</a:t>
            </a:r>
          </a:p>
          <a:p>
            <a:pPr lvl="2" eaLnBrk="1" hangingPunct="1"/>
            <a:r>
              <a:rPr lang="en-GB" smtClean="0">
                <a:latin typeface="Lucida Console" panose="020B0609040504020204" pitchFamily="49" charset="0"/>
              </a:rPr>
              <a:t>writeConcern - </a:t>
            </a:r>
            <a:r>
              <a:rPr lang="en-GB" smtClean="0">
                <a:latin typeface="+mj-lt"/>
              </a:rPr>
              <a:t>Details about how to perform the "write" operation</a:t>
            </a:r>
          </a:p>
          <a:p>
            <a:pPr lvl="2" eaLnBrk="1" hangingPunct="1"/>
            <a:r>
              <a:rPr lang="en-GB" smtClean="0">
                <a:latin typeface="Lucida Console" panose="020B0609040504020204" pitchFamily="49" charset="0"/>
              </a:rPr>
              <a:t>collation    </a:t>
            </a:r>
            <a:r>
              <a:rPr lang="en-GB">
                <a:latin typeface="Lucida Console" panose="020B0609040504020204" pitchFamily="49" charset="0"/>
              </a:rPr>
              <a:t>- </a:t>
            </a:r>
            <a:r>
              <a:rPr lang="en-GB" smtClean="0"/>
              <a:t>Language-specific rules for string comparison (locale etc.)</a:t>
            </a:r>
            <a:endParaRPr lang="en-GB"/>
          </a:p>
          <a:p>
            <a:pPr lvl="2" eaLnBrk="1" hangingPunct="1"/>
            <a:endParaRPr lang="en-GB" smtClean="0">
              <a:latin typeface="+mj-lt"/>
            </a:endParaRPr>
          </a:p>
          <a:p>
            <a:pPr eaLnBrk="1" hangingPunct="1"/>
            <a:r>
              <a:rPr lang="en-GB" smtClean="0">
                <a:latin typeface="Lucida Console" panose="020B0609040504020204" pitchFamily="49" charset="0"/>
              </a:rPr>
              <a:t>replaceOne()</a:t>
            </a:r>
            <a:r>
              <a:rPr lang="en-GB" smtClean="0">
                <a:latin typeface="+mj-lt"/>
              </a:rPr>
              <a:t> is the same, except the 2</a:t>
            </a:r>
            <a:r>
              <a:rPr lang="en-GB" baseline="30000" smtClean="0">
                <a:latin typeface="+mj-lt"/>
              </a:rPr>
              <a:t>nd</a:t>
            </a:r>
            <a:r>
              <a:rPr lang="en-GB" smtClean="0">
                <a:latin typeface="+mj-lt"/>
              </a:rPr>
              <a:t> param is the replacement object</a:t>
            </a:r>
          </a:p>
          <a:p>
            <a:pPr lvl="1" eaLnBrk="1" hangingPunct="1"/>
            <a:endParaRPr lang="en-GB" smtClean="0">
              <a:latin typeface="+mj-lt"/>
            </a:endParaRP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Updating Documents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Explain the following </a:t>
            </a:r>
            <a:r>
              <a:rPr lang="en-GB" smtClean="0"/>
              <a:t>updates:</a:t>
            </a:r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Updating </a:t>
            </a:r>
            <a:r>
              <a:rPr lang="en-GB" sz="3400"/>
              <a:t>Documents - </a:t>
            </a:r>
            <a:r>
              <a:rPr lang="en-GB" sz="3400" smtClean="0"/>
              <a:t>Examples 1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1701796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db.people.updateOne(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'Jayne'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$set: { name: 'JAYNE', favTeam: 'Swans' }  }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1154" y="2780788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db.people.updateMany(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$inc: { age: 1 } }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1154" y="3847588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db.people.updateMany(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$rename: { favTeam: 'favouriteTeam' } }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1154" y="4935200"/>
            <a:ext cx="798724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db.people.updateMany(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$currentDate: { 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 datestamp: </a:t>
            </a:r>
            <a:r>
              <a:rPr lang="en-GB" sz="1200"/>
              <a:t>{ $type: </a:t>
            </a:r>
            <a:r>
              <a:rPr lang="en-GB" sz="1200" smtClean="0"/>
              <a:t>'date'</a:t>
            </a:r>
            <a:r>
              <a:rPr lang="en-GB" sz="1200"/>
              <a:t> }</a:t>
            </a:r>
            <a:r>
              <a:rPr lang="en-GB" sz="1200" smtClean="0"/>
              <a:t>, 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 timestamp: </a:t>
            </a:r>
            <a:r>
              <a:rPr lang="en-GB" sz="1200"/>
              <a:t>{ $type: </a:t>
            </a:r>
            <a:r>
              <a:rPr lang="en-GB" sz="1200" smtClean="0"/>
              <a:t>'timestamp'</a:t>
            </a:r>
            <a:r>
              <a:rPr lang="en-GB" sz="1200"/>
              <a:t> }</a:t>
            </a:r>
            <a:r>
              <a:rPr lang="en-GB" sz="1200" smtClean="0"/>
              <a:t> 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}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}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MongoDB documents and collections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CRUD </a:t>
            </a:r>
            <a:r>
              <a:rPr lang="en-GB" smtClean="0"/>
              <a:t>operations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Aggregation operations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3F83C1-6677-47E8-BF21-66960A8C42A5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Explain the following </a:t>
            </a:r>
            <a:r>
              <a:rPr lang="en-GB" smtClean="0"/>
              <a:t>replacement:</a:t>
            </a:r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Updating Documents - </a:t>
            </a:r>
            <a:r>
              <a:rPr lang="en-GB" sz="3400" smtClean="0"/>
              <a:t>Examples 2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1701796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db.people.replaceOne(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'JAYNE' 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</a:t>
            </a:r>
            <a:r>
              <a:rPr lang="en-GB" sz="1200"/>
              <a:t>name: </a:t>
            </a:r>
            <a:r>
              <a:rPr lang="en-GB" sz="1200" smtClean="0"/>
              <a:t>'Jayne', </a:t>
            </a:r>
            <a:r>
              <a:rPr lang="en-GB" sz="1200"/>
              <a:t>age: 52, gender: </a:t>
            </a:r>
            <a:r>
              <a:rPr lang="en-GB" sz="1200" smtClean="0"/>
              <a:t>'F' }</a:t>
            </a:r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delete documents in a collection, call: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deleteOne()  - </a:t>
            </a:r>
            <a:r>
              <a:rPr lang="en-GB" smtClean="0"/>
              <a:t>delete a single document in a collection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deleteMany() - </a:t>
            </a:r>
            <a:r>
              <a:rPr lang="en-GB" smtClean="0">
                <a:latin typeface="+mj-lt"/>
              </a:rPr>
              <a:t>delete an array </a:t>
            </a:r>
            <a:r>
              <a:rPr lang="en-GB" smtClean="0"/>
              <a:t>of documents in a collection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/>
              <a:t>For </a:t>
            </a:r>
            <a:r>
              <a:rPr lang="en-GB" smtClean="0"/>
              <a:t>both these methods, </a:t>
            </a:r>
            <a:r>
              <a:rPr lang="en-GB"/>
              <a:t>pass </a:t>
            </a:r>
            <a:r>
              <a:rPr lang="en-GB" smtClean="0"/>
              <a:t>2 </a:t>
            </a:r>
            <a:r>
              <a:rPr lang="en-GB"/>
              <a:t>params:</a:t>
            </a:r>
          </a:p>
          <a:p>
            <a:pPr lvl="1" eaLnBrk="1" hangingPunct="1"/>
            <a:r>
              <a:rPr lang="en-GB" smtClean="0">
                <a:latin typeface="+mj-lt"/>
              </a:rPr>
              <a:t>Filter, same as for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</a:p>
          <a:p>
            <a:pPr lvl="1" eaLnBrk="1" hangingPunct="1"/>
            <a:r>
              <a:rPr lang="en-GB" smtClean="0">
                <a:latin typeface="+mj-lt"/>
              </a:rPr>
              <a:t>Options object:</a:t>
            </a:r>
          </a:p>
          <a:p>
            <a:pPr lvl="2" eaLnBrk="1" hangingPunct="1"/>
            <a:r>
              <a:rPr lang="en-GB" smtClean="0">
                <a:latin typeface="Lucida Console" panose="020B0609040504020204" pitchFamily="49" charset="0"/>
              </a:rPr>
              <a:t>writeConcern - </a:t>
            </a:r>
            <a:r>
              <a:rPr lang="en-GB" smtClean="0">
                <a:latin typeface="+mj-lt"/>
              </a:rPr>
              <a:t>Details about how to perform the "write" operation</a:t>
            </a:r>
          </a:p>
          <a:p>
            <a:pPr lvl="2" eaLnBrk="1" hangingPunct="1"/>
            <a:r>
              <a:rPr lang="en-GB" smtClean="0">
                <a:latin typeface="Lucida Console" panose="020B0609040504020204" pitchFamily="49" charset="0"/>
              </a:rPr>
              <a:t>collation    </a:t>
            </a:r>
            <a:r>
              <a:rPr lang="en-GB">
                <a:latin typeface="Lucida Console" panose="020B0609040504020204" pitchFamily="49" charset="0"/>
              </a:rPr>
              <a:t>- </a:t>
            </a:r>
            <a:r>
              <a:rPr lang="en-GB" smtClean="0"/>
              <a:t>Language-specific rules for string comparison (locale etc.)</a:t>
            </a:r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Deleting Documents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Explain the following </a:t>
            </a:r>
            <a:r>
              <a:rPr lang="en-GB" smtClean="0"/>
              <a:t>deletions:</a:t>
            </a:r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Deleting Documents </a:t>
            </a:r>
            <a:r>
              <a:rPr lang="en-GB" sz="3400"/>
              <a:t>- </a:t>
            </a:r>
            <a:r>
              <a:rPr lang="en-GB" sz="3400" smtClean="0"/>
              <a:t>Examples 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1733169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db.people.deleteOne(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name: 'Wilfried' }</a:t>
            </a:r>
          </a:p>
          <a:p>
            <a:pPr defTabSz="739775">
              <a:defRPr/>
            </a:pPr>
            <a:r>
              <a:rPr lang="en-GB" sz="1200" smtClean="0"/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1154" y="2665857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db.people.deleteMany(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{ </a:t>
            </a:r>
            <a:r>
              <a:rPr lang="en-GB" sz="1200" smtClean="0"/>
              <a:t>favouriteTeam: 'Cardiff' </a:t>
            </a:r>
            <a:r>
              <a:rPr lang="en-GB" sz="1200"/>
              <a:t>}</a:t>
            </a:r>
          </a:p>
          <a:p>
            <a:pPr defTabSz="739775">
              <a:defRPr/>
            </a:pPr>
            <a:r>
              <a:rPr lang="en-GB" sz="1200"/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1154" y="3622929"/>
            <a:ext cx="798724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db.people.deleteMany(</a:t>
            </a:r>
          </a:p>
          <a:p>
            <a:pPr defTabSz="739775">
              <a:defRPr/>
            </a:pPr>
            <a:r>
              <a:rPr lang="en-GB" sz="1200" smtClean="0"/>
              <a:t>    { overdraft: { $exists: true } }</a:t>
            </a:r>
          </a:p>
          <a:p>
            <a:pPr defTabSz="739775">
              <a:defRPr/>
            </a:pPr>
            <a:r>
              <a:rPr lang="en-GB" sz="1200" smtClean="0"/>
              <a:t>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4744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MongoDB has various other useful collection operations available, including: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aggregate()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bulkWrite()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count(), totalSize(), </a:t>
            </a:r>
            <a:r>
              <a:rPr lang="en-GB" sz="1900">
                <a:latin typeface="Lucida Console" panose="020B0609040504020204" pitchFamily="49" charset="0"/>
              </a:rPr>
              <a:t>explain</a:t>
            </a:r>
            <a:r>
              <a:rPr lang="en-GB" sz="1900" smtClean="0">
                <a:latin typeface="Lucida Console" panose="020B0609040504020204" pitchFamily="49" charset="0"/>
              </a:rPr>
              <a:t>(), distinct(), 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createIndex(), dropIndex(), reIndex(), 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findAndModify(), findAndReplace(), findAndDelete()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mapReduce()</a:t>
            </a:r>
          </a:p>
          <a:p>
            <a:pPr lvl="1"/>
            <a:r>
              <a:rPr lang="en-GB" sz="1900" smtClean="0">
                <a:latin typeface="Lucida Console" panose="020B0609040504020204" pitchFamily="49" charset="0"/>
              </a:rPr>
              <a:t>remove()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 smtClean="0">
                <a:latin typeface="+mj-lt"/>
              </a:rPr>
              <a:t>For full details, see:</a:t>
            </a:r>
          </a:p>
          <a:p>
            <a:pPr lvl="1"/>
            <a:r>
              <a:rPr lang="en-GB" smtClean="0"/>
              <a:t>http://docs.mongodb.com/manual/reference/method/js-collection</a:t>
            </a:r>
            <a:r>
              <a:rPr lang="en-GB"/>
              <a:t>/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Additional Useful Collection Operations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Scenario</a:t>
            </a:r>
          </a:p>
          <a:p>
            <a:pPr eaLnBrk="1" hangingPunct="1"/>
            <a:r>
              <a:rPr lang="en-GB" smtClean="0"/>
              <a:t>Aggregation framework</a:t>
            </a:r>
          </a:p>
          <a:p>
            <a:pPr eaLnBrk="1" hangingPunct="1"/>
            <a:r>
              <a:rPr lang="en-GB" smtClean="0"/>
              <a:t>Map-reduce</a:t>
            </a:r>
          </a:p>
          <a:p>
            <a:pPr eaLnBrk="1" hangingPunct="1"/>
            <a:r>
              <a:rPr lang="en-GB" smtClean="0"/>
              <a:t>Single-purpose aggregation operations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Aggregation Operations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442769-1E75-4F6E-99F5-F81331438008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5242736"/>
          </a:xfrm>
        </p:spPr>
        <p:txBody>
          <a:bodyPr/>
          <a:lstStyle/>
          <a:p>
            <a:pPr eaLnBrk="1" hangingPunct="1"/>
            <a:r>
              <a:rPr lang="en-GB" smtClean="0"/>
              <a:t>Aggregation operations </a:t>
            </a:r>
            <a:r>
              <a:rPr lang="en-GB" smtClean="0"/>
              <a:t>a</a:t>
            </a:r>
            <a:r>
              <a:rPr lang="en-GB" smtClean="0"/>
              <a:t>llow you to process data records and return computed results</a:t>
            </a:r>
          </a:p>
          <a:p>
            <a:pPr lvl="1" eaLnBrk="1" hangingPunct="1"/>
            <a:r>
              <a:rPr lang="en-GB" smtClean="0"/>
              <a:t>Very useful way to analyze large data sets, potentially from multiple databases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MongoDB has 3 ways to perform aggregation operations:</a:t>
            </a:r>
          </a:p>
          <a:p>
            <a:pPr lvl="1" eaLnBrk="1" hangingPunct="1"/>
            <a:r>
              <a:rPr lang="en-GB" smtClean="0"/>
              <a:t>Aggregation framework</a:t>
            </a:r>
          </a:p>
          <a:p>
            <a:pPr lvl="1" eaLnBrk="1" hangingPunct="1"/>
            <a:r>
              <a:rPr lang="en-GB" smtClean="0"/>
              <a:t>Map-reduce</a:t>
            </a:r>
          </a:p>
          <a:p>
            <a:pPr lvl="1" eaLnBrk="1" hangingPunct="1"/>
            <a:r>
              <a:rPr lang="en-GB" smtClean="0"/>
              <a:t>Single-purpose aggregation methods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We'll explore each technique in this section</a:t>
            </a:r>
            <a:endParaRPr lang="en-GB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illustrate aggregate operations, we'll use the following sample data set</a:t>
            </a:r>
          </a:p>
          <a:p>
            <a:pPr lvl="1" eaLnBrk="1" hangingPunct="1"/>
            <a:r>
              <a:rPr lang="en-GB" smtClean="0"/>
              <a:t>This is the data set that appears in the MongoDB docs online</a:t>
            </a:r>
            <a:endParaRPr lang="en-GB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Scenario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154" y="2456547"/>
            <a:ext cx="798724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db.orders.insertMany</a:t>
            </a:r>
            <a:r>
              <a:rPr lang="en-GB" sz="1200" smtClean="0"/>
              <a:t>([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</a:t>
            </a:r>
            <a:r>
              <a:rPr lang="en-GB" sz="1200" smtClean="0"/>
              <a:t>cust_id: "A123", amount: 500, status: "A" </a:t>
            </a:r>
            <a:r>
              <a:rPr lang="en-GB" sz="1200" smtClean="0"/>
              <a:t>},</a:t>
            </a:r>
          </a:p>
          <a:p>
            <a:pPr defTabSz="739775">
              <a:defRPr/>
            </a:pPr>
            <a:r>
              <a:rPr lang="en-GB" sz="1200" smtClean="0"/>
              <a:t>    </a:t>
            </a:r>
            <a:r>
              <a:rPr lang="en-GB" sz="1200"/>
              <a:t>{ cust_id: "A123", amount</a:t>
            </a:r>
            <a:r>
              <a:rPr lang="en-GB" sz="1200"/>
              <a:t>: </a:t>
            </a:r>
            <a:r>
              <a:rPr lang="en-GB" sz="1200" smtClean="0"/>
              <a:t>250</a:t>
            </a:r>
            <a:r>
              <a:rPr lang="en-GB" sz="1200"/>
              <a:t>, status: "A</a:t>
            </a:r>
            <a:r>
              <a:rPr lang="en-GB" sz="1200"/>
              <a:t>" </a:t>
            </a:r>
            <a:r>
              <a:rPr lang="en-GB" sz="1200" smtClean="0"/>
              <a:t>},</a:t>
            </a:r>
          </a:p>
          <a:p>
            <a:pPr defTabSz="739775">
              <a:defRPr/>
            </a:pPr>
            <a:r>
              <a:rPr lang="en-GB" sz="1200" smtClean="0"/>
              <a:t>    </a:t>
            </a:r>
            <a:r>
              <a:rPr lang="en-GB" sz="1200"/>
              <a:t>{ cust_id</a:t>
            </a:r>
            <a:r>
              <a:rPr lang="en-GB" sz="1200"/>
              <a:t>: </a:t>
            </a:r>
            <a:r>
              <a:rPr lang="en-GB" sz="1200" smtClean="0"/>
              <a:t>"B212", </a:t>
            </a:r>
            <a:r>
              <a:rPr lang="en-GB" sz="1200"/>
              <a:t>amount</a:t>
            </a:r>
            <a:r>
              <a:rPr lang="en-GB" sz="1200"/>
              <a:t>: </a:t>
            </a:r>
            <a:r>
              <a:rPr lang="en-GB" sz="1200" smtClean="0"/>
              <a:t>200, </a:t>
            </a:r>
            <a:r>
              <a:rPr lang="en-GB" sz="1200"/>
              <a:t>status: "A</a:t>
            </a:r>
            <a:r>
              <a:rPr lang="en-GB" sz="1200"/>
              <a:t>" </a:t>
            </a:r>
            <a:r>
              <a:rPr lang="en-GB" sz="1200" smtClean="0"/>
              <a:t>},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</a:t>
            </a:r>
            <a:r>
              <a:rPr lang="en-GB" sz="1200"/>
              <a:t>cust_id: "A123", amount</a:t>
            </a:r>
            <a:r>
              <a:rPr lang="en-GB" sz="1200"/>
              <a:t>: </a:t>
            </a:r>
            <a:r>
              <a:rPr lang="en-GB" sz="1200" smtClean="0"/>
              <a:t>300</a:t>
            </a:r>
            <a:r>
              <a:rPr lang="en-GB" sz="1200"/>
              <a:t>, status</a:t>
            </a:r>
            <a:r>
              <a:rPr lang="en-GB" sz="1200"/>
              <a:t>: </a:t>
            </a:r>
            <a:r>
              <a:rPr lang="en-GB" sz="1200" smtClean="0"/>
              <a:t>"D" }</a:t>
            </a:r>
          </a:p>
          <a:p>
            <a:pPr defTabSz="739775">
              <a:defRPr/>
            </a:pPr>
            <a:r>
              <a:rPr lang="en-GB" sz="1200" smtClean="0"/>
              <a:t>])</a:t>
            </a:r>
            <a:endParaRPr lang="en-GB" sz="1200" smtClean="0"/>
          </a:p>
        </p:txBody>
      </p:sp>
    </p:spTree>
    <p:extLst>
      <p:ext uri="{BB962C8B-B14F-4D97-AF65-F5344CB8AC3E}">
        <p14:creationId xmlns:p14="http://schemas.microsoft.com/office/powerpoint/2010/main" val="15763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MongoDB's aggregation framework is based on the concept of a processing pipeline</a:t>
            </a:r>
          </a:p>
          <a:p>
            <a:pPr lvl="1" eaLnBrk="1" hangingPunct="1"/>
            <a:r>
              <a:rPr lang="en-GB" smtClean="0"/>
              <a:t>You pass the data through a series of operations in a pipeline</a:t>
            </a:r>
          </a:p>
          <a:p>
            <a:pPr lvl="1" eaLnBrk="1" hangingPunct="1"/>
            <a:r>
              <a:rPr lang="en-GB" smtClean="0"/>
              <a:t>You end up with an aggregated result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The pipeline typically includes operations such as:</a:t>
            </a:r>
          </a:p>
          <a:p>
            <a:pPr lvl="1" eaLnBrk="1" hangingPunct="1"/>
            <a:r>
              <a:rPr lang="en-GB" smtClean="0"/>
              <a:t>Filter the records, to keep just the ones we're interested in</a:t>
            </a:r>
          </a:p>
          <a:p>
            <a:pPr lvl="1" eaLnBrk="1" hangingPunct="1"/>
            <a:r>
              <a:rPr lang="en-GB" smtClean="0"/>
              <a:t>Perform a transformation operation on remaining records</a:t>
            </a:r>
          </a:p>
          <a:p>
            <a:pPr lvl="1" eaLnBrk="1" hangingPunct="1"/>
            <a:r>
              <a:rPr lang="en-GB" smtClean="0"/>
              <a:t>Perform a sort, or calculate an average value, etc. etc.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The aggregation framework is the preferred way to do data aggregation in MongoDB</a:t>
            </a:r>
          </a:p>
          <a:p>
            <a:pPr lvl="1" eaLnBrk="1" hangingPunct="1"/>
            <a:r>
              <a:rPr lang="en-GB" smtClean="0"/>
              <a:t>Efficient, because it uses native </a:t>
            </a:r>
            <a:r>
              <a:rPr lang="en-GB"/>
              <a:t>operations within MongoDB</a:t>
            </a:r>
            <a:r>
              <a:rPr lang="en-GB" smtClean="0"/>
              <a:t> 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Aggregation Framework (1 of 2)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This example has two stages: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$match</a:t>
            </a:r>
            <a:r>
              <a:rPr lang="en-GB" smtClean="0"/>
              <a:t> stage</a:t>
            </a:r>
          </a:p>
          <a:p>
            <a:pPr lvl="1" eaLnBrk="1" hangingPunct="1"/>
            <a:r>
              <a:rPr lang="en-GB" smtClean="0">
                <a:latin typeface="Lucida Console" panose="020B0609040504020204" pitchFamily="49" charset="0"/>
              </a:rPr>
              <a:t>$group</a:t>
            </a:r>
            <a:r>
              <a:rPr lang="en-GB" smtClean="0"/>
              <a:t> stage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/>
              <a:t>For </a:t>
            </a:r>
            <a:r>
              <a:rPr lang="en-GB" smtClean="0"/>
              <a:t>details</a:t>
            </a:r>
            <a:r>
              <a:rPr lang="en-GB"/>
              <a:t>, see:</a:t>
            </a:r>
          </a:p>
          <a:p>
            <a:pPr lvl="1" eaLnBrk="1" hangingPunct="1"/>
            <a:r>
              <a:rPr lang="en-GB"/>
              <a:t>https://docs.mongodb.com/manual/core/aggregation-pipeline/</a:t>
            </a:r>
          </a:p>
          <a:p>
            <a:pPr lvl="1" eaLnBrk="1" hangingPunct="1"/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Aggregation Framework (2 of 2)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2452955"/>
            <a:ext cx="798724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db.orders.aggregate([</a:t>
            </a:r>
            <a:endParaRPr lang="en-GB" sz="1200" smtClean="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{ </a:t>
            </a:r>
            <a:r>
              <a:rPr lang="en-GB" sz="1200" smtClean="0"/>
              <a:t>$match: { status: "A" } },</a:t>
            </a: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    </a:t>
            </a:r>
            <a:r>
              <a:rPr lang="en-GB" sz="1200"/>
              <a:t>{ </a:t>
            </a:r>
            <a:r>
              <a:rPr lang="en-GB" sz="1200" smtClean="0"/>
              <a:t>$group: { _id: "$cust_id", total: { $sum: "$amount" } } }</a:t>
            </a:r>
          </a:p>
          <a:p>
            <a:pPr defTabSz="739775">
              <a:defRPr/>
            </a:pPr>
            <a:r>
              <a:rPr lang="en-GB" sz="1200" smtClean="0"/>
              <a:t>])</a:t>
            </a:r>
            <a:endParaRPr lang="en-GB" sz="1200" smtClean="0"/>
          </a:p>
        </p:txBody>
      </p:sp>
      <p:sp>
        <p:nvSpPr>
          <p:cNvPr id="2" name="Down Arrow 1"/>
          <p:cNvSpPr/>
          <p:nvPr/>
        </p:nvSpPr>
        <p:spPr bwMode="auto">
          <a:xfrm>
            <a:off x="1246414" y="3450770"/>
            <a:ext cx="555171" cy="522515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4074531"/>
            <a:ext cx="7987246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{ "_id" : "B212", "total" : 200 }</a:t>
            </a:r>
          </a:p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{ "_id" : "A123", "total" : 750 }</a:t>
            </a:r>
            <a:endParaRPr lang="en-GB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MongoDB provides map-reduce operations…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 smtClean="0"/>
              <a:t>Phase 1 is a "map" stage</a:t>
            </a:r>
          </a:p>
          <a:p>
            <a:pPr lvl="1" eaLnBrk="1" hangingPunct="1"/>
            <a:r>
              <a:rPr lang="en-GB" smtClean="0"/>
              <a:t>Processes each document and emits a transformed result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 smtClean="0"/>
              <a:t>Phase 2 is a "reduce" stage</a:t>
            </a:r>
          </a:p>
          <a:p>
            <a:pPr lvl="1" eaLnBrk="1" hangingPunct="1"/>
            <a:r>
              <a:rPr lang="en-GB" smtClean="0"/>
              <a:t>Combines the output of the map operation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 smtClean="0"/>
              <a:t>Optionally, map-reduce can have a finalize stage</a:t>
            </a:r>
          </a:p>
          <a:p>
            <a:pPr lvl="1" eaLnBrk="1" hangingPunct="1"/>
            <a:r>
              <a:rPr lang="en-GB" smtClean="0"/>
              <a:t>Makes final modifications on the result</a:t>
            </a:r>
          </a:p>
          <a:p>
            <a:pPr lvl="2" eaLnBrk="1" hangingPunct="1"/>
            <a:endParaRPr lang="en-GB"/>
          </a:p>
          <a:p>
            <a:pPr eaLnBrk="1" hangingPunct="1"/>
            <a:r>
              <a:rPr lang="en-GB" smtClean="0"/>
              <a:t>Map-reduce uses JavaScript functions</a:t>
            </a:r>
          </a:p>
          <a:p>
            <a:pPr lvl="1" eaLnBrk="1" hangingPunct="1"/>
            <a:r>
              <a:rPr lang="en-GB" smtClean="0"/>
              <a:t>Slower than the native ops in the aggregation framework</a:t>
            </a:r>
          </a:p>
          <a:p>
            <a:pPr lvl="1" eaLnBrk="1" hangingPunct="1"/>
            <a:r>
              <a:rPr lang="en-GB" smtClean="0"/>
              <a:t>But more flexible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Map-Reduce (1 of 2)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  <a:endParaRPr lang="en-GB" smtClean="0"/>
          </a:p>
          <a:p>
            <a:pPr eaLnBrk="1" hangingPunct="1"/>
            <a:r>
              <a:rPr lang="en-GB" smtClean="0"/>
              <a:t>MongoDB documents</a:t>
            </a:r>
          </a:p>
          <a:p>
            <a:pPr eaLnBrk="1" hangingPunct="1"/>
            <a:r>
              <a:rPr lang="en-GB" smtClean="0"/>
              <a:t>Field types</a:t>
            </a:r>
          </a:p>
          <a:p>
            <a:pPr eaLnBrk="1" hangingPunct="1"/>
            <a:r>
              <a:rPr lang="en-GB"/>
              <a:t>Accessing </a:t>
            </a:r>
            <a:r>
              <a:rPr lang="en-GB" smtClean="0"/>
              <a:t>fields </a:t>
            </a:r>
            <a:r>
              <a:rPr lang="en-GB"/>
              <a:t>in a </a:t>
            </a:r>
            <a:r>
              <a:rPr lang="en-GB" smtClean="0"/>
              <a:t>document</a:t>
            </a:r>
          </a:p>
          <a:p>
            <a:pPr eaLnBrk="1" hangingPunct="1"/>
            <a:r>
              <a:rPr lang="en-GB" smtClean="0"/>
              <a:t>MongoDB collections</a:t>
            </a:r>
          </a:p>
          <a:p>
            <a:pPr eaLnBrk="1" hangingPunct="1"/>
            <a:r>
              <a:rPr lang="en-GB" smtClean="0"/>
              <a:t>Creating a collection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MongoDB Documents and Collections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442769-1E75-4F6E-99F5-F81331438008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This example is equivalent to the aggregation framework example earlier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Map-Reduce </a:t>
            </a:r>
            <a:r>
              <a:rPr lang="en-GB" sz="3400" smtClean="0"/>
              <a:t>(2 </a:t>
            </a:r>
            <a:r>
              <a:rPr lang="en-GB" sz="3400"/>
              <a:t>of 2)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2086025"/>
            <a:ext cx="798724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db.orders.mapReduce(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</a:t>
            </a:r>
            <a:r>
              <a:rPr lang="en-GB" sz="1200" smtClean="0"/>
              <a:t>function() { emit(this.cust_id, this.amount); },     // Map op on each document.</a:t>
            </a:r>
            <a:endParaRPr lang="en-GB" sz="1200" smtClean="0"/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    function(key, values) </a:t>
            </a:r>
            <a:r>
              <a:rPr lang="en-GB" sz="1200"/>
              <a:t>{ </a:t>
            </a:r>
            <a:r>
              <a:rPr lang="en-GB" sz="1200" smtClean="0"/>
              <a:t>return Array.sum(values) },  // Reduce operation.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    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query: { status: "A" },  // Query (we only want records with status "A").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out: "order_totals"      // Output table (will contain the final results).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}</a:t>
            </a:r>
          </a:p>
          <a:p>
            <a:pPr defTabSz="739775">
              <a:defRPr/>
            </a:pPr>
            <a:r>
              <a:rPr lang="en-GB" sz="1200" smtClean="0"/>
              <a:t>)</a:t>
            </a:r>
            <a:endParaRPr lang="en-GB" sz="1200" smtClean="0"/>
          </a:p>
        </p:txBody>
      </p:sp>
      <p:sp>
        <p:nvSpPr>
          <p:cNvPr id="2" name="Down Arrow 1"/>
          <p:cNvSpPr/>
          <p:nvPr/>
        </p:nvSpPr>
        <p:spPr bwMode="auto">
          <a:xfrm>
            <a:off x="1246414" y="4873170"/>
            <a:ext cx="555171" cy="522515"/>
          </a:xfrm>
          <a:prstGeom prst="downArrow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5535031"/>
            <a:ext cx="7987246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{ "_id" : "A123", "value" : 750 }</a:t>
            </a:r>
          </a:p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{ "_id" : "B212", "value" : 200 }</a:t>
            </a:r>
            <a:endParaRPr lang="en-GB" sz="120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154" y="4393654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db.order_totals.find()</a:t>
            </a:r>
            <a:endParaRPr lang="en-GB" sz="1200" smtClean="0"/>
          </a:p>
        </p:txBody>
      </p:sp>
    </p:spTree>
    <p:extLst>
      <p:ext uri="{BB962C8B-B14F-4D97-AF65-F5344CB8AC3E}">
        <p14:creationId xmlns:p14="http://schemas.microsoft.com/office/powerpoint/2010/main" val="40450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MongoDB </a:t>
            </a:r>
            <a:r>
              <a:rPr lang="en-GB" smtClean="0"/>
              <a:t>provides various single-purpose aggregation operations in </a:t>
            </a:r>
            <a:r>
              <a:rPr lang="en-GB" smtClean="0">
                <a:latin typeface="Lucida Console" panose="020B0609040504020204" pitchFamily="49" charset="0"/>
              </a:rPr>
              <a:t>db.collection</a:t>
            </a:r>
            <a:r>
              <a:rPr lang="en-GB" smtClean="0">
                <a:latin typeface="+mj-lt"/>
              </a:rPr>
              <a:t>, such as: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 smtClean="0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 smtClean="0">
              <a:latin typeface="+mj-lt"/>
            </a:endParaRPr>
          </a:p>
          <a:p>
            <a:pPr marL="457200" lvl="1" indent="0" eaLnBrk="1" hangingPunct="1">
              <a:buNone/>
            </a:pPr>
            <a:endParaRPr lang="en-GB" smtClean="0">
              <a:latin typeface="+mj-lt"/>
            </a:endParaRPr>
          </a:p>
          <a:p>
            <a:pPr eaLnBrk="1" hangingPunct="1"/>
            <a:r>
              <a:rPr lang="en-GB"/>
              <a:t>For details, see:</a:t>
            </a:r>
          </a:p>
          <a:p>
            <a:pPr lvl="1" eaLnBrk="1" hangingPunct="1"/>
            <a:r>
              <a:rPr lang="en-GB" sz="1900"/>
              <a:t>https://docs.mongodb.com/manual/reference/method/js-collection/</a:t>
            </a:r>
            <a:endParaRPr lang="en-GB" sz="1900" smtClean="0">
              <a:latin typeface="+mj-lt"/>
            </a:endParaRPr>
          </a:p>
          <a:p>
            <a:pPr eaLnBrk="1" hangingPunct="1"/>
            <a:endParaRPr lang="en-GB"/>
          </a:p>
          <a:p>
            <a:pPr eaLnBrk="1" hangingPunct="1"/>
            <a:endParaRPr lang="en-GB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Single-Purpose Aggregation Operations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2219751"/>
            <a:ext cx="30215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db.orders.distinct("cust_id")</a:t>
            </a:r>
            <a:endParaRPr lang="en-GB" sz="1200" smtClean="0"/>
          </a:p>
        </p:txBody>
      </p:sp>
      <p:sp>
        <p:nvSpPr>
          <p:cNvPr id="6" name="Down Arrow 5"/>
          <p:cNvSpPr/>
          <p:nvPr/>
        </p:nvSpPr>
        <p:spPr bwMode="auto">
          <a:xfrm rot="16200000">
            <a:off x="4193269" y="2110159"/>
            <a:ext cx="379186" cy="561523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70450" y="2219751"/>
            <a:ext cx="2552700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[ "A123", "B212" ]</a:t>
            </a:r>
            <a:endParaRPr lang="en-GB" sz="120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1154" y="2905552"/>
            <a:ext cx="30215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db.orders.count()</a:t>
            </a:r>
            <a:endParaRPr lang="en-GB" sz="1200" smtClean="0"/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4193269" y="2795959"/>
            <a:ext cx="379186" cy="561523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70450" y="2905552"/>
            <a:ext cx="2552700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>
                <a:solidFill>
                  <a:schemeClr val="bg1"/>
                </a:solidFill>
              </a:rPr>
              <a:t>4</a:t>
            </a:r>
            <a:endParaRPr lang="en-GB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049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Exercise - Step 1</a:t>
            </a:r>
            <a:endParaRPr lang="en-GB" sz="3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3" y="1330099"/>
            <a:ext cx="2114550" cy="4524375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>
          <a:xfrm>
            <a:off x="2808514" y="1196975"/>
            <a:ext cx="6084661" cy="4935538"/>
          </a:xfrm>
        </p:spPr>
        <p:txBody>
          <a:bodyPr/>
          <a:lstStyle/>
          <a:p>
            <a:pPr eaLnBrk="1" hangingPunct="1"/>
            <a:r>
              <a:rPr lang="en-GB" smtClean="0"/>
              <a:t>Run MongoDB Compass and connect to the MongoDB instance running on the following server:</a:t>
            </a:r>
          </a:p>
          <a:p>
            <a:pPr lvl="1" eaLnBrk="1" hangingPunct="1"/>
            <a:r>
              <a:rPr lang="en-GB" smtClean="0"/>
              <a:t>Host name: </a:t>
            </a:r>
            <a:r>
              <a:rPr lang="en-GB" smtClean="0">
                <a:solidFill>
                  <a:srgbClr val="FF0000"/>
                </a:solidFill>
              </a:rPr>
              <a:t>172.31.22.78</a:t>
            </a:r>
          </a:p>
          <a:p>
            <a:pPr lvl="1" eaLnBrk="1" hangingPunct="1"/>
            <a:r>
              <a:rPr lang="en-GB" smtClean="0"/>
              <a:t>Port: </a:t>
            </a:r>
            <a:r>
              <a:rPr lang="en-GB" smtClean="0">
                <a:solidFill>
                  <a:srgbClr val="FF0000"/>
                </a:solidFill>
              </a:rPr>
              <a:t>27017</a:t>
            </a:r>
          </a:p>
          <a:p>
            <a:pPr eaLnBrk="1" hangingPunct="1"/>
            <a:endParaRPr lang="en-GB" b="1"/>
          </a:p>
          <a:p>
            <a:pPr eaLnBrk="1" hangingPunct="1"/>
            <a:r>
              <a:rPr lang="en-GB" smtClean="0"/>
              <a:t>Investigate the </a:t>
            </a:r>
            <a:r>
              <a:rPr lang="en-GB" smtClean="0">
                <a:latin typeface="Lucida Console" panose="020B0609040504020204" pitchFamily="49" charset="0"/>
              </a:rPr>
              <a:t>demo</a:t>
            </a:r>
            <a:r>
              <a:rPr lang="en-GB" smtClean="0"/>
              <a:t> database</a:t>
            </a:r>
          </a:p>
          <a:p>
            <a:pPr lvl="1" eaLnBrk="1" hangingPunct="1"/>
            <a:r>
              <a:rPr lang="en-GB" smtClean="0"/>
              <a:t>What collections does it contain?</a:t>
            </a:r>
          </a:p>
          <a:p>
            <a:pPr lvl="1" eaLnBrk="1" hangingPunct="1"/>
            <a:r>
              <a:rPr lang="en-GB" smtClean="0"/>
              <a:t>What fields are in each collection?</a:t>
            </a:r>
          </a:p>
          <a:p>
            <a:pPr lvl="1" eaLnBrk="1" hangingPunct="1"/>
            <a:r>
              <a:rPr lang="en-GB" smtClean="0"/>
              <a:t>What data records are in each collection?</a:t>
            </a:r>
          </a:p>
          <a:p>
            <a:pPr lvl="1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Exercise - Step 2</a:t>
            </a:r>
            <a:endParaRPr lang="en-GB" sz="3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3" y="1330099"/>
            <a:ext cx="2114550" cy="4524375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>
          <a:xfrm>
            <a:off x="2808514" y="1196975"/>
            <a:ext cx="6084661" cy="4935538"/>
          </a:xfrm>
        </p:spPr>
        <p:txBody>
          <a:bodyPr/>
          <a:lstStyle/>
          <a:p>
            <a:pPr eaLnBrk="1" hangingPunct="1"/>
            <a:r>
              <a:rPr lang="en-GB" smtClean="0"/>
              <a:t>Open a Command Window and run the following command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This command opens a MongoDB shell</a:t>
            </a:r>
          </a:p>
          <a:p>
            <a:pPr lvl="1" eaLnBrk="1" hangingPunct="1"/>
            <a:r>
              <a:rPr lang="en-GB" smtClean="0"/>
              <a:t>It connects to the </a:t>
            </a:r>
            <a:r>
              <a:rPr lang="en-GB" smtClean="0">
                <a:latin typeface="Lucida Console" panose="020B0609040504020204" pitchFamily="49" charset="0"/>
              </a:rPr>
              <a:t>demo</a:t>
            </a:r>
            <a:r>
              <a:rPr lang="en-GB" smtClean="0"/>
              <a:t> database, on the same host as the previous slide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Run some </a:t>
            </a:r>
            <a:r>
              <a:rPr lang="en-GB" smtClean="0">
                <a:latin typeface="Lucida Console" panose="020B0609040504020204" pitchFamily="49" charset="0"/>
              </a:rPr>
              <a:t>find()</a:t>
            </a:r>
            <a:r>
              <a:rPr lang="en-GB" smtClean="0"/>
              <a:t> operations to find data in various collections. E.g. to find all the docs in the </a:t>
            </a:r>
            <a:r>
              <a:rPr lang="en-GB" smtClean="0">
                <a:latin typeface="Lucida Console" panose="020B0609040504020204" pitchFamily="49" charset="0"/>
              </a:rPr>
              <a:t>companies</a:t>
            </a:r>
            <a:r>
              <a:rPr lang="en-GB" smtClean="0"/>
              <a:t> collection: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161" y="2060094"/>
            <a:ext cx="5533017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>
                <a:solidFill>
                  <a:schemeClr val="bg1"/>
                </a:solidFill>
              </a:rPr>
              <a:t>mongo </a:t>
            </a:r>
            <a:r>
              <a:rPr lang="en-GB" sz="1200">
                <a:solidFill>
                  <a:schemeClr val="bg1"/>
                </a:solidFill>
              </a:rPr>
              <a:t>172.31.22.78/demo</a:t>
            </a:r>
            <a:endParaRPr lang="en-GB" sz="120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7161" y="5576833"/>
            <a:ext cx="5533017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db.companies.find()</a:t>
            </a:r>
            <a:endParaRPr lang="en-GB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Exercise - Step 3</a:t>
            </a:r>
            <a:endParaRPr lang="en-GB" sz="3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3" y="1330099"/>
            <a:ext cx="2114550" cy="4524375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>
          <a:xfrm>
            <a:off x="2808514" y="1196975"/>
            <a:ext cx="6084661" cy="4935538"/>
          </a:xfrm>
        </p:spPr>
        <p:txBody>
          <a:bodyPr/>
          <a:lstStyle/>
          <a:p>
            <a:pPr eaLnBrk="1" hangingPunct="1"/>
            <a:r>
              <a:rPr lang="en-GB" smtClean="0"/>
              <a:t>You can export data from a database to a CSV file</a:t>
            </a:r>
          </a:p>
          <a:p>
            <a:pPr lvl="1" eaLnBrk="1" hangingPunct="1"/>
            <a:r>
              <a:rPr lang="en-GB" smtClean="0"/>
              <a:t>Open a new Command Window</a:t>
            </a:r>
          </a:p>
          <a:p>
            <a:pPr lvl="1" eaLnBrk="1" hangingPunct="1"/>
            <a:r>
              <a:rPr lang="en-GB"/>
              <a:t>R</a:t>
            </a:r>
            <a:r>
              <a:rPr lang="en-GB" smtClean="0"/>
              <a:t>un the </a:t>
            </a:r>
            <a:r>
              <a:rPr lang="en-GB" smtClean="0">
                <a:latin typeface="Lucida Console" panose="020B0609040504020204" pitchFamily="49" charset="0"/>
              </a:rPr>
              <a:t>mongoexport</a:t>
            </a:r>
            <a:r>
              <a:rPr lang="en-GB" smtClean="0"/>
              <a:t> command as follows, all on one line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This is what the options mean:</a:t>
            </a: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/h	</a:t>
            </a:r>
            <a:r>
              <a:rPr lang="en-GB" smtClean="0">
                <a:solidFill>
                  <a:srgbClr val="333399"/>
                </a:solidFill>
              </a:rPr>
              <a:t>Host name you want to export from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/d</a:t>
            </a:r>
            <a:r>
              <a:rPr lang="en-GB">
                <a:solidFill>
                  <a:srgbClr val="FF0000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</a:rPr>
              <a:t>Database you want to export from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/c</a:t>
            </a:r>
            <a:r>
              <a:rPr lang="en-GB">
                <a:solidFill>
                  <a:srgbClr val="FF0000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</a:rPr>
              <a:t>Collection you want to export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/o</a:t>
            </a:r>
            <a:r>
              <a:rPr lang="en-GB">
                <a:solidFill>
                  <a:srgbClr val="FF0000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</a:rPr>
              <a:t>Name of output file you want to create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/>
            <a:endParaRPr lang="en-GB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161" y="3086193"/>
            <a:ext cx="5533017" cy="8316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mongoexport </a:t>
            </a:r>
            <a:r>
              <a:rPr lang="en-GB" sz="1200" smtClean="0">
                <a:solidFill>
                  <a:schemeClr val="bg1"/>
                </a:solidFill>
              </a:rPr>
              <a:t>/h 172.31.22.78 </a:t>
            </a:r>
            <a:br>
              <a:rPr lang="en-GB" sz="1200" smtClean="0">
                <a:solidFill>
                  <a:schemeClr val="bg1"/>
                </a:solidFill>
              </a:rPr>
            </a:br>
            <a:r>
              <a:rPr lang="en-GB" sz="1200" smtClean="0">
                <a:solidFill>
                  <a:schemeClr val="bg1"/>
                </a:solidFill>
              </a:rPr>
              <a:t>            /d demo </a:t>
            </a:r>
          </a:p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 </a:t>
            </a:r>
            <a:r>
              <a:rPr lang="en-GB" sz="1200" smtClean="0">
                <a:solidFill>
                  <a:schemeClr val="bg1"/>
                </a:solidFill>
              </a:rPr>
              <a:t>           /c companies  </a:t>
            </a:r>
            <a:br>
              <a:rPr lang="en-GB" sz="1200" smtClean="0">
                <a:solidFill>
                  <a:schemeClr val="bg1"/>
                </a:solidFill>
              </a:rPr>
            </a:br>
            <a:r>
              <a:rPr lang="en-GB" sz="1200" smtClean="0">
                <a:solidFill>
                  <a:schemeClr val="bg1"/>
                </a:solidFill>
              </a:rPr>
              <a:t>            /o C:/companies.json</a:t>
            </a:r>
            <a:endParaRPr lang="en-GB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Exercise - Step 4</a:t>
            </a:r>
            <a:endParaRPr lang="en-GB" sz="3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3" y="1330099"/>
            <a:ext cx="2114550" cy="4524375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>
          <a:xfrm>
            <a:off x="2808514" y="1196975"/>
            <a:ext cx="6084661" cy="4935538"/>
          </a:xfrm>
        </p:spPr>
        <p:txBody>
          <a:bodyPr/>
          <a:lstStyle/>
          <a:p>
            <a:pPr eaLnBrk="1" hangingPunct="1"/>
            <a:r>
              <a:rPr lang="en-GB" smtClean="0"/>
              <a:t>You can import data from a CSV file into a MongoDB database</a:t>
            </a:r>
          </a:p>
          <a:p>
            <a:pPr lvl="1" eaLnBrk="1" hangingPunct="1"/>
            <a:r>
              <a:rPr lang="en-GB" smtClean="0"/>
              <a:t>Run the </a:t>
            </a:r>
            <a:r>
              <a:rPr lang="en-GB" smtClean="0">
                <a:latin typeface="Lucida Console" panose="020B0609040504020204" pitchFamily="49" charset="0"/>
              </a:rPr>
              <a:t>mongoimport</a:t>
            </a:r>
            <a:r>
              <a:rPr lang="en-GB" smtClean="0"/>
              <a:t> command as follows, all on one line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This is what the options mean:</a:t>
            </a: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/h	</a:t>
            </a:r>
            <a:r>
              <a:rPr lang="en-GB" smtClean="0">
                <a:solidFill>
                  <a:srgbClr val="333399"/>
                </a:solidFill>
              </a:rPr>
              <a:t>Host name that you want to import to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/d</a:t>
            </a:r>
            <a:r>
              <a:rPr lang="en-GB">
                <a:solidFill>
                  <a:srgbClr val="FF0000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</a:rPr>
              <a:t>Database you want to import to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>
              <a:tabLst>
                <a:tab pos="1433513" algn="l"/>
              </a:tabLst>
            </a:pPr>
            <a:r>
              <a:rPr lang="en-GB" smtClean="0">
                <a:solidFill>
                  <a:srgbClr val="FF0000"/>
                </a:solidFill>
              </a:rPr>
              <a:t>--file</a:t>
            </a:r>
            <a:r>
              <a:rPr lang="en-GB">
                <a:solidFill>
                  <a:srgbClr val="FF0000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</a:rPr>
              <a:t>Name of file you want to import.</a:t>
            </a:r>
            <a:br>
              <a:rPr lang="en-GB" smtClean="0">
                <a:solidFill>
                  <a:srgbClr val="333399"/>
                </a:solidFill>
              </a:rPr>
            </a:br>
            <a:r>
              <a:rPr lang="en-GB" smtClean="0">
                <a:solidFill>
                  <a:srgbClr val="333399"/>
                </a:solidFill>
              </a:rPr>
              <a:t>	It implicitly imports the data into the </a:t>
            </a:r>
            <a:br>
              <a:rPr lang="en-GB" smtClean="0">
                <a:solidFill>
                  <a:srgbClr val="333399"/>
                </a:solidFill>
              </a:rPr>
            </a:br>
            <a:r>
              <a:rPr lang="en-GB" smtClean="0">
                <a:solidFill>
                  <a:srgbClr val="333399"/>
                </a:solidFill>
              </a:rPr>
              <a:t>	</a:t>
            </a:r>
            <a:r>
              <a:rPr lang="en-GB" smtClean="0">
                <a:solidFill>
                  <a:srgbClr val="333399"/>
                </a:solidFill>
                <a:latin typeface="Lucida Console" panose="020B0609040504020204" pitchFamily="49" charset="0"/>
              </a:rPr>
              <a:t>companies</a:t>
            </a:r>
            <a:r>
              <a:rPr lang="en-GB" smtClean="0">
                <a:solidFill>
                  <a:srgbClr val="333399"/>
                </a:solidFill>
              </a:rPr>
              <a:t> collection, based on the</a:t>
            </a:r>
            <a:br>
              <a:rPr lang="en-GB" smtClean="0">
                <a:solidFill>
                  <a:srgbClr val="333399"/>
                </a:solidFill>
              </a:rPr>
            </a:br>
            <a:r>
              <a:rPr lang="en-GB" smtClean="0">
                <a:solidFill>
                  <a:srgbClr val="333399"/>
                </a:solidFill>
              </a:rPr>
              <a:t>	filename</a:t>
            </a:r>
            <a:endParaRPr lang="en-GB">
              <a:solidFill>
                <a:srgbClr val="333399"/>
              </a:solidFill>
            </a:endParaRPr>
          </a:p>
          <a:p>
            <a:pPr lvl="1" eaLnBrk="1" hangingPunct="1"/>
            <a:endParaRPr lang="en-GB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161" y="2726966"/>
            <a:ext cx="5533017" cy="6469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mongoimport /h </a:t>
            </a:r>
            <a:r>
              <a:rPr lang="en-GB" sz="1200">
                <a:solidFill>
                  <a:schemeClr val="bg1"/>
                </a:solidFill>
              </a:rPr>
              <a:t>localhost  </a:t>
            </a:r>
            <a:endParaRPr lang="en-GB" sz="1200" smtClean="0">
              <a:solidFill>
                <a:schemeClr val="bg1"/>
              </a:solidFill>
            </a:endParaRPr>
          </a:p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 </a:t>
            </a:r>
            <a:r>
              <a:rPr lang="en-GB" sz="1200" smtClean="0">
                <a:solidFill>
                  <a:schemeClr val="bg1"/>
                </a:solidFill>
              </a:rPr>
              <a:t>           /</a:t>
            </a:r>
            <a:r>
              <a:rPr lang="en-GB" sz="1200">
                <a:solidFill>
                  <a:schemeClr val="bg1"/>
                </a:solidFill>
              </a:rPr>
              <a:t>d </a:t>
            </a:r>
            <a:r>
              <a:rPr lang="en-GB" sz="1200">
                <a:solidFill>
                  <a:schemeClr val="bg1"/>
                </a:solidFill>
              </a:rPr>
              <a:t>test  </a:t>
            </a:r>
            <a:endParaRPr lang="en-GB" sz="1200" smtClean="0">
              <a:solidFill>
                <a:schemeClr val="bg1"/>
              </a:solidFill>
            </a:endParaRPr>
          </a:p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 </a:t>
            </a:r>
            <a:r>
              <a:rPr lang="en-GB" sz="1200" smtClean="0">
                <a:solidFill>
                  <a:schemeClr val="bg1"/>
                </a:solidFill>
              </a:rPr>
              <a:t>           --</a:t>
            </a:r>
            <a:r>
              <a:rPr lang="en-GB" sz="1200">
                <a:solidFill>
                  <a:schemeClr val="bg1"/>
                </a:solidFill>
              </a:rPr>
              <a:t>file C:/companies.json</a:t>
            </a:r>
            <a:endParaRPr lang="en-GB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Exercise - Step 5</a:t>
            </a:r>
            <a:endParaRPr lang="en-GB" sz="3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3" y="1330099"/>
            <a:ext cx="2114550" cy="4524375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>
          <a:xfrm>
            <a:off x="2808514" y="1196975"/>
            <a:ext cx="6084661" cy="4935538"/>
          </a:xfrm>
        </p:spPr>
        <p:txBody>
          <a:bodyPr/>
          <a:lstStyle/>
          <a:p>
            <a:pPr eaLnBrk="1" hangingPunct="1"/>
            <a:r>
              <a:rPr lang="en-GB" smtClean="0"/>
              <a:t>Perform various CRUD operations on the data you just imported into your localhost instance of MongoDB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Also explore the use of aggregation operations</a:t>
            </a:r>
          </a:p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209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MongoDB provides a simple-to-use API that allows you to perform CRUD operations on NoSQL data</a:t>
            </a:r>
          </a:p>
          <a:p>
            <a:pPr lvl="1" eaLnBrk="1" hangingPunct="1"/>
            <a:r>
              <a:rPr lang="en-GB" smtClean="0"/>
              <a:t>Create (insert) documents into a collection</a:t>
            </a:r>
          </a:p>
          <a:p>
            <a:pPr lvl="1" eaLnBrk="1" hangingPunct="1"/>
            <a:r>
              <a:rPr lang="en-GB" smtClean="0"/>
              <a:t>Read (find) documents in a collection</a:t>
            </a:r>
          </a:p>
          <a:p>
            <a:pPr lvl="1" eaLnBrk="1" hangingPunct="1"/>
            <a:r>
              <a:rPr lang="en-GB" smtClean="0"/>
              <a:t>Update existing documents in a collection</a:t>
            </a:r>
          </a:p>
          <a:p>
            <a:pPr lvl="1" eaLnBrk="1" hangingPunct="1"/>
            <a:r>
              <a:rPr lang="en-GB" smtClean="0"/>
              <a:t>Delete exitsing documents in a collection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The MongoDB API is available in several languages, including:</a:t>
            </a:r>
          </a:p>
          <a:p>
            <a:pPr lvl="1" eaLnBrk="1" hangingPunct="1"/>
            <a:r>
              <a:rPr lang="en-GB" smtClean="0"/>
              <a:t>JavaScript (via the MongoDB Shell - see this chapter)</a:t>
            </a:r>
          </a:p>
          <a:p>
            <a:pPr lvl="1" eaLnBrk="1" hangingPunct="1"/>
            <a:r>
              <a:rPr lang="en-GB" smtClean="0"/>
              <a:t>Python (via PyMongo - see chapter 4)</a:t>
            </a:r>
          </a:p>
          <a:p>
            <a:pPr lvl="1" eaLnBrk="1" hangingPunct="1"/>
            <a:r>
              <a:rPr lang="en-GB" smtClean="0"/>
              <a:t>C# (via MongoDB NuGet packages - see Chapter 5)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Overview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5442769-1E75-4F6E-99F5-F81331438008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MongoDB document is a BSON object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BSON is effectively binary JSON - see </a:t>
            </a:r>
            <a:r>
              <a:rPr lang="en-GB">
                <a:sym typeface="Wingdings" pitchFamily="2" charset="2"/>
              </a:rPr>
              <a:t>http://bsonspec.org</a:t>
            </a:r>
            <a:r>
              <a:rPr lang="en-GB" smtClean="0">
                <a:sym typeface="Wingdings" pitchFamily="2" charset="2"/>
              </a:rPr>
              <a:t>/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Max document size is 16MB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MongoDB documents contain fieldname/value pairs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Miscellaneous notes: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Field names are strings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Each document has a special field named 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_id</a:t>
            </a:r>
            <a:r>
              <a:rPr lang="en-GB" smtClean="0">
                <a:sym typeface="Wingdings" pitchFamily="2" charset="2"/>
              </a:rPr>
              <a:t> (primary key)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MongoDB preserves the ordering of fields (</a:t>
            </a: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_id</a:t>
            </a:r>
            <a:r>
              <a:rPr lang="en-GB" smtClean="0">
                <a:sym typeface="Wingdings" pitchFamily="2" charset="2"/>
              </a:rPr>
              <a:t> is always first)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Documents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154" y="3321546"/>
            <a:ext cx="798724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{</a:t>
            </a:r>
            <a:endParaRPr lang="en-GB" sz="120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field1: value1,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field2: value2,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    …</a:t>
            </a:r>
          </a:p>
          <a:p>
            <a:pPr defTabSz="739775">
              <a:defRPr/>
            </a:pPr>
            <a:r>
              <a:rPr lang="en-GB" sz="1200" smtClean="0"/>
              <a:t>    fieldN: valueN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}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field can be: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Any BSON type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An array, document, or array of documents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BSON </a:t>
            </a:r>
            <a:r>
              <a:rPr lang="en-GB">
                <a:sym typeface="Wingdings" pitchFamily="2" charset="2"/>
              </a:rPr>
              <a:t>has </a:t>
            </a:r>
            <a:r>
              <a:rPr lang="en-GB" smtClean="0">
                <a:sym typeface="Wingdings" pitchFamily="2" charset="2"/>
              </a:rPr>
              <a:t>many more </a:t>
            </a:r>
            <a:r>
              <a:rPr lang="en-GB">
                <a:sym typeface="Wingdings" pitchFamily="2" charset="2"/>
              </a:rPr>
              <a:t>standard data types than JSON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See https://docs.mongodb.com/manual/reference/bson-types/</a:t>
            </a:r>
          </a:p>
          <a:p>
            <a:pPr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Field Types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154" y="3286977"/>
            <a:ext cx="7987246" cy="14164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var </a:t>
            </a:r>
            <a:r>
              <a:rPr lang="en-GB" sz="1200" smtClean="0"/>
              <a:t>emp1 </a:t>
            </a:r>
            <a:r>
              <a:rPr lang="en-GB" sz="1200"/>
              <a:t>= {</a:t>
            </a:r>
          </a:p>
          <a:p>
            <a:pPr defTabSz="739775">
              <a:defRPr/>
            </a:pPr>
            <a:r>
              <a:rPr lang="en-GB" sz="1200" smtClean="0"/>
              <a:t>    _</a:t>
            </a:r>
            <a:r>
              <a:rPr lang="en-GB" sz="1200"/>
              <a:t>id: </a:t>
            </a:r>
            <a:r>
              <a:rPr lang="en-GB" sz="1200" smtClean="0"/>
              <a:t>   ObjectId("21aa914e0405a59ce30a94a2"),      // Unique ID for this object.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smtClean="0"/>
              <a:t>name</a:t>
            </a:r>
            <a:r>
              <a:rPr lang="en-GB" sz="1200"/>
              <a:t>: </a:t>
            </a:r>
            <a:r>
              <a:rPr lang="en-GB" sz="1200" smtClean="0"/>
              <a:t>  { </a:t>
            </a:r>
            <a:r>
              <a:rPr lang="en-GB" sz="1200"/>
              <a:t>first: </a:t>
            </a:r>
            <a:r>
              <a:rPr lang="en-GB" sz="1200" smtClean="0"/>
              <a:t>"Ola", </a:t>
            </a:r>
            <a:r>
              <a:rPr lang="en-GB" sz="1200"/>
              <a:t>last: </a:t>
            </a:r>
            <a:r>
              <a:rPr lang="en-GB" sz="1200" smtClean="0"/>
              <a:t>"Nordmann" },        // Embedded document.</a:t>
            </a:r>
            <a:endParaRPr lang="en-GB" sz="1200"/>
          </a:p>
          <a:p>
            <a:pPr defTabSz="739775">
              <a:defRPr/>
            </a:pPr>
            <a:r>
              <a:rPr lang="en-GB" sz="1200"/>
              <a:t>    </a:t>
            </a:r>
            <a:r>
              <a:rPr lang="en-GB" sz="1200" smtClean="0"/>
              <a:t>dob:    new </a:t>
            </a:r>
            <a:r>
              <a:rPr lang="en-GB" sz="1200"/>
              <a:t>Date(</a:t>
            </a:r>
            <a:r>
              <a:rPr lang="en-GB" sz="1200" smtClean="0"/>
              <a:t>'Jul 2, 1997'),                   // Date object.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    langs:  [ "Norwegian", "Swedish", "English" ],     // Array of strings.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    views:  NumberLong(1250000)                        // 64-bit long integer.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}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435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access a field in a document:</a:t>
            </a:r>
          </a:p>
          <a:p>
            <a:pPr lvl="1" eaLnBrk="1" hangingPunct="1"/>
            <a:r>
              <a:rPr lang="en-GB" smtClean="0"/>
              <a:t>Use dot notation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To access an element in an array:</a:t>
            </a:r>
          </a:p>
          <a:p>
            <a:pPr lvl="1" eaLnBrk="1" hangingPunct="1"/>
            <a:r>
              <a:rPr lang="en-GB" smtClean="0"/>
              <a:t>Use [] notation and specify a zero-based index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Examples: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Accessing Fields in a Document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1154" y="4234315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emp1.name   </a:t>
            </a:r>
            <a:r>
              <a:rPr lang="en-GB" sz="1200" smtClean="0"/>
              <a:t>       // </a:t>
            </a:r>
            <a:r>
              <a:rPr lang="en-GB" sz="1200"/>
              <a:t>{ "first" : "Ola", "last" : "Nordmann"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1154" y="4776859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emp1.name.first    // Ola</a:t>
            </a:r>
            <a:endParaRPr lang="en-GB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1154" y="5349883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emp1.langs        </a:t>
            </a:r>
            <a:r>
              <a:rPr lang="en-GB" sz="1200" smtClean="0"/>
              <a:t> // </a:t>
            </a:r>
            <a:r>
              <a:rPr lang="en-GB" sz="1200"/>
              <a:t>[ "Norwegian", "Swedish", "English" ]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1154" y="5935099"/>
            <a:ext cx="798724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emp1.langs[0</a:t>
            </a:r>
            <a:r>
              <a:rPr lang="en-GB" sz="1200" smtClean="0"/>
              <a:t>]      // Norwegian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542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MongoDB stores documents in collections</a:t>
            </a:r>
          </a:p>
          <a:p>
            <a:pPr lvl="1" eaLnBrk="1" hangingPunct="1"/>
            <a:r>
              <a:rPr lang="en-GB" smtClean="0"/>
              <a:t>MongoDB collections are analogous to tables in a RDBMS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By default, documents in a collection don't have to have the same schema</a:t>
            </a:r>
          </a:p>
          <a:p>
            <a:pPr lvl="1" eaLnBrk="1" hangingPunct="1"/>
            <a:r>
              <a:rPr lang="en-GB" smtClean="0"/>
              <a:t>This is one of the attractions of NoSQL databases</a:t>
            </a:r>
          </a:p>
          <a:p>
            <a:pPr lvl="1" eaLnBrk="1" hangingPunct="1"/>
            <a:r>
              <a:rPr lang="en-GB" smtClean="0"/>
              <a:t>You can specify document validation rules if you like (v3.2+)</a:t>
            </a:r>
            <a:endParaRPr lang="en-GB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Collections</a:t>
            </a:r>
            <a:endParaRPr lang="en-GB" sz="3400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explicitly create a collection</a:t>
            </a:r>
          </a:p>
          <a:p>
            <a:pPr lvl="1" eaLnBrk="1" hangingPunct="1"/>
            <a:r>
              <a:rPr lang="en-GB" smtClean="0"/>
              <a:t>Via </a:t>
            </a:r>
            <a:r>
              <a:rPr lang="en-GB" smtClean="0">
                <a:latin typeface="Lucida Console" panose="020B0609040504020204" pitchFamily="49" charset="0"/>
              </a:rPr>
              <a:t>db.createCollection()</a:t>
            </a:r>
          </a:p>
          <a:p>
            <a:pPr lvl="1" eaLnBrk="1" hangingPunct="1"/>
            <a:r>
              <a:rPr lang="en-GB" smtClean="0"/>
              <a:t>Useful if you want to specify creational options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lvl="1" eaLnBrk="1" hangingPunct="1"/>
            <a:endParaRPr lang="en-GB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If you don't want to set any options for a collection, you don't need to create the collection explicitly</a:t>
            </a:r>
          </a:p>
          <a:p>
            <a:pPr lvl="1" eaLnBrk="1" hangingPunct="1"/>
            <a:r>
              <a:rPr lang="en-GB" smtClean="0"/>
              <a:t>Just start inserting documents into the collection</a:t>
            </a:r>
          </a:p>
          <a:p>
            <a:pPr lvl="1" eaLnBrk="1" hangingPunct="1"/>
            <a:r>
              <a:rPr lang="en-GB" smtClean="0"/>
              <a:t>MongoDB creates the collection if it doesn't already exist</a:t>
            </a:r>
          </a:p>
          <a:p>
            <a:pPr lvl="1" eaLnBrk="1" hangingPunct="1"/>
            <a:r>
              <a:rPr lang="en-GB" smtClean="0"/>
              <a:t>See next section for details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a Collection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58BAF05-4598-48A9-A000-5AC59B70ECB8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154" y="2426327"/>
            <a:ext cx="798724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db.createCollection("log", 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capped: true,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size: 20000,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max: 500</a:t>
            </a:r>
          </a:p>
          <a:p>
            <a:pPr defTabSz="739775">
              <a:defRPr/>
            </a:pPr>
            <a:r>
              <a:rPr lang="en-GB" sz="1200" smtClean="0"/>
              <a:t>})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0430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22146</TotalTime>
  <Words>2604</Words>
  <Application>Microsoft Office PowerPoint</Application>
  <PresentationFormat>On-screen Show (4:3)</PresentationFormat>
  <Paragraphs>545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1_Blends</vt:lpstr>
      <vt:lpstr>Understanding the MongoDB API</vt:lpstr>
      <vt:lpstr>Contents</vt:lpstr>
      <vt:lpstr>1. MongoDB Documents and Collections</vt:lpstr>
      <vt:lpstr>Overview</vt:lpstr>
      <vt:lpstr>MongoDB Documents</vt:lpstr>
      <vt:lpstr>Field Types</vt:lpstr>
      <vt:lpstr>Accessing Fields in a Document</vt:lpstr>
      <vt:lpstr>MongoDB Collections</vt:lpstr>
      <vt:lpstr>Creating a Collection</vt:lpstr>
      <vt:lpstr>2. CRUD Operations</vt:lpstr>
      <vt:lpstr>Creating Documents</vt:lpstr>
      <vt:lpstr>Reading All Documents</vt:lpstr>
      <vt:lpstr>Reading Selective Documents</vt:lpstr>
      <vt:lpstr>Reading Selective Documents - Examples 1</vt:lpstr>
      <vt:lpstr>Reading Selective Documents - Examples 2</vt:lpstr>
      <vt:lpstr>Reading Selective Fields</vt:lpstr>
      <vt:lpstr>Reading Selective Fields - Examples</vt:lpstr>
      <vt:lpstr>Updating Documents</vt:lpstr>
      <vt:lpstr>Updating Documents - Examples 1</vt:lpstr>
      <vt:lpstr>Updating Documents - Examples 2</vt:lpstr>
      <vt:lpstr>Deleting Documents</vt:lpstr>
      <vt:lpstr>Deleting Documents - Examples </vt:lpstr>
      <vt:lpstr>Additional Useful Collection Operations</vt:lpstr>
      <vt:lpstr>3. Aggregation Operations</vt:lpstr>
      <vt:lpstr>Overview</vt:lpstr>
      <vt:lpstr>Scenario</vt:lpstr>
      <vt:lpstr>Aggregation Framework (1 of 2)</vt:lpstr>
      <vt:lpstr>Aggregation Framework (2 of 2)</vt:lpstr>
      <vt:lpstr>Map-Reduce (1 of 2)</vt:lpstr>
      <vt:lpstr>Map-Reduce (2 of 2)</vt:lpstr>
      <vt:lpstr>Single-Purpose Aggregation Operations</vt:lpstr>
      <vt:lpstr>Any Questions?</vt:lpstr>
      <vt:lpstr>Exercise - Step 1</vt:lpstr>
      <vt:lpstr>Exercise - Step 2</vt:lpstr>
      <vt:lpstr>Exercise - Step 3</vt:lpstr>
      <vt:lpstr>Exercise - Step 4</vt:lpstr>
      <vt:lpstr>Exercise - Step 5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606</cp:revision>
  <dcterms:created xsi:type="dcterms:W3CDTF">2002-05-03T12:27:39Z</dcterms:created>
  <dcterms:modified xsi:type="dcterms:W3CDTF">2018-07-20T19:56:29Z</dcterms:modified>
</cp:coreProperties>
</file>