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9"/>
  </p:notesMasterIdLst>
  <p:handoutMasterIdLst>
    <p:handoutMasterId r:id="rId20"/>
  </p:handoutMasterIdLst>
  <p:sldIdLst>
    <p:sldId id="256" r:id="rId2"/>
    <p:sldId id="497" r:id="rId3"/>
    <p:sldId id="672" r:id="rId4"/>
    <p:sldId id="673" r:id="rId5"/>
    <p:sldId id="702" r:id="rId6"/>
    <p:sldId id="691" r:id="rId7"/>
    <p:sldId id="699" r:id="rId8"/>
    <p:sldId id="700" r:id="rId9"/>
    <p:sldId id="698" r:id="rId10"/>
    <p:sldId id="704" r:id="rId11"/>
    <p:sldId id="701" r:id="rId12"/>
    <p:sldId id="695" r:id="rId13"/>
    <p:sldId id="693" r:id="rId14"/>
    <p:sldId id="703" r:id="rId15"/>
    <p:sldId id="705" r:id="rId16"/>
    <p:sldId id="706" r:id="rId17"/>
    <p:sldId id="692" r:id="rId1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15873" autoAdjust="0"/>
    <p:restoredTop sz="94611" autoAdjust="0"/>
  </p:normalViewPr>
  <p:slideViewPr>
    <p:cSldViewPr snapToGrid="0" showGuides="1">
      <p:cViewPr varScale="1">
        <p:scale>
          <a:sx n="71" d="100"/>
          <a:sy n="71" d="100"/>
        </p:scale>
        <p:origin x="-882" y="-102"/>
      </p:cViewPr>
      <p:guideLst>
        <p:guide orient="horz" pos="2600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-1092" y="162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MongoDB Development in Python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</a:t>
            </a:r>
            <a:r>
              <a:rPr lang="en-GB" sz="1000" smtClean="0">
                <a:latin typeface="Tahoma" pitchFamily="34" charset="0"/>
              </a:rPr>
              <a:t>2018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1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MongoDB Development in Python</a:t>
            </a:r>
            <a:endParaRPr lang="en-GB" dirty="0"/>
          </a:p>
        </p:txBody>
      </p:sp>
      <p:sp>
        <p:nvSpPr>
          <p:cNvPr id="317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</a:t>
            </a:r>
            <a:r>
              <a:rPr lang="en-GB" sz="1000" smtClean="0">
                <a:latin typeface="Tahoma" pitchFamily="34" charset="0"/>
              </a:rPr>
              <a:t>2018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588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327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MongoDB Development in Python</a:t>
            </a:r>
            <a:endParaRPr lang="en-GB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31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898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2043" y="1691112"/>
            <a:ext cx="8094095" cy="712222"/>
          </a:xfrm>
        </p:spPr>
        <p:txBody>
          <a:bodyPr/>
          <a:lstStyle/>
          <a:p>
            <a:pPr eaLnBrk="1" hangingPunct="1"/>
            <a:r>
              <a:rPr lang="en-GB" smtClean="0"/>
              <a:t>MongoDB Development in Python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Creating documents</a:t>
            </a:r>
          </a:p>
          <a:p>
            <a:pPr eaLnBrk="1" hangingPunct="1"/>
            <a:r>
              <a:rPr lang="en-GB"/>
              <a:t>Reading documents</a:t>
            </a:r>
          </a:p>
          <a:p>
            <a:pPr eaLnBrk="1" hangingPunct="1"/>
            <a:r>
              <a:rPr lang="en-GB"/>
              <a:t>Updating documents</a:t>
            </a:r>
          </a:p>
          <a:p>
            <a:pPr eaLnBrk="1" hangingPunct="1"/>
            <a:r>
              <a:rPr lang="en-GB"/>
              <a:t>Deleting </a:t>
            </a:r>
            <a:r>
              <a:rPr lang="en-GB" smtClean="0"/>
              <a:t>documents</a:t>
            </a:r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2. CRUD Operations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To create documents 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insert_one()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insert_many() 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smtClean="0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Creating Documents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2396260"/>
            <a:ext cx="7794625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from pymongo import MongoClient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client = MongoClient() </a:t>
            </a:r>
          </a:p>
          <a:p>
            <a:pPr defTabSz="739775">
              <a:defRPr/>
            </a:pPr>
            <a:r>
              <a:rPr lang="en-GB" sz="1200"/>
              <a:t>db = client.test</a:t>
            </a:r>
          </a:p>
          <a:p>
            <a:pPr defTabSz="739775">
              <a:defRPr/>
            </a:pPr>
            <a:r>
              <a:rPr lang="en-GB" sz="1200"/>
              <a:t>people = db.people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people.insert_one(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    { "name": </a:t>
            </a:r>
            <a:r>
              <a:rPr lang="en-GB" sz="1200" b="1">
                <a:solidFill>
                  <a:srgbClr val="FF0000"/>
                </a:solidFill>
              </a:rPr>
              <a:t>"Jayne", </a:t>
            </a:r>
            <a:r>
              <a:rPr lang="en-GB" sz="1200" b="1" smtClean="0">
                <a:solidFill>
                  <a:srgbClr val="FF0000"/>
                </a:solidFill>
              </a:rPr>
              <a:t> "age": </a:t>
            </a:r>
            <a:r>
              <a:rPr lang="en-GB" sz="1200" b="1">
                <a:solidFill>
                  <a:srgbClr val="FF0000"/>
                </a:solidFill>
              </a:rPr>
              <a:t>52, </a:t>
            </a:r>
            <a:r>
              <a:rPr lang="en-GB" sz="1200" b="1" smtClean="0">
                <a:solidFill>
                  <a:srgbClr val="FF0000"/>
                </a:solidFill>
              </a:rPr>
              <a:t>"gender": </a:t>
            </a:r>
            <a:r>
              <a:rPr lang="en-GB" sz="1200" b="1">
                <a:solidFill>
                  <a:srgbClr val="FF0000"/>
                </a:solidFill>
              </a:rPr>
              <a:t>"F" </a:t>
            </a:r>
            <a:r>
              <a:rPr lang="en-GB" sz="1200" b="1" smtClean="0">
                <a:solidFill>
                  <a:srgbClr val="FF0000"/>
                </a:solidFill>
              </a:rPr>
              <a:t>}</a:t>
            </a:r>
            <a:endParaRPr lang="en-GB" sz="1200" b="1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endParaRPr lang="en-GB" sz="1200" b="1" smtClean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people.insert_many([</a:t>
            </a:r>
            <a:endParaRPr lang="en-GB" sz="1200" b="1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{ </a:t>
            </a:r>
            <a:r>
              <a:rPr lang="en-GB" sz="1200" b="1" smtClean="0">
                <a:solidFill>
                  <a:srgbClr val="FF0000"/>
                </a:solidFill>
              </a:rPr>
              <a:t>"name": </a:t>
            </a:r>
            <a:r>
              <a:rPr lang="en-GB" sz="1200" b="1">
                <a:solidFill>
                  <a:srgbClr val="FF0000"/>
                </a:solidFill>
              </a:rPr>
              <a:t>"Thomas", </a:t>
            </a:r>
            <a:r>
              <a:rPr lang="en-GB" sz="1200" b="1" smtClean="0">
                <a:solidFill>
                  <a:srgbClr val="FF0000"/>
                </a:solidFill>
              </a:rPr>
              <a:t>"age": </a:t>
            </a:r>
            <a:r>
              <a:rPr lang="en-GB" sz="1200" b="1">
                <a:solidFill>
                  <a:srgbClr val="FF0000"/>
                </a:solidFill>
              </a:rPr>
              <a:t>20, </a:t>
            </a:r>
            <a:r>
              <a:rPr lang="en-GB" sz="1200" b="1" smtClean="0">
                <a:solidFill>
                  <a:srgbClr val="FF0000"/>
                </a:solidFill>
              </a:rPr>
              <a:t>"gender": </a:t>
            </a:r>
            <a:r>
              <a:rPr lang="en-GB" sz="1200" b="1">
                <a:solidFill>
                  <a:srgbClr val="FF0000"/>
                </a:solidFill>
              </a:rPr>
              <a:t>"M" },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{ </a:t>
            </a:r>
            <a:r>
              <a:rPr lang="en-GB" sz="1200" b="1" smtClean="0">
                <a:solidFill>
                  <a:srgbClr val="FF0000"/>
                </a:solidFill>
              </a:rPr>
              <a:t>"name": </a:t>
            </a:r>
            <a:r>
              <a:rPr lang="en-GB" sz="1200" b="1">
                <a:solidFill>
                  <a:srgbClr val="FF0000"/>
                </a:solidFill>
              </a:rPr>
              <a:t>"Emily</a:t>
            </a:r>
            <a:r>
              <a:rPr lang="en-GB" sz="1200" b="1" smtClean="0">
                <a:solidFill>
                  <a:srgbClr val="FF0000"/>
                </a:solidFill>
              </a:rPr>
              <a:t>",  "age": </a:t>
            </a:r>
            <a:r>
              <a:rPr lang="en-GB" sz="1200" b="1">
                <a:solidFill>
                  <a:srgbClr val="FF0000"/>
                </a:solidFill>
              </a:rPr>
              <a:t>20, </a:t>
            </a:r>
            <a:r>
              <a:rPr lang="en-GB" sz="1200" b="1" smtClean="0">
                <a:solidFill>
                  <a:srgbClr val="FF0000"/>
                </a:solidFill>
              </a:rPr>
              <a:t>"gender": </a:t>
            </a:r>
            <a:r>
              <a:rPr lang="en-GB" sz="1200" b="1">
                <a:solidFill>
                  <a:srgbClr val="FF0000"/>
                </a:solidFill>
              </a:rPr>
              <a:t>"F", </a:t>
            </a:r>
            <a:r>
              <a:rPr lang="en-GB" sz="1200" b="1" smtClean="0">
                <a:solidFill>
                  <a:srgbClr val="FF0000"/>
                </a:solidFill>
              </a:rPr>
              <a:t>"favTeam": </a:t>
            </a:r>
            <a:r>
              <a:rPr lang="en-GB" sz="1200" b="1">
                <a:solidFill>
                  <a:srgbClr val="FF0000"/>
                </a:solidFill>
              </a:rPr>
              <a:t>"Swans" }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])</a:t>
            </a:r>
            <a:endParaRPr lang="en-GB" sz="1200" b="1">
              <a:solidFill>
                <a:srgbClr val="FF0000"/>
              </a:solidFill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6463858" y="2420644"/>
            <a:ext cx="21467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createDocuments.py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read documents </a:t>
            </a:r>
            <a:r>
              <a:rPr lang="en-GB">
                <a:sym typeface="Wingdings" pitchFamily="2" charset="2"/>
              </a:rPr>
              <a:t>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find()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find_one()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Reading Documents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2394319"/>
            <a:ext cx="7794625" cy="43402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from pymongo import MongoClient</a:t>
            </a:r>
          </a:p>
          <a:p>
            <a:pPr defTabSz="739775">
              <a:defRPr/>
            </a:pPr>
            <a:r>
              <a:rPr lang="en-GB" sz="1200"/>
              <a:t>import pprint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# </a:t>
            </a:r>
            <a:r>
              <a:rPr lang="en-GB" sz="1200"/>
              <a:t>main code</a:t>
            </a:r>
          </a:p>
          <a:p>
            <a:pPr defTabSz="739775">
              <a:defRPr/>
            </a:pPr>
            <a:r>
              <a:rPr lang="en-GB" sz="1200"/>
              <a:t>client = MongoClient() </a:t>
            </a:r>
          </a:p>
          <a:p>
            <a:pPr defTabSz="739775">
              <a:defRPr/>
            </a:pPr>
            <a:r>
              <a:rPr lang="en-GB" sz="1200"/>
              <a:t>db = client.test</a:t>
            </a:r>
          </a:p>
          <a:p>
            <a:pPr defTabSz="739775">
              <a:defRPr/>
            </a:pPr>
            <a:r>
              <a:rPr lang="en-GB" sz="1200"/>
              <a:t>people = db.people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allPersons = people.find()</a:t>
            </a:r>
          </a:p>
          <a:p>
            <a:pPr defTabSz="739775">
              <a:defRPr/>
            </a:pPr>
            <a:r>
              <a:rPr lang="en-GB" sz="1200"/>
              <a:t>printItems("All persons", allPersons</a:t>
            </a:r>
            <a:r>
              <a:rPr lang="en-GB" sz="1200" smtClean="0"/>
              <a:t>)   # Helper function</a:t>
            </a:r>
            <a:endParaRPr lang="en-GB" sz="1200"/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person1 = people.find_one({"name": "Andy"})</a:t>
            </a:r>
          </a:p>
          <a:p>
            <a:pPr defTabSz="739775">
              <a:defRPr/>
            </a:pPr>
            <a:r>
              <a:rPr lang="en-GB" sz="1200"/>
              <a:t>pprint.pprint(person1)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somePersons = people.find({ 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"name":   {"$regex": "^J" }, 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"gender": "F",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"$or": [ 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    { "age": { "$lt": 20 } },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    { "age": { "$gt": 30 } }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] 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})</a:t>
            </a:r>
          </a:p>
          <a:p>
            <a:pPr defTabSz="739775">
              <a:defRPr/>
            </a:pPr>
            <a:r>
              <a:rPr lang="en-GB" sz="1200"/>
              <a:t>printItems("All persons", allPersons)   </a:t>
            </a:r>
            <a:r>
              <a:rPr lang="en-GB" sz="1200" smtClean="0"/>
              <a:t> # </a:t>
            </a:r>
            <a:r>
              <a:rPr lang="en-GB" sz="1200"/>
              <a:t>Helper </a:t>
            </a:r>
            <a:r>
              <a:rPr lang="en-GB" sz="1200" smtClean="0"/>
              <a:t>function</a:t>
            </a:r>
            <a:endParaRPr lang="en-GB" sz="120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6681867" y="2420644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readDocuments.py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update documents </a:t>
            </a:r>
            <a:r>
              <a:rPr lang="en-GB">
                <a:sym typeface="Wingdings" pitchFamily="2" charset="2"/>
              </a:rPr>
              <a:t>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update_one() 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update_many()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replace_one()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These methods are similar to the JavaScript API, except the parameters are slightly different. For details, see:</a:t>
            </a:r>
          </a:p>
          <a:p>
            <a:pPr lvl="1" eaLnBrk="1" hangingPunct="1">
              <a:defRPr/>
            </a:pPr>
            <a:r>
              <a:rPr lang="en-GB" sz="1900" smtClean="0">
                <a:latin typeface="+mj-lt"/>
                <a:sym typeface="Wingdings" pitchFamily="2" charset="2"/>
              </a:rPr>
              <a:t>http</a:t>
            </a:r>
            <a:r>
              <a:rPr lang="en-GB" sz="1900">
                <a:latin typeface="+mj-lt"/>
                <a:sym typeface="Wingdings" pitchFamily="2" charset="2"/>
              </a:rPr>
              <a:t>://api.mongodb.com/python/current/api/pymongo/collection.html</a:t>
            </a:r>
          </a:p>
          <a:p>
            <a:pPr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Updating Documents (1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Updating Documents (2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1716770"/>
            <a:ext cx="7794625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from pymongo import MongoClient</a:t>
            </a:r>
          </a:p>
          <a:p>
            <a:pPr defTabSz="739775">
              <a:defRPr/>
            </a:pPr>
            <a:r>
              <a:rPr lang="en-GB" sz="1200"/>
              <a:t>import pprint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# </a:t>
            </a:r>
            <a:r>
              <a:rPr lang="en-GB" sz="1200"/>
              <a:t>main code</a:t>
            </a:r>
          </a:p>
          <a:p>
            <a:pPr defTabSz="739775">
              <a:defRPr/>
            </a:pPr>
            <a:r>
              <a:rPr lang="en-GB" sz="1200"/>
              <a:t>client = MongoClient() </a:t>
            </a:r>
          </a:p>
          <a:p>
            <a:pPr defTabSz="739775">
              <a:defRPr/>
            </a:pPr>
            <a:r>
              <a:rPr lang="en-GB" sz="1200"/>
              <a:t>db = client.test</a:t>
            </a:r>
          </a:p>
          <a:p>
            <a:pPr defTabSz="739775">
              <a:defRPr/>
            </a:pPr>
            <a:r>
              <a:rPr lang="en-GB" sz="1200"/>
              <a:t>people = db.people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people.update_one(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    { "name": "Jayne" },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    { "$set": { "name": "JAYNE", "favTeam": "Swans" }  }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endParaRPr lang="en-GB" sz="1200" b="1" smtClean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people.update_many(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    {},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    { "$inc": { "age": 1 } }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endParaRPr lang="en-GB" sz="1200" b="1" smtClean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people.update_many(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    {},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    { "$rename": { "favTeam": "favouriteTeam" } }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printItems</a:t>
            </a:r>
            <a:r>
              <a:rPr lang="en-GB" sz="1200"/>
              <a:t>("People", people.find()) </a:t>
            </a:r>
            <a:r>
              <a:rPr lang="en-GB" sz="1200" smtClean="0"/>
              <a:t>  # Helper function</a:t>
            </a:r>
            <a:endParaRPr lang="en-GB" sz="120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6463858" y="1716770"/>
            <a:ext cx="21467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updateDocuments.py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delete documents </a:t>
            </a:r>
            <a:r>
              <a:rPr lang="en-GB">
                <a:sym typeface="Wingdings" pitchFamily="2" charset="2"/>
              </a:rPr>
              <a:t>in a collection, call: </a:t>
            </a: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delete_one() 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mtClean="0">
                <a:latin typeface="Lucida Console" panose="020B0609040504020204" pitchFamily="49" charset="0"/>
                <a:sym typeface="Wingdings" pitchFamily="2" charset="2"/>
              </a:rPr>
              <a:t>delete_many()</a:t>
            </a: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  <a:sym typeface="Wingdings" pitchFamily="2" charset="2"/>
              </a:rPr>
              <a:t>These methods are similar to the JavaScript API, except the parameters are slightly different</a:t>
            </a:r>
            <a:r>
              <a:rPr lang="en-GB" smtClean="0">
                <a:sym typeface="Wingdings" pitchFamily="2" charset="2"/>
              </a:rPr>
              <a:t>. </a:t>
            </a:r>
            <a:r>
              <a:rPr lang="en-GB">
                <a:sym typeface="Wingdings" pitchFamily="2" charset="2"/>
              </a:rPr>
              <a:t>For details, see:</a:t>
            </a:r>
            <a:endParaRPr lang="en-GB" smtClean="0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sz="1900" smtClean="0">
                <a:latin typeface="+mj-lt"/>
                <a:sym typeface="Wingdings" pitchFamily="2" charset="2"/>
              </a:rPr>
              <a:t>http</a:t>
            </a:r>
            <a:r>
              <a:rPr lang="en-GB" sz="1900">
                <a:latin typeface="+mj-lt"/>
                <a:sym typeface="Wingdings" pitchFamily="2" charset="2"/>
              </a:rPr>
              <a:t>://api.mongodb.com/python/current/api/pymongo/collection.html</a:t>
            </a:r>
          </a:p>
          <a:p>
            <a:pPr eaLnBrk="1" hangingPunct="1">
              <a:defRPr/>
            </a:pPr>
            <a:endParaRPr lang="en-GB">
              <a:latin typeface="+mj-lt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Deleting Documents (1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Example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Deleting Documents (2 of 2)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1701161"/>
            <a:ext cx="7794625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from pymongo import MongoClient</a:t>
            </a:r>
          </a:p>
          <a:p>
            <a:pPr defTabSz="739775">
              <a:defRPr/>
            </a:pPr>
            <a:r>
              <a:rPr lang="en-GB" sz="1200"/>
              <a:t>import pprint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# </a:t>
            </a:r>
            <a:r>
              <a:rPr lang="en-GB" sz="1200"/>
              <a:t>main code</a:t>
            </a:r>
          </a:p>
          <a:p>
            <a:pPr defTabSz="739775">
              <a:defRPr/>
            </a:pPr>
            <a:r>
              <a:rPr lang="en-GB" sz="1200"/>
              <a:t>client = MongoClient() </a:t>
            </a:r>
          </a:p>
          <a:p>
            <a:pPr defTabSz="739775">
              <a:defRPr/>
            </a:pPr>
            <a:r>
              <a:rPr lang="en-GB" sz="1200"/>
              <a:t>db = client.test</a:t>
            </a:r>
          </a:p>
          <a:p>
            <a:pPr defTabSz="739775">
              <a:defRPr/>
            </a:pPr>
            <a:r>
              <a:rPr lang="en-GB" sz="1200"/>
              <a:t>people = db.people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people.delete_one</a:t>
            </a:r>
            <a:r>
              <a:rPr lang="en-GB" sz="1200" b="1">
                <a:solidFill>
                  <a:srgbClr val="FF0000"/>
                </a:solidFill>
              </a:rPr>
              <a:t>(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{ </a:t>
            </a:r>
            <a:r>
              <a:rPr lang="en-GB" sz="1200" b="1" smtClean="0">
                <a:solidFill>
                  <a:srgbClr val="FF0000"/>
                </a:solidFill>
              </a:rPr>
              <a:t>"name": "Wilfried" </a:t>
            </a:r>
            <a:r>
              <a:rPr lang="en-GB" sz="1200" b="1">
                <a:solidFill>
                  <a:srgbClr val="FF0000"/>
                </a:solidFill>
              </a:rPr>
              <a:t>}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endParaRPr lang="en-GB" sz="1200" b="1" smtClean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people.delete_many</a:t>
            </a:r>
            <a:r>
              <a:rPr lang="en-GB" sz="1200" b="1">
                <a:solidFill>
                  <a:srgbClr val="FF0000"/>
                </a:solidFill>
              </a:rPr>
              <a:t>(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{ </a:t>
            </a:r>
            <a:r>
              <a:rPr lang="en-GB" sz="1200" b="1" smtClean="0">
                <a:solidFill>
                  <a:srgbClr val="FF0000"/>
                </a:solidFill>
              </a:rPr>
              <a:t>"favouriteTeam": "Cardiff" </a:t>
            </a:r>
            <a:r>
              <a:rPr lang="en-GB" sz="1200" b="1">
                <a:solidFill>
                  <a:srgbClr val="FF0000"/>
                </a:solidFill>
              </a:rPr>
              <a:t>}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endParaRPr lang="en-GB" sz="1200" b="1" smtClean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people.delete_many</a:t>
            </a:r>
            <a:r>
              <a:rPr lang="en-GB" sz="1200" b="1">
                <a:solidFill>
                  <a:srgbClr val="FF0000"/>
                </a:solidFill>
              </a:rPr>
              <a:t>(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{ </a:t>
            </a:r>
            <a:r>
              <a:rPr lang="en-GB" sz="1200" b="1" smtClean="0">
                <a:solidFill>
                  <a:srgbClr val="FF0000"/>
                </a:solidFill>
              </a:rPr>
              <a:t>"overdraft": </a:t>
            </a:r>
            <a:r>
              <a:rPr lang="en-GB" sz="1200" b="1">
                <a:solidFill>
                  <a:srgbClr val="FF0000"/>
                </a:solidFill>
              </a:rPr>
              <a:t>{ </a:t>
            </a:r>
            <a:r>
              <a:rPr lang="en-GB" sz="1200" b="1" smtClean="0">
                <a:solidFill>
                  <a:srgbClr val="FF0000"/>
                </a:solidFill>
              </a:rPr>
              <a:t>"$exists": True </a:t>
            </a:r>
            <a:r>
              <a:rPr lang="en-GB" sz="1200" b="1">
                <a:solidFill>
                  <a:srgbClr val="FF0000"/>
                </a:solidFill>
              </a:rPr>
              <a:t>} }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printItems</a:t>
            </a:r>
            <a:r>
              <a:rPr lang="en-GB" sz="1200"/>
              <a:t>("People", people.find()) </a:t>
            </a:r>
            <a:r>
              <a:rPr lang="en-GB" sz="1200" smtClean="0"/>
              <a:t>  # Helper function</a:t>
            </a:r>
            <a:endParaRPr lang="en-GB" sz="120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6463858" y="1716770"/>
            <a:ext cx="21467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deleteDocuments.py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25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PyMongo essentials</a:t>
            </a:r>
            <a:endParaRPr lang="en-GB" dirty="0" smtClean="0"/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CRUD operations</a:t>
            </a: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CC727E0-30D8-4D43-8E45-7F1D5384BE75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folder</a:t>
              </a:r>
              <a:r>
                <a:rPr lang="en-GB" sz="2000" smtClean="0">
                  <a:solidFill>
                    <a:schemeClr val="tx2"/>
                  </a:solidFill>
                  <a:sym typeface="Wingdings" pitchFamily="2" charset="2"/>
                </a:rPr>
                <a:t>: </a:t>
              </a: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04-MongoDB-Python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PyMongo API documentation</a:t>
            </a:r>
          </a:p>
          <a:p>
            <a:pPr eaLnBrk="1" hangingPunct="1"/>
            <a:r>
              <a:rPr lang="en-GB"/>
              <a:t>Connecting to a MongoDB </a:t>
            </a:r>
            <a:r>
              <a:rPr lang="en-GB" smtClean="0"/>
              <a:t>instance</a:t>
            </a:r>
          </a:p>
          <a:p>
            <a:pPr eaLnBrk="1" hangingPunct="1"/>
            <a:r>
              <a:rPr lang="en-GB"/>
              <a:t>Getting a </a:t>
            </a:r>
            <a:r>
              <a:rPr lang="en-GB" smtClean="0"/>
              <a:t>handle </a:t>
            </a:r>
            <a:r>
              <a:rPr lang="en-GB"/>
              <a:t>to a </a:t>
            </a:r>
            <a:r>
              <a:rPr lang="en-GB" smtClean="0"/>
              <a:t>database</a:t>
            </a:r>
          </a:p>
          <a:p>
            <a:pPr eaLnBrk="1" hangingPunct="1"/>
            <a:r>
              <a:rPr lang="en-GB"/>
              <a:t>Getting a </a:t>
            </a:r>
            <a:r>
              <a:rPr lang="en-GB" smtClean="0"/>
              <a:t>collection</a:t>
            </a:r>
          </a:p>
          <a:p>
            <a:pPr eaLnBrk="1" hangingPunct="1"/>
            <a:r>
              <a:rPr lang="en-GB"/>
              <a:t>MongoDB </a:t>
            </a:r>
            <a:r>
              <a:rPr lang="en-GB" smtClean="0"/>
              <a:t>documents </a:t>
            </a:r>
            <a:r>
              <a:rPr lang="en-GB"/>
              <a:t>in Python</a:t>
            </a:r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 smtClean="0"/>
              <a:t>1</a:t>
            </a:r>
            <a:r>
              <a:rPr lang="en-GB" sz="3300" smtClean="0"/>
              <a:t>. PyMongo Essentials</a:t>
            </a:r>
            <a:endParaRPr lang="en-GB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0F60F1-FA17-41DB-8DBB-B5249A7D2FE8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You can use Python to access MongoDB databases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Via the </a:t>
            </a:r>
            <a:r>
              <a:rPr lang="en-GB" u="sng" smtClean="0">
                <a:sym typeface="Wingdings" pitchFamily="2" charset="2"/>
              </a:rPr>
              <a:t>PyMongo</a:t>
            </a:r>
            <a:r>
              <a:rPr lang="en-GB" smtClean="0">
                <a:sym typeface="Wingdings" pitchFamily="2" charset="2"/>
              </a:rPr>
              <a:t> Python package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You can install PyMongo as follows in Windows: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All being well, you should see the following messages:</a:t>
            </a:r>
            <a:endParaRPr lang="en-GB" dirty="0" smtClean="0">
              <a:sym typeface="Wingdings" pitchFamily="2" charset="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5" y="4156736"/>
            <a:ext cx="7766503" cy="174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28485" y="2940562"/>
            <a:ext cx="773681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pip </a:t>
            </a:r>
            <a:r>
              <a:rPr lang="en-GB">
                <a:solidFill>
                  <a:schemeClr val="bg1"/>
                </a:solidFill>
              </a:rPr>
              <a:t>install </a:t>
            </a:r>
            <a:r>
              <a:rPr lang="en-GB" smtClean="0">
                <a:solidFill>
                  <a:schemeClr val="bg1"/>
                </a:solidFill>
              </a:rPr>
              <a:t>pymongo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The </a:t>
            </a:r>
            <a:r>
              <a:rPr lang="en-GB">
                <a:sym typeface="Wingdings" pitchFamily="2" charset="2"/>
              </a:rPr>
              <a:t>PyMongo API is </a:t>
            </a:r>
            <a:r>
              <a:rPr lang="en-GB" smtClean="0">
                <a:sym typeface="Wingdings" pitchFamily="2" charset="2"/>
              </a:rPr>
              <a:t>similar </a:t>
            </a:r>
            <a:r>
              <a:rPr lang="en-GB">
                <a:sym typeface="Wingdings" pitchFamily="2" charset="2"/>
              </a:rPr>
              <a:t>to the </a:t>
            </a:r>
            <a:r>
              <a:rPr lang="en-GB" smtClean="0">
                <a:sym typeface="Wingdings" pitchFamily="2" charset="2"/>
              </a:rPr>
              <a:t>MongoDB JS API 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Generally you just convert method name capitals </a:t>
            </a:r>
            <a:r>
              <a:rPr lang="en-GB">
                <a:sym typeface="Wingdings" pitchFamily="2" charset="2"/>
              </a:rPr>
              <a:t>to </a:t>
            </a:r>
            <a:r>
              <a:rPr lang="en-GB" smtClean="0">
                <a:sym typeface="Wingdings" pitchFamily="2" charset="2"/>
              </a:rPr>
              <a:t>_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See http</a:t>
            </a:r>
            <a:r>
              <a:rPr lang="en-GB">
                <a:sym typeface="Wingdings" pitchFamily="2" charset="2"/>
              </a:rPr>
              <a:t>://</a:t>
            </a:r>
            <a:r>
              <a:rPr lang="en-GB" smtClean="0">
                <a:sym typeface="Wingdings" pitchFamily="2" charset="2"/>
              </a:rPr>
              <a:t>api.mongodb.com/python/current/api/pymongo</a:t>
            </a:r>
          </a:p>
          <a:p>
            <a:pPr lvl="1" eaLnBrk="1" hangingPunct="1">
              <a:defRPr/>
            </a:pPr>
            <a:endParaRPr lang="en-GB">
              <a:sym typeface="Wingdings" pitchFamily="2" charset="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PyMongo API Documentation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D9C78E-2DC3-4601-A75F-81F2C7AABC51}" type="slidenum">
              <a:rPr lang="en-GB"/>
              <a:pPr>
                <a:defRPr/>
              </a:pPr>
              <a:t>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21" y="2430239"/>
            <a:ext cx="5514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Assume you already have a MongoDB instance running</a:t>
            </a:r>
          </a:p>
          <a:p>
            <a:pPr lvl="1"/>
            <a:r>
              <a:rPr lang="en-GB" smtClean="0"/>
              <a:t>E.g. by running </a:t>
            </a:r>
            <a:r>
              <a:rPr lang="en-GB" smtClean="0">
                <a:latin typeface="Lucida Console" panose="020B0609040504020204" pitchFamily="49" charset="0"/>
              </a:rPr>
              <a:t>mongod.exe</a:t>
            </a:r>
            <a:r>
              <a:rPr lang="en-GB" smtClean="0"/>
              <a:t>, as discussed in earlier chapters</a:t>
            </a:r>
          </a:p>
          <a:p>
            <a:pPr lvl="1"/>
            <a:endParaRPr lang="en-GB"/>
          </a:p>
          <a:p>
            <a:r>
              <a:rPr lang="en-GB" smtClean="0"/>
              <a:t>You can connect to the MongoDB instance in Python</a:t>
            </a:r>
          </a:p>
          <a:p>
            <a:pPr lvl="1"/>
            <a:r>
              <a:rPr lang="en-GB" smtClean="0"/>
              <a:t>Via the </a:t>
            </a:r>
            <a:r>
              <a:rPr lang="en-GB" smtClean="0">
                <a:latin typeface="Lucida Console" panose="020B0609040504020204" pitchFamily="49" charset="0"/>
              </a:rPr>
              <a:t>MongoClient</a:t>
            </a:r>
            <a:r>
              <a:rPr lang="en-GB" smtClean="0">
                <a:latin typeface="+mj-lt"/>
              </a:rPr>
              <a:t> class</a:t>
            </a:r>
          </a:p>
          <a:p>
            <a:endParaRPr lang="en-GB">
              <a:latin typeface="+mj-lt"/>
            </a:endParaRPr>
          </a:p>
          <a:p>
            <a:pPr lvl="1"/>
            <a:endParaRPr lang="en-GB" smtClean="0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 smtClean="0">
              <a:latin typeface="+mj-lt"/>
            </a:endParaRPr>
          </a:p>
          <a:p>
            <a:pPr lvl="1"/>
            <a:endParaRPr lang="en-GB">
              <a:latin typeface="+mj-lt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Connecting to a MongoDB Instance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268120"/>
            <a:ext cx="7794625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from </a:t>
            </a:r>
            <a:r>
              <a:rPr lang="en-GB" sz="1200" b="1">
                <a:solidFill>
                  <a:srgbClr val="FF0000"/>
                </a:solidFill>
              </a:rPr>
              <a:t>pymongo import </a:t>
            </a:r>
            <a:r>
              <a:rPr lang="en-GB" sz="1200" b="1" smtClean="0">
                <a:solidFill>
                  <a:srgbClr val="FF0000"/>
                </a:solidFill>
              </a:rPr>
              <a:t>MongoClient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# Connect </a:t>
            </a:r>
            <a:r>
              <a:rPr lang="en-GB" sz="1200" smtClean="0"/>
              <a:t>to MongoDB instance on the default host and port.</a:t>
            </a:r>
            <a:endParaRPr lang="en-GB" sz="1200"/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client1 = MongoClient() 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 smtClean="0"/>
              <a:t># Or connect to a specific host, port.</a:t>
            </a:r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client2 </a:t>
            </a:r>
            <a:r>
              <a:rPr lang="en-GB" sz="1200" b="1">
                <a:solidFill>
                  <a:srgbClr val="FF0000"/>
                </a:solidFill>
              </a:rPr>
              <a:t>= MongoClient('localhost', 27017</a:t>
            </a:r>
            <a:r>
              <a:rPr lang="en-GB" sz="1200" b="1" smtClean="0">
                <a:solidFill>
                  <a:srgbClr val="FF0000"/>
                </a:solidFill>
              </a:rPr>
              <a:t>)</a:t>
            </a:r>
          </a:p>
          <a:p>
            <a:pPr defTabSz="739775">
              <a:defRPr/>
            </a:pPr>
            <a:endParaRPr lang="en-GB" sz="1200" smtClean="0"/>
          </a:p>
          <a:p>
            <a:pPr defTabSz="739775">
              <a:defRPr/>
            </a:pPr>
            <a:r>
              <a:rPr lang="en-GB" sz="1200" smtClean="0"/>
              <a:t># Or connect via a URL.</a:t>
            </a:r>
            <a:endParaRPr lang="en-GB" sz="1200"/>
          </a:p>
          <a:p>
            <a:pPr defTabSz="739775">
              <a:defRPr/>
            </a:pPr>
            <a:r>
              <a:rPr lang="en-GB" sz="1200" b="1" smtClean="0">
                <a:solidFill>
                  <a:srgbClr val="FF0000"/>
                </a:solidFill>
              </a:rPr>
              <a:t>client3 = MongoClient(</a:t>
            </a:r>
            <a:r>
              <a:rPr lang="en-GB" sz="1200" b="1">
                <a:solidFill>
                  <a:srgbClr val="FF0000"/>
                </a:solidFill>
              </a:rPr>
              <a:t>'mongodb://localhost:27017</a:t>
            </a:r>
            <a:r>
              <a:rPr lang="en-GB" sz="1200" b="1" smtClean="0">
                <a:solidFill>
                  <a:srgbClr val="FF0000"/>
                </a:solidFill>
              </a:rPr>
              <a:t>/')</a:t>
            </a:r>
            <a:endParaRPr lang="en-GB" sz="1200" b="1" dirty="0" smtClean="0">
              <a:solidFill>
                <a:srgbClr val="FF00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7335892" y="326812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connect.py</a:t>
            </a:r>
            <a:endParaRPr lang="en-GB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MongoDB instance can support multiple databases</a:t>
            </a:r>
          </a:p>
          <a:p>
            <a:pPr lvl="1"/>
            <a:r>
              <a:rPr lang="en-GB" smtClean="0"/>
              <a:t>E.g. different databases for different sets of data</a:t>
            </a:r>
          </a:p>
          <a:p>
            <a:pPr lvl="1"/>
            <a:endParaRPr lang="en-GB"/>
          </a:p>
          <a:p>
            <a:r>
              <a:rPr lang="en-GB" smtClean="0"/>
              <a:t>The </a:t>
            </a:r>
            <a:r>
              <a:rPr lang="en-GB" smtClean="0">
                <a:latin typeface="Lucida Console" panose="020B0609040504020204" pitchFamily="49" charset="0"/>
              </a:rPr>
              <a:t>MongoClient</a:t>
            </a:r>
            <a:r>
              <a:rPr lang="en-GB" smtClean="0"/>
              <a:t> class allows you to access the databases on a MongoDB instance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Getting a Handle to a Database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3298128"/>
            <a:ext cx="779462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from pymongo import MongoClient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client = MongoClient() 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# Get a list of all the database names.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dbNames = client.database_names()</a:t>
            </a:r>
          </a:p>
          <a:p>
            <a:pPr defTabSz="739775">
              <a:defRPr/>
            </a:pPr>
            <a:r>
              <a:rPr lang="en-GB" sz="1200"/>
              <a:t>print("Database names: %s" % dbNames)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# Get </a:t>
            </a:r>
            <a:r>
              <a:rPr lang="en-GB" sz="1200" smtClean="0"/>
              <a:t>the "test" database</a:t>
            </a:r>
            <a:r>
              <a:rPr lang="en-GB" sz="1200"/>
              <a:t>, using attribute-style syntax.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testDb1 = client.test</a:t>
            </a:r>
          </a:p>
          <a:p>
            <a:pPr defTabSz="739775">
              <a:defRPr/>
            </a:pPr>
            <a:r>
              <a:rPr lang="en-GB" sz="1200"/>
              <a:t>print("testDb1: %s" % testDb1)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# Get </a:t>
            </a:r>
            <a:r>
              <a:rPr lang="en-GB" sz="1200" smtClean="0"/>
              <a:t>the "test" database</a:t>
            </a:r>
            <a:r>
              <a:rPr lang="en-GB" sz="1200"/>
              <a:t>, using dictionary-style syntax.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testDb2 = client['test']</a:t>
            </a:r>
          </a:p>
          <a:p>
            <a:pPr defTabSz="739775">
              <a:defRPr/>
            </a:pPr>
            <a:r>
              <a:rPr lang="en-GB" sz="1200"/>
              <a:t>print("testDb2: %s" % testDb2)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6790871" y="3308688"/>
            <a:ext cx="18197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getDatabases.py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You can get a collection in the database as follows: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Getting a Collection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709751"/>
            <a:ext cx="7794625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from pymongo import MongoClient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client = MongoClient() </a:t>
            </a:r>
          </a:p>
          <a:p>
            <a:pPr defTabSz="739775">
              <a:defRPr/>
            </a:pPr>
            <a:r>
              <a:rPr lang="en-GB" sz="1200"/>
              <a:t>db = client.test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# Get the "people" collection, using attribute-style syntax.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people1 = db.people</a:t>
            </a:r>
          </a:p>
          <a:p>
            <a:pPr defTabSz="739775">
              <a:defRPr/>
            </a:pPr>
            <a:r>
              <a:rPr lang="en-GB" sz="1200"/>
              <a:t>print("people1: %s" % people1)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# Get the "people" collection, using dictionary-style syntax.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people2 = db['people']</a:t>
            </a:r>
          </a:p>
          <a:p>
            <a:pPr defTabSz="739775">
              <a:defRPr/>
            </a:pPr>
            <a:r>
              <a:rPr lang="en-GB" sz="1200"/>
              <a:t>print("people2: %s" % people2)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6572863" y="1709751"/>
            <a:ext cx="20377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 smtClean="0">
                <a:solidFill>
                  <a:schemeClr val="tx2"/>
                </a:solidFill>
              </a:rPr>
              <a:t>get</a:t>
            </a:r>
            <a:r>
              <a:rPr lang="en-GB" b="1" smtClean="0">
                <a:solidFill>
                  <a:schemeClr val="tx2"/>
                </a:solidFill>
              </a:rPr>
              <a:t>Collections.py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sym typeface="Wingdings" pitchFamily="2" charset="2"/>
              </a:rPr>
              <a:t>In Python, a MongoDB document is represented as a dictionary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The dictionary contains name/value pairs </a:t>
            </a:r>
          </a:p>
          <a:p>
            <a:pPr lvl="1" eaLnBrk="1" hangingPunct="1">
              <a:defRPr/>
            </a:pPr>
            <a:r>
              <a:rPr lang="en-GB" smtClean="0">
                <a:sym typeface="Wingdings" pitchFamily="2" charset="2"/>
              </a:rPr>
              <a:t>Correspond to fieldnames/values in a MongoDB document</a:t>
            </a: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MongoDB Documents in Python</a:t>
            </a:r>
            <a:endParaRPr lang="en-GB" sz="3400" dirty="0" smtClean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A13A8A-2368-45E4-93AD-B7AE7B302E7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975" y="2786404"/>
            <a:ext cx="7794625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/>
              <a:t># Create and initialize a Python dictionary object.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person1 = {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"name": "Jayne",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"age": 52,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"gender": "F",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    "langs": ["English", "French"]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# Create an empty Python dictionary first, and then add fields via [].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person2 = {}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person2["name"]   = "Andy"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person2["age"]    = 52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person2["gender"] = "F"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</a:rPr>
              <a:t>person2["langs"]  = ["English", "French", "Norwegian</a:t>
            </a:r>
            <a:r>
              <a:rPr lang="en-GB" sz="1200" b="1" smtClean="0">
                <a:solidFill>
                  <a:srgbClr val="FF0000"/>
                </a:solidFill>
              </a:rPr>
              <a:t>"]</a:t>
            </a:r>
            <a:endParaRPr lang="en-GB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16088</TotalTime>
  <Words>1113</Words>
  <Application>Microsoft Office PowerPoint</Application>
  <PresentationFormat>On-screen Show (4:3)</PresentationFormat>
  <Paragraphs>270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1_Blends</vt:lpstr>
      <vt:lpstr>MongoDB Development in Python</vt:lpstr>
      <vt:lpstr>Contents</vt:lpstr>
      <vt:lpstr>1. PyMongo Essentials</vt:lpstr>
      <vt:lpstr>Overview</vt:lpstr>
      <vt:lpstr>PyMongo API Documentation</vt:lpstr>
      <vt:lpstr>Connecting to a MongoDB Instance</vt:lpstr>
      <vt:lpstr>Getting a Handle to a Database</vt:lpstr>
      <vt:lpstr>Getting a Collection</vt:lpstr>
      <vt:lpstr>MongoDB Documents in Python</vt:lpstr>
      <vt:lpstr>2. CRUD Operations</vt:lpstr>
      <vt:lpstr>Creating Documents</vt:lpstr>
      <vt:lpstr>Reading Documents</vt:lpstr>
      <vt:lpstr>Updating Documents (1 of 2)</vt:lpstr>
      <vt:lpstr>Updating Documents (2 of 2)</vt:lpstr>
      <vt:lpstr>Deleting Documents (1 of 2)</vt:lpstr>
      <vt:lpstr>Deleting Documents (2 of 2)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533</cp:revision>
  <dcterms:created xsi:type="dcterms:W3CDTF">2002-05-03T12:27:39Z</dcterms:created>
  <dcterms:modified xsi:type="dcterms:W3CDTF">2018-07-20T16:06:25Z</dcterms:modified>
</cp:coreProperties>
</file>