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7"/>
  </p:notesMasterIdLst>
  <p:handoutMasterIdLst>
    <p:handoutMasterId r:id="rId38"/>
  </p:handoutMasterIdLst>
  <p:sldIdLst>
    <p:sldId id="256" r:id="rId2"/>
    <p:sldId id="497" r:id="rId3"/>
    <p:sldId id="672" r:id="rId4"/>
    <p:sldId id="673" r:id="rId5"/>
    <p:sldId id="707" r:id="rId6"/>
    <p:sldId id="709" r:id="rId7"/>
    <p:sldId id="702" r:id="rId8"/>
    <p:sldId id="691" r:id="rId9"/>
    <p:sldId id="699" r:id="rId10"/>
    <p:sldId id="700" r:id="rId11"/>
    <p:sldId id="698" r:id="rId12"/>
    <p:sldId id="710" r:id="rId13"/>
    <p:sldId id="704" r:id="rId14"/>
    <p:sldId id="711" r:id="rId15"/>
    <p:sldId id="701" r:id="rId16"/>
    <p:sldId id="695" r:id="rId17"/>
    <p:sldId id="717" r:id="rId18"/>
    <p:sldId id="723" r:id="rId19"/>
    <p:sldId id="724" r:id="rId20"/>
    <p:sldId id="725" r:id="rId21"/>
    <p:sldId id="720" r:id="rId22"/>
    <p:sldId id="722" r:id="rId23"/>
    <p:sldId id="726" r:id="rId24"/>
    <p:sldId id="693" r:id="rId25"/>
    <p:sldId id="727" r:id="rId26"/>
    <p:sldId id="728" r:id="rId27"/>
    <p:sldId id="729" r:id="rId28"/>
    <p:sldId id="712" r:id="rId29"/>
    <p:sldId id="713" r:id="rId30"/>
    <p:sldId id="714" r:id="rId31"/>
    <p:sldId id="715" r:id="rId32"/>
    <p:sldId id="716" r:id="rId33"/>
    <p:sldId id="730" r:id="rId34"/>
    <p:sldId id="731" r:id="rId35"/>
    <p:sldId id="692" r:id="rId3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73" autoAdjust="0"/>
    <p:restoredTop sz="94611" autoAdjust="0"/>
  </p:normalViewPr>
  <p:slideViewPr>
    <p:cSldViewPr snapToGrid="0" showGuides="1">
      <p:cViewPr varScale="1">
        <p:scale>
          <a:sx n="71" d="100"/>
          <a:sy n="71" d="100"/>
        </p:scale>
        <p:origin x="-882" y="-102"/>
      </p:cViewPr>
      <p:guideLst>
        <p:guide orient="horz" pos="2600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30"/>
    </p:cViewPr>
  </p:sorterViewPr>
  <p:notesViewPr>
    <p:cSldViewPr snapToGrid="0" showGuides="1">
      <p:cViewPr>
        <p:scale>
          <a:sx n="80" d="100"/>
          <a:sy n="80" d="100"/>
        </p:scale>
        <p:origin x="-1092" y="145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MongoDB Development in .NET Core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2018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1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MongoDB Development in .NET Core</a:t>
            </a:r>
            <a:endParaRPr lang="en-GB" dirty="0"/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2018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588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 Core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31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898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135" y="1707296"/>
            <a:ext cx="8094095" cy="696038"/>
          </a:xfrm>
        </p:spPr>
        <p:txBody>
          <a:bodyPr/>
          <a:lstStyle/>
          <a:p>
            <a:pPr eaLnBrk="1" hangingPunct="1"/>
            <a:r>
              <a:rPr lang="en-GB" smtClean="0"/>
              <a:t>MongoDB Development in .NET Core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You can get a collection in the database as follows:</a:t>
            </a:r>
          </a:p>
          <a:p>
            <a:pPr lvl="1"/>
            <a:endParaRPr lang="en-GB"/>
          </a:p>
          <a:p>
            <a:pPr lvl="1"/>
            <a:endParaRPr lang="en-GB" smtClean="0"/>
          </a:p>
          <a:p>
            <a:pPr lvl="1"/>
            <a:endParaRPr lang="en-GB"/>
          </a:p>
          <a:p>
            <a:pPr lvl="1"/>
            <a:endParaRPr lang="en-GB" smtClean="0"/>
          </a:p>
          <a:p>
            <a:pPr lvl="1"/>
            <a:endParaRPr lang="en-GB"/>
          </a:p>
          <a:p>
            <a:pPr lvl="1"/>
            <a:endParaRPr lang="en-GB" smtClean="0"/>
          </a:p>
          <a:p>
            <a:r>
              <a:rPr lang="en-GB" smtClean="0"/>
              <a:t>Notes:</a:t>
            </a:r>
          </a:p>
          <a:p>
            <a:pPr lvl="1"/>
            <a:r>
              <a:rPr lang="en-GB" smtClean="0"/>
              <a:t>You must call </a:t>
            </a:r>
            <a:r>
              <a:rPr lang="en-GB" smtClean="0">
                <a:latin typeface="Lucida Console" panose="020B0609040504020204" pitchFamily="49" charset="0"/>
              </a:rPr>
              <a:t>GetCollection()</a:t>
            </a:r>
            <a:r>
              <a:rPr lang="en-GB">
                <a:latin typeface="+mj-lt"/>
              </a:rPr>
              <a:t> </a:t>
            </a:r>
            <a:r>
              <a:rPr lang="en-GB" smtClean="0">
                <a:latin typeface="+mj-lt"/>
              </a:rPr>
              <a:t>to get a collection, because .NET languages are statically typed</a:t>
            </a:r>
          </a:p>
          <a:p>
            <a:pPr lvl="1"/>
            <a:r>
              <a:rPr lang="en-GB" smtClean="0">
                <a:latin typeface="+mj-lt"/>
              </a:rPr>
              <a:t>You can use </a:t>
            </a:r>
            <a:r>
              <a:rPr lang="en-GB" smtClean="0">
                <a:latin typeface="Lucida Console" panose="020B0609040504020204" pitchFamily="49" charset="0"/>
              </a:rPr>
              <a:t>BsonDocument</a:t>
            </a:r>
            <a:r>
              <a:rPr lang="en-GB" smtClean="0">
                <a:latin typeface="+mj-lt"/>
              </a:rPr>
              <a:t> to represent BSON documents, see next slide for details</a:t>
            </a:r>
            <a:endParaRPr lang="en-GB" smtClean="0"/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a Collection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713282"/>
            <a:ext cx="7794625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private </a:t>
            </a:r>
            <a:r>
              <a:rPr lang="en-GB" sz="1200"/>
              <a:t>static void DemoCollections()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endParaRPr lang="en-GB" sz="1200"/>
          </a:p>
          <a:p>
            <a:r>
              <a:rPr lang="en-GB" sz="1200"/>
              <a:t>    // Get the "people" collection, as an IMongoCollection&lt;BsonDocument&gt;.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people = db.GetCollection&lt;BsonDocument&gt;("people");</a:t>
            </a:r>
          </a:p>
          <a:p>
            <a:r>
              <a:rPr lang="en-GB" sz="1200"/>
              <a:t>    Console.WriteLine("people: {0}", people);</a:t>
            </a:r>
          </a:p>
          <a:p>
            <a:r>
              <a:rPr lang="en-GB" sz="1200"/>
              <a:t>}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35892" y="1713282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In .NET, a MongoDB document can be represented as a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r>
              <a:rPr lang="en-GB" smtClean="0">
                <a:sym typeface="Wingdings" pitchFamily="2" charset="2"/>
              </a:rPr>
              <a:t> object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Defined in the </a:t>
            </a:r>
            <a:r>
              <a:rPr lang="en-GB">
                <a:latin typeface="Lucida Console" panose="020B0609040504020204" pitchFamily="49" charset="0"/>
              </a:rPr>
              <a:t>MongoDB.Bson</a:t>
            </a:r>
            <a:r>
              <a:rPr lang="en-GB"/>
              <a:t> </a:t>
            </a:r>
            <a:r>
              <a:rPr lang="en-GB" smtClean="0"/>
              <a:t>package</a:t>
            </a:r>
          </a:p>
          <a:p>
            <a:pPr lvl="2" eaLnBrk="1" hangingPunct="1">
              <a:defRPr/>
            </a:pPr>
            <a:endParaRPr lang="en-GB" sz="100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>
                <a:latin typeface="Lucida Console" panose="020B0609040504020204" pitchFamily="49" charset="0"/>
              </a:rPr>
              <a:t>MongoDB.Bson</a:t>
            </a:r>
            <a:r>
              <a:rPr lang="en-GB"/>
              <a:t> package </a:t>
            </a:r>
            <a:r>
              <a:rPr lang="en-GB" smtClean="0"/>
              <a:t>defines .NET classes to represent all </a:t>
            </a:r>
            <a:r>
              <a:rPr lang="en-GB" smtClean="0">
                <a:sym typeface="Wingdings" pitchFamily="2" charset="2"/>
              </a:rPr>
              <a:t>the BSON types</a:t>
            </a:r>
          </a:p>
          <a:p>
            <a:pPr lvl="1" eaLnBrk="1" hangingPunct="1">
              <a:defRPr/>
            </a:pPr>
            <a:r>
              <a:rPr lang="en-GB" sz="180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BsonValue    - </a:t>
            </a:r>
            <a:r>
              <a:rPr lang="en-GB" smtClean="0">
                <a:sym typeface="Wingdings" pitchFamily="2" charset="2"/>
              </a:rPr>
              <a:t>Abstract base class for all BSON types</a:t>
            </a:r>
          </a:p>
          <a:p>
            <a:pPr lvl="1" eaLnBrk="1" hangingPunct="1">
              <a:defRPr/>
            </a:pPr>
            <a:r>
              <a:rPr lang="en-GB" sz="180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BsonString   - </a:t>
            </a:r>
            <a:r>
              <a:rPr lang="en-GB" smtClean="0">
                <a:sym typeface="Wingdings" pitchFamily="2" charset="2"/>
              </a:rPr>
              <a:t>BSON string value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BsonInt32    - </a:t>
            </a:r>
            <a:r>
              <a:rPr lang="en-GB">
                <a:sym typeface="Wingdings" pitchFamily="2" charset="2"/>
              </a:rPr>
              <a:t>BSON </a:t>
            </a:r>
            <a:r>
              <a:rPr lang="en-GB" smtClean="0">
                <a:sym typeface="Wingdings" pitchFamily="2" charset="2"/>
              </a:rPr>
              <a:t>32-bit integer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BsonObjectId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- </a:t>
            </a:r>
            <a:r>
              <a:rPr lang="en-GB">
                <a:sym typeface="Wingdings" pitchFamily="2" charset="2"/>
              </a:rPr>
              <a:t>BSON </a:t>
            </a:r>
            <a:r>
              <a:rPr lang="en-GB" smtClean="0">
                <a:sym typeface="Wingdings" pitchFamily="2" charset="2"/>
              </a:rPr>
              <a:t>ObjectId value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BsonArray   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- </a:t>
            </a:r>
            <a:r>
              <a:rPr lang="en-GB">
                <a:sym typeface="Wingdings" pitchFamily="2" charset="2"/>
              </a:rPr>
              <a:t>BSON </a:t>
            </a:r>
            <a:r>
              <a:rPr lang="en-GB" smtClean="0">
                <a:sym typeface="Wingdings" pitchFamily="2" charset="2"/>
              </a:rPr>
              <a:t>array</a:t>
            </a: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sym typeface="Wingdings" pitchFamily="2" charset="2"/>
              </a:rPr>
              <a:t>etc…</a:t>
            </a:r>
            <a:endParaRPr lang="en-GB">
              <a:sym typeface="Wingdings" pitchFamily="2" charset="2"/>
            </a:endParaRPr>
          </a:p>
          <a:p>
            <a:pPr lvl="2" eaLnBrk="1" hangingPunct="1">
              <a:defRPr/>
            </a:pPr>
            <a:endParaRPr lang="en-GB" sz="100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You can also define POCO classes to represent documents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See Section 3 in this chapter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MongoDB Documents in .NET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Here's a simple example of a BSON document in C#: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MongoDB Documents in .NET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96268"/>
            <a:ext cx="7794625" cy="48942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using </a:t>
            </a:r>
            <a:r>
              <a:rPr lang="en-GB" sz="1200" b="1" smtClean="0">
                <a:solidFill>
                  <a:srgbClr val="FF0000"/>
                </a:solidFill>
              </a:rPr>
              <a:t>MongoDB.Bson;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smtClean="0"/>
              <a:t>…</a:t>
            </a:r>
          </a:p>
          <a:p>
            <a:pPr defTabSz="739775">
              <a:defRPr/>
            </a:pPr>
            <a:endParaRPr lang="en-GB" sz="1200"/>
          </a:p>
          <a:p>
            <a:r>
              <a:rPr lang="en-GB" sz="1200"/>
              <a:t>private static void </a:t>
            </a:r>
            <a:r>
              <a:rPr lang="en-GB" sz="1200" smtClean="0"/>
              <a:t>DemoDocuments()</a:t>
            </a:r>
            <a:endParaRPr lang="en-GB" sz="1200"/>
          </a:p>
          <a:p>
            <a:r>
              <a:rPr lang="en-GB" sz="1200" smtClean="0"/>
              <a:t>{</a:t>
            </a:r>
          </a:p>
          <a:p>
            <a:r>
              <a:rPr lang="en-GB" sz="1200"/>
              <a:t> </a:t>
            </a:r>
            <a:r>
              <a:rPr lang="en-GB" sz="1200" smtClean="0"/>
              <a:t>   // Create a BsonDocument using C# initializer syntax.</a:t>
            </a:r>
            <a:endParaRPr lang="en-GB" sz="1200"/>
          </a:p>
          <a:p>
            <a:r>
              <a:rPr lang="en-GB" sz="1200" b="1" smtClean="0">
                <a:solidFill>
                  <a:srgbClr val="FF0000"/>
                </a:solidFill>
              </a:rPr>
              <a:t>    var doc1 </a:t>
            </a:r>
            <a:r>
              <a:rPr lang="en-GB" sz="1200" b="1">
                <a:solidFill>
                  <a:srgbClr val="FF0000"/>
                </a:solidFill>
              </a:rPr>
              <a:t>= new BsonDocument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{</a:t>
            </a:r>
            <a:endParaRPr lang="en-GB" sz="1200" b="1">
              <a:solidFill>
                <a:srgbClr val="FF0000"/>
              </a:solidFill>
            </a:endParaRPr>
          </a:p>
          <a:p>
            <a:r>
              <a:rPr lang="en-GB" sz="1200" b="1">
                <a:solidFill>
                  <a:srgbClr val="FF0000"/>
                </a:solidFill>
              </a:rPr>
              <a:t>  </a:t>
            </a:r>
            <a:r>
              <a:rPr lang="en-GB" sz="1200" b="1" smtClean="0">
                <a:solidFill>
                  <a:srgbClr val="FF0000"/>
                </a:solidFill>
              </a:rPr>
              <a:t>      { "name</a:t>
            </a:r>
            <a:r>
              <a:rPr lang="en-GB" sz="1200" b="1">
                <a:solidFill>
                  <a:srgbClr val="FF0000"/>
                </a:solidFill>
              </a:rPr>
              <a:t>", </a:t>
            </a:r>
            <a:r>
              <a:rPr lang="en-GB" sz="1200" b="1" smtClean="0">
                <a:solidFill>
                  <a:srgbClr val="FF0000"/>
                </a:solidFill>
              </a:rPr>
              <a:t>  new </a:t>
            </a:r>
            <a:r>
              <a:rPr lang="en-GB" sz="1200" b="1">
                <a:solidFill>
                  <a:srgbClr val="FF0000"/>
                </a:solidFill>
              </a:rPr>
              <a:t>BsonString</a:t>
            </a:r>
            <a:r>
              <a:rPr lang="en-GB" sz="1200" b="1" smtClean="0">
                <a:solidFill>
                  <a:srgbClr val="FF0000"/>
                </a:solidFill>
              </a:rPr>
              <a:t>("Jayne") },</a:t>
            </a:r>
            <a:endParaRPr lang="en-GB" sz="1200" b="1">
              <a:solidFill>
                <a:srgbClr val="FF0000"/>
              </a:solidFill>
            </a:endParaRPr>
          </a:p>
          <a:p>
            <a:r>
              <a:rPr lang="en-GB" sz="1200" b="1" smtClean="0">
                <a:solidFill>
                  <a:srgbClr val="FF0000"/>
                </a:solidFill>
              </a:rPr>
              <a:t>        </a:t>
            </a:r>
            <a:r>
              <a:rPr lang="en-GB" sz="1200" b="1">
                <a:solidFill>
                  <a:srgbClr val="FF0000"/>
                </a:solidFill>
              </a:rPr>
              <a:t>{ </a:t>
            </a:r>
            <a:r>
              <a:rPr lang="en-GB" sz="1200" b="1" smtClean="0">
                <a:solidFill>
                  <a:srgbClr val="FF0000"/>
                </a:solidFill>
              </a:rPr>
              <a:t>"age",    new BsonInt32(52) },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    </a:t>
            </a:r>
            <a:r>
              <a:rPr lang="en-GB" sz="1200" b="1">
                <a:solidFill>
                  <a:srgbClr val="FF0000"/>
                </a:solidFill>
              </a:rPr>
              <a:t>{ </a:t>
            </a:r>
            <a:r>
              <a:rPr lang="en-GB" sz="1200" b="1" smtClean="0">
                <a:solidFill>
                  <a:srgbClr val="FF0000"/>
                </a:solidFill>
              </a:rPr>
              <a:t>"gender", </a:t>
            </a:r>
            <a:r>
              <a:rPr lang="en-GB" sz="1200" b="1">
                <a:solidFill>
                  <a:srgbClr val="FF0000"/>
                </a:solidFill>
              </a:rPr>
              <a:t>new BsonString</a:t>
            </a:r>
            <a:r>
              <a:rPr lang="en-GB" sz="1200" b="1" smtClean="0">
                <a:solidFill>
                  <a:srgbClr val="FF0000"/>
                </a:solidFill>
              </a:rPr>
              <a:t>("F") },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    { "langs",  new BsonArray(new[] {"English", "French"}) }</a:t>
            </a:r>
          </a:p>
          <a:p>
            <a:r>
              <a:rPr lang="en-GB" sz="1200" b="1">
                <a:solidFill>
                  <a:srgbClr val="FF0000"/>
                </a:solidFill>
              </a:rPr>
              <a:t> </a:t>
            </a:r>
            <a:r>
              <a:rPr lang="en-GB" sz="1200" b="1" smtClean="0">
                <a:solidFill>
                  <a:srgbClr val="FF0000"/>
                </a:solidFill>
              </a:rPr>
              <a:t>   };</a:t>
            </a:r>
          </a:p>
          <a:p>
            <a:endParaRPr lang="en-GB" sz="1200"/>
          </a:p>
          <a:p>
            <a:r>
              <a:rPr lang="en-GB" sz="1200" smtClean="0"/>
              <a:t>    // </a:t>
            </a:r>
            <a:r>
              <a:rPr lang="en-GB" sz="1200"/>
              <a:t>Create an empty BsonDocument first, and then </a:t>
            </a:r>
            <a:r>
              <a:rPr lang="en-GB" sz="1200" smtClean="0"/>
              <a:t>add </a:t>
            </a:r>
            <a:r>
              <a:rPr lang="en-GB" sz="1200"/>
              <a:t>fields via Add</a:t>
            </a:r>
            <a:r>
              <a:rPr lang="en-GB" sz="1200" smtClean="0"/>
              <a:t>().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var </a:t>
            </a:r>
            <a:r>
              <a:rPr lang="en-GB" sz="1200" b="1">
                <a:solidFill>
                  <a:srgbClr val="FF0000"/>
                </a:solidFill>
              </a:rPr>
              <a:t>doc2 = new BsonDocument();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doc2.Add</a:t>
            </a:r>
            <a:r>
              <a:rPr lang="en-GB" sz="1200" b="1">
                <a:solidFill>
                  <a:srgbClr val="FF0000"/>
                </a:solidFill>
              </a:rPr>
              <a:t>("name", </a:t>
            </a:r>
            <a:r>
              <a:rPr lang="en-GB" sz="1200" b="1" smtClean="0">
                <a:solidFill>
                  <a:srgbClr val="FF0000"/>
                </a:solidFill>
              </a:rPr>
              <a:t>new </a:t>
            </a:r>
            <a:r>
              <a:rPr lang="en-GB" sz="1200" b="1">
                <a:solidFill>
                  <a:srgbClr val="FF0000"/>
                </a:solidFill>
              </a:rPr>
              <a:t>BsonString("Tom"));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doc2.Add</a:t>
            </a:r>
            <a:r>
              <a:rPr lang="en-GB" sz="1200" b="1">
                <a:solidFill>
                  <a:srgbClr val="FF0000"/>
                </a:solidFill>
              </a:rPr>
              <a:t>("age",  </a:t>
            </a:r>
            <a:r>
              <a:rPr lang="en-GB" sz="1200" b="1" smtClean="0">
                <a:solidFill>
                  <a:srgbClr val="FF0000"/>
                </a:solidFill>
              </a:rPr>
              <a:t>new </a:t>
            </a:r>
            <a:r>
              <a:rPr lang="en-GB" sz="1200" b="1">
                <a:solidFill>
                  <a:srgbClr val="FF0000"/>
                </a:solidFill>
              </a:rPr>
              <a:t>BsonInt32(20));</a:t>
            </a:r>
          </a:p>
          <a:p>
            <a:r>
              <a:rPr lang="en-GB" sz="1200" smtClean="0">
                <a:solidFill>
                  <a:srgbClr val="FF0000"/>
                </a:solidFill>
              </a:rPr>
              <a:t>    …</a:t>
            </a:r>
          </a:p>
          <a:p>
            <a:endParaRPr lang="en-GB" sz="1200"/>
          </a:p>
          <a:p>
            <a:r>
              <a:rPr lang="en-GB" sz="1200" smtClean="0"/>
              <a:t>    </a:t>
            </a:r>
            <a:r>
              <a:rPr lang="en-GB" sz="1200"/>
              <a:t>// Create an empty BsonDocument first, and then add fields via the [] indexer</a:t>
            </a:r>
            <a:r>
              <a:rPr lang="en-GB" sz="1200" smtClean="0"/>
              <a:t>.</a:t>
            </a:r>
          </a:p>
          <a:p>
            <a:r>
              <a:rPr lang="en-GB" sz="1200" b="1">
                <a:solidFill>
                  <a:srgbClr val="FF0000"/>
                </a:solidFill>
              </a:rPr>
              <a:t> </a:t>
            </a:r>
            <a:r>
              <a:rPr lang="en-GB" sz="1200" b="1" smtClean="0">
                <a:solidFill>
                  <a:srgbClr val="FF0000"/>
                </a:solidFill>
              </a:rPr>
              <a:t>   var </a:t>
            </a:r>
            <a:r>
              <a:rPr lang="en-GB" sz="1200" b="1">
                <a:solidFill>
                  <a:srgbClr val="FF0000"/>
                </a:solidFill>
              </a:rPr>
              <a:t>doc3 = new BsonDocument();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doc3</a:t>
            </a:r>
            <a:r>
              <a:rPr lang="en-GB" sz="1200" b="1">
                <a:solidFill>
                  <a:srgbClr val="FF0000"/>
                </a:solidFill>
              </a:rPr>
              <a:t>["name"] </a:t>
            </a:r>
            <a:r>
              <a:rPr lang="en-GB" sz="1200" b="1" smtClean="0">
                <a:solidFill>
                  <a:srgbClr val="FF0000"/>
                </a:solidFill>
              </a:rPr>
              <a:t>= </a:t>
            </a:r>
            <a:r>
              <a:rPr lang="en-GB" sz="1200" b="1">
                <a:solidFill>
                  <a:srgbClr val="FF0000"/>
                </a:solidFill>
              </a:rPr>
              <a:t>new BsonString("Emily");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doc3</a:t>
            </a:r>
            <a:r>
              <a:rPr lang="en-GB" sz="1200" b="1">
                <a:solidFill>
                  <a:srgbClr val="FF0000"/>
                </a:solidFill>
              </a:rPr>
              <a:t>["age</a:t>
            </a:r>
            <a:r>
              <a:rPr lang="en-GB" sz="1200" b="1" smtClean="0">
                <a:solidFill>
                  <a:srgbClr val="FF0000"/>
                </a:solidFill>
              </a:rPr>
              <a:t>"]  </a:t>
            </a:r>
            <a:r>
              <a:rPr lang="en-GB" sz="1200" b="1">
                <a:solidFill>
                  <a:srgbClr val="FF0000"/>
                </a:solidFill>
              </a:rPr>
              <a:t>= new BsonInt32(20);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</a:t>
            </a:r>
            <a:r>
              <a:rPr lang="en-GB" sz="1200" smtClean="0">
                <a:solidFill>
                  <a:srgbClr val="FF0000"/>
                </a:solidFill>
              </a:rPr>
              <a:t>…</a:t>
            </a:r>
          </a:p>
          <a:p>
            <a:r>
              <a:rPr lang="en-GB" sz="1200" smtClean="0"/>
              <a:t>}</a:t>
            </a:r>
            <a:endParaRPr lang="en-GB" sz="120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35892" y="1710636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Creating </a:t>
            </a:r>
            <a:r>
              <a:rPr lang="en-GB"/>
              <a:t>documents</a:t>
            </a:r>
          </a:p>
          <a:p>
            <a:pPr eaLnBrk="1" hangingPunct="1"/>
            <a:r>
              <a:rPr lang="en-GB"/>
              <a:t>Reading documents</a:t>
            </a:r>
          </a:p>
          <a:p>
            <a:pPr eaLnBrk="1" hangingPunct="1"/>
            <a:r>
              <a:rPr lang="en-GB"/>
              <a:t>Updating documents</a:t>
            </a:r>
          </a:p>
          <a:p>
            <a:pPr eaLnBrk="1" hangingPunct="1"/>
            <a:r>
              <a:rPr lang="en-GB"/>
              <a:t>Deleting </a:t>
            </a:r>
            <a:r>
              <a:rPr lang="en-GB" smtClean="0"/>
              <a:t>documents</a:t>
            </a:r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2. CRUD Operations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this section, we show how to perform CRUD operations based on </a:t>
            </a:r>
            <a:r>
              <a:rPr lang="en-GB" smtClean="0">
                <a:latin typeface="Lucida Console" panose="020B0609040504020204" pitchFamily="49" charset="0"/>
              </a:rPr>
              <a:t>BsonDocument</a:t>
            </a:r>
            <a:r>
              <a:rPr lang="en-GB" smtClean="0"/>
              <a:t> collections</a:t>
            </a:r>
          </a:p>
          <a:p>
            <a:pPr lvl="1" eaLnBrk="1" hangingPunct="1"/>
            <a:r>
              <a:rPr lang="en-GB" smtClean="0"/>
              <a:t>Preferred approach if collection contains heteregeneous documents</a:t>
            </a:r>
          </a:p>
          <a:p>
            <a:pPr lvl="1" eaLnBrk="1" hangingPunct="1"/>
            <a:r>
              <a:rPr lang="en-GB" smtClean="0"/>
              <a:t>i.e. some documents contain different fields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In Section 3, we show how to perform CRUD operations based on POCO classes</a:t>
            </a:r>
          </a:p>
          <a:p>
            <a:pPr lvl="1" eaLnBrk="1" hangingPunct="1"/>
            <a:r>
              <a:rPr lang="en-GB" smtClean="0"/>
              <a:t>Preferred approach if collection contains homogeneous documents</a:t>
            </a:r>
          </a:p>
          <a:p>
            <a:pPr lvl="1" eaLnBrk="1" hangingPunct="1"/>
            <a:r>
              <a:rPr lang="en-GB" smtClean="0"/>
              <a:t>i.e. all documents have the same fields</a:t>
            </a:r>
          </a:p>
          <a:p>
            <a:pPr eaLnBrk="1" hangingPunct="1"/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Overview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To create documents 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InsertOne()</a:t>
            </a:r>
            <a:r>
              <a:rPr lang="en-GB" smtClean="0">
                <a:latin typeface="+mj-lt"/>
                <a:sym typeface="Wingdings" pitchFamily="2" charset="2"/>
              </a:rPr>
              <a:t>  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InsertOneAsync()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InsertMany() </a:t>
            </a:r>
            <a:r>
              <a:rPr lang="en-GB" smtClean="0">
                <a:sym typeface="Wingdings" pitchFamily="2" charset="2"/>
              </a:rPr>
              <a:t>or 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InsertManyAsync() </a:t>
            </a: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Here's a synchronous example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For the async equivalent, see </a:t>
            </a:r>
            <a:r>
              <a:rPr lang="en-GB" smtClean="0">
                <a:latin typeface="Lucida Console" panose="020B0609040504020204" pitchFamily="49" charset="0"/>
              </a:rPr>
              <a:t>DemoCreateAsync()</a:t>
            </a: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Documents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3652940"/>
            <a:ext cx="7794625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private static void DemoCreate()</a:t>
            </a:r>
          </a:p>
          <a:p>
            <a:r>
              <a:rPr lang="en-GB" sz="1200" smtClean="0"/>
              <a:t>{</a:t>
            </a:r>
          </a:p>
          <a:p>
            <a:r>
              <a:rPr lang="en-GB" sz="1200" smtClean="0"/>
              <a:t>    var client = new MongoClient();</a:t>
            </a:r>
          </a:p>
          <a:p>
            <a:r>
              <a:rPr lang="en-GB" sz="1200" smtClean="0"/>
              <a:t>    var db = client.GetDatabase("test");</a:t>
            </a:r>
          </a:p>
          <a:p>
            <a:r>
              <a:rPr lang="en-GB" sz="1200" smtClean="0"/>
              <a:t>    var people = db.GetCollection&lt;BsonDocument&gt;("people");</a:t>
            </a:r>
          </a:p>
          <a:p>
            <a:endParaRPr lang="en-GB" sz="1200" smtClean="0"/>
          </a:p>
          <a:p>
            <a:r>
              <a:rPr lang="en-GB" sz="1200" smtClean="0"/>
              <a:t>    var doc1 = new BsonDocument{…};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people.InsertOne(doc1);</a:t>
            </a:r>
          </a:p>
          <a:p>
            <a:endParaRPr lang="en-GB" sz="1200" smtClean="0"/>
          </a:p>
          <a:p>
            <a:r>
              <a:rPr lang="en-GB" sz="1200" smtClean="0"/>
              <a:t>    var listOfDocs = new List&lt;BsonDocument&gt;</a:t>
            </a:r>
          </a:p>
          <a:p>
            <a:r>
              <a:rPr lang="en-GB" sz="1200" smtClean="0"/>
              <a:t>    {</a:t>
            </a:r>
          </a:p>
          <a:p>
            <a:r>
              <a:rPr lang="en-GB" sz="1200" smtClean="0"/>
              <a:t>        new BsonDocument{…},</a:t>
            </a:r>
          </a:p>
          <a:p>
            <a:r>
              <a:rPr lang="en-GB" sz="1200" smtClean="0"/>
              <a:t>        new BsonDocument{…}</a:t>
            </a:r>
          </a:p>
          <a:p>
            <a:r>
              <a:rPr lang="en-GB" sz="1200" smtClean="0"/>
              <a:t>    };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people.InsertMany(listOfDocs);</a:t>
            </a:r>
          </a:p>
          <a:p>
            <a:r>
              <a:rPr lang="en-GB" sz="1200" smtClean="0"/>
              <a:t>}</a:t>
            </a:r>
            <a:endParaRPr lang="en-GB" sz="120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335892" y="3662545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read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FindSync()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FindAsync()</a:t>
            </a:r>
            <a:r>
              <a:rPr lang="en-GB" smtClean="0">
                <a:latin typeface="+mj-lt"/>
                <a:sym typeface="Wingdings" pitchFamily="2" charset="2"/>
              </a:rPr>
              <a:t>, 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Find() </a:t>
            </a: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z="2300" smtClean="0">
                <a:latin typeface="Lucida Console" panose="020B0609040504020204" pitchFamily="49" charset="0"/>
                <a:sym typeface="Wingdings" pitchFamily="2" charset="2"/>
              </a:rPr>
              <a:t>FindSync()</a:t>
            </a: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sym typeface="Wingdings" pitchFamily="2" charset="2"/>
              </a:rPr>
              <a:t>and </a:t>
            </a:r>
            <a:r>
              <a:rPr lang="en-GB" sz="2300" smtClean="0">
                <a:latin typeface="Lucida Console" panose="020B0609040504020204" pitchFamily="49" charset="0"/>
                <a:sym typeface="Wingdings" pitchFamily="2" charset="2"/>
              </a:rPr>
              <a:t>FindAsync()</a:t>
            </a: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sym typeface="Wingdings" pitchFamily="2" charset="2"/>
              </a:rPr>
              <a:t>return an </a:t>
            </a:r>
            <a:r>
              <a:rPr lang="en-GB" sz="2300" smtClean="0">
                <a:latin typeface="Lucida Console" panose="020B0609040504020204" pitchFamily="49" charset="0"/>
                <a:sym typeface="Wingdings" pitchFamily="2" charset="2"/>
              </a:rPr>
              <a:t>IAsyncCursor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MongoDB returns a query result in batches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First batch is 1MB in size, subsequent batches are 4MB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use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IAsyncCursor</a:t>
            </a:r>
            <a:r>
              <a:rPr lang="en-GB" smtClean="0">
                <a:latin typeface="+mj-lt"/>
                <a:sym typeface="Wingdings" pitchFamily="2" charset="2"/>
              </a:rPr>
              <a:t> to iterate through the batches</a:t>
            </a: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Find()</a:t>
            </a:r>
            <a:r>
              <a:rPr lang="en-GB">
                <a:sym typeface="Wingdings" pitchFamily="2" charset="2"/>
              </a:rPr>
              <a:t> returns an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IFindFluent</a:t>
            </a:r>
            <a:r>
              <a:rPr lang="en-GB">
                <a:sym typeface="Wingdings" pitchFamily="2" charset="2"/>
              </a:rPr>
              <a:t> - see later for details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5975" y="4008379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IAsyncCursor&lt;TProjection&gt; FindSync&lt;TProjection&gt;(</a:t>
            </a:r>
          </a:p>
          <a:p>
            <a:r>
              <a:rPr lang="en-GB" sz="1200" smtClean="0"/>
              <a:t>                                  FilterDefinition&lt;TDocument&gt; filter,</a:t>
            </a:r>
          </a:p>
          <a:p>
            <a:r>
              <a:rPr lang="en-GB" sz="1200" smtClean="0"/>
              <a:t>                                  FindOptions&lt;TDocument</a:t>
            </a:r>
            <a:r>
              <a:rPr lang="en-GB" sz="1200"/>
              <a:t>, TProjection&gt; </a:t>
            </a:r>
            <a:r>
              <a:rPr lang="en-GB" sz="1200" smtClean="0"/>
              <a:t>opts = </a:t>
            </a:r>
            <a:r>
              <a:rPr lang="en-GB" sz="1200"/>
              <a:t>null, </a:t>
            </a:r>
            <a:endParaRPr lang="en-GB" sz="1200" smtClean="0"/>
          </a:p>
          <a:p>
            <a:r>
              <a:rPr lang="en-GB" sz="1200" smtClean="0"/>
              <a:t>           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5975" y="5002351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Task&lt;IAsyncCursor&lt;TProjection&gt;&gt; FindAsync&lt;TProjection&gt;(</a:t>
            </a:r>
          </a:p>
          <a:p>
            <a:r>
              <a:rPr lang="en-GB" sz="1200" smtClean="0"/>
              <a:t>                                  FilterDefinition&lt;TDocument&gt; filter,</a:t>
            </a:r>
          </a:p>
          <a:p>
            <a:r>
              <a:rPr lang="en-GB" sz="1200" smtClean="0"/>
              <a:t>                                  FindOptions&lt;TDocument</a:t>
            </a:r>
            <a:r>
              <a:rPr lang="en-GB" sz="1200"/>
              <a:t>, TProjection&gt; </a:t>
            </a:r>
            <a:r>
              <a:rPr lang="en-GB" sz="1200" smtClean="0"/>
              <a:t>opts </a:t>
            </a:r>
            <a:r>
              <a:rPr lang="en-GB" sz="1200"/>
              <a:t>= null, </a:t>
            </a:r>
            <a:endParaRPr lang="en-GB" sz="1200" smtClean="0"/>
          </a:p>
          <a:p>
            <a:r>
              <a:rPr lang="en-GB" sz="1200" smtClean="0"/>
              <a:t>           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570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Here's a synchronous </a:t>
            </a:r>
            <a:r>
              <a:rPr lang="en-GB" smtClean="0">
                <a:sym typeface="Wingdings" pitchFamily="2" charset="2"/>
              </a:rPr>
              <a:t>query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For the async equivalent, see </a:t>
            </a:r>
            <a:r>
              <a:rPr lang="en-GB" smtClean="0">
                <a:latin typeface="Lucida Console" panose="020B0609040504020204" pitchFamily="49" charset="0"/>
              </a:rPr>
              <a:t>DemoReadAsync</a:t>
            </a:r>
            <a:r>
              <a:rPr lang="en-GB">
                <a:latin typeface="Lucida Console" panose="020B0609040504020204" pitchFamily="49" charset="0"/>
              </a:rPr>
              <a:t>()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Read All Documents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2041133"/>
            <a:ext cx="7794625" cy="45557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</a:t>
            </a:r>
            <a:r>
              <a:rPr lang="en-GB" sz="1200" smtClean="0"/>
              <a:t>DemoRead()</a:t>
            </a:r>
            <a:endParaRPr lang="en-GB" sz="1200"/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r>
              <a:rPr lang="en-GB" sz="1200"/>
              <a:t>    var people = db.GetCollection&lt;BsonDocument&gt;("people");</a:t>
            </a:r>
          </a:p>
          <a:p>
            <a:endParaRPr lang="en-GB" sz="1200"/>
          </a:p>
          <a:p>
            <a:r>
              <a:rPr lang="en-GB" sz="1200"/>
              <a:t>    // Create an empty filter, i.e. find all documents in the collection.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FilterDefinition&lt;BsonDocument&gt; filter = FilterDefinition&lt;BsonDocument&gt;.Empty;</a:t>
            </a:r>
          </a:p>
          <a:p>
            <a:endParaRPr lang="en-GB" sz="1200"/>
          </a:p>
          <a:p>
            <a:r>
              <a:rPr lang="en-GB" sz="1200"/>
              <a:t>    // Synchronously find all documents. The results are returned in batches.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using (IAsyncCursor&lt;BsonDocument&gt; cursor = people.FindSync(filter))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// </a:t>
            </a:r>
            <a:r>
              <a:rPr lang="en-GB" sz="1200" smtClean="0"/>
              <a:t>Get the next batch </a:t>
            </a:r>
            <a:r>
              <a:rPr lang="en-GB" sz="1200"/>
              <a:t>in the result set.</a:t>
            </a:r>
          </a:p>
          <a:p>
            <a:r>
              <a:rPr lang="en-GB" sz="1200"/>
              <a:t>        </a:t>
            </a:r>
            <a:r>
              <a:rPr lang="en-GB" sz="1200" b="1">
                <a:solidFill>
                  <a:srgbClr val="FF0000"/>
                </a:solidFill>
              </a:rPr>
              <a:t>while (cursor.MoveNext())</a:t>
            </a:r>
          </a:p>
          <a:p>
            <a:r>
              <a:rPr lang="en-GB" sz="1200"/>
              <a:t>        {</a:t>
            </a:r>
          </a:p>
          <a:p>
            <a:r>
              <a:rPr lang="en-GB" sz="1200"/>
              <a:t>            // Iterate through all documents in the current batch.</a:t>
            </a:r>
          </a:p>
          <a:p>
            <a:r>
              <a:rPr lang="en-GB" sz="1200"/>
              <a:t>            </a:t>
            </a:r>
            <a:r>
              <a:rPr lang="en-GB" sz="1200" b="1">
                <a:solidFill>
                  <a:srgbClr val="FF0000"/>
                </a:solidFill>
              </a:rPr>
              <a:t>IEnumerable&lt;BsonDocument&gt; batch = cursor.Current;</a:t>
            </a:r>
          </a:p>
          <a:p>
            <a:r>
              <a:rPr lang="en-GB" sz="1200"/>
              <a:t>            foreach (BsonDocument doc in batch)</a:t>
            </a:r>
          </a:p>
          <a:p>
            <a:r>
              <a:rPr lang="en-GB" sz="1200"/>
              <a:t>            {</a:t>
            </a:r>
          </a:p>
          <a:p>
            <a:r>
              <a:rPr lang="en-GB" sz="1200"/>
              <a:t>                Console.WriteLine(doc);</a:t>
            </a:r>
          </a:p>
          <a:p>
            <a:r>
              <a:rPr lang="en-GB" sz="1200"/>
              <a:t>            }</a:t>
            </a:r>
          </a:p>
          <a:p>
            <a:r>
              <a:rPr lang="en-GB" sz="1200"/>
              <a:t>        }</a:t>
            </a:r>
          </a:p>
          <a:p>
            <a:r>
              <a:rPr lang="en-GB" sz="1200"/>
              <a:t>    }</a:t>
            </a:r>
          </a:p>
          <a:p>
            <a:r>
              <a:rPr lang="en-GB" sz="1200"/>
              <a:t>}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335892" y="2041133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FindXxx()</a:t>
            </a:r>
            <a:r>
              <a:rPr lang="en-GB" smtClean="0">
                <a:sym typeface="Wingdings" pitchFamily="2" charset="2"/>
              </a:rPr>
              <a:t> methods take a filter as the 1</a:t>
            </a:r>
            <a:r>
              <a:rPr lang="en-GB" baseline="30000" smtClean="0">
                <a:sym typeface="Wingdings" pitchFamily="2" charset="2"/>
              </a:rPr>
              <a:t>st</a:t>
            </a:r>
            <a:r>
              <a:rPr lang="en-GB" smtClean="0">
                <a:sym typeface="Wingdings" pitchFamily="2" charset="2"/>
              </a:rPr>
              <a:t> param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The filter specifies which documents you want to retrieve</a:t>
            </a: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can specify the filter in various ways: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JSON string (same as you do in JS in the MongoDB Shell)</a:t>
            </a:r>
          </a:p>
          <a:p>
            <a:pPr lvl="2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lvl="2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r>
              <a:rPr lang="en-GB" smtClean="0">
                <a:latin typeface="+mj-lt"/>
                <a:sym typeface="Wingdings" pitchFamily="2" charset="2"/>
              </a:rPr>
              <a:t> object</a:t>
            </a:r>
          </a:p>
          <a:p>
            <a:pPr marL="1314450" lvl="2" indent="-457200" eaLnBrk="1" hangingPunct="1">
              <a:buFont typeface="+mj-lt"/>
              <a:buAutoNum type="arabicPeriod"/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marL="1314450" lvl="2" indent="-457200" eaLnBrk="1" hangingPunct="1">
              <a:buFont typeface="+mj-lt"/>
              <a:buAutoNum type="arabicPeriod"/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Using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FilterDefinitionBuilder</a:t>
            </a:r>
            <a:r>
              <a:rPr lang="en-GB" smtClean="0">
                <a:latin typeface="+mj-lt"/>
                <a:sym typeface="Wingdings" pitchFamily="2" charset="2"/>
              </a:rPr>
              <a:t> class</a:t>
            </a:r>
          </a:p>
          <a:p>
            <a:pPr lvl="2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lvl="2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Using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Builders</a:t>
            </a:r>
            <a:r>
              <a:rPr lang="en-GB" smtClean="0">
                <a:sym typeface="Wingdings" pitchFamily="2" charset="2"/>
              </a:rPr>
              <a:t> class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Filtering (1 of 3)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57584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string filter1 = "{ age: {'$gt': 30} }";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5975" y="4210556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BsonDocument filter2 = new BsonDocument("age", new BsonDocument("$gt", 30));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5975" y="5179712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filter3 = new FilterDefinitionBuilder&lt;BsonDocument&gt;().Gt("age", 30);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5975" y="6129255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filter4 = Builders&lt;BsonDocument&gt;.Filter.Gt("age", 30);</a:t>
            </a:r>
          </a:p>
        </p:txBody>
      </p:sp>
    </p:spTree>
    <p:extLst>
      <p:ext uri="{BB962C8B-B14F-4D97-AF65-F5344CB8AC3E}">
        <p14:creationId xmlns:p14="http://schemas.microsoft.com/office/powerpoint/2010/main" val="28220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This example shows how to use filters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You can use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filter1</a:t>
            </a:r>
            <a:r>
              <a:rPr lang="en-GB" smtClean="0"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filter2</a:t>
            </a:r>
            <a:r>
              <a:rPr lang="en-GB" smtClean="0"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filter3</a:t>
            </a:r>
            <a:r>
              <a:rPr lang="en-GB" smtClean="0">
                <a:sym typeface="Wingdings" pitchFamily="2" charset="2"/>
              </a:rPr>
              <a:t>, 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filter4 </a:t>
            </a:r>
            <a:r>
              <a:rPr lang="en-GB" smtClean="0">
                <a:sym typeface="Wingdings" pitchFamily="2" charset="2"/>
              </a:rPr>
              <a:t>here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Filtering (2 of 3)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2039234"/>
            <a:ext cx="7794625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DemoReadFilterSimple()</a:t>
            </a:r>
          </a:p>
          <a:p>
            <a:r>
              <a:rPr lang="en-GB" sz="1200"/>
              <a:t>{</a:t>
            </a:r>
          </a:p>
          <a:p>
            <a:r>
              <a:rPr lang="en-GB" sz="1200" smtClean="0"/>
              <a:t>    var </a:t>
            </a:r>
            <a:r>
              <a:rPr lang="en-GB" sz="1200"/>
              <a:t>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r>
              <a:rPr lang="en-GB" sz="1200"/>
              <a:t>    var people = db.GetCollection&lt;BsonDocument&gt;("people");</a:t>
            </a:r>
          </a:p>
          <a:p>
            <a:endParaRPr lang="en-GB" sz="1200"/>
          </a:p>
          <a:p>
            <a:r>
              <a:rPr lang="en-GB" sz="1200"/>
              <a:t>    // Create a filter as a string.</a:t>
            </a:r>
          </a:p>
          <a:p>
            <a:r>
              <a:rPr lang="en-GB" sz="120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filter1 </a:t>
            </a:r>
            <a:r>
              <a:rPr lang="en-GB" sz="1200" b="1">
                <a:solidFill>
                  <a:srgbClr val="FF0000"/>
                </a:solidFill>
              </a:rPr>
              <a:t>= "{ age: {'$gt': 30} }";</a:t>
            </a:r>
          </a:p>
          <a:p>
            <a:endParaRPr lang="en-GB" sz="1200"/>
          </a:p>
          <a:p>
            <a:r>
              <a:rPr lang="pt-BR" sz="1200"/>
              <a:t>    // Create a filter as a BsonDocument.</a:t>
            </a:r>
          </a:p>
          <a:p>
            <a:r>
              <a:rPr lang="en-GB" sz="120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filter2 </a:t>
            </a:r>
            <a:r>
              <a:rPr lang="en-GB" sz="1200" b="1">
                <a:solidFill>
                  <a:srgbClr val="FF0000"/>
                </a:solidFill>
              </a:rPr>
              <a:t>= new BsonDocument("age", new BsonDocument("$gt", 30));</a:t>
            </a:r>
          </a:p>
          <a:p>
            <a:endParaRPr lang="en-GB" sz="1200"/>
          </a:p>
          <a:p>
            <a:r>
              <a:rPr lang="en-GB" sz="1200"/>
              <a:t>    // Create a filter using </a:t>
            </a:r>
            <a:r>
              <a:rPr lang="en-GB" sz="1200" smtClean="0"/>
              <a:t>the FilterDefinitionBuilder class.</a:t>
            </a:r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filter3 = new FilterDefinitionBuilder&lt;BsonDocument&gt;().Gt("age", 30);</a:t>
            </a:r>
          </a:p>
          <a:p>
            <a:endParaRPr lang="en-GB" sz="1200"/>
          </a:p>
          <a:p>
            <a:r>
              <a:rPr lang="en-GB" sz="1200" smtClean="0"/>
              <a:t>    // </a:t>
            </a:r>
            <a:r>
              <a:rPr lang="en-GB" sz="1200"/>
              <a:t>Create a filter using the Builders class.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</a:t>
            </a:r>
            <a:r>
              <a:rPr lang="en-GB" sz="1200" b="1">
                <a:solidFill>
                  <a:srgbClr val="FF0000"/>
                </a:solidFill>
              </a:rPr>
              <a:t>filter4 = Builders&lt;BsonDocument&gt;.Filter.Gt("age", 30);</a:t>
            </a:r>
          </a:p>
          <a:p>
            <a:endParaRPr lang="en-GB" sz="1200" smtClean="0"/>
          </a:p>
          <a:p>
            <a:r>
              <a:rPr lang="en-GB" sz="1200" smtClean="0"/>
              <a:t>    using </a:t>
            </a:r>
            <a:r>
              <a:rPr lang="en-GB" sz="1200"/>
              <a:t>(IAsyncCursor&lt;BsonDocument&gt; cursor = </a:t>
            </a:r>
            <a:r>
              <a:rPr lang="en-GB" sz="1200" smtClean="0"/>
              <a:t>people.FindSync(</a:t>
            </a:r>
            <a:r>
              <a:rPr lang="en-GB" sz="1200" b="1" smtClean="0">
                <a:solidFill>
                  <a:srgbClr val="FF0000"/>
                </a:solidFill>
              </a:rPr>
              <a:t>filter1</a:t>
            </a:r>
            <a:r>
              <a:rPr lang="en-GB" sz="1200" smtClean="0"/>
              <a:t>))</a:t>
            </a:r>
            <a:endParaRPr lang="en-GB" sz="1200"/>
          </a:p>
          <a:p>
            <a:r>
              <a:rPr lang="en-GB" sz="1200"/>
              <a:t>    {</a:t>
            </a:r>
          </a:p>
          <a:p>
            <a:r>
              <a:rPr lang="en-GB" sz="1200"/>
              <a:t>        </a:t>
            </a:r>
            <a:r>
              <a:rPr lang="en-GB" sz="1200" smtClean="0"/>
              <a:t>// Iterate through results as normal…</a:t>
            </a:r>
          </a:p>
          <a:p>
            <a:r>
              <a:rPr lang="en-GB" sz="1200" smtClean="0"/>
              <a:t>    }</a:t>
            </a:r>
            <a:endParaRPr lang="en-GB" sz="1200"/>
          </a:p>
          <a:p>
            <a:r>
              <a:rPr lang="en-GB" sz="1200"/>
              <a:t>}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335892" y="2044436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MongoDB .NET essentials</a:t>
            </a:r>
            <a:endParaRPr lang="en-GB" dirty="0" smtClean="0"/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CRUD operations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Working with POCOs</a:t>
            </a: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CC727E0-30D8-4D43-8E45-7F1D5384BE75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8328025" cy="1644650"/>
            <a:chOff x="274" y="3059"/>
            <a:chExt cx="5246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728" cy="652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>
                  <a:solidFill>
                    <a:schemeClr val="tx2"/>
                  </a:solidFill>
                  <a:sym typeface="Wingdings" pitchFamily="2" charset="2"/>
                </a:rPr>
                <a:t>Demo folder</a:t>
              </a:r>
              <a:r>
                <a:rPr lang="en-GB" sz="2000">
                  <a:solidFill>
                    <a:schemeClr val="tx2"/>
                  </a:solidFill>
                  <a:sym typeface="Wingdings" pitchFamily="2" charset="2"/>
                </a:rPr>
                <a:t>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05-MongoDB-DotNetCore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You can write complex filters 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Comprising multiple field values, and/or/not logic, etc.</a:t>
            </a:r>
          </a:p>
          <a:p>
            <a:pPr lvl="2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 - find people younger than 20 or older than 30</a:t>
            </a: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>
                <a:latin typeface="Lucida Console" panose="020B0609040504020204" pitchFamily="49" charset="0"/>
              </a:rPr>
              <a:t>DemoReadFilterComplex()</a:t>
            </a: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Filtering (3 of 3)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838956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var filter1 </a:t>
            </a:r>
            <a:r>
              <a:rPr lang="en-GB" sz="1200"/>
              <a:t>= "{ '$or': [ { age: {'$lt': 20} }, { age: {'$gt': 30} } ] }";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5975" y="3261295"/>
            <a:ext cx="779462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var filter2 </a:t>
            </a:r>
            <a:r>
              <a:rPr lang="en-GB" sz="1200"/>
              <a:t>= new BsonDocument("$or</a:t>
            </a:r>
            <a:r>
              <a:rPr lang="en-GB" sz="1200" smtClean="0"/>
              <a:t>",</a:t>
            </a:r>
          </a:p>
          <a:p>
            <a:r>
              <a:rPr lang="en-GB" sz="1200" smtClean="0"/>
              <a:t>                   new BsonArray() {</a:t>
            </a:r>
          </a:p>
          <a:p>
            <a:r>
              <a:rPr lang="en-GB" sz="1200" smtClean="0"/>
              <a:t>                       new </a:t>
            </a:r>
            <a:r>
              <a:rPr lang="en-GB" sz="1200"/>
              <a:t>BsonDocument("age", new BsonDocument("$lt", 20)),</a:t>
            </a:r>
          </a:p>
          <a:p>
            <a:r>
              <a:rPr lang="en-GB" sz="1200"/>
              <a:t>                       </a:t>
            </a:r>
            <a:r>
              <a:rPr lang="en-GB" sz="1200" smtClean="0"/>
              <a:t>new </a:t>
            </a:r>
            <a:r>
              <a:rPr lang="en-GB" sz="1200"/>
              <a:t>BsonDocument("age", new BsonDocument("$gt", 30))</a:t>
            </a:r>
          </a:p>
          <a:p>
            <a:r>
              <a:rPr lang="en-GB" sz="1200"/>
              <a:t>              </a:t>
            </a:r>
            <a:r>
              <a:rPr lang="en-GB" sz="1200" smtClean="0"/>
              <a:t>     });</a:t>
            </a:r>
            <a:endParaRPr lang="en-GB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5975" y="4425199"/>
            <a:ext cx="779462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filter3 = new FilterDefinitionBuilder&lt;BsonDocument&gt;().Or(</a:t>
            </a:r>
          </a:p>
          <a:p>
            <a:r>
              <a:rPr lang="en-GB" sz="1200" smtClean="0"/>
              <a:t>                   </a:t>
            </a:r>
            <a:r>
              <a:rPr lang="en-GB" sz="1200"/>
              <a:t>new[] {</a:t>
            </a:r>
          </a:p>
          <a:p>
            <a:r>
              <a:rPr lang="en-GB" sz="1200" smtClean="0"/>
              <a:t>                       </a:t>
            </a:r>
            <a:r>
              <a:rPr lang="en-GB" sz="1200"/>
              <a:t>new FilterDefinitionBuilder&lt;BsonDocument&gt;().Lt("age", 20),</a:t>
            </a:r>
          </a:p>
          <a:p>
            <a:r>
              <a:rPr lang="en-GB" sz="1200" smtClean="0"/>
              <a:t>                       </a:t>
            </a:r>
            <a:r>
              <a:rPr lang="en-GB" sz="1200"/>
              <a:t>new FilterDefinitionBuilder&lt;BsonDocument&gt;().Gt("age", 30)</a:t>
            </a:r>
          </a:p>
          <a:p>
            <a:r>
              <a:rPr lang="en-GB" sz="1200" smtClean="0"/>
              <a:t>                   });</a:t>
            </a:r>
            <a:endParaRPr lang="en-GB" sz="12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5975" y="5598741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builder = Builders&lt;BsonDocument&gt;.Filter;</a:t>
            </a:r>
          </a:p>
          <a:p>
            <a:r>
              <a:rPr lang="en-GB" sz="1200"/>
              <a:t>var filter4 = builder.Lt("age", 20) | builder.Gt("age", 30);</a:t>
            </a:r>
          </a:p>
        </p:txBody>
      </p:sp>
    </p:spTree>
    <p:extLst>
      <p:ext uri="{BB962C8B-B14F-4D97-AF65-F5344CB8AC3E}">
        <p14:creationId xmlns:p14="http://schemas.microsoft.com/office/powerpoint/2010/main" val="36677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FindXxx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methods take </a:t>
            </a:r>
            <a:r>
              <a:rPr lang="en-GB" smtClean="0">
                <a:sym typeface="Wingdings" pitchFamily="2" charset="2"/>
              </a:rPr>
              <a:t>an optional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FindOptions</a:t>
            </a:r>
            <a:r>
              <a:rPr lang="en-GB" smtClean="0">
                <a:sym typeface="Wingdings" pitchFamily="2" charset="2"/>
              </a:rPr>
              <a:t> object as the 2</a:t>
            </a:r>
            <a:r>
              <a:rPr lang="en-GB" baseline="30000" smtClean="0">
                <a:sym typeface="Wingdings" pitchFamily="2" charset="2"/>
              </a:rPr>
              <a:t>nd</a:t>
            </a:r>
            <a:r>
              <a:rPr lang="en-GB" smtClean="0">
                <a:sym typeface="Wingdings" pitchFamily="2" charset="2"/>
              </a:rPr>
              <a:t> param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Allows you to specify options to control the query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E.g. the number of documents to return in each batch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E.g. whether cursor should timeout (default timeout after 10 mins)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</a:t>
            </a:r>
          </a:p>
          <a:p>
            <a:pPr lvl="1" eaLnBrk="1" hangingPunct="1">
              <a:defRPr/>
            </a:pPr>
            <a:r>
              <a:rPr lang="en-GB" smtClean="0"/>
              <a:t>Find 12 </a:t>
            </a:r>
            <a:r>
              <a:rPr lang="en-GB"/>
              <a:t>oldest people, in batches of 5, </a:t>
            </a:r>
            <a:r>
              <a:rPr lang="en-GB" smtClean="0"/>
              <a:t>name </a:t>
            </a:r>
            <a:r>
              <a:rPr lang="en-GB"/>
              <a:t>and age </a:t>
            </a:r>
            <a:r>
              <a:rPr lang="en-GB" smtClean="0"/>
              <a:t>only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 smtClean="0">
                <a:latin typeface="Lucida Console" panose="020B0609040504020204" pitchFamily="49" charset="0"/>
              </a:rPr>
              <a:t>DemoReadWithFindOptions()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Specifying Options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4374072"/>
            <a:ext cx="779462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FindOptions&lt;BsonDocument&gt; options = new FindOptions&lt;BsonDocument&gt;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BatchSize = 5,                             // Get 5 docs in each batch.</a:t>
            </a:r>
          </a:p>
          <a:p>
            <a:r>
              <a:rPr lang="en-GB" sz="1200"/>
              <a:t>    NoCursorTimeout = true,                    // Cursor doesn't timeout.</a:t>
            </a:r>
          </a:p>
          <a:p>
            <a:r>
              <a:rPr lang="en-GB" sz="1200"/>
              <a:t>    </a:t>
            </a:r>
            <a:r>
              <a:rPr lang="en-GB" sz="1200" smtClean="0"/>
              <a:t>Limit = 12</a:t>
            </a:r>
            <a:r>
              <a:rPr lang="en-GB" sz="1200"/>
              <a:t>, </a:t>
            </a:r>
            <a:r>
              <a:rPr lang="en-GB" sz="1200" smtClean="0"/>
              <a:t>                               </a:t>
            </a:r>
            <a:r>
              <a:rPr lang="en-GB" sz="1200"/>
              <a:t>// Only get 12 docs.</a:t>
            </a:r>
          </a:p>
          <a:p>
            <a:r>
              <a:rPr lang="en-GB" sz="1200"/>
              <a:t>    Sort = "{ age: -1 }",                      // Sort by age (-</a:t>
            </a:r>
            <a:r>
              <a:rPr lang="en-GB" sz="1200" smtClean="0"/>
              <a:t>1=&gt;desc, +1=&gt;asc).</a:t>
            </a:r>
            <a:endParaRPr lang="en-GB" sz="1200"/>
          </a:p>
          <a:p>
            <a:r>
              <a:rPr lang="en-GB" sz="1200"/>
              <a:t>    Projection = "{ name: 1, age: 1, _id: 0}"  // Include name and age only.</a:t>
            </a:r>
          </a:p>
          <a:p>
            <a:r>
              <a:rPr lang="en-GB" sz="12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76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So far we've discussed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FindSync()</a:t>
            </a:r>
            <a:r>
              <a:rPr lang="en-GB" smtClean="0">
                <a:latin typeface="+mj-lt"/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FindAsync()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These methods return 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IAsyncCursor</a:t>
            </a:r>
            <a:r>
              <a:rPr lang="en-GB" smtClean="0">
                <a:latin typeface="+mj-lt"/>
                <a:sym typeface="Wingdings" pitchFamily="2" charset="2"/>
              </a:rPr>
              <a:t>, which you iterate over</a:t>
            </a:r>
          </a:p>
          <a:p>
            <a:pPr lvl="1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Now we're going to look at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Find()</a:t>
            </a:r>
          </a:p>
          <a:p>
            <a:pPr lvl="1" eaLnBrk="1" hangingPunct="1">
              <a:defRPr/>
            </a:pPr>
            <a:r>
              <a:rPr lang="en-GB">
                <a:latin typeface="+mj-lt"/>
                <a:sym typeface="Wingdings" pitchFamily="2" charset="2"/>
              </a:rPr>
              <a:t>R</a:t>
            </a:r>
            <a:r>
              <a:rPr lang="en-GB" smtClean="0">
                <a:latin typeface="+mj-lt"/>
                <a:sym typeface="Wingdings" pitchFamily="2" charset="2"/>
              </a:rPr>
              <a:t>eturns </a:t>
            </a:r>
            <a:r>
              <a:rPr lang="en-GB">
                <a:latin typeface="+mj-lt"/>
                <a:sym typeface="Wingdings" pitchFamily="2" charset="2"/>
              </a:rPr>
              <a:t>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IFindFluent</a:t>
            </a:r>
            <a:r>
              <a:rPr lang="en-GB" smtClean="0">
                <a:latin typeface="+mj-lt"/>
                <a:sym typeface="Wingdings" pitchFamily="2" charset="2"/>
              </a:rPr>
              <a:t>, which supports a fluent API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Offers a simple syntax for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Count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Sort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Limit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Skip</a:t>
            </a:r>
            <a:r>
              <a:rPr lang="en-GB" sz="1800" smtClean="0">
                <a:sym typeface="Wingdings" pitchFamily="2" charset="2"/>
              </a:rPr>
              <a:t> </a:t>
            </a:r>
            <a:r>
              <a:rPr lang="en-GB" smtClean="0">
                <a:latin typeface="+mj-lt"/>
                <a:sym typeface="Wingdings" pitchFamily="2" charset="2"/>
              </a:rPr>
              <a:t>etc.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Fluent API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3660967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IFindFluent Find(FilterDefinition&lt;TDocument&gt; filter, FindOptions = null)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799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Example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Fluent API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975" y="1693429"/>
            <a:ext cx="7794625" cy="424795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</a:t>
            </a:r>
            <a:r>
              <a:rPr lang="en-GB" sz="1200" smtClean="0"/>
              <a:t>DemoReadFluent</a:t>
            </a:r>
            <a:r>
              <a:rPr lang="en-GB" sz="1200"/>
              <a:t>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r>
              <a:rPr lang="en-GB" sz="1200"/>
              <a:t>    var people = db.GetCollection&lt;BsonDocument&gt;("people");</a:t>
            </a:r>
          </a:p>
          <a:p>
            <a:endParaRPr lang="en-GB" sz="1200"/>
          </a:p>
          <a:p>
            <a:r>
              <a:rPr lang="en-GB" sz="1200"/>
              <a:t>    // Find all documents as a list.</a:t>
            </a:r>
          </a:p>
          <a:p>
            <a:r>
              <a:rPr lang="en-GB" sz="1200"/>
              <a:t>    Console.WriteLine</a:t>
            </a:r>
            <a:r>
              <a:rPr lang="en-GB" sz="1200" smtClean="0"/>
              <a:t>("</a:t>
            </a:r>
            <a:r>
              <a:rPr lang="en-GB" sz="1200"/>
              <a:t>Get results via ToList()</a:t>
            </a:r>
            <a:r>
              <a:rPr lang="en-GB" sz="1200" smtClean="0"/>
              <a:t>");</a:t>
            </a:r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var list = people.Find(FilterDefinition&lt;BsonDocument&gt;.Empty)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    </a:t>
            </a:r>
            <a:r>
              <a:rPr lang="en-GB" sz="1200" b="1" smtClean="0">
                <a:solidFill>
                  <a:srgbClr val="FF0000"/>
                </a:solidFill>
              </a:rPr>
              <a:t> </a:t>
            </a:r>
            <a:r>
              <a:rPr lang="en-GB" sz="1200" b="1">
                <a:solidFill>
                  <a:srgbClr val="FF0000"/>
                </a:solidFill>
              </a:rPr>
              <a:t>.Limit(12)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    </a:t>
            </a:r>
            <a:r>
              <a:rPr lang="en-GB" sz="1200" b="1" smtClean="0">
                <a:solidFill>
                  <a:srgbClr val="FF0000"/>
                </a:solidFill>
              </a:rPr>
              <a:t> </a:t>
            </a:r>
            <a:r>
              <a:rPr lang="en-GB" sz="1200" b="1">
                <a:solidFill>
                  <a:srgbClr val="FF0000"/>
                </a:solidFill>
              </a:rPr>
              <a:t>.Sort("{age: -1}")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    </a:t>
            </a:r>
            <a:r>
              <a:rPr lang="en-GB" sz="1200" b="1" smtClean="0">
                <a:solidFill>
                  <a:srgbClr val="FF0000"/>
                </a:solidFill>
              </a:rPr>
              <a:t> </a:t>
            </a:r>
            <a:r>
              <a:rPr lang="en-GB" sz="1200" b="1">
                <a:solidFill>
                  <a:srgbClr val="FF0000"/>
                </a:solidFill>
              </a:rPr>
              <a:t>.Project("{ name: 1, age: 1, _id: 0}");</a:t>
            </a:r>
          </a:p>
          <a:p>
            <a:endParaRPr lang="en-GB" sz="1200"/>
          </a:p>
          <a:p>
            <a:r>
              <a:rPr lang="en-GB" sz="1200"/>
              <a:t>    Console.WriteLine("Results via ToList()");</a:t>
            </a:r>
          </a:p>
          <a:p>
            <a:r>
              <a:rPr lang="sv-SE" sz="1200"/>
              <a:t>    foreach (var doc in </a:t>
            </a:r>
            <a:r>
              <a:rPr lang="sv-SE" sz="1200" b="1">
                <a:solidFill>
                  <a:srgbClr val="FF0000"/>
                </a:solidFill>
              </a:rPr>
              <a:t>list.ToList()</a:t>
            </a:r>
            <a:r>
              <a:rPr lang="sv-SE" sz="1200"/>
              <a:t>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Console.WriteLine(doc);</a:t>
            </a:r>
          </a:p>
          <a:p>
            <a:r>
              <a:rPr lang="en-GB" sz="1200"/>
              <a:t>    }</a:t>
            </a:r>
          </a:p>
          <a:p>
            <a:endParaRPr lang="en-GB" sz="1200"/>
          </a:p>
          <a:p>
            <a:r>
              <a:rPr lang="en-GB" sz="1200"/>
              <a:t>    Console.WriteLine</a:t>
            </a:r>
            <a:r>
              <a:rPr lang="en-GB" sz="1200" smtClean="0"/>
              <a:t>("Results </a:t>
            </a:r>
            <a:r>
              <a:rPr lang="en-GB" sz="1200"/>
              <a:t>via ForEachAsync()</a:t>
            </a:r>
            <a:r>
              <a:rPr lang="en-GB" sz="1200" smtClean="0"/>
              <a:t>");</a:t>
            </a:r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list.ForEachAsync</a:t>
            </a:r>
            <a:r>
              <a:rPr lang="en-GB" sz="1200"/>
              <a:t>(doc =&gt; Console.WriteLine(doc));</a:t>
            </a:r>
          </a:p>
          <a:p>
            <a:r>
              <a:rPr lang="en-GB" sz="1200"/>
              <a:t>}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335892" y="1743404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update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 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UpdateMany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  <a:r>
              <a:rPr lang="en-GB">
                <a:sym typeface="Wingdings" pitchFamily="2" charset="2"/>
              </a:rPr>
              <a:t>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UpdateManyAsync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ReplaceOne() or ReplaceOneAsync()</a:t>
            </a:r>
          </a:p>
          <a:p>
            <a:pPr lvl="2" eaLnBrk="1" hangingPunct="1">
              <a:defRPr/>
            </a:pPr>
            <a:endParaRPr lang="en-GB" sz="100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Signatures for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UpdateOne()</a:t>
            </a:r>
            <a:r>
              <a:rPr lang="en-GB" smtClean="0"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UpdateOneAsync()</a:t>
            </a:r>
            <a:r>
              <a:rPr lang="en-GB" smtClean="0">
                <a:latin typeface="+mj-lt"/>
                <a:sym typeface="Wingdings" pitchFamily="2" charset="2"/>
              </a:rPr>
              <a:t>: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Note:</a:t>
            </a:r>
          </a:p>
          <a:p>
            <a:pPr lvl="1" eaLnBrk="1" hangingPunct="1">
              <a:defRPr/>
            </a:pP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UpdateMany()</a:t>
            </a:r>
            <a:r>
              <a:rPr lang="en-GB">
                <a:sym typeface="Wingdings" pitchFamily="2" charset="2"/>
              </a:rPr>
              <a:t> and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UpdateManyAsync() </a:t>
            </a:r>
            <a:r>
              <a:rPr lang="en-GB">
                <a:sym typeface="Wingdings" pitchFamily="2" charset="2"/>
              </a:rPr>
              <a:t>have same signature</a:t>
            </a:r>
          </a:p>
          <a:p>
            <a:pPr lvl="1" eaLnBrk="1" hangingPunct="1">
              <a:defRPr/>
            </a:pP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ReplaceOne()</a:t>
            </a:r>
            <a:r>
              <a:rPr lang="en-GB">
                <a:sym typeface="Wingdings" pitchFamily="2" charset="2"/>
              </a:rPr>
              <a:t> takes a document, not an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UpdateDefinition</a:t>
            </a:r>
          </a:p>
          <a:p>
            <a:pPr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459739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UpdateResult UpdateOne(FilterDefinition&lt;TDocument&gt; filter,</a:t>
            </a:r>
          </a:p>
          <a:p>
            <a:r>
              <a:rPr lang="en-GB" sz="1200" smtClean="0"/>
              <a:t>                       UpdateDefinition&lt;TDocument&gt; update,</a:t>
            </a:r>
          </a:p>
          <a:p>
            <a:r>
              <a:rPr lang="en-GB" sz="1200"/>
              <a:t> </a:t>
            </a:r>
            <a:r>
              <a:rPr lang="en-GB" sz="1200" smtClean="0"/>
              <a:t>                      UpdateOptions opts = </a:t>
            </a:r>
            <a:r>
              <a:rPr lang="en-GB" sz="1200"/>
              <a:t>null, </a:t>
            </a:r>
            <a:endParaRPr lang="en-GB" sz="1200" smtClean="0"/>
          </a:p>
          <a:p>
            <a:r>
              <a:rPr lang="en-GB" sz="1200" smtClean="0"/>
              <a:t>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4453711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Task&lt;UpdateResult&gt; UpdateOneAsync(FilterDefinition&lt;TDocument&gt; filter,</a:t>
            </a:r>
          </a:p>
          <a:p>
            <a:r>
              <a:rPr lang="en-GB" sz="1200" smtClean="0"/>
              <a:t>                                  UpdateDefinition&lt;TDocument</a:t>
            </a:r>
            <a:r>
              <a:rPr lang="en-GB" sz="1200"/>
              <a:t>&gt; update,</a:t>
            </a:r>
          </a:p>
          <a:p>
            <a:r>
              <a:rPr lang="en-GB" sz="1200" smtClean="0"/>
              <a:t>                                  UpdateOptions </a:t>
            </a:r>
            <a:r>
              <a:rPr lang="en-GB" sz="1200"/>
              <a:t>opts = null, </a:t>
            </a:r>
          </a:p>
          <a:p>
            <a:r>
              <a:rPr lang="en-GB" sz="1200"/>
              <a:t>             </a:t>
            </a:r>
            <a:r>
              <a:rPr lang="en-GB" sz="1200" smtClean="0"/>
              <a:t>                     CancellationToken </a:t>
            </a:r>
            <a:r>
              <a:rPr lang="en-GB" sz="1200"/>
              <a:t>token = null)  </a:t>
            </a:r>
          </a:p>
        </p:txBody>
      </p:sp>
    </p:spTree>
    <p:extLst>
      <p:ext uri="{BB962C8B-B14F-4D97-AF65-F5344CB8AC3E}">
        <p14:creationId xmlns:p14="http://schemas.microsoft.com/office/powerpoint/2010/main" val="4231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 sz="2200" smtClean="0">
                <a:latin typeface="Lucida Console" panose="020B0609040504020204" pitchFamily="49" charset="0"/>
                <a:sym typeface="Wingdings" pitchFamily="2" charset="2"/>
              </a:rPr>
              <a:t>UpdateXxx()</a:t>
            </a:r>
            <a:r>
              <a:rPr lang="en-GB" smtClean="0">
                <a:sym typeface="Wingdings" pitchFamily="2" charset="2"/>
              </a:rPr>
              <a:t> methods take an </a:t>
            </a:r>
            <a:r>
              <a:rPr lang="en-GB" sz="2200" smtClean="0">
                <a:latin typeface="Lucida Console" panose="020B0609040504020204" pitchFamily="49" charset="0"/>
                <a:sym typeface="Wingdings" pitchFamily="2" charset="2"/>
              </a:rPr>
              <a:t>UpdateDefinition</a:t>
            </a:r>
            <a:r>
              <a:rPr lang="en-GB" smtClean="0">
                <a:sym typeface="Wingdings" pitchFamily="2" charset="2"/>
              </a:rPr>
              <a:t> object as the 2</a:t>
            </a:r>
            <a:r>
              <a:rPr lang="en-GB" baseline="30000" smtClean="0">
                <a:sym typeface="Wingdings" pitchFamily="2" charset="2"/>
              </a:rPr>
              <a:t>nd</a:t>
            </a:r>
            <a:r>
              <a:rPr lang="en-GB" smtClean="0">
                <a:sym typeface="Wingdings" pitchFamily="2" charset="2"/>
              </a:rPr>
              <a:t> param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Specifies the update(s) you want to perform</a:t>
            </a: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can specify the update term in various ways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JSON string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r>
              <a:rPr lang="en-GB" smtClean="0">
                <a:latin typeface="+mj-lt"/>
                <a:sym typeface="Wingdings" pitchFamily="2" charset="2"/>
              </a:rPr>
              <a:t> object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Using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UpdateDefinitionBuilder</a:t>
            </a:r>
            <a:r>
              <a:rPr lang="en-GB" smtClean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Using </a:t>
            </a:r>
            <a:r>
              <a:rPr lang="en-GB">
                <a:sym typeface="Wingdings" pitchFamily="2" charset="2"/>
              </a:rPr>
              <a:t>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Builders</a:t>
            </a:r>
            <a:r>
              <a:rPr lang="en-GB" smtClean="0">
                <a:sym typeface="Wingdings" pitchFamily="2" charset="2"/>
              </a:rPr>
              <a:t> class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 - specifying the update term as a string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 smtClean="0">
                <a:latin typeface="Lucida Console" panose="020B0609040504020204" pitchFamily="49" charset="0"/>
              </a:rPr>
              <a:t>DemoUpdate()</a:t>
            </a:r>
            <a:r>
              <a:rPr lang="en-GB" smtClean="0"/>
              <a:t> </a:t>
            </a:r>
            <a:r>
              <a:rPr lang="en-GB" smtClean="0">
                <a:sym typeface="Wingdings" pitchFamily="2" charset="2"/>
              </a:rPr>
              <a:t>for an example of all techniques</a:t>
            </a: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- Example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5975" y="5982506"/>
            <a:ext cx="7794625" cy="7116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filter1 = "{ name: 'Jayne' }";</a:t>
            </a:r>
          </a:p>
          <a:p>
            <a:r>
              <a:rPr lang="en-GB" sz="1200" b="1">
                <a:solidFill>
                  <a:srgbClr val="FF0000"/>
                </a:solidFill>
              </a:rPr>
              <a:t>var update1 = "{ $set: { name: 'JAYNE', favTeam: 'Swans' } </a:t>
            </a:r>
            <a:r>
              <a:rPr lang="en-GB" sz="1200" b="1" smtClean="0">
                <a:solidFill>
                  <a:srgbClr val="FF0000"/>
                </a:solidFill>
              </a:rPr>
              <a:t>}";</a:t>
            </a:r>
          </a:p>
          <a:p>
            <a:r>
              <a:rPr lang="en-GB" sz="1200" smtClean="0"/>
              <a:t>people.UpdateOne(filter1</a:t>
            </a:r>
            <a:r>
              <a:rPr lang="en-GB" sz="1200"/>
              <a:t>, update1</a:t>
            </a:r>
            <a:r>
              <a:rPr lang="en-GB" sz="1200" smtClean="0"/>
              <a:t>);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35892" y="5978279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delete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 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  <a:r>
              <a:rPr lang="en-GB">
                <a:sym typeface="Wingdings" pitchFamily="2" charset="2"/>
              </a:rPr>
              <a:t>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DeleteManyAsync()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Signatures for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DeleteOne()</a:t>
            </a:r>
            <a:r>
              <a:rPr lang="en-GB" smtClean="0"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DeleteOneAsync()</a:t>
            </a:r>
            <a:r>
              <a:rPr lang="en-GB" smtClean="0">
                <a:latin typeface="+mj-lt"/>
                <a:sym typeface="Wingdings" pitchFamily="2" charset="2"/>
              </a:rPr>
              <a:t>: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Note: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  <a:r>
              <a:rPr lang="en-GB">
                <a:sym typeface="Wingdings" pitchFamily="2" charset="2"/>
              </a:rPr>
              <a:t>have same signature</a:t>
            </a:r>
          </a:p>
          <a:p>
            <a:pPr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Deleting Documents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90837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DeleteResult DeleteOne(FilterDefinition&lt;TDocument&gt; filter,</a:t>
            </a:r>
          </a:p>
          <a:p>
            <a:r>
              <a:rPr lang="en-GB" sz="1200" smtClean="0"/>
              <a:t>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3931241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Task&lt;DeleteResult&gt; DeleteOneAsync(FilterDefinition&lt;TDocument&gt; filter,</a:t>
            </a:r>
          </a:p>
          <a:p>
            <a:r>
              <a:rPr lang="en-GB" sz="1200" smtClean="0"/>
              <a:t>                                  CancellationToken </a:t>
            </a:r>
            <a:r>
              <a:rPr lang="en-GB" sz="1200"/>
              <a:t>token = null)  </a:t>
            </a:r>
          </a:p>
        </p:txBody>
      </p:sp>
    </p:spTree>
    <p:extLst>
      <p:ext uri="{BB962C8B-B14F-4D97-AF65-F5344CB8AC3E}">
        <p14:creationId xmlns:p14="http://schemas.microsoft.com/office/powerpoint/2010/main" val="24681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 sz="2200" smtClean="0">
                <a:latin typeface="Lucida Console" panose="020B0609040504020204" pitchFamily="49" charset="0"/>
                <a:sym typeface="Wingdings" pitchFamily="2" charset="2"/>
              </a:rPr>
              <a:t>DeleteXxx()</a:t>
            </a:r>
            <a:r>
              <a:rPr lang="en-GB" smtClean="0">
                <a:sym typeface="Wingdings" pitchFamily="2" charset="2"/>
              </a:rPr>
              <a:t> methods take a filter as the 1</a:t>
            </a:r>
            <a:r>
              <a:rPr lang="en-GB" baseline="30000" smtClean="0">
                <a:sym typeface="Wingdings" pitchFamily="2" charset="2"/>
              </a:rPr>
              <a:t>st</a:t>
            </a:r>
            <a:r>
              <a:rPr lang="en-GB" smtClean="0">
                <a:sym typeface="Wingdings" pitchFamily="2" charset="2"/>
              </a:rPr>
              <a:t> param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Same as for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FindXxx()</a:t>
            </a:r>
            <a:r>
              <a:rPr lang="en-GB" smtClean="0">
                <a:latin typeface="+mj-lt"/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UpdateXxx()</a:t>
            </a:r>
            <a:r>
              <a:rPr lang="en-GB" smtClean="0">
                <a:latin typeface="+mj-lt"/>
                <a:sym typeface="Wingdings" pitchFamily="2" charset="2"/>
              </a:rPr>
              <a:t> methods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Specify in the usual ways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 - specifying the filter as a string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 smtClean="0">
                <a:latin typeface="Lucida Console" panose="020B0609040504020204" pitchFamily="49" charset="0"/>
              </a:rPr>
              <a:t>DemoDelete()</a:t>
            </a:r>
            <a:r>
              <a:rPr lang="en-GB" smtClean="0"/>
              <a:t> </a:t>
            </a:r>
            <a:r>
              <a:rPr lang="en-GB" smtClean="0">
                <a:sym typeface="Wingdings" pitchFamily="2" charset="2"/>
              </a:rPr>
              <a:t>for an example of all techniques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- Example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5975" y="3644403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</a:rPr>
              <a:t>var filter1 = "{ name: 'Wilfried' </a:t>
            </a:r>
            <a:r>
              <a:rPr lang="en-GB" sz="1200" b="1" smtClean="0">
                <a:solidFill>
                  <a:srgbClr val="FF0000"/>
                </a:solidFill>
              </a:rPr>
              <a:t>}";</a:t>
            </a:r>
          </a:p>
          <a:p>
            <a:r>
              <a:rPr lang="en-GB" sz="1200" smtClean="0"/>
              <a:t>people.DeleteMany(filter1);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35892" y="3628739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Defining a POCO class</a:t>
            </a:r>
            <a:endParaRPr lang="en-GB"/>
          </a:p>
          <a:p>
            <a:pPr eaLnBrk="1" hangingPunct="1"/>
            <a:r>
              <a:rPr lang="en-GB"/>
              <a:t>Using POCOs with MongoDB </a:t>
            </a:r>
            <a:r>
              <a:rPr lang="en-GB" smtClean="0"/>
              <a:t>collections</a:t>
            </a:r>
          </a:p>
          <a:p>
            <a:pPr eaLnBrk="1" hangingPunct="1"/>
            <a:r>
              <a:rPr lang="en-GB" smtClean="0"/>
              <a:t>Using LINQ</a:t>
            </a:r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3. Working with POCOs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all documents in a collection contain the same fields…</a:t>
            </a:r>
          </a:p>
          <a:p>
            <a:pPr lvl="1" eaLnBrk="1" hangingPunct="1"/>
            <a:r>
              <a:rPr lang="en-GB" smtClean="0"/>
              <a:t>You can define a POCO class to represent the document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Advantages:</a:t>
            </a:r>
          </a:p>
          <a:p>
            <a:pPr lvl="1" eaLnBrk="1" hangingPunct="1"/>
            <a:r>
              <a:rPr lang="en-GB" smtClean="0"/>
              <a:t>You can use regular .NET types for properties, e.g. </a:t>
            </a:r>
            <a:r>
              <a:rPr lang="en-GB" smtClean="0">
                <a:latin typeface="Lucida Console" panose="020B0609040504020204" pitchFamily="49" charset="0"/>
              </a:rPr>
              <a:t>string</a:t>
            </a:r>
            <a:r>
              <a:rPr lang="en-GB" smtClean="0"/>
              <a:t>, </a:t>
            </a:r>
            <a:r>
              <a:rPr lang="en-GB" smtClean="0">
                <a:latin typeface="Lucida Console" panose="020B0609040504020204" pitchFamily="49" charset="0"/>
              </a:rPr>
              <a:t>int</a:t>
            </a:r>
          </a:p>
          <a:p>
            <a:pPr lvl="1" eaLnBrk="1" hangingPunct="1"/>
            <a:r>
              <a:rPr lang="en-GB" smtClean="0">
                <a:latin typeface="+mj-lt"/>
              </a:rPr>
              <a:t>You can define additional methods to manipulate documents</a:t>
            </a:r>
          </a:p>
          <a:p>
            <a:pPr lvl="1" eaLnBrk="1" hangingPunct="1"/>
            <a:r>
              <a:rPr lang="en-GB" smtClean="0">
                <a:latin typeface="+mj-lt"/>
              </a:rPr>
              <a:t>You can use strongly-typed LINQ queries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eaLnBrk="1" hangingPunct="1"/>
            <a:r>
              <a:rPr lang="en-GB" smtClean="0">
                <a:latin typeface="+mj-lt"/>
              </a:rPr>
              <a:t>Disadvantages:</a:t>
            </a:r>
          </a:p>
          <a:p>
            <a:pPr lvl="1" eaLnBrk="1" hangingPunct="1"/>
            <a:r>
              <a:rPr lang="en-GB" smtClean="0">
                <a:latin typeface="+mj-lt"/>
              </a:rPr>
              <a:t>All documents in a collection must have the same schema</a:t>
            </a:r>
            <a:endParaRPr lang="en-GB">
              <a:latin typeface="+mj-lt"/>
            </a:endParaRP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Overview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Installing NuGet packages for MongoDB</a:t>
            </a:r>
          </a:p>
          <a:p>
            <a:pPr eaLnBrk="1" hangingPunct="1"/>
            <a:r>
              <a:rPr lang="en-GB" smtClean="0"/>
              <a:t>Reviewing installed assemblies</a:t>
            </a:r>
          </a:p>
          <a:p>
            <a:pPr eaLnBrk="1" hangingPunct="1"/>
            <a:r>
              <a:rPr lang="en-GB"/>
              <a:t>MongoDB .NET Driver API </a:t>
            </a:r>
            <a:r>
              <a:rPr lang="en-GB" smtClean="0"/>
              <a:t>documentation</a:t>
            </a:r>
          </a:p>
          <a:p>
            <a:pPr eaLnBrk="1" hangingPunct="1"/>
            <a:r>
              <a:rPr lang="en-GB" smtClean="0"/>
              <a:t>Connecting </a:t>
            </a:r>
            <a:r>
              <a:rPr lang="en-GB"/>
              <a:t>to a MongoDB </a:t>
            </a:r>
            <a:r>
              <a:rPr lang="en-GB" smtClean="0"/>
              <a:t>instance</a:t>
            </a:r>
          </a:p>
          <a:p>
            <a:pPr eaLnBrk="1" hangingPunct="1"/>
            <a:r>
              <a:rPr lang="en-GB"/>
              <a:t>Getting a </a:t>
            </a:r>
            <a:r>
              <a:rPr lang="en-GB" smtClean="0"/>
              <a:t>handle </a:t>
            </a:r>
            <a:r>
              <a:rPr lang="en-GB"/>
              <a:t>to a </a:t>
            </a:r>
            <a:r>
              <a:rPr lang="en-GB" smtClean="0"/>
              <a:t>database</a:t>
            </a:r>
          </a:p>
          <a:p>
            <a:pPr eaLnBrk="1" hangingPunct="1"/>
            <a:r>
              <a:rPr lang="en-GB"/>
              <a:t>Getting a </a:t>
            </a:r>
            <a:r>
              <a:rPr lang="en-GB" smtClean="0"/>
              <a:t>collection</a:t>
            </a:r>
          </a:p>
          <a:p>
            <a:pPr eaLnBrk="1" hangingPunct="1"/>
            <a:r>
              <a:rPr lang="en-GB"/>
              <a:t>MongoDB </a:t>
            </a:r>
            <a:r>
              <a:rPr lang="en-GB" smtClean="0"/>
              <a:t>documents </a:t>
            </a:r>
            <a:r>
              <a:rPr lang="en-GB"/>
              <a:t>in </a:t>
            </a:r>
            <a:r>
              <a:rPr lang="en-GB" smtClean="0"/>
              <a:t>.NET</a:t>
            </a:r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1</a:t>
            </a:r>
            <a:r>
              <a:rPr lang="en-GB" sz="3300" smtClean="0"/>
              <a:t>. MongoDB .NET Essentials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To define a POCO class to represent a MongoDB document: 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 Define a regular POCO class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 Define 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ObjectId</a:t>
            </a:r>
            <a:r>
              <a:rPr lang="en-GB" smtClean="0">
                <a:latin typeface="+mj-lt"/>
                <a:sym typeface="Wingdings" pitchFamily="2" charset="2"/>
              </a:rPr>
              <a:t> property, to represent the document's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_id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 Define properties for the fields in the document, using .NET types</a:t>
            </a:r>
          </a:p>
          <a:p>
            <a:pPr lvl="1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can customise the BSON serialization process, via attributes in </a:t>
            </a:r>
            <a:r>
              <a:rPr lang="en-GB" sz="2200" smtClean="0">
                <a:latin typeface="Lucida Console" panose="020B0609040504020204" pitchFamily="49" charset="0"/>
              </a:rPr>
              <a:t>MongoDB.Bson.Serialization.Attributes</a:t>
            </a: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</a:t>
            </a:r>
            <a:r>
              <a:rPr lang="en-GB">
                <a:latin typeface="Lucida Console" panose="020B0609040504020204" pitchFamily="49" charset="0"/>
              </a:rPr>
              <a:t>BsonId</a:t>
            </a:r>
            <a:r>
              <a:rPr lang="en-GB" smtClean="0">
                <a:latin typeface="Lucida Console" panose="020B0609040504020204" pitchFamily="49" charset="0"/>
              </a:rPr>
              <a:t>]           - </a:t>
            </a:r>
            <a:r>
              <a:rPr lang="en-GB" smtClean="0">
                <a:latin typeface="+mj-lt"/>
              </a:rPr>
              <a:t>designate the </a:t>
            </a:r>
            <a:r>
              <a:rPr lang="en-GB" smtClean="0">
                <a:latin typeface="Lucida Console" panose="020B0609040504020204" pitchFamily="49" charset="0"/>
              </a:rPr>
              <a:t>_id</a:t>
            </a:r>
            <a:r>
              <a:rPr lang="en-GB" smtClean="0">
                <a:latin typeface="+mj-lt"/>
              </a:rPr>
              <a:t> field</a:t>
            </a:r>
            <a:endParaRPr lang="en-GB" smtClean="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[BsonElement]      - </a:t>
            </a:r>
            <a:r>
              <a:rPr lang="en-GB" smtClean="0">
                <a:latin typeface="+mj-lt"/>
              </a:rPr>
              <a:t>specify different name for a field</a:t>
            </a: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</a:t>
            </a:r>
            <a:r>
              <a:rPr lang="en-GB">
                <a:latin typeface="Lucida Console" panose="020B0609040504020204" pitchFamily="49" charset="0"/>
              </a:rPr>
              <a:t>BsonIgnore</a:t>
            </a:r>
            <a:r>
              <a:rPr lang="en-GB" smtClean="0">
                <a:latin typeface="Lucida Console" panose="020B0609040504020204" pitchFamily="49" charset="0"/>
              </a:rPr>
              <a:t>]       - </a:t>
            </a:r>
            <a:r>
              <a:rPr lang="en-GB" smtClean="0">
                <a:latin typeface="+mj-lt"/>
              </a:rPr>
              <a:t>don't serialize to/from BSON</a:t>
            </a: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</a:t>
            </a:r>
            <a:r>
              <a:rPr lang="en-GB">
                <a:latin typeface="Lucida Console" panose="020B0609040504020204" pitchFamily="49" charset="0"/>
              </a:rPr>
              <a:t>BsonIgnoreIfNull</a:t>
            </a:r>
            <a:r>
              <a:rPr lang="en-GB" smtClean="0">
                <a:latin typeface="Lucida Console" panose="020B0609040504020204" pitchFamily="49" charset="0"/>
              </a:rPr>
              <a:t>]</a:t>
            </a:r>
            <a:r>
              <a:rPr lang="en-GB">
                <a:latin typeface="Lucida Console" panose="020B0609040504020204" pitchFamily="49" charset="0"/>
              </a:rPr>
              <a:t> - </a:t>
            </a:r>
            <a:r>
              <a:rPr lang="en-GB" smtClean="0"/>
              <a:t>don't serialize </a:t>
            </a:r>
            <a:r>
              <a:rPr lang="en-GB"/>
              <a:t>to/from </a:t>
            </a:r>
            <a:r>
              <a:rPr lang="en-GB" smtClean="0"/>
              <a:t>BSON if null</a:t>
            </a:r>
            <a:endParaRPr lang="en-GB" smtClean="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r>
              <a:rPr lang="en-GB">
                <a:latin typeface="+mj-lt"/>
                <a:sym typeface="Wingdings" pitchFamily="2" charset="2"/>
              </a:rPr>
              <a:t> </a:t>
            </a:r>
            <a:r>
              <a:rPr lang="en-GB" smtClean="0">
                <a:latin typeface="+mj-lt"/>
                <a:sym typeface="Wingdings" pitchFamily="2" charset="2"/>
              </a:rPr>
              <a:t>etc.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a POCO Class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Here's an example POCO class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a POCO Class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1692385"/>
            <a:ext cx="7794625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</a:rPr>
              <a:t>using MongoDB.Bson;</a:t>
            </a:r>
          </a:p>
          <a:p>
            <a:r>
              <a:rPr lang="en-GB" sz="1200" b="1">
                <a:solidFill>
                  <a:srgbClr val="FF0000"/>
                </a:solidFill>
              </a:rPr>
              <a:t>using MongoDB.Bson.Serialization.Attributes;</a:t>
            </a:r>
          </a:p>
          <a:p>
            <a:r>
              <a:rPr lang="en-GB" sz="1200" smtClean="0"/>
              <a:t>…</a:t>
            </a:r>
          </a:p>
          <a:p>
            <a:endParaRPr lang="en-GB" sz="1200"/>
          </a:p>
          <a:p>
            <a:r>
              <a:rPr lang="en-GB" sz="1200" smtClean="0"/>
              <a:t>class </a:t>
            </a:r>
            <a:r>
              <a:rPr lang="en-GB" sz="1200"/>
              <a:t>Person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[BsonId]</a:t>
            </a:r>
          </a:p>
          <a:p>
            <a:r>
              <a:rPr lang="en-GB" sz="1200"/>
              <a:t>    public </a:t>
            </a:r>
            <a:r>
              <a:rPr lang="en-GB" sz="1200" b="1">
                <a:solidFill>
                  <a:srgbClr val="FF0000"/>
                </a:solidFill>
              </a:rPr>
              <a:t>ObjectId</a:t>
            </a:r>
            <a:r>
              <a:rPr lang="en-GB" sz="1200"/>
              <a:t> PersonId { get</a:t>
            </a:r>
            <a:r>
              <a:rPr lang="en-GB" sz="1200" smtClean="0"/>
              <a:t>; </a:t>
            </a:r>
            <a:r>
              <a:rPr lang="en-GB" sz="1200"/>
              <a:t>set;}</a:t>
            </a:r>
          </a:p>
          <a:p>
            <a:endParaRPr lang="en-GB" sz="1200"/>
          </a:p>
          <a:p>
            <a:r>
              <a:rPr lang="en-GB" sz="1200"/>
              <a:t>    public string Name { get; set; }</a:t>
            </a:r>
          </a:p>
          <a:p>
            <a:r>
              <a:rPr lang="en-GB" sz="1200"/>
              <a:t>    public int Age { get; set; }</a:t>
            </a:r>
          </a:p>
          <a:p>
            <a:r>
              <a:rPr lang="en-GB" sz="1200"/>
              <a:t>    public String Gender { get; set; }</a:t>
            </a:r>
          </a:p>
          <a:p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[BsonElement("Langs")]</a:t>
            </a:r>
          </a:p>
          <a:p>
            <a:r>
              <a:rPr lang="en-GB" sz="1200"/>
              <a:t>    public IEnumerable&lt;String&gt; LanguagesSpoken { get; set; }</a:t>
            </a:r>
          </a:p>
          <a:p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[BsonIgnore]</a:t>
            </a:r>
          </a:p>
          <a:p>
            <a:r>
              <a:rPr lang="en-GB" sz="1200"/>
              <a:t>    public DateTime Timestamp { get; set; } = DateTime.Now;</a:t>
            </a:r>
          </a:p>
          <a:p>
            <a:endParaRPr lang="en-GB" sz="1200"/>
          </a:p>
          <a:p>
            <a:r>
              <a:rPr lang="en-GB" sz="1200"/>
              <a:t>    public override string ToString()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return $"[{PersonId}] {Name} Age: {Age</a:t>
            </a:r>
            <a:r>
              <a:rPr lang="en-GB" sz="1200" smtClean="0"/>
              <a:t>} … … …";</a:t>
            </a:r>
            <a:endParaRPr lang="en-GB" sz="1200"/>
          </a:p>
          <a:p>
            <a:r>
              <a:rPr lang="en-GB" sz="1200"/>
              <a:t>    }</a:t>
            </a:r>
          </a:p>
          <a:p>
            <a:r>
              <a:rPr lang="en-GB" sz="1200"/>
              <a:t>}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444896" y="1692385"/>
            <a:ext cx="11657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Person.cs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You can use POCOs with MongoDB collections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Use your POCO as the type parameter, instead of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POCOs with MongoDB Collections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041559"/>
            <a:ext cx="7794625" cy="47096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DemoPocos()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endParaRPr lang="en-GB" sz="1200"/>
          </a:p>
          <a:p>
            <a:r>
              <a:rPr lang="en-GB" sz="1200" b="1" smtClean="0">
                <a:solidFill>
                  <a:srgbClr val="FF0000"/>
                </a:solidFill>
              </a:rPr>
              <a:t>    var </a:t>
            </a:r>
            <a:r>
              <a:rPr lang="en-GB" sz="1200" b="1">
                <a:solidFill>
                  <a:srgbClr val="FF0000"/>
                </a:solidFill>
              </a:rPr>
              <a:t>people = db.GetCollection&lt;Person&gt;("peopleDotNetPocos");</a:t>
            </a:r>
          </a:p>
          <a:p>
            <a:endParaRPr lang="en-GB" sz="1200"/>
          </a:p>
          <a:p>
            <a:r>
              <a:rPr lang="en-GB" sz="1200" b="1" smtClean="0">
                <a:solidFill>
                  <a:srgbClr val="FF0000"/>
                </a:solidFill>
              </a:rPr>
              <a:t>    var </a:t>
            </a:r>
            <a:r>
              <a:rPr lang="en-GB" sz="1200" b="1">
                <a:solidFill>
                  <a:srgbClr val="FF0000"/>
                </a:solidFill>
              </a:rPr>
              <a:t>person1 = new Person</a:t>
            </a:r>
          </a:p>
          <a:p>
            <a:r>
              <a:rPr lang="en-GB" sz="1200" b="1">
                <a:solidFill>
                  <a:srgbClr val="FF0000"/>
                </a:solidFill>
              </a:rPr>
              <a:t>   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Name = "Jayne",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Age = 52,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Gender = "F",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LanguagesSpoken = new List&lt;string&gt; { "English", "French" }</a:t>
            </a:r>
          </a:p>
          <a:p>
            <a:r>
              <a:rPr lang="en-GB" sz="1200" b="1">
                <a:solidFill>
                  <a:srgbClr val="FF0000"/>
                </a:solidFill>
              </a:rPr>
              <a:t>    };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people.InsertOne(person1);</a:t>
            </a:r>
          </a:p>
          <a:p>
            <a:endParaRPr lang="en-GB" sz="1200" smtClean="0"/>
          </a:p>
          <a:p>
            <a:r>
              <a:rPr lang="en-GB" sz="1200"/>
              <a:t> </a:t>
            </a:r>
            <a:r>
              <a:rPr lang="en-GB" sz="1200" smtClean="0"/>
              <a:t>   // Also see demo code, for an example of InsertMany().</a:t>
            </a:r>
          </a:p>
          <a:p>
            <a:r>
              <a:rPr lang="en-GB" sz="1200" smtClean="0"/>
              <a:t>    // …</a:t>
            </a:r>
          </a:p>
          <a:p>
            <a:endParaRPr lang="en-GB" sz="1200"/>
          </a:p>
          <a:p>
            <a:r>
              <a:rPr lang="en-GB" sz="1200" smtClean="0"/>
              <a:t>    </a:t>
            </a:r>
            <a:r>
              <a:rPr lang="en-GB" sz="1200"/>
              <a:t>var list = </a:t>
            </a:r>
            <a:r>
              <a:rPr lang="en-GB" sz="1200" smtClean="0"/>
              <a:t>people.FindSync(</a:t>
            </a:r>
            <a:r>
              <a:rPr lang="en-GB" sz="1200" b="1" smtClean="0">
                <a:solidFill>
                  <a:srgbClr val="FF0000"/>
                </a:solidFill>
              </a:rPr>
              <a:t>FilterDefinition&lt;Person</a:t>
            </a:r>
            <a:r>
              <a:rPr lang="en-GB" sz="1200" b="1">
                <a:solidFill>
                  <a:srgbClr val="FF0000"/>
                </a:solidFill>
              </a:rPr>
              <a:t>&gt;.Empty</a:t>
            </a:r>
            <a:r>
              <a:rPr lang="en-GB" sz="1200"/>
              <a:t>).ToList();</a:t>
            </a:r>
          </a:p>
          <a:p>
            <a:r>
              <a:rPr lang="en-GB" sz="1200" smtClean="0"/>
              <a:t>    </a:t>
            </a:r>
            <a:r>
              <a:rPr lang="en-GB" sz="1200"/>
              <a:t>foreach (var </a:t>
            </a:r>
            <a:r>
              <a:rPr lang="en-GB" sz="1200" smtClean="0"/>
              <a:t>doc in </a:t>
            </a:r>
            <a:r>
              <a:rPr lang="en-GB" sz="1200"/>
              <a:t>list</a:t>
            </a:r>
            <a:r>
              <a:rPr lang="en-GB" sz="1200" smtClean="0"/>
              <a:t>)</a:t>
            </a:r>
          </a:p>
          <a:p>
            <a:r>
              <a:rPr lang="en-GB" sz="1200" smtClean="0"/>
              <a:t>    {</a:t>
            </a:r>
            <a:endParaRPr lang="en-GB" sz="1200"/>
          </a:p>
          <a:p>
            <a:r>
              <a:rPr lang="en-GB" sz="1200"/>
              <a:t>        </a:t>
            </a:r>
            <a:r>
              <a:rPr lang="en-GB" sz="1200" smtClean="0"/>
              <a:t>Console.WriteLine(doc);</a:t>
            </a:r>
            <a:endParaRPr lang="en-GB" sz="1200"/>
          </a:p>
          <a:p>
            <a:r>
              <a:rPr lang="en-GB" sz="1200" smtClean="0"/>
              <a:t>    }</a:t>
            </a:r>
          </a:p>
          <a:p>
            <a:r>
              <a:rPr lang="en-GB" sz="1200" smtClean="0"/>
              <a:t>}</a:t>
            </a:r>
            <a:endParaRPr lang="en-GB" sz="120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335892" y="207033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When you define strongly-typed POCO classes to represent documents, you can query the documents using LINQ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Import this namespace: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</a:rPr>
              <a:t>MongoDB.Driver.Linq</a:t>
            </a:r>
            <a:endParaRPr lang="en-GB" smtClean="0"/>
          </a:p>
          <a:p>
            <a:pPr lvl="1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Call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AsQueryable()</a:t>
            </a:r>
            <a:r>
              <a:rPr lang="en-GB" smtClean="0">
                <a:latin typeface="+mj-lt"/>
                <a:sym typeface="Wingdings" pitchFamily="2" charset="2"/>
              </a:rPr>
              <a:t> on your MongoDB POCO collection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Returns 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IMongoQueryable&lt;T&gt;</a:t>
            </a:r>
            <a:r>
              <a:rPr lang="en-GB" smtClean="0">
                <a:latin typeface="+mj-lt"/>
                <a:sym typeface="Wingdings" pitchFamily="2" charset="2"/>
              </a:rPr>
              <a:t>, which supports LINQ</a:t>
            </a:r>
          </a:p>
          <a:p>
            <a:pPr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LINQ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Here's an example of how to execute LINQ queries on a </a:t>
            </a:r>
            <a:r>
              <a:rPr lang="en-GB">
                <a:sym typeface="Wingdings" pitchFamily="2" charset="2"/>
              </a:rPr>
              <a:t>MongoDB POCO collection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LINQ - Example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069515"/>
            <a:ext cx="7794625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using MongoDB.Driver.Linq;</a:t>
            </a:r>
          </a:p>
          <a:p>
            <a:r>
              <a:rPr lang="en-GB" sz="1200" smtClean="0"/>
              <a:t>…</a:t>
            </a:r>
          </a:p>
          <a:p>
            <a:endParaRPr lang="en-GB" sz="1200"/>
          </a:p>
          <a:p>
            <a:r>
              <a:rPr lang="en-GB" sz="1200" smtClean="0"/>
              <a:t>private </a:t>
            </a:r>
            <a:r>
              <a:rPr lang="en-GB" sz="1200"/>
              <a:t>static void DemoLinq()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endParaRPr lang="en-GB" sz="1200"/>
          </a:p>
          <a:p>
            <a:r>
              <a:rPr lang="en-GB" sz="1200" smtClean="0"/>
              <a:t>    var </a:t>
            </a:r>
            <a:r>
              <a:rPr lang="en-GB" sz="1200"/>
              <a:t>people = db.GetCollection&lt;Person&gt;("peopleDotNetPocos");</a:t>
            </a:r>
          </a:p>
          <a:p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var query = from p in people.AsQueryable()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</a:t>
            </a:r>
            <a:r>
              <a:rPr lang="en-GB" sz="1200" b="1" smtClean="0">
                <a:solidFill>
                  <a:srgbClr val="FF0000"/>
                </a:solidFill>
              </a:rPr>
              <a:t>    where </a:t>
            </a:r>
            <a:r>
              <a:rPr lang="en-GB" sz="1200" b="1">
                <a:solidFill>
                  <a:srgbClr val="FF0000"/>
                </a:solidFill>
              </a:rPr>
              <a:t>p.Age &lt; 20 || p.Age &gt; 30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</a:t>
            </a:r>
            <a:r>
              <a:rPr lang="en-GB" sz="1200" b="1" smtClean="0">
                <a:solidFill>
                  <a:srgbClr val="FF0000"/>
                </a:solidFill>
              </a:rPr>
              <a:t>    orderby </a:t>
            </a:r>
            <a:r>
              <a:rPr lang="en-GB" sz="1200" b="1">
                <a:solidFill>
                  <a:srgbClr val="FF0000"/>
                </a:solidFill>
              </a:rPr>
              <a:t>p.Age descending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</a:t>
            </a:r>
            <a:r>
              <a:rPr lang="en-GB" sz="1200" b="1" smtClean="0">
                <a:solidFill>
                  <a:srgbClr val="FF0000"/>
                </a:solidFill>
              </a:rPr>
              <a:t>    select </a:t>
            </a:r>
            <a:r>
              <a:rPr lang="en-GB" sz="1200" b="1">
                <a:solidFill>
                  <a:srgbClr val="FF0000"/>
                </a:solidFill>
              </a:rPr>
              <a:t>new { p.Name, p.Age };</a:t>
            </a:r>
          </a:p>
          <a:p>
            <a:endParaRPr lang="en-GB" sz="1200"/>
          </a:p>
          <a:p>
            <a:r>
              <a:rPr lang="en-GB" sz="1200" smtClean="0"/>
              <a:t>    Console.WriteLine</a:t>
            </a:r>
            <a:r>
              <a:rPr lang="en-GB" sz="1200"/>
              <a:t>("Matching Person objects:");</a:t>
            </a:r>
          </a:p>
          <a:p>
            <a:r>
              <a:rPr lang="en-GB" sz="1200"/>
              <a:t>    foreach (var doc in query)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Console.WriteLine(doc);</a:t>
            </a:r>
          </a:p>
          <a:p>
            <a:r>
              <a:rPr lang="en-GB" sz="1200"/>
              <a:t>    }</a:t>
            </a:r>
          </a:p>
          <a:p>
            <a:r>
              <a:rPr lang="en-GB" sz="1200"/>
              <a:t>}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335892" y="2070997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25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You can use </a:t>
            </a:r>
            <a:r>
              <a:rPr lang="en-GB" smtClean="0">
                <a:sym typeface="Wingdings" pitchFamily="2" charset="2"/>
              </a:rPr>
              <a:t>.NET to </a:t>
            </a:r>
            <a:r>
              <a:rPr lang="en-GB">
                <a:sym typeface="Wingdings" pitchFamily="2" charset="2"/>
              </a:rPr>
              <a:t>access MongoDB </a:t>
            </a:r>
            <a:r>
              <a:rPr lang="en-GB" smtClean="0">
                <a:sym typeface="Wingdings" pitchFamily="2" charset="2"/>
              </a:rPr>
              <a:t>databases, via the following 3 NuGet packages…</a:t>
            </a:r>
            <a:endParaRPr lang="en-GB">
              <a:sym typeface="Wingdings" pitchFamily="2" charset="2"/>
            </a:endParaRPr>
          </a:p>
          <a:p>
            <a:pPr lvl="2" eaLnBrk="1" hangingPunct="1"/>
            <a:endParaRPr lang="en-GB">
              <a:sym typeface="Wingdings" pitchFamily="2" charset="2"/>
            </a:endParaRPr>
          </a:p>
          <a:p>
            <a:r>
              <a:rPr lang="en-GB" smtClean="0">
                <a:latin typeface="Lucida Console" panose="020B0609040504020204" pitchFamily="49" charset="0"/>
              </a:rPr>
              <a:t>MongoDB.Bson</a:t>
            </a:r>
          </a:p>
          <a:p>
            <a:pPr lvl="1"/>
            <a:r>
              <a:rPr lang="en-GB" smtClean="0"/>
              <a:t>Handles conversions </a:t>
            </a:r>
            <a:r>
              <a:rPr lang="en-GB"/>
              <a:t>of </a:t>
            </a:r>
            <a:r>
              <a:rPr lang="en-GB" smtClean="0"/>
              <a:t>.NET classes to/from BSON</a:t>
            </a:r>
            <a:endParaRPr lang="en-GB"/>
          </a:p>
          <a:p>
            <a:pPr lvl="2"/>
            <a:endParaRPr lang="en-GB" smtClean="0"/>
          </a:p>
          <a:p>
            <a:r>
              <a:rPr lang="en-GB" smtClean="0">
                <a:latin typeface="Lucida Console" panose="020B0609040504020204" pitchFamily="49" charset="0"/>
              </a:rPr>
              <a:t>MongoDB.Driver.Core</a:t>
            </a:r>
          </a:p>
          <a:p>
            <a:pPr lvl="1"/>
            <a:r>
              <a:rPr lang="en-GB" smtClean="0"/>
              <a:t>The actual MongoDB driver</a:t>
            </a:r>
          </a:p>
          <a:p>
            <a:pPr lvl="1"/>
            <a:r>
              <a:rPr lang="en-GB"/>
              <a:t>H</a:t>
            </a:r>
            <a:r>
              <a:rPr lang="en-GB" smtClean="0"/>
              <a:t>andles connections/communications with a MongoDB instance</a:t>
            </a:r>
          </a:p>
          <a:p>
            <a:pPr lvl="2"/>
            <a:endParaRPr lang="en-GB" smtClean="0"/>
          </a:p>
          <a:p>
            <a:r>
              <a:rPr lang="en-GB" smtClean="0">
                <a:latin typeface="Lucida Console" panose="020B0609040504020204" pitchFamily="49" charset="0"/>
              </a:rPr>
              <a:t>MongoDB.Driver</a:t>
            </a:r>
          </a:p>
          <a:p>
            <a:pPr lvl="1"/>
            <a:r>
              <a:rPr lang="en-GB" smtClean="0"/>
              <a:t>Provides an easy-to-use API on top of the core component driver</a:t>
            </a:r>
          </a:p>
          <a:p>
            <a:pPr lvl="1"/>
            <a:r>
              <a:rPr lang="en-GB" smtClean="0"/>
              <a:t>Synchronous and asynchronous </a:t>
            </a:r>
            <a:r>
              <a:rPr lang="en-GB"/>
              <a:t>methods </a:t>
            </a:r>
            <a:endParaRPr lang="en-GB" smtClean="0"/>
          </a:p>
          <a:p>
            <a:pPr lvl="1"/>
            <a:r>
              <a:rPr lang="en-GB" smtClean="0"/>
              <a:t>Also supports LINQ queries, very cool!</a:t>
            </a:r>
            <a:endParaRPr lang="en-GB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Just install the </a:t>
            </a:r>
            <a:r>
              <a:rPr lang="en-GB" smtClean="0">
                <a:latin typeface="Lucida Console" panose="020B0609040504020204" pitchFamily="49" charset="0"/>
              </a:rPr>
              <a:t>MongoDB.Driver</a:t>
            </a:r>
            <a:r>
              <a:rPr lang="en-GB" smtClean="0">
                <a:latin typeface="+mj-lt"/>
              </a:rPr>
              <a:t> package </a:t>
            </a:r>
          </a:p>
          <a:p>
            <a:pPr lvl="1" eaLnBrk="1" hangingPunct="1"/>
            <a:r>
              <a:rPr lang="en-GB" smtClean="0">
                <a:latin typeface="+mj-lt"/>
                <a:sym typeface="Wingdings" pitchFamily="2" charset="2"/>
              </a:rPr>
              <a:t>It depends on </a:t>
            </a:r>
            <a:r>
              <a:rPr lang="en-GB" smtClean="0">
                <a:latin typeface="Lucida Console" panose="020B0609040504020204" pitchFamily="49" charset="0"/>
              </a:rPr>
              <a:t>MongoDB.Driver.Core</a:t>
            </a:r>
            <a:r>
              <a:rPr lang="en-GB" smtClean="0">
                <a:latin typeface="+mj-lt"/>
              </a:rPr>
              <a:t> and </a:t>
            </a:r>
            <a:r>
              <a:rPr lang="en-GB" smtClean="0">
                <a:latin typeface="Lucida Console" panose="020B0609040504020204" pitchFamily="49" charset="0"/>
              </a:rPr>
              <a:t>MongoDB.Bson</a:t>
            </a:r>
          </a:p>
          <a:p>
            <a:pPr lvl="1" eaLnBrk="1" hangingPunct="1"/>
            <a:r>
              <a:rPr lang="en-GB" smtClean="0">
                <a:latin typeface="+mj-lt"/>
              </a:rPr>
              <a:t>So these other 2 packages will also be installed automatically</a:t>
            </a: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smtClean="0">
                <a:latin typeface="+mj-lt"/>
                <a:sym typeface="Wingdings" pitchFamily="2" charset="2"/>
              </a:rPr>
              <a:t>Example</a:t>
            </a:r>
          </a:p>
          <a:p>
            <a:pPr lvl="1" eaLnBrk="1" hangingPunct="1"/>
            <a:r>
              <a:rPr lang="en-GB" smtClean="0">
                <a:latin typeface="+mj-lt"/>
                <a:sym typeface="Wingdings" pitchFamily="2" charset="2"/>
              </a:rPr>
              <a:t>See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DemoApp</a:t>
            </a:r>
            <a:r>
              <a:rPr lang="en-GB" smtClean="0">
                <a:latin typeface="+mj-lt"/>
                <a:sym typeface="Wingdings" pitchFamily="2" charset="2"/>
              </a:rPr>
              <a:t> project 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Installing NuGet Packages for MongoDB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4" y="3760774"/>
            <a:ext cx="83153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see the installed assemblies in the project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This screenshot is the .NET Core demo app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It's </a:t>
            </a:r>
            <a:r>
              <a:rPr lang="en-GB">
                <a:sym typeface="Wingdings" pitchFamily="2" charset="2"/>
              </a:rPr>
              <a:t>also possible to do all this in </a:t>
            </a:r>
            <a:r>
              <a:rPr lang="en-GB" smtClean="0">
                <a:sym typeface="Wingdings" pitchFamily="2" charset="2"/>
              </a:rPr>
              <a:t>the full .NET Framework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See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05-MongoDB-DotNet</a:t>
            </a:r>
            <a:r>
              <a:rPr lang="en-GB" smtClean="0">
                <a:sym typeface="Wingdings" pitchFamily="2" charset="2"/>
              </a:rPr>
              <a:t> demo folder</a:t>
            </a:r>
            <a:endParaRPr lang="en-GB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Reviewing Installed Assemblies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6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95" y="2075943"/>
            <a:ext cx="4716855" cy="31375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MongoDB .NET API </a:t>
            </a:r>
            <a:r>
              <a:rPr lang="en-GB">
                <a:sym typeface="Wingdings" pitchFamily="2" charset="2"/>
              </a:rPr>
              <a:t>is </a:t>
            </a:r>
            <a:r>
              <a:rPr lang="en-GB" smtClean="0">
                <a:sym typeface="Wingdings" pitchFamily="2" charset="2"/>
              </a:rPr>
              <a:t>similar to the MongoDB JS API, but it's statically typed. For details, see: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http://mongodb.github.io/mongo-csharp-driver/2.6/apidocs/html/</a:t>
            </a:r>
            <a:br>
              <a:rPr lang="en-GB" smtClean="0">
                <a:sym typeface="Wingdings" pitchFamily="2" charset="2"/>
              </a:rPr>
            </a:br>
            <a:r>
              <a:rPr lang="en-GB" smtClean="0">
                <a:sym typeface="Wingdings" pitchFamily="2" charset="2"/>
              </a:rPr>
              <a:t>R_Project_CSharpDriverDocs.htm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MongoDB .NET Driver API </a:t>
            </a:r>
            <a:r>
              <a:rPr lang="en-GB" sz="3400" smtClean="0"/>
              <a:t>Documentation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5" y="2741879"/>
            <a:ext cx="7630352" cy="380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Assume you already have a MongoDB instance running</a:t>
            </a:r>
          </a:p>
          <a:p>
            <a:pPr lvl="1"/>
            <a:r>
              <a:rPr lang="en-GB" smtClean="0"/>
              <a:t>E.g. by running </a:t>
            </a:r>
            <a:r>
              <a:rPr lang="en-GB" smtClean="0">
                <a:latin typeface="Lucida Console" panose="020B0609040504020204" pitchFamily="49" charset="0"/>
              </a:rPr>
              <a:t>mongod.exe</a:t>
            </a:r>
            <a:r>
              <a:rPr lang="en-GB" smtClean="0"/>
              <a:t>, as discussed in earlier chapters</a:t>
            </a:r>
          </a:p>
          <a:p>
            <a:pPr lvl="1"/>
            <a:endParaRPr lang="en-GB"/>
          </a:p>
          <a:p>
            <a:r>
              <a:rPr lang="en-GB" smtClean="0"/>
              <a:t>You can connect to the MongoDB instance in .NET</a:t>
            </a:r>
          </a:p>
          <a:p>
            <a:pPr lvl="1"/>
            <a:r>
              <a:rPr lang="en-GB" smtClean="0"/>
              <a:t>Via the </a:t>
            </a:r>
            <a:r>
              <a:rPr lang="en-GB" smtClean="0">
                <a:latin typeface="Lucida Console" panose="020B0609040504020204" pitchFamily="49" charset="0"/>
              </a:rPr>
              <a:t>MongoClient</a:t>
            </a:r>
            <a:r>
              <a:rPr lang="en-GB" smtClean="0">
                <a:latin typeface="+mj-lt"/>
              </a:rPr>
              <a:t> class</a:t>
            </a:r>
          </a:p>
          <a:p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Connecting to a MongoDB Instance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73919"/>
            <a:ext cx="7794625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</a:rPr>
              <a:t>using MongoDB.Driver;</a:t>
            </a:r>
          </a:p>
          <a:p>
            <a:r>
              <a:rPr lang="en-GB" sz="1200" smtClean="0"/>
              <a:t>…</a:t>
            </a:r>
          </a:p>
          <a:p>
            <a:endParaRPr lang="en-GB" sz="1200" smtClean="0"/>
          </a:p>
          <a:p>
            <a:r>
              <a:rPr lang="en-GB" sz="1200" smtClean="0"/>
              <a:t>private </a:t>
            </a:r>
            <a:r>
              <a:rPr lang="en-GB" sz="1200"/>
              <a:t>static void DemoConnect()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// Connect to MongoDB instance on the default host and port.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client1 = new MongoClient();</a:t>
            </a:r>
          </a:p>
          <a:p>
            <a:endParaRPr lang="en-GB" sz="1200"/>
          </a:p>
          <a:p>
            <a:r>
              <a:rPr lang="en-GB" sz="1200"/>
              <a:t>    // Or connect to a specific host and port via a connection string.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client2 = new MongoClient("mongodb://localhost:27017");</a:t>
            </a:r>
          </a:p>
          <a:p>
            <a:endParaRPr lang="en-GB" sz="1200"/>
          </a:p>
          <a:p>
            <a:r>
              <a:rPr lang="en-GB" sz="1200"/>
              <a:t>    // Or connect to a specific host and port via a URL.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client3 = new MongoClient(MongoUrl.Create("mongodb://localhost:27017"));</a:t>
            </a:r>
          </a:p>
          <a:p>
            <a:endParaRPr lang="en-GB" sz="1200"/>
          </a:p>
          <a:p>
            <a:r>
              <a:rPr lang="en-GB" sz="1200"/>
              <a:t>    Console.WriteLine("client1: {0}", client1);</a:t>
            </a:r>
          </a:p>
          <a:p>
            <a:r>
              <a:rPr lang="en-GB" sz="1200"/>
              <a:t>    Console.WriteLine("client2: {0}", client2);</a:t>
            </a:r>
          </a:p>
          <a:p>
            <a:r>
              <a:rPr lang="en-GB" sz="1200"/>
              <a:t>    Console.WriteLine("client3: {0}", client3);</a:t>
            </a:r>
          </a:p>
          <a:p>
            <a:r>
              <a:rPr lang="en-GB" sz="1200"/>
              <a:t>}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35892" y="328932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.NET languages are statically typed (unlike JS or Python)</a:t>
            </a:r>
          </a:p>
          <a:p>
            <a:pPr lvl="1"/>
            <a:r>
              <a:rPr lang="en-GB" smtClean="0"/>
              <a:t>You must use strongly typed methods/properties to get artifacts </a:t>
            </a:r>
          </a:p>
          <a:p>
            <a:pPr lvl="1"/>
            <a:r>
              <a:rPr lang="en-GB" smtClean="0"/>
              <a:t>E.g. call </a:t>
            </a:r>
            <a:r>
              <a:rPr lang="en-GB" smtClean="0">
                <a:latin typeface="Lucida Console" panose="020B0609040504020204" pitchFamily="49" charset="0"/>
              </a:rPr>
              <a:t>ListDatabases()</a:t>
            </a:r>
            <a:r>
              <a:rPr lang="en-GB" smtClean="0"/>
              <a:t> to get all the databases</a:t>
            </a:r>
          </a:p>
          <a:p>
            <a:pPr lvl="1"/>
            <a:r>
              <a:rPr lang="en-GB" smtClean="0"/>
              <a:t>E.g. call </a:t>
            </a:r>
            <a:r>
              <a:rPr lang="en-GB" smtClean="0">
                <a:latin typeface="Lucida Console" panose="020B0609040504020204" pitchFamily="49" charset="0"/>
              </a:rPr>
              <a:t>GetDatabase(name)</a:t>
            </a:r>
            <a:r>
              <a:rPr lang="en-GB" smtClean="0"/>
              <a:t> to get a particular database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a Handle to a Database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816298"/>
            <a:ext cx="7794625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private </a:t>
            </a:r>
            <a:r>
              <a:rPr lang="en-GB" sz="1200"/>
              <a:t>static void DemoDatabases()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endParaRPr lang="en-GB" sz="1200"/>
          </a:p>
          <a:p>
            <a:r>
              <a:rPr lang="en-GB" sz="1200" smtClean="0"/>
              <a:t>    // </a:t>
            </a:r>
            <a:r>
              <a:rPr lang="en-GB" sz="1200"/>
              <a:t>Get a list of all the databases.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</a:t>
            </a:r>
            <a:r>
              <a:rPr lang="en-GB" sz="1200" b="1">
                <a:solidFill>
                  <a:srgbClr val="FF0000"/>
                </a:solidFill>
              </a:rPr>
              <a:t>databases = client.ListDatabases().ToList();</a:t>
            </a:r>
          </a:p>
          <a:p>
            <a:r>
              <a:rPr lang="en-GB" sz="1200" smtClean="0"/>
              <a:t>    Console.WriteLine</a:t>
            </a:r>
            <a:r>
              <a:rPr lang="en-GB" sz="1200"/>
              <a:t>("Database names:");</a:t>
            </a:r>
          </a:p>
          <a:p>
            <a:r>
              <a:rPr lang="en-GB" sz="1200" smtClean="0"/>
              <a:t>    foreach </a:t>
            </a:r>
            <a:r>
              <a:rPr lang="en-GB" sz="1200"/>
              <a:t>(var database in databases)</a:t>
            </a:r>
          </a:p>
          <a:p>
            <a:r>
              <a:rPr lang="en-GB" sz="1200" smtClean="0"/>
              <a:t>    {</a:t>
            </a:r>
            <a:endParaRPr lang="en-GB" sz="1200"/>
          </a:p>
          <a:p>
            <a:r>
              <a:rPr lang="en-GB" sz="1200"/>
              <a:t>    </a:t>
            </a:r>
            <a:r>
              <a:rPr lang="en-GB" sz="1200" smtClean="0"/>
              <a:t>    Console.WriteLine</a:t>
            </a:r>
            <a:r>
              <a:rPr lang="en-GB" sz="1200"/>
              <a:t>("\t{0}", database);</a:t>
            </a:r>
          </a:p>
          <a:p>
            <a:r>
              <a:rPr lang="en-GB" sz="1200" smtClean="0"/>
              <a:t>    }</a:t>
            </a:r>
            <a:endParaRPr lang="en-GB" sz="1200"/>
          </a:p>
          <a:p>
            <a:endParaRPr lang="en-GB" sz="1200"/>
          </a:p>
          <a:p>
            <a:r>
              <a:rPr lang="en-GB" sz="1200"/>
              <a:t>    // Get the "test" database.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testDb = client.GetDatabase("test");</a:t>
            </a:r>
          </a:p>
          <a:p>
            <a:r>
              <a:rPr lang="en-GB" sz="1200"/>
              <a:t>    Console.WriteLine("testDb database namespace: {0}", </a:t>
            </a:r>
            <a:r>
              <a:rPr lang="en-GB" sz="1200" b="1">
                <a:solidFill>
                  <a:srgbClr val="FF0000"/>
                </a:solidFill>
              </a:rPr>
              <a:t>testDb.DatabaseNamespace</a:t>
            </a:r>
            <a:r>
              <a:rPr lang="en-GB" sz="1200"/>
              <a:t>);</a:t>
            </a:r>
          </a:p>
          <a:p>
            <a:r>
              <a:rPr lang="en-GB" sz="1200"/>
              <a:t>}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335892" y="2844233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18928</TotalTime>
  <Words>3310</Words>
  <Application>Microsoft Office PowerPoint</Application>
  <PresentationFormat>On-screen Show (4:3)</PresentationFormat>
  <Paragraphs>639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1_Blends</vt:lpstr>
      <vt:lpstr>MongoDB Development in .NET Core</vt:lpstr>
      <vt:lpstr>Contents</vt:lpstr>
      <vt:lpstr>1. MongoDB .NET Essentials</vt:lpstr>
      <vt:lpstr>Overview</vt:lpstr>
      <vt:lpstr>Installing NuGet Packages for MongoDB</vt:lpstr>
      <vt:lpstr>Reviewing Installed Assemblies</vt:lpstr>
      <vt:lpstr>MongoDB .NET Driver API Documentation</vt:lpstr>
      <vt:lpstr>Connecting to a MongoDB Instance</vt:lpstr>
      <vt:lpstr>Getting a Handle to a Database</vt:lpstr>
      <vt:lpstr>Getting a Collection</vt:lpstr>
      <vt:lpstr>MongoDB Documents in .NET (1 of 2)</vt:lpstr>
      <vt:lpstr>MongoDB Documents in .NET (2 of 2)</vt:lpstr>
      <vt:lpstr>2. CRUD Operations</vt:lpstr>
      <vt:lpstr>Overview</vt:lpstr>
      <vt:lpstr>Creating Documents</vt:lpstr>
      <vt:lpstr>Reading Documents - Overview</vt:lpstr>
      <vt:lpstr>Reading Documents - Read All Documents</vt:lpstr>
      <vt:lpstr>Reading Documents - Filtering (1 of 3)</vt:lpstr>
      <vt:lpstr>Reading Documents - Filtering (2 of 3)</vt:lpstr>
      <vt:lpstr>Reading Documents - Filtering (3 of 3)</vt:lpstr>
      <vt:lpstr>Reading Documents - Specifying Options</vt:lpstr>
      <vt:lpstr>Reading Documents - Fluent API (1 of 2)</vt:lpstr>
      <vt:lpstr>Reading Documents - Fluent API (2 of 2)</vt:lpstr>
      <vt:lpstr>Updating Documents - Overview</vt:lpstr>
      <vt:lpstr>Updating Documents - Example</vt:lpstr>
      <vt:lpstr>Deleting Documents - Overview</vt:lpstr>
      <vt:lpstr>Updating Documents - Example</vt:lpstr>
      <vt:lpstr>3. Working with POCOs</vt:lpstr>
      <vt:lpstr>Overview</vt:lpstr>
      <vt:lpstr>Defining a POCO Class (1 of 2)</vt:lpstr>
      <vt:lpstr>Defining a POCO Class (2 of 2)</vt:lpstr>
      <vt:lpstr>Using POCOs with MongoDB Collections</vt:lpstr>
      <vt:lpstr>Using LINQ - Overview</vt:lpstr>
      <vt:lpstr>Using LINQ - Example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595</cp:revision>
  <dcterms:created xsi:type="dcterms:W3CDTF">2002-05-03T12:27:39Z</dcterms:created>
  <dcterms:modified xsi:type="dcterms:W3CDTF">2018-07-20T16:16:37Z</dcterms:modified>
</cp:coreProperties>
</file>