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68" r:id="rId16"/>
    <p:sldId id="272" r:id="rId17"/>
    <p:sldId id="273" r:id="rId18"/>
    <p:sldId id="27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1" roundtripDataSignature="AMtx7mjC87TZ+Sh5mpbatRK0HnaN6hdD2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etong Ly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7CB373-E6CD-4CFF-AF02-1F6AFEBFE46E}">
  <a:tblStyle styleId="{5E7CB373-E6CD-4CFF-AF02-1F6AFEBFE46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271D32-1433-4C58-BD53-A5119900B7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94663"/>
  </p:normalViewPr>
  <p:slideViewPr>
    <p:cSldViewPr snapToGrid="0">
      <p:cViewPr varScale="1">
        <p:scale>
          <a:sx n="116" d="100"/>
          <a:sy n="116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4-17T20:46:18.016" idx="1">
    <p:pos x="10" y="10"/>
    <p:text>Plant instead of Fly Ash weight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GdZqviM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4729F-3204-4023-BEEA-437BC772B4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5D2184-281C-4FC5-A321-0664AC9ADE29}">
      <dgm:prSet phldrT="[Text]"/>
      <dgm:spPr/>
      <dgm:t>
        <a:bodyPr/>
        <a:lstStyle/>
        <a:p>
          <a:r>
            <a:rPr lang="en-US" altLang="zh-CN" dirty="0"/>
            <a:t>Low 50%</a:t>
          </a:r>
          <a:endParaRPr lang="en-US" dirty="0"/>
        </a:p>
      </dgm:t>
    </dgm:pt>
    <dgm:pt modelId="{3A149909-4471-43B7-B394-6EAA559A2EA0}" type="parTrans" cxnId="{F8307203-CDE9-4695-AF2B-772BE8C84DAF}">
      <dgm:prSet/>
      <dgm:spPr/>
      <dgm:t>
        <a:bodyPr/>
        <a:lstStyle/>
        <a:p>
          <a:endParaRPr lang="en-US"/>
        </a:p>
      </dgm:t>
    </dgm:pt>
    <dgm:pt modelId="{C79221A3-CE4A-47AA-A993-358272AA6BEB}" type="sibTrans" cxnId="{F8307203-CDE9-4695-AF2B-772BE8C84DAF}">
      <dgm:prSet/>
      <dgm:spPr/>
      <dgm:t>
        <a:bodyPr/>
        <a:lstStyle/>
        <a:p>
          <a:endParaRPr lang="en-US"/>
        </a:p>
      </dgm:t>
    </dgm:pt>
    <dgm:pt modelId="{FA8C5069-F028-4626-85E4-988305230A2F}">
      <dgm:prSet phldrT="[Text]"/>
      <dgm:spPr/>
      <dgm:t>
        <a:bodyPr/>
        <a:lstStyle/>
        <a:p>
          <a:r>
            <a:rPr lang="en-US" altLang="zh-CN" dirty="0"/>
            <a:t>High 50%</a:t>
          </a:r>
          <a:endParaRPr lang="en-US" dirty="0"/>
        </a:p>
      </dgm:t>
    </dgm:pt>
    <dgm:pt modelId="{5D1D5562-586A-482C-80C4-A8F5CE19880C}" type="parTrans" cxnId="{C8B3824D-B3F7-4F97-965C-CE88006277EB}">
      <dgm:prSet/>
      <dgm:spPr/>
      <dgm:t>
        <a:bodyPr/>
        <a:lstStyle/>
        <a:p>
          <a:endParaRPr lang="en-US"/>
        </a:p>
      </dgm:t>
    </dgm:pt>
    <dgm:pt modelId="{0BAE060C-160D-4AC7-9746-D9BC15954FF8}" type="sibTrans" cxnId="{C8B3824D-B3F7-4F97-965C-CE88006277EB}">
      <dgm:prSet/>
      <dgm:spPr/>
      <dgm:t>
        <a:bodyPr/>
        <a:lstStyle/>
        <a:p>
          <a:endParaRPr lang="en-US"/>
        </a:p>
      </dgm:t>
    </dgm:pt>
    <dgm:pt modelId="{F5E93CC3-A3D8-442D-A7BB-03730617AF2C}" type="pres">
      <dgm:prSet presAssocID="{5744729F-3204-4023-BEEA-437BC772B421}" presName="linear" presStyleCnt="0">
        <dgm:presLayoutVars>
          <dgm:animLvl val="lvl"/>
          <dgm:resizeHandles val="exact"/>
        </dgm:presLayoutVars>
      </dgm:prSet>
      <dgm:spPr/>
    </dgm:pt>
    <dgm:pt modelId="{765832B9-041E-4FD0-9A17-5941D931E93B}" type="pres">
      <dgm:prSet presAssocID="{8C5D2184-281C-4FC5-A321-0664AC9ADE29}" presName="parentText" presStyleLbl="node1" presStyleIdx="0" presStyleCnt="2" custLinFactNeighborX="1149" custLinFactNeighborY="-87516">
        <dgm:presLayoutVars>
          <dgm:chMax val="0"/>
          <dgm:bulletEnabled val="1"/>
        </dgm:presLayoutVars>
      </dgm:prSet>
      <dgm:spPr/>
    </dgm:pt>
    <dgm:pt modelId="{DB5189FB-4BC0-48D1-A11D-167D896D6E41}" type="pres">
      <dgm:prSet presAssocID="{C79221A3-CE4A-47AA-A993-358272AA6BEB}" presName="spacer" presStyleCnt="0"/>
      <dgm:spPr/>
    </dgm:pt>
    <dgm:pt modelId="{556196B0-DF69-4D0B-8826-43DB7B2D92A2}" type="pres">
      <dgm:prSet presAssocID="{FA8C5069-F028-4626-85E4-988305230A2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8307203-CDE9-4695-AF2B-772BE8C84DAF}" srcId="{5744729F-3204-4023-BEEA-437BC772B421}" destId="{8C5D2184-281C-4FC5-A321-0664AC9ADE29}" srcOrd="0" destOrd="0" parTransId="{3A149909-4471-43B7-B394-6EAA559A2EA0}" sibTransId="{C79221A3-CE4A-47AA-A993-358272AA6BEB}"/>
    <dgm:cxn modelId="{29043620-80D2-4977-97E3-A6A14C6138F6}" type="presOf" srcId="{5744729F-3204-4023-BEEA-437BC772B421}" destId="{F5E93CC3-A3D8-442D-A7BB-03730617AF2C}" srcOrd="0" destOrd="0" presId="urn:microsoft.com/office/officeart/2005/8/layout/vList2"/>
    <dgm:cxn modelId="{C8B3824D-B3F7-4F97-965C-CE88006277EB}" srcId="{5744729F-3204-4023-BEEA-437BC772B421}" destId="{FA8C5069-F028-4626-85E4-988305230A2F}" srcOrd="1" destOrd="0" parTransId="{5D1D5562-586A-482C-80C4-A8F5CE19880C}" sibTransId="{0BAE060C-160D-4AC7-9746-D9BC15954FF8}"/>
    <dgm:cxn modelId="{56D6D8D1-A5F4-4967-A5A7-74EFCD540456}" type="presOf" srcId="{8C5D2184-281C-4FC5-A321-0664AC9ADE29}" destId="{765832B9-041E-4FD0-9A17-5941D931E93B}" srcOrd="0" destOrd="0" presId="urn:microsoft.com/office/officeart/2005/8/layout/vList2"/>
    <dgm:cxn modelId="{8F45ACE8-5C2E-4E00-81BD-F007A815EBCC}" type="presOf" srcId="{FA8C5069-F028-4626-85E4-988305230A2F}" destId="{556196B0-DF69-4D0B-8826-43DB7B2D92A2}" srcOrd="0" destOrd="0" presId="urn:microsoft.com/office/officeart/2005/8/layout/vList2"/>
    <dgm:cxn modelId="{0C0726FF-DE3B-4C4F-AC36-E025A38FE3E0}" type="presParOf" srcId="{F5E93CC3-A3D8-442D-A7BB-03730617AF2C}" destId="{765832B9-041E-4FD0-9A17-5941D931E93B}" srcOrd="0" destOrd="0" presId="urn:microsoft.com/office/officeart/2005/8/layout/vList2"/>
    <dgm:cxn modelId="{48B16CA9-F49F-44F1-A611-EAEF2C1D0E44}" type="presParOf" srcId="{F5E93CC3-A3D8-442D-A7BB-03730617AF2C}" destId="{DB5189FB-4BC0-48D1-A11D-167D896D6E41}" srcOrd="1" destOrd="0" presId="urn:microsoft.com/office/officeart/2005/8/layout/vList2"/>
    <dgm:cxn modelId="{CEF21A29-1D5A-4622-9427-0DCE7EAF8293}" type="presParOf" srcId="{F5E93CC3-A3D8-442D-A7BB-03730617AF2C}" destId="{556196B0-DF69-4D0B-8826-43DB7B2D92A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44729F-3204-4023-BEEA-437BC772B4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5D2184-281C-4FC5-A321-0664AC9ADE29}">
      <dgm:prSet phldrT="[Text]"/>
      <dgm:spPr/>
      <dgm:t>
        <a:bodyPr/>
        <a:lstStyle/>
        <a:p>
          <a:r>
            <a:rPr lang="en-US" altLang="zh-CN" dirty="0"/>
            <a:t>Low 80%</a:t>
          </a:r>
          <a:endParaRPr lang="en-US" dirty="0"/>
        </a:p>
      </dgm:t>
    </dgm:pt>
    <dgm:pt modelId="{3A149909-4471-43B7-B394-6EAA559A2EA0}" type="parTrans" cxnId="{F8307203-CDE9-4695-AF2B-772BE8C84DAF}">
      <dgm:prSet/>
      <dgm:spPr/>
      <dgm:t>
        <a:bodyPr/>
        <a:lstStyle/>
        <a:p>
          <a:endParaRPr lang="en-US"/>
        </a:p>
      </dgm:t>
    </dgm:pt>
    <dgm:pt modelId="{C79221A3-CE4A-47AA-A993-358272AA6BEB}" type="sibTrans" cxnId="{F8307203-CDE9-4695-AF2B-772BE8C84DAF}">
      <dgm:prSet/>
      <dgm:spPr/>
      <dgm:t>
        <a:bodyPr/>
        <a:lstStyle/>
        <a:p>
          <a:endParaRPr lang="en-US"/>
        </a:p>
      </dgm:t>
    </dgm:pt>
    <dgm:pt modelId="{FA8C5069-F028-4626-85E4-988305230A2F}">
      <dgm:prSet phldrT="[Text]"/>
      <dgm:spPr/>
      <dgm:t>
        <a:bodyPr/>
        <a:lstStyle/>
        <a:p>
          <a:r>
            <a:rPr lang="en-US" altLang="zh-CN" dirty="0"/>
            <a:t>High 20%</a:t>
          </a:r>
          <a:endParaRPr lang="en-US" dirty="0"/>
        </a:p>
      </dgm:t>
    </dgm:pt>
    <dgm:pt modelId="{5D1D5562-586A-482C-80C4-A8F5CE19880C}" type="parTrans" cxnId="{C8B3824D-B3F7-4F97-965C-CE88006277EB}">
      <dgm:prSet/>
      <dgm:spPr/>
      <dgm:t>
        <a:bodyPr/>
        <a:lstStyle/>
        <a:p>
          <a:endParaRPr lang="en-US"/>
        </a:p>
      </dgm:t>
    </dgm:pt>
    <dgm:pt modelId="{0BAE060C-160D-4AC7-9746-D9BC15954FF8}" type="sibTrans" cxnId="{C8B3824D-B3F7-4F97-965C-CE88006277EB}">
      <dgm:prSet/>
      <dgm:spPr/>
      <dgm:t>
        <a:bodyPr/>
        <a:lstStyle/>
        <a:p>
          <a:endParaRPr lang="en-US"/>
        </a:p>
      </dgm:t>
    </dgm:pt>
    <dgm:pt modelId="{F5E93CC3-A3D8-442D-A7BB-03730617AF2C}" type="pres">
      <dgm:prSet presAssocID="{5744729F-3204-4023-BEEA-437BC772B421}" presName="linear" presStyleCnt="0">
        <dgm:presLayoutVars>
          <dgm:animLvl val="lvl"/>
          <dgm:resizeHandles val="exact"/>
        </dgm:presLayoutVars>
      </dgm:prSet>
      <dgm:spPr/>
    </dgm:pt>
    <dgm:pt modelId="{765832B9-041E-4FD0-9A17-5941D931E93B}" type="pres">
      <dgm:prSet presAssocID="{8C5D2184-281C-4FC5-A321-0664AC9ADE29}" presName="parentText" presStyleLbl="node1" presStyleIdx="0" presStyleCnt="2" custLinFactNeighborX="1149" custLinFactNeighborY="-87516">
        <dgm:presLayoutVars>
          <dgm:chMax val="0"/>
          <dgm:bulletEnabled val="1"/>
        </dgm:presLayoutVars>
      </dgm:prSet>
      <dgm:spPr/>
    </dgm:pt>
    <dgm:pt modelId="{7F759144-7C9C-9B43-9309-4B40C0E6403E}" type="pres">
      <dgm:prSet presAssocID="{C79221A3-CE4A-47AA-A993-358272AA6BEB}" presName="spacer" presStyleCnt="0"/>
      <dgm:spPr/>
    </dgm:pt>
    <dgm:pt modelId="{556196B0-DF69-4D0B-8826-43DB7B2D92A2}" type="pres">
      <dgm:prSet presAssocID="{FA8C5069-F028-4626-85E4-988305230A2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8307203-CDE9-4695-AF2B-772BE8C84DAF}" srcId="{5744729F-3204-4023-BEEA-437BC772B421}" destId="{8C5D2184-281C-4FC5-A321-0664AC9ADE29}" srcOrd="0" destOrd="0" parTransId="{3A149909-4471-43B7-B394-6EAA559A2EA0}" sibTransId="{C79221A3-CE4A-47AA-A993-358272AA6BEB}"/>
    <dgm:cxn modelId="{29043620-80D2-4977-97E3-A6A14C6138F6}" type="presOf" srcId="{5744729F-3204-4023-BEEA-437BC772B421}" destId="{F5E93CC3-A3D8-442D-A7BB-03730617AF2C}" srcOrd="0" destOrd="0" presId="urn:microsoft.com/office/officeart/2005/8/layout/vList2"/>
    <dgm:cxn modelId="{C8B3824D-B3F7-4F97-965C-CE88006277EB}" srcId="{5744729F-3204-4023-BEEA-437BC772B421}" destId="{FA8C5069-F028-4626-85E4-988305230A2F}" srcOrd="1" destOrd="0" parTransId="{5D1D5562-586A-482C-80C4-A8F5CE19880C}" sibTransId="{0BAE060C-160D-4AC7-9746-D9BC15954FF8}"/>
    <dgm:cxn modelId="{55204951-5B58-7F49-809A-FEDA544F9E89}" type="presOf" srcId="{FA8C5069-F028-4626-85E4-988305230A2F}" destId="{556196B0-DF69-4D0B-8826-43DB7B2D92A2}" srcOrd="0" destOrd="0" presId="urn:microsoft.com/office/officeart/2005/8/layout/vList2"/>
    <dgm:cxn modelId="{D6B2B6A3-D429-324C-8E17-52452D2CE4FE}" type="presOf" srcId="{8C5D2184-281C-4FC5-A321-0664AC9ADE29}" destId="{765832B9-041E-4FD0-9A17-5941D931E93B}" srcOrd="0" destOrd="0" presId="urn:microsoft.com/office/officeart/2005/8/layout/vList2"/>
    <dgm:cxn modelId="{3AAC720D-82E1-7C49-906D-E6937D8F90A8}" type="presParOf" srcId="{F5E93CC3-A3D8-442D-A7BB-03730617AF2C}" destId="{765832B9-041E-4FD0-9A17-5941D931E93B}" srcOrd="0" destOrd="0" presId="urn:microsoft.com/office/officeart/2005/8/layout/vList2"/>
    <dgm:cxn modelId="{81FF2658-EAD8-D54D-909D-FA6206667EEA}" type="presParOf" srcId="{F5E93CC3-A3D8-442D-A7BB-03730617AF2C}" destId="{7F759144-7C9C-9B43-9309-4B40C0E6403E}" srcOrd="1" destOrd="0" presId="urn:microsoft.com/office/officeart/2005/8/layout/vList2"/>
    <dgm:cxn modelId="{F5A9BD2E-8A79-BD47-A767-9D784500943E}" type="presParOf" srcId="{F5E93CC3-A3D8-442D-A7BB-03730617AF2C}" destId="{556196B0-DF69-4D0B-8826-43DB7B2D92A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44729F-3204-4023-BEEA-437BC772B4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5D2184-281C-4FC5-A321-0664AC9ADE29}">
      <dgm:prSet phldrT="[Text]"/>
      <dgm:spPr/>
      <dgm:t>
        <a:bodyPr/>
        <a:lstStyle/>
        <a:p>
          <a:r>
            <a:rPr lang="en-US" altLang="zh-CN" dirty="0"/>
            <a:t>Low 50%</a:t>
          </a:r>
          <a:endParaRPr lang="en-US" dirty="0"/>
        </a:p>
      </dgm:t>
    </dgm:pt>
    <dgm:pt modelId="{3A149909-4471-43B7-B394-6EAA559A2EA0}" type="parTrans" cxnId="{F8307203-CDE9-4695-AF2B-772BE8C84DAF}">
      <dgm:prSet/>
      <dgm:spPr/>
      <dgm:t>
        <a:bodyPr/>
        <a:lstStyle/>
        <a:p>
          <a:endParaRPr lang="en-US"/>
        </a:p>
      </dgm:t>
    </dgm:pt>
    <dgm:pt modelId="{C79221A3-CE4A-47AA-A993-358272AA6BEB}" type="sibTrans" cxnId="{F8307203-CDE9-4695-AF2B-772BE8C84DAF}">
      <dgm:prSet/>
      <dgm:spPr/>
      <dgm:t>
        <a:bodyPr/>
        <a:lstStyle/>
        <a:p>
          <a:endParaRPr lang="en-US"/>
        </a:p>
      </dgm:t>
    </dgm:pt>
    <dgm:pt modelId="{FA8C5069-F028-4626-85E4-988305230A2F}">
      <dgm:prSet phldrT="[Text]"/>
      <dgm:spPr/>
      <dgm:t>
        <a:bodyPr/>
        <a:lstStyle/>
        <a:p>
          <a:r>
            <a:rPr lang="en-US" altLang="zh-CN" dirty="0"/>
            <a:t>High 50%</a:t>
          </a:r>
          <a:endParaRPr lang="en-US" dirty="0"/>
        </a:p>
      </dgm:t>
    </dgm:pt>
    <dgm:pt modelId="{5D1D5562-586A-482C-80C4-A8F5CE19880C}" type="parTrans" cxnId="{C8B3824D-B3F7-4F97-965C-CE88006277EB}">
      <dgm:prSet/>
      <dgm:spPr/>
      <dgm:t>
        <a:bodyPr/>
        <a:lstStyle/>
        <a:p>
          <a:endParaRPr lang="en-US"/>
        </a:p>
      </dgm:t>
    </dgm:pt>
    <dgm:pt modelId="{0BAE060C-160D-4AC7-9746-D9BC15954FF8}" type="sibTrans" cxnId="{C8B3824D-B3F7-4F97-965C-CE88006277EB}">
      <dgm:prSet/>
      <dgm:spPr/>
      <dgm:t>
        <a:bodyPr/>
        <a:lstStyle/>
        <a:p>
          <a:endParaRPr lang="en-US"/>
        </a:p>
      </dgm:t>
    </dgm:pt>
    <dgm:pt modelId="{F5E93CC3-A3D8-442D-A7BB-03730617AF2C}" type="pres">
      <dgm:prSet presAssocID="{5744729F-3204-4023-BEEA-437BC772B421}" presName="linear" presStyleCnt="0">
        <dgm:presLayoutVars>
          <dgm:animLvl val="lvl"/>
          <dgm:resizeHandles val="exact"/>
        </dgm:presLayoutVars>
      </dgm:prSet>
      <dgm:spPr/>
    </dgm:pt>
    <dgm:pt modelId="{765832B9-041E-4FD0-9A17-5941D931E93B}" type="pres">
      <dgm:prSet presAssocID="{8C5D2184-281C-4FC5-A321-0664AC9ADE29}" presName="parentText" presStyleLbl="node1" presStyleIdx="0" presStyleCnt="2" custLinFactNeighborX="1149" custLinFactNeighborY="-87516">
        <dgm:presLayoutVars>
          <dgm:chMax val="0"/>
          <dgm:bulletEnabled val="1"/>
        </dgm:presLayoutVars>
      </dgm:prSet>
      <dgm:spPr/>
    </dgm:pt>
    <dgm:pt modelId="{DB5189FB-4BC0-48D1-A11D-167D896D6E41}" type="pres">
      <dgm:prSet presAssocID="{C79221A3-CE4A-47AA-A993-358272AA6BEB}" presName="spacer" presStyleCnt="0"/>
      <dgm:spPr/>
    </dgm:pt>
    <dgm:pt modelId="{556196B0-DF69-4D0B-8826-43DB7B2D92A2}" type="pres">
      <dgm:prSet presAssocID="{FA8C5069-F028-4626-85E4-988305230A2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8307203-CDE9-4695-AF2B-772BE8C84DAF}" srcId="{5744729F-3204-4023-BEEA-437BC772B421}" destId="{8C5D2184-281C-4FC5-A321-0664AC9ADE29}" srcOrd="0" destOrd="0" parTransId="{3A149909-4471-43B7-B394-6EAA559A2EA0}" sibTransId="{C79221A3-CE4A-47AA-A993-358272AA6BEB}"/>
    <dgm:cxn modelId="{29043620-80D2-4977-97E3-A6A14C6138F6}" type="presOf" srcId="{5744729F-3204-4023-BEEA-437BC772B421}" destId="{F5E93CC3-A3D8-442D-A7BB-03730617AF2C}" srcOrd="0" destOrd="0" presId="urn:microsoft.com/office/officeart/2005/8/layout/vList2"/>
    <dgm:cxn modelId="{C8B3824D-B3F7-4F97-965C-CE88006277EB}" srcId="{5744729F-3204-4023-BEEA-437BC772B421}" destId="{FA8C5069-F028-4626-85E4-988305230A2F}" srcOrd="1" destOrd="0" parTransId="{5D1D5562-586A-482C-80C4-A8F5CE19880C}" sibTransId="{0BAE060C-160D-4AC7-9746-D9BC15954FF8}"/>
    <dgm:cxn modelId="{56D6D8D1-A5F4-4967-A5A7-74EFCD540456}" type="presOf" srcId="{8C5D2184-281C-4FC5-A321-0664AC9ADE29}" destId="{765832B9-041E-4FD0-9A17-5941D931E93B}" srcOrd="0" destOrd="0" presId="urn:microsoft.com/office/officeart/2005/8/layout/vList2"/>
    <dgm:cxn modelId="{8F45ACE8-5C2E-4E00-81BD-F007A815EBCC}" type="presOf" srcId="{FA8C5069-F028-4626-85E4-988305230A2F}" destId="{556196B0-DF69-4D0B-8826-43DB7B2D92A2}" srcOrd="0" destOrd="0" presId="urn:microsoft.com/office/officeart/2005/8/layout/vList2"/>
    <dgm:cxn modelId="{0C0726FF-DE3B-4C4F-AC36-E025A38FE3E0}" type="presParOf" srcId="{F5E93CC3-A3D8-442D-A7BB-03730617AF2C}" destId="{765832B9-041E-4FD0-9A17-5941D931E93B}" srcOrd="0" destOrd="0" presId="urn:microsoft.com/office/officeart/2005/8/layout/vList2"/>
    <dgm:cxn modelId="{48B16CA9-F49F-44F1-A611-EAEF2C1D0E44}" type="presParOf" srcId="{F5E93CC3-A3D8-442D-A7BB-03730617AF2C}" destId="{DB5189FB-4BC0-48D1-A11D-167D896D6E41}" srcOrd="1" destOrd="0" presId="urn:microsoft.com/office/officeart/2005/8/layout/vList2"/>
    <dgm:cxn modelId="{CEF21A29-1D5A-4622-9427-0DCE7EAF8293}" type="presParOf" srcId="{F5E93CC3-A3D8-442D-A7BB-03730617AF2C}" destId="{556196B0-DF69-4D0B-8826-43DB7B2D92A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4729F-3204-4023-BEEA-437BC772B4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5D2184-281C-4FC5-A321-0664AC9ADE29}">
      <dgm:prSet phldrT="[Text]"/>
      <dgm:spPr/>
      <dgm:t>
        <a:bodyPr/>
        <a:lstStyle/>
        <a:p>
          <a:r>
            <a:rPr lang="en-US" altLang="zh-CN" dirty="0"/>
            <a:t>Linear</a:t>
          </a:r>
          <a:r>
            <a:rPr lang="zh-CN" altLang="en-US" dirty="0"/>
            <a:t> </a:t>
          </a:r>
          <a:r>
            <a:rPr lang="en-US" altLang="zh-CN" dirty="0"/>
            <a:t>Regression</a:t>
          </a:r>
          <a:endParaRPr lang="en-US" dirty="0"/>
        </a:p>
      </dgm:t>
    </dgm:pt>
    <dgm:pt modelId="{3A149909-4471-43B7-B394-6EAA559A2EA0}" type="parTrans" cxnId="{F8307203-CDE9-4695-AF2B-772BE8C84DAF}">
      <dgm:prSet/>
      <dgm:spPr/>
      <dgm:t>
        <a:bodyPr/>
        <a:lstStyle/>
        <a:p>
          <a:endParaRPr lang="en-US"/>
        </a:p>
      </dgm:t>
    </dgm:pt>
    <dgm:pt modelId="{C79221A3-CE4A-47AA-A993-358272AA6BEB}" type="sibTrans" cxnId="{F8307203-CDE9-4695-AF2B-772BE8C84DAF}">
      <dgm:prSet/>
      <dgm:spPr/>
      <dgm:t>
        <a:bodyPr/>
        <a:lstStyle/>
        <a:p>
          <a:endParaRPr lang="en-US"/>
        </a:p>
      </dgm:t>
    </dgm:pt>
    <dgm:pt modelId="{FA8C5069-F028-4626-85E4-988305230A2F}">
      <dgm:prSet phldrT="[Text]"/>
      <dgm:spPr/>
      <dgm:t>
        <a:bodyPr/>
        <a:lstStyle/>
        <a:p>
          <a:r>
            <a:rPr lang="en-US" altLang="zh-CN" dirty="0"/>
            <a:t>Random</a:t>
          </a:r>
          <a:r>
            <a:rPr lang="zh-CN" altLang="en-US" dirty="0"/>
            <a:t> </a:t>
          </a:r>
          <a:r>
            <a:rPr lang="en-US" altLang="zh-CN" dirty="0"/>
            <a:t>Forest</a:t>
          </a:r>
          <a:endParaRPr lang="en-US" dirty="0"/>
        </a:p>
      </dgm:t>
    </dgm:pt>
    <dgm:pt modelId="{5D1D5562-586A-482C-80C4-A8F5CE19880C}" type="parTrans" cxnId="{C8B3824D-B3F7-4F97-965C-CE88006277EB}">
      <dgm:prSet/>
      <dgm:spPr/>
      <dgm:t>
        <a:bodyPr/>
        <a:lstStyle/>
        <a:p>
          <a:endParaRPr lang="en-US"/>
        </a:p>
      </dgm:t>
    </dgm:pt>
    <dgm:pt modelId="{0BAE060C-160D-4AC7-9746-D9BC15954FF8}" type="sibTrans" cxnId="{C8B3824D-B3F7-4F97-965C-CE88006277EB}">
      <dgm:prSet/>
      <dgm:spPr/>
      <dgm:t>
        <a:bodyPr/>
        <a:lstStyle/>
        <a:p>
          <a:endParaRPr lang="en-US"/>
        </a:p>
      </dgm:t>
    </dgm:pt>
    <dgm:pt modelId="{F5E93CC3-A3D8-442D-A7BB-03730617AF2C}" type="pres">
      <dgm:prSet presAssocID="{5744729F-3204-4023-BEEA-437BC772B421}" presName="linear" presStyleCnt="0">
        <dgm:presLayoutVars>
          <dgm:animLvl val="lvl"/>
          <dgm:resizeHandles val="exact"/>
        </dgm:presLayoutVars>
      </dgm:prSet>
      <dgm:spPr/>
    </dgm:pt>
    <dgm:pt modelId="{765832B9-041E-4FD0-9A17-5941D931E93B}" type="pres">
      <dgm:prSet presAssocID="{8C5D2184-281C-4FC5-A321-0664AC9ADE29}" presName="parentText" presStyleLbl="node1" presStyleIdx="0" presStyleCnt="2" custLinFactNeighborX="1149" custLinFactNeighborY="-87516">
        <dgm:presLayoutVars>
          <dgm:chMax val="0"/>
          <dgm:bulletEnabled val="1"/>
        </dgm:presLayoutVars>
      </dgm:prSet>
      <dgm:spPr/>
    </dgm:pt>
    <dgm:pt modelId="{DB5189FB-4BC0-48D1-A11D-167D896D6E41}" type="pres">
      <dgm:prSet presAssocID="{C79221A3-CE4A-47AA-A993-358272AA6BEB}" presName="spacer" presStyleCnt="0"/>
      <dgm:spPr/>
    </dgm:pt>
    <dgm:pt modelId="{556196B0-DF69-4D0B-8826-43DB7B2D92A2}" type="pres">
      <dgm:prSet presAssocID="{FA8C5069-F028-4626-85E4-988305230A2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8307203-CDE9-4695-AF2B-772BE8C84DAF}" srcId="{5744729F-3204-4023-BEEA-437BC772B421}" destId="{8C5D2184-281C-4FC5-A321-0664AC9ADE29}" srcOrd="0" destOrd="0" parTransId="{3A149909-4471-43B7-B394-6EAA559A2EA0}" sibTransId="{C79221A3-CE4A-47AA-A993-358272AA6BEB}"/>
    <dgm:cxn modelId="{29043620-80D2-4977-97E3-A6A14C6138F6}" type="presOf" srcId="{5744729F-3204-4023-BEEA-437BC772B421}" destId="{F5E93CC3-A3D8-442D-A7BB-03730617AF2C}" srcOrd="0" destOrd="0" presId="urn:microsoft.com/office/officeart/2005/8/layout/vList2"/>
    <dgm:cxn modelId="{C8B3824D-B3F7-4F97-965C-CE88006277EB}" srcId="{5744729F-3204-4023-BEEA-437BC772B421}" destId="{FA8C5069-F028-4626-85E4-988305230A2F}" srcOrd="1" destOrd="0" parTransId="{5D1D5562-586A-482C-80C4-A8F5CE19880C}" sibTransId="{0BAE060C-160D-4AC7-9746-D9BC15954FF8}"/>
    <dgm:cxn modelId="{56D6D8D1-A5F4-4967-A5A7-74EFCD540456}" type="presOf" srcId="{8C5D2184-281C-4FC5-A321-0664AC9ADE29}" destId="{765832B9-041E-4FD0-9A17-5941D931E93B}" srcOrd="0" destOrd="0" presId="urn:microsoft.com/office/officeart/2005/8/layout/vList2"/>
    <dgm:cxn modelId="{8F45ACE8-5C2E-4E00-81BD-F007A815EBCC}" type="presOf" srcId="{FA8C5069-F028-4626-85E4-988305230A2F}" destId="{556196B0-DF69-4D0B-8826-43DB7B2D92A2}" srcOrd="0" destOrd="0" presId="urn:microsoft.com/office/officeart/2005/8/layout/vList2"/>
    <dgm:cxn modelId="{0C0726FF-DE3B-4C4F-AC36-E025A38FE3E0}" type="presParOf" srcId="{F5E93CC3-A3D8-442D-A7BB-03730617AF2C}" destId="{765832B9-041E-4FD0-9A17-5941D931E93B}" srcOrd="0" destOrd="0" presId="urn:microsoft.com/office/officeart/2005/8/layout/vList2"/>
    <dgm:cxn modelId="{48B16CA9-F49F-44F1-A611-EAEF2C1D0E44}" type="presParOf" srcId="{F5E93CC3-A3D8-442D-A7BB-03730617AF2C}" destId="{DB5189FB-4BC0-48D1-A11D-167D896D6E41}" srcOrd="1" destOrd="0" presId="urn:microsoft.com/office/officeart/2005/8/layout/vList2"/>
    <dgm:cxn modelId="{CEF21A29-1D5A-4622-9427-0DCE7EAF8293}" type="presParOf" srcId="{F5E93CC3-A3D8-442D-A7BB-03730617AF2C}" destId="{556196B0-DF69-4D0B-8826-43DB7B2D92A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832B9-041E-4FD0-9A17-5941D931E93B}">
      <dsp:nvSpPr>
        <dsp:cNvPr id="0" name=""/>
        <dsp:cNvSpPr/>
      </dsp:nvSpPr>
      <dsp:spPr>
        <a:xfrm>
          <a:off x="0" y="0"/>
          <a:ext cx="1928553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Low 50%</a:t>
          </a:r>
          <a:endParaRPr lang="en-US" sz="2900" kern="1200" dirty="0"/>
        </a:p>
      </dsp:txBody>
      <dsp:txXfrm>
        <a:off x="33127" y="33127"/>
        <a:ext cx="1862299" cy="612346"/>
      </dsp:txXfrm>
    </dsp:sp>
    <dsp:sp modelId="{556196B0-DF69-4D0B-8826-43DB7B2D92A2}">
      <dsp:nvSpPr>
        <dsp:cNvPr id="0" name=""/>
        <dsp:cNvSpPr/>
      </dsp:nvSpPr>
      <dsp:spPr>
        <a:xfrm>
          <a:off x="0" y="795447"/>
          <a:ext cx="1928553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High 50%</a:t>
          </a:r>
          <a:endParaRPr lang="en-US" sz="2900" kern="1200" dirty="0"/>
        </a:p>
      </dsp:txBody>
      <dsp:txXfrm>
        <a:off x="33127" y="828574"/>
        <a:ext cx="1862299" cy="612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832B9-041E-4FD0-9A17-5941D931E93B}">
      <dsp:nvSpPr>
        <dsp:cNvPr id="0" name=""/>
        <dsp:cNvSpPr/>
      </dsp:nvSpPr>
      <dsp:spPr>
        <a:xfrm>
          <a:off x="0" y="0"/>
          <a:ext cx="1928553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Low 80%</a:t>
          </a:r>
          <a:endParaRPr lang="en-US" sz="2900" kern="1200" dirty="0"/>
        </a:p>
      </dsp:txBody>
      <dsp:txXfrm>
        <a:off x="33127" y="33127"/>
        <a:ext cx="1862299" cy="612346"/>
      </dsp:txXfrm>
    </dsp:sp>
    <dsp:sp modelId="{556196B0-DF69-4D0B-8826-43DB7B2D92A2}">
      <dsp:nvSpPr>
        <dsp:cNvPr id="0" name=""/>
        <dsp:cNvSpPr/>
      </dsp:nvSpPr>
      <dsp:spPr>
        <a:xfrm>
          <a:off x="0" y="795447"/>
          <a:ext cx="1928553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High 20%</a:t>
          </a:r>
          <a:endParaRPr lang="en-US" sz="2900" kern="1200" dirty="0"/>
        </a:p>
      </dsp:txBody>
      <dsp:txXfrm>
        <a:off x="33127" y="828574"/>
        <a:ext cx="1862299" cy="612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832B9-041E-4FD0-9A17-5941D931E93B}">
      <dsp:nvSpPr>
        <dsp:cNvPr id="0" name=""/>
        <dsp:cNvSpPr/>
      </dsp:nvSpPr>
      <dsp:spPr>
        <a:xfrm>
          <a:off x="0" y="0"/>
          <a:ext cx="1928553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Low 50%</a:t>
          </a:r>
          <a:endParaRPr lang="en-US" sz="2900" kern="1200" dirty="0"/>
        </a:p>
      </dsp:txBody>
      <dsp:txXfrm>
        <a:off x="33127" y="33127"/>
        <a:ext cx="1862299" cy="612346"/>
      </dsp:txXfrm>
    </dsp:sp>
    <dsp:sp modelId="{556196B0-DF69-4D0B-8826-43DB7B2D92A2}">
      <dsp:nvSpPr>
        <dsp:cNvPr id="0" name=""/>
        <dsp:cNvSpPr/>
      </dsp:nvSpPr>
      <dsp:spPr>
        <a:xfrm>
          <a:off x="0" y="795447"/>
          <a:ext cx="1928553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High 50%</a:t>
          </a:r>
          <a:endParaRPr lang="en-US" sz="2900" kern="1200" dirty="0"/>
        </a:p>
      </dsp:txBody>
      <dsp:txXfrm>
        <a:off x="33127" y="828574"/>
        <a:ext cx="1862299" cy="612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832B9-041E-4FD0-9A17-5941D931E93B}">
      <dsp:nvSpPr>
        <dsp:cNvPr id="0" name=""/>
        <dsp:cNvSpPr/>
      </dsp:nvSpPr>
      <dsp:spPr>
        <a:xfrm>
          <a:off x="0" y="206478"/>
          <a:ext cx="2395822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Linear</a:t>
          </a:r>
          <a:r>
            <a:rPr lang="zh-CN" altLang="en-US" sz="2000" kern="1200" dirty="0"/>
            <a:t> </a:t>
          </a:r>
          <a:r>
            <a:rPr lang="en-US" altLang="zh-CN" sz="2000" kern="1200" dirty="0"/>
            <a:t>Regression</a:t>
          </a:r>
          <a:endParaRPr lang="en-US" sz="2000" kern="1200" dirty="0"/>
        </a:p>
      </dsp:txBody>
      <dsp:txXfrm>
        <a:off x="22846" y="229324"/>
        <a:ext cx="2350130" cy="422308"/>
      </dsp:txXfrm>
    </dsp:sp>
    <dsp:sp modelId="{556196B0-DF69-4D0B-8826-43DB7B2D92A2}">
      <dsp:nvSpPr>
        <dsp:cNvPr id="0" name=""/>
        <dsp:cNvSpPr/>
      </dsp:nvSpPr>
      <dsp:spPr>
        <a:xfrm>
          <a:off x="0" y="782487"/>
          <a:ext cx="2395822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Random</a:t>
          </a:r>
          <a:r>
            <a:rPr lang="zh-CN" altLang="en-US" sz="2000" kern="1200" dirty="0"/>
            <a:t> </a:t>
          </a:r>
          <a:r>
            <a:rPr lang="en-US" altLang="zh-CN" sz="2000" kern="1200" dirty="0"/>
            <a:t>Forest</a:t>
          </a:r>
          <a:endParaRPr lang="en-US" sz="2000" kern="1200" dirty="0"/>
        </a:p>
      </dsp:txBody>
      <dsp:txXfrm>
        <a:off x="22846" y="805333"/>
        <a:ext cx="2350130" cy="42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6f4ddaf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6f4ddaf4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g76f4ddaf4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Lasso to select important features and then use random forest.</a:t>
            </a:r>
            <a:endParaRPr/>
          </a:p>
        </p:txBody>
      </p:sp>
      <p:sp>
        <p:nvSpPr>
          <p:cNvPr id="172" name="Google Shape;17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tiff"/><Relationship Id="rId4" Type="http://schemas.openxmlformats.org/officeDocument/2006/relationships/image" Target="../media/image26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159933" y="995318"/>
            <a:ext cx="9872134" cy="1193968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4800" b="1">
                <a:solidFill>
                  <a:srgbClr val="3F3F3F"/>
                </a:solidFill>
              </a:rPr>
              <a:t>/Variable</a:t>
            </a:r>
            <a:r>
              <a:rPr lang="en-US" sz="4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Selection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476915" y="2888250"/>
            <a:ext cx="4297351" cy="295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/>
              <a:t>Discrete:</a:t>
            </a:r>
            <a:endParaRPr/>
          </a:p>
          <a:p>
            <a:pPr marL="4572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/>
              <a:t>Best Subset</a:t>
            </a:r>
            <a:endParaRPr/>
          </a:p>
          <a:p>
            <a:pPr marL="4572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/>
              <a:t>Forward</a:t>
            </a:r>
            <a:endParaRPr sz="2400"/>
          </a:p>
          <a:p>
            <a:pPr marL="8001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/>
              <a:t>BIC</a:t>
            </a:r>
            <a:endParaRPr/>
          </a:p>
          <a:p>
            <a:pPr marL="8001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/>
              <a:t>CP</a:t>
            </a:r>
            <a:endParaRPr/>
          </a:p>
          <a:p>
            <a:pPr marL="8001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/>
              <a:t>Adj.R2</a:t>
            </a:r>
            <a:endParaRPr/>
          </a:p>
        </p:txBody>
      </p:sp>
      <p:cxnSp>
        <p:nvCxnSpPr>
          <p:cNvPr id="103" name="Google Shape;103;p1"/>
          <p:cNvCxnSpPr/>
          <p:nvPr/>
        </p:nvCxnSpPr>
        <p:spPr>
          <a:xfrm>
            <a:off x="6096000" y="2888250"/>
            <a:ext cx="0" cy="276913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1"/>
          <p:cNvSpPr txBox="1"/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Continuous:</a:t>
            </a:r>
            <a:endParaRPr/>
          </a:p>
          <a:p>
            <a:pPr marL="8001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LASSO</a:t>
            </a:r>
            <a:endParaRPr/>
          </a:p>
          <a:p>
            <a:pPr marL="8001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Ridge</a:t>
            </a:r>
            <a:endParaRPr/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6f4ddaf42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g76f4ddaf4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59" y="9"/>
            <a:ext cx="5958125" cy="46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76f4ddaf4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450" y="0"/>
            <a:ext cx="5958125" cy="4653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76f4ddaf42_0_0"/>
          <p:cNvSpPr/>
          <p:nvPr/>
        </p:nvSpPr>
        <p:spPr>
          <a:xfrm>
            <a:off x="6605894" y="5108675"/>
            <a:ext cx="4912800" cy="138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1" name="Google Shape;191;g76f4ddaf42_0_0"/>
          <p:cNvGraphicFramePr/>
          <p:nvPr>
            <p:extLst>
              <p:ext uri="{D42A27DB-BD31-4B8C-83A1-F6EECF244321}">
                <p14:modId xmlns:p14="http://schemas.microsoft.com/office/powerpoint/2010/main" val="1050925562"/>
              </p:ext>
            </p:extLst>
          </p:nvPr>
        </p:nvGraphicFramePr>
        <p:xfrm>
          <a:off x="6762944" y="5163600"/>
          <a:ext cx="4598700" cy="1227996"/>
        </p:xfrm>
        <a:graphic>
          <a:graphicData uri="http://schemas.openxmlformats.org/drawingml/2006/table">
            <a:tbl>
              <a:tblPr>
                <a:noFill/>
                <a:tableStyleId>{23271D32-1433-4C58-BD53-A5119900B783}</a:tableStyleId>
              </a:tblPr>
              <a:tblGrid>
                <a:gridCol w="114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R^2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LASSO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0.42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0.105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5.5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Elastic Net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0.44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0.103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5.4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Google Shape;192;g76f4ddaf42_0_0"/>
          <p:cNvSpPr txBox="1"/>
          <p:nvPr/>
        </p:nvSpPr>
        <p:spPr>
          <a:xfrm>
            <a:off x="814675" y="4653225"/>
            <a:ext cx="47760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 we chose lambda, which gives the minimum MSE: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76f4ddaf42_0_0"/>
          <p:cNvSpPr txBox="1"/>
          <p:nvPr/>
        </p:nvSpPr>
        <p:spPr>
          <a:xfrm>
            <a:off x="2840300" y="1926575"/>
            <a:ext cx="10338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LASSO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76f4ddaf42_0_0"/>
          <p:cNvSpPr txBox="1"/>
          <p:nvPr/>
        </p:nvSpPr>
        <p:spPr>
          <a:xfrm>
            <a:off x="8794650" y="1969275"/>
            <a:ext cx="13071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Elastic Net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76f4ddaf42_0_0"/>
          <p:cNvSpPr txBox="1"/>
          <p:nvPr/>
        </p:nvSpPr>
        <p:spPr>
          <a:xfrm>
            <a:off x="6583100" y="4692475"/>
            <a:ext cx="51336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 we choose lambda that balance the complexity and the MSE: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95;g76f4ddaf42_0_0">
            <a:extLst>
              <a:ext uri="{FF2B5EF4-FFF2-40B4-BE49-F238E27FC236}">
                <a16:creationId xmlns:a16="http://schemas.microsoft.com/office/drawing/2014/main" id="{53F149E7-626C-4056-BEE6-B4FFADC3A045}"/>
              </a:ext>
            </a:extLst>
          </p:cNvPr>
          <p:cNvSpPr/>
          <p:nvPr/>
        </p:nvSpPr>
        <p:spPr>
          <a:xfrm>
            <a:off x="473756" y="5070900"/>
            <a:ext cx="4912800" cy="138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" name="Google Shape;196;g76f4ddaf42_0_0">
            <a:extLst>
              <a:ext uri="{FF2B5EF4-FFF2-40B4-BE49-F238E27FC236}">
                <a16:creationId xmlns:a16="http://schemas.microsoft.com/office/drawing/2014/main" id="{9CD8E3E1-D2B4-4722-BE7F-A8F993820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763755"/>
              </p:ext>
            </p:extLst>
          </p:nvPr>
        </p:nvGraphicFramePr>
        <p:xfrm>
          <a:off x="673306" y="5163600"/>
          <a:ext cx="4513700" cy="1221969"/>
        </p:xfrm>
        <a:graphic>
          <a:graphicData uri="http://schemas.openxmlformats.org/drawingml/2006/table">
            <a:tbl>
              <a:tblPr>
                <a:noFill/>
                <a:tableStyleId>{23271D32-1433-4C58-BD53-A5119900B783}</a:tableStyleId>
              </a:tblPr>
              <a:tblGrid>
                <a:gridCol w="112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R^2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LASSO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0.51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0.099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5.07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Elastic Net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0.52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0.098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5.04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407DA-CEC4-45F5-961E-B664A2FDA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Clean 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3FDD78-FBAD-451D-B0D3-FCD3B319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30" y="2426818"/>
            <a:ext cx="4454191" cy="399763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B696B3C-3E43-43C7-81D4-8E0F615EE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727" y="2426818"/>
            <a:ext cx="3046382" cy="11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9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2653A-99F8-47FA-8EDD-E91F34937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Clean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B9862E-DD8B-4E0C-B680-9AD1CD67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86718"/>
              </p:ext>
            </p:extLst>
          </p:nvPr>
        </p:nvGraphicFramePr>
        <p:xfrm>
          <a:off x="320040" y="2724960"/>
          <a:ext cx="11496824" cy="3650700"/>
        </p:xfrm>
        <a:graphic>
          <a:graphicData uri="http://schemas.openxmlformats.org/drawingml/2006/table">
            <a:tbl>
              <a:tblPr firstRow="1" bandRow="1">
                <a:noFill/>
                <a:tableStyleId>{5E7CB373-E6CD-4CFF-AF02-1F6AFEBFE46E}</a:tableStyleId>
              </a:tblPr>
              <a:tblGrid>
                <a:gridCol w="2121561">
                  <a:extLst>
                    <a:ext uri="{9D8B030D-6E8A-4147-A177-3AD203B41FA5}">
                      <a16:colId xmlns:a16="http://schemas.microsoft.com/office/drawing/2014/main" val="1965779431"/>
                    </a:ext>
                  </a:extLst>
                </a:gridCol>
                <a:gridCol w="1956111">
                  <a:extLst>
                    <a:ext uri="{9D8B030D-6E8A-4147-A177-3AD203B41FA5}">
                      <a16:colId xmlns:a16="http://schemas.microsoft.com/office/drawing/2014/main" val="2841242532"/>
                    </a:ext>
                  </a:extLst>
                </a:gridCol>
                <a:gridCol w="1557232">
                  <a:extLst>
                    <a:ext uri="{9D8B030D-6E8A-4147-A177-3AD203B41FA5}">
                      <a16:colId xmlns:a16="http://schemas.microsoft.com/office/drawing/2014/main" val="1024935181"/>
                    </a:ext>
                  </a:extLst>
                </a:gridCol>
                <a:gridCol w="1818235">
                  <a:extLst>
                    <a:ext uri="{9D8B030D-6E8A-4147-A177-3AD203B41FA5}">
                      <a16:colId xmlns:a16="http://schemas.microsoft.com/office/drawing/2014/main" val="3272605678"/>
                    </a:ext>
                  </a:extLst>
                </a:gridCol>
                <a:gridCol w="1561721">
                  <a:extLst>
                    <a:ext uri="{9D8B030D-6E8A-4147-A177-3AD203B41FA5}">
                      <a16:colId xmlns:a16="http://schemas.microsoft.com/office/drawing/2014/main" val="2707000660"/>
                    </a:ext>
                  </a:extLst>
                </a:gridCol>
                <a:gridCol w="2481964">
                  <a:extLst>
                    <a:ext uri="{9D8B030D-6E8A-4147-A177-3AD203B41FA5}">
                      <a16:colId xmlns:a16="http://schemas.microsoft.com/office/drawing/2014/main" val="1604263482"/>
                    </a:ext>
                  </a:extLst>
                </a:gridCol>
              </a:tblGrid>
              <a:tr h="594590"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Degree</a:t>
                      </a:r>
                      <a:endParaRPr lang="en-US" sz="2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R^2</a:t>
                      </a:r>
                      <a:endParaRPr lang="en-US" sz="2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MAPE</a:t>
                      </a:r>
                      <a:endParaRPr lang="en-US" sz="2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MSE</a:t>
                      </a:r>
                      <a:endParaRPr lang="en-US" sz="2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# of predictors</a:t>
                      </a:r>
                      <a:endParaRPr lang="en-US" sz="2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418590"/>
                  </a:ext>
                </a:extLst>
              </a:tr>
              <a:tr h="5945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LASSO</a:t>
                      </a:r>
                      <a:endParaRPr lang="en-US" sz="2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0.54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0.095</a:t>
                      </a:r>
                      <a:endParaRPr lang="en-US" sz="2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4.84</a:t>
                      </a:r>
                      <a:endParaRPr lang="en-US" sz="2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409106"/>
                  </a:ext>
                </a:extLst>
              </a:tr>
              <a:tr h="594590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0.56</a:t>
                      </a:r>
                      <a:endParaRPr lang="en-US" sz="2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0.092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4.72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35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245079"/>
                  </a:ext>
                </a:extLst>
              </a:tr>
              <a:tr h="5945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Elastic Net</a:t>
                      </a:r>
                      <a:endParaRPr lang="en-US" sz="2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0.55</a:t>
                      </a:r>
                      <a:endParaRPr lang="en-US" sz="2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0.094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4.8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</a:t>
                      </a:r>
                      <a:endParaRPr lang="en-US" sz="2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78713"/>
                  </a:ext>
                </a:extLst>
              </a:tr>
              <a:tr h="594590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0.57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0.092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4.68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35</a:t>
                      </a:r>
                      <a:endParaRPr lang="en-US" sz="2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672442"/>
                  </a:ext>
                </a:extLst>
              </a:tr>
              <a:tr h="5945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random forest</a:t>
                      </a:r>
                      <a:endParaRPr lang="en-US" sz="2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0.63</a:t>
                      </a:r>
                      <a:endParaRPr lang="en-US" sz="2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0.085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4.35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42690" marR="6321" marT="121345" marB="1213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83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50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D123-1D1B-4318-AE41-9FB88632F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421"/>
            <a:ext cx="9144000" cy="2387600"/>
          </a:xfrm>
        </p:spPr>
        <p:txBody>
          <a:bodyPr/>
          <a:lstStyle/>
          <a:p>
            <a:r>
              <a:rPr lang="en-US" altLang="zh-CN" dirty="0"/>
              <a:t>Extrapolation (clean</a:t>
            </a:r>
            <a:r>
              <a:rPr lang="zh-CN" altLang="en-US" dirty="0"/>
              <a:t> </a:t>
            </a:r>
            <a:r>
              <a:rPr lang="en-US" altLang="zh-CN" dirty="0"/>
              <a:t>data)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54244-B45C-42BA-8DFA-D493BF5BF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87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Concrete strength </a:t>
            </a:r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6BC40CA-AA05-4539-8247-051B92BE5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105016"/>
              </p:ext>
            </p:extLst>
          </p:nvPr>
        </p:nvGraphicFramePr>
        <p:xfrm>
          <a:off x="7664334" y="3245061"/>
          <a:ext cx="1928553" cy="150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31E9C085-B7D7-48CC-9657-37E2570BB502}"/>
              </a:ext>
            </a:extLst>
          </p:cNvPr>
          <p:cNvSpPr/>
          <p:nvPr/>
        </p:nvSpPr>
        <p:spPr>
          <a:xfrm>
            <a:off x="6414811" y="3759404"/>
            <a:ext cx="795094" cy="478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AFB091-7B4E-40E6-BD34-8190E212B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14368"/>
              </p:ext>
            </p:extLst>
          </p:nvPr>
        </p:nvGraphicFramePr>
        <p:xfrm>
          <a:off x="833435" y="556852"/>
          <a:ext cx="10525129" cy="4587226"/>
        </p:xfrm>
        <a:graphic>
          <a:graphicData uri="http://schemas.openxmlformats.org/drawingml/2006/table">
            <a:tbl>
              <a:tblPr firstRow="1" bandRow="1">
                <a:noFill/>
                <a:tableStyleId>{5E7CB373-E6CD-4CFF-AF02-1F6AFEBFE46E}</a:tableStyleId>
              </a:tblPr>
              <a:tblGrid>
                <a:gridCol w="1854051">
                  <a:extLst>
                    <a:ext uri="{9D8B030D-6E8A-4147-A177-3AD203B41FA5}">
                      <a16:colId xmlns:a16="http://schemas.microsoft.com/office/drawing/2014/main" val="2640200236"/>
                    </a:ext>
                  </a:extLst>
                </a:gridCol>
                <a:gridCol w="1699643">
                  <a:extLst>
                    <a:ext uri="{9D8B030D-6E8A-4147-A177-3AD203B41FA5}">
                      <a16:colId xmlns:a16="http://schemas.microsoft.com/office/drawing/2014/main" val="1224879097"/>
                    </a:ext>
                  </a:extLst>
                </a:gridCol>
                <a:gridCol w="1331824">
                  <a:extLst>
                    <a:ext uri="{9D8B030D-6E8A-4147-A177-3AD203B41FA5}">
                      <a16:colId xmlns:a16="http://schemas.microsoft.com/office/drawing/2014/main" val="1481029294"/>
                    </a:ext>
                  </a:extLst>
                </a:gridCol>
                <a:gridCol w="1304072">
                  <a:extLst>
                    <a:ext uri="{9D8B030D-6E8A-4147-A177-3AD203B41FA5}">
                      <a16:colId xmlns:a16="http://schemas.microsoft.com/office/drawing/2014/main" val="4078616809"/>
                    </a:ext>
                  </a:extLst>
                </a:gridCol>
                <a:gridCol w="1699643">
                  <a:extLst>
                    <a:ext uri="{9D8B030D-6E8A-4147-A177-3AD203B41FA5}">
                      <a16:colId xmlns:a16="http://schemas.microsoft.com/office/drawing/2014/main" val="3676103355"/>
                    </a:ext>
                  </a:extLst>
                </a:gridCol>
                <a:gridCol w="1331824">
                  <a:extLst>
                    <a:ext uri="{9D8B030D-6E8A-4147-A177-3AD203B41FA5}">
                      <a16:colId xmlns:a16="http://schemas.microsoft.com/office/drawing/2014/main" val="3863284715"/>
                    </a:ext>
                  </a:extLst>
                </a:gridCol>
                <a:gridCol w="1304072">
                  <a:extLst>
                    <a:ext uri="{9D8B030D-6E8A-4147-A177-3AD203B41FA5}">
                      <a16:colId xmlns:a16="http://schemas.microsoft.com/office/drawing/2014/main" val="3428900603"/>
                    </a:ext>
                  </a:extLst>
                </a:gridCol>
              </a:tblGrid>
              <a:tr h="579951"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Random Split</a:t>
                      </a:r>
                      <a:endParaRPr lang="en-US" sz="2400" b="1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Extrapolation</a:t>
                      </a:r>
                      <a:endParaRPr lang="en-US" sz="2400" b="1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00252"/>
                  </a:ext>
                </a:extLst>
              </a:tr>
              <a:tr h="535045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 Squared</a:t>
                      </a:r>
                      <a:endParaRPr lang="en-US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MAPE</a:t>
                      </a:r>
                      <a:endParaRPr lang="en-US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RMSE</a:t>
                      </a:r>
                      <a:endParaRPr lang="en-US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 Squared</a:t>
                      </a:r>
                      <a:endParaRPr lang="en-US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MAPE</a:t>
                      </a:r>
                      <a:endParaRPr lang="en-US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RMSE</a:t>
                      </a:r>
                      <a:endParaRPr lang="en-US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736204"/>
                  </a:ext>
                </a:extLst>
              </a:tr>
              <a:tr h="53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LS</a:t>
                      </a:r>
                      <a:endParaRPr lang="en-US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0.58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0.09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4.66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-47.69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0.21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38.8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48716"/>
                  </a:ext>
                </a:extLst>
              </a:tr>
              <a:tr h="53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Lasso</a:t>
                      </a:r>
                      <a:endParaRPr lang="en-US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0.57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0.09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4.67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-2.92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0.28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11.35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699599"/>
                  </a:ext>
                </a:extLst>
              </a:tr>
              <a:tr h="53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Elastic Net</a:t>
                      </a:r>
                      <a:endParaRPr lang="en-US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0.57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0.09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4.67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-2.93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0.28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11.36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62127"/>
                  </a:ext>
                </a:extLst>
              </a:tr>
              <a:tr h="53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endParaRPr lang="en-US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0.61</a:t>
                      </a:r>
                      <a:endParaRPr lang="en-US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0.087</a:t>
                      </a:r>
                      <a:endParaRPr lang="en-US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4.47</a:t>
                      </a:r>
                      <a:endParaRPr lang="en-US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-2.97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0.28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11.43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981895"/>
                  </a:ext>
                </a:extLst>
              </a:tr>
              <a:tr h="53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en-US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-0.58</a:t>
                      </a:r>
                      <a:endParaRPr lang="en-US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0.18</a:t>
                      </a:r>
                      <a:endParaRPr lang="en-US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8.42</a:t>
                      </a:r>
                      <a:endParaRPr lang="en-US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779" marR="144779" marT="144779" marB="1447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96287"/>
                  </a:ext>
                </a:extLst>
              </a:tr>
            </a:tbl>
          </a:graphicData>
        </a:graphic>
      </p:graphicFrame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D565134-730D-45EB-BC34-76B1F88F2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5" y="5674156"/>
            <a:ext cx="9799647" cy="62699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6159CE01-12D0-4078-AAEF-AD85877F4F94}"/>
              </a:ext>
            </a:extLst>
          </p:cNvPr>
          <p:cNvSpPr/>
          <p:nvPr/>
        </p:nvSpPr>
        <p:spPr>
          <a:xfrm>
            <a:off x="4260273" y="5063836"/>
            <a:ext cx="415636" cy="720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2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D123-1D1B-4318-AE41-9FB88632F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781" y="202421"/>
            <a:ext cx="10556110" cy="2387600"/>
          </a:xfrm>
        </p:spPr>
        <p:txBody>
          <a:bodyPr/>
          <a:lstStyle/>
          <a:p>
            <a:r>
              <a:rPr lang="en-US" altLang="zh-CN" dirty="0"/>
              <a:t>Extrapolation (28 Day clean</a:t>
            </a:r>
            <a:r>
              <a:rPr lang="zh-CN" altLang="en-US" dirty="0"/>
              <a:t> </a:t>
            </a:r>
            <a:r>
              <a:rPr lang="en-US" altLang="zh-CN" dirty="0"/>
              <a:t>data) continued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54244-B45C-42BA-8DFA-D493BF5BF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57027" y="369659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Order</a:t>
            </a:r>
            <a:r>
              <a:rPr lang="en-US" altLang="ja-JP" sz="3200" dirty="0"/>
              <a:t>ed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r>
              <a:rPr lang="en-US" altLang="zh-CN" sz="3200" dirty="0"/>
              <a:t>Concrete strength </a:t>
            </a:r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6BC40CA-AA05-4539-8247-051B92BE5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445141"/>
              </p:ext>
            </p:extLst>
          </p:nvPr>
        </p:nvGraphicFramePr>
        <p:xfrm>
          <a:off x="5192596" y="4797617"/>
          <a:ext cx="1928553" cy="150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31E9C085-B7D7-48CC-9657-37E2570BB502}"/>
              </a:ext>
            </a:extLst>
          </p:cNvPr>
          <p:cNvSpPr/>
          <p:nvPr/>
        </p:nvSpPr>
        <p:spPr>
          <a:xfrm>
            <a:off x="3943073" y="5311960"/>
            <a:ext cx="795094" cy="478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948983F-F039-D146-898C-A0A0DD76F0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0361918"/>
              </p:ext>
            </p:extLst>
          </p:nvPr>
        </p:nvGraphicFramePr>
        <p:xfrm>
          <a:off x="5192596" y="2889864"/>
          <a:ext cx="1928553" cy="150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5">
            <a:extLst>
              <a:ext uri="{FF2B5EF4-FFF2-40B4-BE49-F238E27FC236}">
                <a16:creationId xmlns:a16="http://schemas.microsoft.com/office/drawing/2014/main" id="{D2EE0096-DB8A-EF4F-8C5B-4B65DB838934}"/>
              </a:ext>
            </a:extLst>
          </p:cNvPr>
          <p:cNvSpPr/>
          <p:nvPr/>
        </p:nvSpPr>
        <p:spPr>
          <a:xfrm>
            <a:off x="3943073" y="3404207"/>
            <a:ext cx="795094" cy="478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08A3C-2B0B-A348-9B82-4E836B1DC1F4}"/>
              </a:ext>
            </a:extLst>
          </p:cNvPr>
          <p:cNvSpPr txBox="1"/>
          <p:nvPr/>
        </p:nvSpPr>
        <p:spPr>
          <a:xfrm>
            <a:off x="3119349" y="2859828"/>
            <a:ext cx="207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Previously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2CEA28-9173-AB4B-BDFB-C3C250A8C67D}"/>
              </a:ext>
            </a:extLst>
          </p:cNvPr>
          <p:cNvGrpSpPr/>
          <p:nvPr/>
        </p:nvGrpSpPr>
        <p:grpSpPr>
          <a:xfrm>
            <a:off x="8547411" y="4801233"/>
            <a:ext cx="3064387" cy="678600"/>
            <a:chOff x="0" y="0"/>
            <a:chExt cx="2466724" cy="6786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D31F63C-7C4B-E34B-94BC-C500E8AC2E75}"/>
                </a:ext>
              </a:extLst>
            </p:cNvPr>
            <p:cNvSpPr/>
            <p:nvPr/>
          </p:nvSpPr>
          <p:spPr>
            <a:xfrm>
              <a:off x="0" y="0"/>
              <a:ext cx="1928553" cy="678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32BB59D-CFAE-E844-A192-8F4C3A3F5D82}"/>
                </a:ext>
              </a:extLst>
            </p:cNvPr>
            <p:cNvSpPr txBox="1"/>
            <p:nvPr/>
          </p:nvSpPr>
          <p:spPr>
            <a:xfrm>
              <a:off x="0" y="47923"/>
              <a:ext cx="2466724" cy="612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900" kern="1200" dirty="0"/>
                <a:t>Shuffled Low</a:t>
              </a:r>
              <a:endParaRPr lang="en-US" sz="2900" kern="1200" dirty="0"/>
            </a:p>
          </p:txBody>
        </p:sp>
      </p:grpSp>
      <p:sp>
        <p:nvSpPr>
          <p:cNvPr id="13" name="Arrow: Right 5">
            <a:extLst>
              <a:ext uri="{FF2B5EF4-FFF2-40B4-BE49-F238E27FC236}">
                <a16:creationId xmlns:a16="http://schemas.microsoft.com/office/drawing/2014/main" id="{069B05D2-AFD1-9447-ACC9-9C2EC88C7FC1}"/>
              </a:ext>
            </a:extLst>
          </p:cNvPr>
          <p:cNvSpPr/>
          <p:nvPr/>
        </p:nvSpPr>
        <p:spPr>
          <a:xfrm>
            <a:off x="7471914" y="4926432"/>
            <a:ext cx="795094" cy="478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E8887-24E8-4B43-94C6-E7FA6E973627}"/>
              </a:ext>
            </a:extLst>
          </p:cNvPr>
          <p:cNvSpPr txBox="1"/>
          <p:nvPr/>
        </p:nvSpPr>
        <p:spPr>
          <a:xfrm>
            <a:off x="3766334" y="4767581"/>
            <a:ext cx="1420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</a:rPr>
              <a:t>Now</a:t>
            </a:r>
          </a:p>
        </p:txBody>
      </p:sp>
      <p:sp>
        <p:nvSpPr>
          <p:cNvPr id="15" name="Arrow: Right 5">
            <a:extLst>
              <a:ext uri="{FF2B5EF4-FFF2-40B4-BE49-F238E27FC236}">
                <a16:creationId xmlns:a16="http://schemas.microsoft.com/office/drawing/2014/main" id="{6F0EFB99-BD2C-6B4B-97D4-522D18A2705D}"/>
              </a:ext>
            </a:extLst>
          </p:cNvPr>
          <p:cNvSpPr/>
          <p:nvPr/>
        </p:nvSpPr>
        <p:spPr>
          <a:xfrm>
            <a:off x="7471914" y="3404206"/>
            <a:ext cx="795094" cy="478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46497FA-73F3-7D49-8095-9C0CDD187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21691"/>
              </p:ext>
            </p:extLst>
          </p:nvPr>
        </p:nvGraphicFramePr>
        <p:xfrm>
          <a:off x="8518137" y="2889861"/>
          <a:ext cx="2395822" cy="150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9" name="Down Arrow 18">
            <a:extLst>
              <a:ext uri="{FF2B5EF4-FFF2-40B4-BE49-F238E27FC236}">
                <a16:creationId xmlns:a16="http://schemas.microsoft.com/office/drawing/2014/main" id="{6CC3A9A3-0433-564B-8F23-5B7C0EACF488}"/>
              </a:ext>
            </a:extLst>
          </p:cNvPr>
          <p:cNvSpPr/>
          <p:nvPr/>
        </p:nvSpPr>
        <p:spPr>
          <a:xfrm>
            <a:off x="9575074" y="5551303"/>
            <a:ext cx="378823" cy="340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E69A43-2539-6E43-AD60-67233ECDD2F9}"/>
              </a:ext>
            </a:extLst>
          </p:cNvPr>
          <p:cNvGrpSpPr/>
          <p:nvPr/>
        </p:nvGrpSpPr>
        <p:grpSpPr>
          <a:xfrm>
            <a:off x="8566574" y="6070992"/>
            <a:ext cx="2395822" cy="468000"/>
            <a:chOff x="0" y="782487"/>
            <a:chExt cx="2395822" cy="4680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CE81640-E3A3-4945-B43D-5F25D8BC6A85}"/>
                </a:ext>
              </a:extLst>
            </p:cNvPr>
            <p:cNvSpPr/>
            <p:nvPr/>
          </p:nvSpPr>
          <p:spPr>
            <a:xfrm>
              <a:off x="0" y="782487"/>
              <a:ext cx="2395822" cy="468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F57C5811-8822-E446-95DE-AB198BC0304A}"/>
                </a:ext>
              </a:extLst>
            </p:cNvPr>
            <p:cNvSpPr txBox="1"/>
            <p:nvPr/>
          </p:nvSpPr>
          <p:spPr>
            <a:xfrm>
              <a:off x="22846" y="805333"/>
              <a:ext cx="2350130" cy="422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400" kern="1200" dirty="0"/>
                <a:t>Neural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Network</a:t>
              </a:r>
              <a:endParaRPr lang="en-US" sz="2400" kern="12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DD93AFA-812F-2944-B7FC-F36B6343335F}"/>
              </a:ext>
            </a:extLst>
          </p:cNvPr>
          <p:cNvSpPr txBox="1"/>
          <p:nvPr/>
        </p:nvSpPr>
        <p:spPr>
          <a:xfrm>
            <a:off x="4127863" y="36576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335E02-42CC-1E48-8C2B-59B4099294FD}"/>
              </a:ext>
            </a:extLst>
          </p:cNvPr>
          <p:cNvSpPr txBox="1"/>
          <p:nvPr/>
        </p:nvSpPr>
        <p:spPr>
          <a:xfrm>
            <a:off x="3474720" y="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3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0"/>
    </mc:Choice>
    <mc:Fallback xmlns="">
      <p:transition spd="slow" advTm="585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D7104-A89D-4345-9AD7-D6FD5398C67D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Distribution of 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8D7486B-F4EF-8644-A281-7B5FEE4D3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7" r="1" b="9006"/>
          <a:stretch/>
        </p:blipFill>
        <p:spPr>
          <a:xfrm>
            <a:off x="331567" y="2891148"/>
            <a:ext cx="5455917" cy="306897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D1B91D-B7EE-DD4C-A157-2F88FBE10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7173"/>
            <a:ext cx="5455917" cy="223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D3935-28FE-7C4C-A43C-84A73641E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17" y="920204"/>
            <a:ext cx="3018751" cy="20602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FECB3-9C1E-2A46-8D48-F434D4CF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456" y="942839"/>
            <a:ext cx="3075071" cy="20602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8AAF70-0D46-0E43-84E2-425C40C1271D}"/>
              </a:ext>
            </a:extLst>
          </p:cNvPr>
          <p:cNvSpPr/>
          <p:nvPr/>
        </p:nvSpPr>
        <p:spPr>
          <a:xfrm>
            <a:off x="3048000" y="31673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br>
              <a:rPr lang="en-US" dirty="0"/>
            </a:b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51C7F-230C-2F4C-BEDD-E2C7ECBF1F52}"/>
              </a:ext>
            </a:extLst>
          </p:cNvPr>
          <p:cNvSpPr/>
          <p:nvPr/>
        </p:nvSpPr>
        <p:spPr>
          <a:xfrm>
            <a:off x="3048000" y="31673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br>
              <a:rPr lang="en-US" dirty="0"/>
            </a:b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40D491-A811-F240-ADCF-634A4E081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456" y="3849857"/>
            <a:ext cx="2860943" cy="19883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267F70-9908-F44A-A352-F599985EF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217" y="3813886"/>
            <a:ext cx="2927401" cy="206029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2EFD432-B7A9-1149-8E87-1000C7CE6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06466"/>
              </p:ext>
            </p:extLst>
          </p:nvPr>
        </p:nvGraphicFramePr>
        <p:xfrm>
          <a:off x="4853767" y="3975010"/>
          <a:ext cx="953689" cy="406400"/>
        </p:xfrm>
        <a:graphic>
          <a:graphicData uri="http://schemas.openxmlformats.org/drawingml/2006/table">
            <a:tbl>
              <a:tblPr>
                <a:tableStyleId>{5E7CB373-E6CD-4CFF-AF02-1F6AFEBFE46E}</a:tableStyleId>
              </a:tblPr>
              <a:tblGrid>
                <a:gridCol w="595313">
                  <a:extLst>
                    <a:ext uri="{9D8B030D-6E8A-4147-A177-3AD203B41FA5}">
                      <a16:colId xmlns:a16="http://schemas.microsoft.com/office/drawing/2014/main" val="2442751714"/>
                    </a:ext>
                  </a:extLst>
                </a:gridCol>
                <a:gridCol w="358376">
                  <a:extLst>
                    <a:ext uri="{9D8B030D-6E8A-4147-A177-3AD203B41FA5}">
                      <a16:colId xmlns:a16="http://schemas.microsoft.com/office/drawing/2014/main" val="6230063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r2_score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8366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RMSE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9624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A151A6C-5633-A944-A7EF-CCFD06F28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5255"/>
              </p:ext>
            </p:extLst>
          </p:nvPr>
        </p:nvGraphicFramePr>
        <p:xfrm>
          <a:off x="10299732" y="3993726"/>
          <a:ext cx="1031534" cy="406400"/>
        </p:xfrm>
        <a:graphic>
          <a:graphicData uri="http://schemas.openxmlformats.org/drawingml/2006/table">
            <a:tbl>
              <a:tblPr>
                <a:tableStyleId>{5E7CB373-E6CD-4CFF-AF02-1F6AFEBFE46E}</a:tableStyleId>
              </a:tblPr>
              <a:tblGrid>
                <a:gridCol w="604829">
                  <a:extLst>
                    <a:ext uri="{9D8B030D-6E8A-4147-A177-3AD203B41FA5}">
                      <a16:colId xmlns:a16="http://schemas.microsoft.com/office/drawing/2014/main" val="1550317535"/>
                    </a:ext>
                  </a:extLst>
                </a:gridCol>
                <a:gridCol w="426705">
                  <a:extLst>
                    <a:ext uri="{9D8B030D-6E8A-4147-A177-3AD203B41FA5}">
                      <a16:colId xmlns:a16="http://schemas.microsoft.com/office/drawing/2014/main" val="44810126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r2_score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-2.44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8124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RMSE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10.14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804623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8F7FEB7-5CFF-8B4D-A9F5-7299C8A7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83089"/>
              </p:ext>
            </p:extLst>
          </p:nvPr>
        </p:nvGraphicFramePr>
        <p:xfrm>
          <a:off x="10394527" y="1072228"/>
          <a:ext cx="1000761" cy="406400"/>
        </p:xfrm>
        <a:graphic>
          <a:graphicData uri="http://schemas.openxmlformats.org/drawingml/2006/table">
            <a:tbl>
              <a:tblPr>
                <a:tableStyleId>{5E7CB373-E6CD-4CFF-AF02-1F6AFEBFE46E}</a:tableStyleId>
              </a:tblPr>
              <a:tblGrid>
                <a:gridCol w="620320">
                  <a:extLst>
                    <a:ext uri="{9D8B030D-6E8A-4147-A177-3AD203B41FA5}">
                      <a16:colId xmlns:a16="http://schemas.microsoft.com/office/drawing/2014/main" val="2269041014"/>
                    </a:ext>
                  </a:extLst>
                </a:gridCol>
                <a:gridCol w="380441">
                  <a:extLst>
                    <a:ext uri="{9D8B030D-6E8A-4147-A177-3AD203B41FA5}">
                      <a16:colId xmlns:a16="http://schemas.microsoft.com/office/drawing/2014/main" val="260332605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r2_score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86593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RMSE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357781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C02EBEE-9C45-4541-8F04-AC90CEC9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72905"/>
              </p:ext>
            </p:extLst>
          </p:nvPr>
        </p:nvGraphicFramePr>
        <p:xfrm>
          <a:off x="4872566" y="1072228"/>
          <a:ext cx="983248" cy="406400"/>
        </p:xfrm>
        <a:graphic>
          <a:graphicData uri="http://schemas.openxmlformats.org/drawingml/2006/table">
            <a:tbl>
              <a:tblPr>
                <a:tableStyleId>{5E7CB373-E6CD-4CFF-AF02-1F6AFEBFE46E}</a:tableStyleId>
              </a:tblPr>
              <a:tblGrid>
                <a:gridCol w="595313">
                  <a:extLst>
                    <a:ext uri="{9D8B030D-6E8A-4147-A177-3AD203B41FA5}">
                      <a16:colId xmlns:a16="http://schemas.microsoft.com/office/drawing/2014/main" val="4004361199"/>
                    </a:ext>
                  </a:extLst>
                </a:gridCol>
                <a:gridCol w="387935">
                  <a:extLst>
                    <a:ext uri="{9D8B030D-6E8A-4147-A177-3AD203B41FA5}">
                      <a16:colId xmlns:a16="http://schemas.microsoft.com/office/drawing/2014/main" val="6223649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r2_score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96748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RMSE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59891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0E41408-CECB-BE41-9047-177E51984C85}"/>
              </a:ext>
            </a:extLst>
          </p:cNvPr>
          <p:cNvSpPr txBox="1"/>
          <p:nvPr/>
        </p:nvSpPr>
        <p:spPr>
          <a:xfrm>
            <a:off x="762580" y="1681828"/>
            <a:ext cx="95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Random</a:t>
            </a:r>
          </a:p>
          <a:p>
            <a:r>
              <a:rPr lang="en-US" sz="1600" dirty="0"/>
              <a:t>Split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32A8FE-021C-2449-B427-7C694EEF1FC7}"/>
              </a:ext>
            </a:extLst>
          </p:cNvPr>
          <p:cNvSpPr txBox="1"/>
          <p:nvPr/>
        </p:nvSpPr>
        <p:spPr>
          <a:xfrm>
            <a:off x="779375" y="4388622"/>
            <a:ext cx="95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Extrapo</a:t>
            </a:r>
            <a:r>
              <a:rPr lang="en-US" altLang="zh-CN" sz="1600" dirty="0"/>
              <a:t>-</a:t>
            </a:r>
          </a:p>
          <a:p>
            <a:r>
              <a:rPr lang="en-US" sz="1600" dirty="0" err="1"/>
              <a:t>lation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746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Potential Predictors</a:t>
            </a:r>
            <a:endParaRPr/>
          </a:p>
        </p:txBody>
      </p:sp>
      <p:pic>
        <p:nvPicPr>
          <p:cNvPr id="110" name="Google Shape;110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79487" y="1437480"/>
            <a:ext cx="10491652" cy="474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>
            <a:spLocks noGrp="1"/>
          </p:cNvSpPr>
          <p:nvPr>
            <p:ph type="ctrTitle"/>
          </p:nvPr>
        </p:nvSpPr>
        <p:spPr>
          <a:xfrm>
            <a:off x="5021821" y="3812954"/>
            <a:ext cx="6465287" cy="151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</a:rPr>
              <a:t>Bes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subTitle" idx="1"/>
          </p:nvPr>
        </p:nvSpPr>
        <p:spPr>
          <a:xfrm>
            <a:off x="5021821" y="5550568"/>
            <a:ext cx="6465286" cy="60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E7E6E6"/>
              </a:solidFill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t="4962" r="1"/>
          <a:stretch/>
        </p:blipFill>
        <p:spPr>
          <a:xfrm>
            <a:off x="383233" y="3348567"/>
            <a:ext cx="3949027" cy="333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t="2062" b="2783"/>
          <a:stretch/>
        </p:blipFill>
        <p:spPr>
          <a:xfrm>
            <a:off x="4353140" y="3348567"/>
            <a:ext cx="3858312" cy="32583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3"/>
          <p:cNvCxnSpPr/>
          <p:nvPr/>
        </p:nvCxnSpPr>
        <p:spPr>
          <a:xfrm>
            <a:off x="5138287" y="5443086"/>
            <a:ext cx="64008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1" name="Google Shape;12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032" y="204301"/>
            <a:ext cx="3543427" cy="314426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9005887" y="3765945"/>
            <a:ext cx="200025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Subset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0772" y="563584"/>
            <a:ext cx="7289800" cy="24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9887" y="3457468"/>
            <a:ext cx="3832225" cy="34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30" name="Google Shape;130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273551" y="471488"/>
            <a:ext cx="72517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507" y="3320238"/>
            <a:ext cx="3946525" cy="350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901" y="0"/>
            <a:ext cx="3741738" cy="332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/>
          <p:nvPr/>
        </p:nvSpPr>
        <p:spPr>
          <a:xfrm>
            <a:off x="8012112" y="3556687"/>
            <a:ext cx="3717926" cy="3029057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8943974" y="4271962"/>
            <a:ext cx="240982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Forward Selection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LASSO</a:t>
            </a:r>
            <a:endParaRPr sz="5400">
              <a:solidFill>
                <a:srgbClr val="FFFFFF"/>
              </a:solidFill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FE1300"/>
              </a:solidFill>
            </a:endParaRPr>
          </a:p>
        </p:txBody>
      </p:sp>
      <p:cxnSp>
        <p:nvCxnSpPr>
          <p:cNvPr id="142" name="Google Shape;142;p5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71" y="2426818"/>
            <a:ext cx="4663909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5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w="101600" cap="flat" cmpd="dbl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5" name="Google Shape;14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4849" y="2426818"/>
            <a:ext cx="5076364" cy="399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Ridge</a:t>
            </a:r>
            <a:endParaRPr sz="5400">
              <a:solidFill>
                <a:srgbClr val="FFFFFF"/>
              </a:solidFill>
            </a:endParaRPr>
          </a:p>
        </p:txBody>
      </p:sp>
      <p:cxnSp>
        <p:nvCxnSpPr>
          <p:cNvPr id="152" name="Google Shape;152;p6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3" name="Google Shape;153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74327" y="2426818"/>
            <a:ext cx="4570397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6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w="101600" cap="flat" cmpd="dbl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4849" y="2426818"/>
            <a:ext cx="5076364" cy="399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Previously…Potential Predictors</a:t>
            </a:r>
            <a:endParaRPr/>
          </a:p>
        </p:txBody>
      </p:sp>
      <p:pic>
        <p:nvPicPr>
          <p:cNvPr id="161" name="Google Shape;161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79487" y="1437480"/>
            <a:ext cx="10491652" cy="474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Potential Predictors</a:t>
            </a:r>
            <a:endParaRPr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r="27590" b="2"/>
          <a:stretch/>
        </p:blipFill>
        <p:spPr>
          <a:xfrm>
            <a:off x="2184433" y="2268805"/>
            <a:ext cx="7465844" cy="4381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graphicFrame>
        <p:nvGraphicFramePr>
          <p:cNvPr id="175" name="Google Shape;175;p9"/>
          <p:cNvGraphicFramePr/>
          <p:nvPr/>
        </p:nvGraphicFramePr>
        <p:xfrm>
          <a:off x="216976" y="439738"/>
          <a:ext cx="6772800" cy="2501900"/>
        </p:xfrm>
        <a:graphic>
          <a:graphicData uri="http://schemas.openxmlformats.org/drawingml/2006/table">
            <a:tbl>
              <a:tblPr>
                <a:noFill/>
                <a:tableStyleId>{5E7CB373-E6CD-4CFF-AF02-1F6AFEBFE46E}</a:tableStyleId>
              </a:tblPr>
              <a:tblGrid>
                <a:gridCol w="169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R^2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MAPE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MSE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LASSO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0.26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0.12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6.2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Ridge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0.26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0.12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6.2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Best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0.21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0.15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7.8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Forward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0.17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0.15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7.7</a:t>
                      </a:r>
                      <a:endParaRPr sz="3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6" name="Google Shape;176;p9"/>
          <p:cNvCxnSpPr/>
          <p:nvPr/>
        </p:nvCxnSpPr>
        <p:spPr>
          <a:xfrm>
            <a:off x="5749871" y="2941638"/>
            <a:ext cx="914400" cy="914400"/>
          </a:xfrm>
          <a:prstGeom prst="straightConnector1">
            <a:avLst/>
          </a:prstGeom>
          <a:noFill/>
          <a:ln w="1587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5588" y="-157747"/>
            <a:ext cx="4589436" cy="401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2941638"/>
            <a:ext cx="4571999" cy="399853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9"/>
          <p:cNvSpPr txBox="1"/>
          <p:nvPr/>
        </p:nvSpPr>
        <p:spPr>
          <a:xfrm>
            <a:off x="216976" y="6488668"/>
            <a:ext cx="18597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7674244" y="3398838"/>
            <a:ext cx="1332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Net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9"/>
          <p:cNvGraphicFramePr/>
          <p:nvPr/>
        </p:nvGraphicFramePr>
        <p:xfrm>
          <a:off x="4732364" y="3899493"/>
          <a:ext cx="7242625" cy="2888165"/>
        </p:xfrm>
        <a:graphic>
          <a:graphicData uri="http://schemas.openxmlformats.org/drawingml/2006/table">
            <a:tbl>
              <a:tblPr>
                <a:noFill/>
                <a:tableStyleId>{5E7CB373-E6CD-4CFF-AF02-1F6AFEBFE46E}</a:tableStyleId>
              </a:tblPr>
              <a:tblGrid>
                <a:gridCol w="126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Rsquare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MAPE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 rowSpan="2"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MSE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 rowSpan="2"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lambda_min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training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testing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LASSO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0.37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0.36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0.11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5.9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0.037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Elastic Net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0.44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0.4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0.1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5.7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0.025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Random Forest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0.58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0.59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0.09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4.4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/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329</Words>
  <Application>Microsoft Macintosh PowerPoint</Application>
  <PresentationFormat>Widescreen</PresentationFormat>
  <Paragraphs>210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Office Theme</vt:lpstr>
      <vt:lpstr>Office Theme</vt:lpstr>
      <vt:lpstr>Model/Variable Selection</vt:lpstr>
      <vt:lpstr>Potential Predictors</vt:lpstr>
      <vt:lpstr>Bes</vt:lpstr>
      <vt:lpstr>PowerPoint Presentation</vt:lpstr>
      <vt:lpstr>LASSO</vt:lpstr>
      <vt:lpstr>Ridge</vt:lpstr>
      <vt:lpstr>Previously…Potential Predictors</vt:lpstr>
      <vt:lpstr>Potential Predictors</vt:lpstr>
      <vt:lpstr>PowerPoint Presentation</vt:lpstr>
      <vt:lpstr>PowerPoint Presentation</vt:lpstr>
      <vt:lpstr>Clean Data</vt:lpstr>
      <vt:lpstr>Clean Data</vt:lpstr>
      <vt:lpstr>Extrapolation (clean data)</vt:lpstr>
      <vt:lpstr>PowerPoint Presentation</vt:lpstr>
      <vt:lpstr>Extrapolation (28 Day clean data) continued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Model/Variable Selection</dc:title>
  <dc:creator>Yuetong Lyu</dc:creator>
  <cp:lastModifiedBy>Yuetong Lyu</cp:lastModifiedBy>
  <cp:revision>6</cp:revision>
  <dcterms:created xsi:type="dcterms:W3CDTF">2020-06-05T21:54:08Z</dcterms:created>
  <dcterms:modified xsi:type="dcterms:W3CDTF">2020-06-07T20:58:04Z</dcterms:modified>
</cp:coreProperties>
</file>