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9" r:id="rId3"/>
    <p:sldId id="262" r:id="rId4"/>
    <p:sldId id="266" r:id="rId5"/>
    <p:sldId id="265" r:id="rId6"/>
    <p:sldId id="257" r:id="rId7"/>
    <p:sldId id="260" r:id="rId8"/>
    <p:sldId id="264" r:id="rId9"/>
    <p:sldId id="261" r:id="rId10"/>
    <p:sldId id="267" r:id="rId11"/>
    <p:sldId id="268" r:id="rId12"/>
    <p:sldId id="263"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ke, Stanley" initials="HS" lastIdx="1" clrIdx="0">
    <p:extLst>
      <p:ext uri="{19B8F6BF-5375-455C-9EA6-DF929625EA0E}">
        <p15:presenceInfo xmlns:p15="http://schemas.microsoft.com/office/powerpoint/2012/main" userId="S::shanke@deloitte.com::4d805e70-f85c-41ec-b357-a8ca1fbb404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16" autoAdjust="0"/>
  </p:normalViewPr>
  <p:slideViewPr>
    <p:cSldViewPr snapToGrid="0">
      <p:cViewPr varScale="1">
        <p:scale>
          <a:sx n="69" d="100"/>
          <a:sy n="69" d="100"/>
        </p:scale>
        <p:origin x="115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7E07E-D9F7-498B-90B6-AE48E3A2AA00}"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E5EEA-069A-4A12-9F14-11519CDEF3EB}" type="slidenum">
              <a:rPr lang="en-US" smtClean="0"/>
              <a:t>‹#›</a:t>
            </a:fld>
            <a:endParaRPr lang="en-US"/>
          </a:p>
        </p:txBody>
      </p:sp>
    </p:spTree>
    <p:extLst>
      <p:ext uri="{BB962C8B-B14F-4D97-AF65-F5344CB8AC3E}">
        <p14:creationId xmlns:p14="http://schemas.microsoft.com/office/powerpoint/2010/main" val="33034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don’t hate </a:t>
            </a:r>
            <a:r>
              <a:rPr lang="en-US" dirty="0" err="1"/>
              <a:t>pentesters</a:t>
            </a:r>
            <a:r>
              <a:rPr lang="en-US" dirty="0"/>
              <a:t>! My frustration is with the fact that almost every young person trying to get into InfoSec wants to be a </a:t>
            </a:r>
            <a:r>
              <a:rPr lang="en-US" dirty="0" err="1"/>
              <a:t>pentester</a:t>
            </a:r>
            <a:r>
              <a:rPr lang="en-US" dirty="0"/>
              <a:t>. The field is somewhat saturated, at least compared to other security roles, and it is not the type of work that people think of. Most often it consists of collating data into reports and late nights tending to vulnerability scanners.</a:t>
            </a:r>
          </a:p>
        </p:txBody>
      </p:sp>
      <p:sp>
        <p:nvSpPr>
          <p:cNvPr id="4" name="Slide Number Placeholder 3"/>
          <p:cNvSpPr>
            <a:spLocks noGrp="1"/>
          </p:cNvSpPr>
          <p:nvPr>
            <p:ph type="sldNum" sz="quarter" idx="5"/>
          </p:nvPr>
        </p:nvSpPr>
        <p:spPr/>
        <p:txBody>
          <a:bodyPr/>
          <a:lstStyle/>
          <a:p>
            <a:fld id="{B6FE5EEA-069A-4A12-9F14-11519CDEF3EB}" type="slidenum">
              <a:rPr lang="en-US" smtClean="0"/>
              <a:t>2</a:t>
            </a:fld>
            <a:endParaRPr lang="en-US"/>
          </a:p>
        </p:txBody>
      </p:sp>
    </p:spTree>
    <p:extLst>
      <p:ext uri="{BB962C8B-B14F-4D97-AF65-F5344CB8AC3E}">
        <p14:creationId xmlns:p14="http://schemas.microsoft.com/office/powerpoint/2010/main" val="724735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job that is posted is often written by someone other than the hiring manager. Often the job description is recycled from other postings.</a:t>
            </a:r>
          </a:p>
          <a:p>
            <a:endParaRPr lang="en-US" dirty="0"/>
          </a:p>
          <a:p>
            <a:r>
              <a:rPr lang="en-US" dirty="0"/>
              <a:t>Jobs with the title of “Security Analyst” and “Security Engineer” are catch-all titles and the work can vary significantly.</a:t>
            </a:r>
          </a:p>
          <a:p>
            <a:endParaRPr lang="en-US" dirty="0"/>
          </a:p>
          <a:p>
            <a:r>
              <a:rPr lang="en-US" dirty="0"/>
              <a:t>Be careful to ask the recruiter and hiring manager pointed questions regarding the nature of the work. The hiring manager will know best what the work entails.</a:t>
            </a:r>
          </a:p>
        </p:txBody>
      </p:sp>
      <p:sp>
        <p:nvSpPr>
          <p:cNvPr id="4" name="Slide Number Placeholder 3"/>
          <p:cNvSpPr>
            <a:spLocks noGrp="1"/>
          </p:cNvSpPr>
          <p:nvPr>
            <p:ph type="sldNum" sz="quarter" idx="5"/>
          </p:nvPr>
        </p:nvSpPr>
        <p:spPr/>
        <p:txBody>
          <a:bodyPr/>
          <a:lstStyle/>
          <a:p>
            <a:fld id="{B6FE5EEA-069A-4A12-9F14-11519CDEF3EB}" type="slidenum">
              <a:rPr lang="en-US" smtClean="0"/>
              <a:t>12</a:t>
            </a:fld>
            <a:endParaRPr lang="en-US"/>
          </a:p>
        </p:txBody>
      </p:sp>
    </p:spTree>
    <p:extLst>
      <p:ext uri="{BB962C8B-B14F-4D97-AF65-F5344CB8AC3E}">
        <p14:creationId xmlns:p14="http://schemas.microsoft.com/office/powerpoint/2010/main" val="4003482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reality, the resume only serves to get an interview. Big organizations will automatically filter based on keywords, and a poorly crafted resume will not reach the eyes of a human. </a:t>
            </a:r>
          </a:p>
          <a:p>
            <a:endParaRPr lang="en-US" dirty="0"/>
          </a:p>
          <a:p>
            <a:r>
              <a:rPr lang="en-US" dirty="0"/>
              <a:t>The resume should be customized to the job and indicate you have done research and have some knowledge of the work performed by the job for which you are applying .</a:t>
            </a:r>
          </a:p>
          <a:p>
            <a:endParaRPr lang="en-US" dirty="0"/>
          </a:p>
          <a:p>
            <a:r>
              <a:rPr lang="en-US" dirty="0"/>
              <a:t>Most hiring managers will read no more than 25% of a resume. Often times, it is for the purpose of finding topics to discuss.</a:t>
            </a:r>
          </a:p>
        </p:txBody>
      </p:sp>
      <p:sp>
        <p:nvSpPr>
          <p:cNvPr id="4" name="Slide Number Placeholder 3"/>
          <p:cNvSpPr>
            <a:spLocks noGrp="1"/>
          </p:cNvSpPr>
          <p:nvPr>
            <p:ph type="sldNum" sz="quarter" idx="5"/>
          </p:nvPr>
        </p:nvSpPr>
        <p:spPr/>
        <p:txBody>
          <a:bodyPr/>
          <a:lstStyle/>
          <a:p>
            <a:fld id="{B6FE5EEA-069A-4A12-9F14-11519CDEF3EB}" type="slidenum">
              <a:rPr lang="en-US" smtClean="0"/>
              <a:t>13</a:t>
            </a:fld>
            <a:endParaRPr lang="en-US"/>
          </a:p>
        </p:txBody>
      </p:sp>
    </p:spTree>
    <p:extLst>
      <p:ext uri="{BB962C8B-B14F-4D97-AF65-F5344CB8AC3E}">
        <p14:creationId xmlns:p14="http://schemas.microsoft.com/office/powerpoint/2010/main" val="2086050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great jobs in a lot of unconventional places. Nearby Pittsburgh is becoming a hotspot for InfoSec. A lot of secondary cities are also gaining a strong InfoSec industry, such as Atlanta, Tampa, Minneapolis, Denver and others.</a:t>
            </a:r>
          </a:p>
        </p:txBody>
      </p:sp>
      <p:sp>
        <p:nvSpPr>
          <p:cNvPr id="4" name="Slide Number Placeholder 3"/>
          <p:cNvSpPr>
            <a:spLocks noGrp="1"/>
          </p:cNvSpPr>
          <p:nvPr>
            <p:ph type="sldNum" sz="quarter" idx="5"/>
          </p:nvPr>
        </p:nvSpPr>
        <p:spPr/>
        <p:txBody>
          <a:bodyPr/>
          <a:lstStyle/>
          <a:p>
            <a:fld id="{B6FE5EEA-069A-4A12-9F14-11519CDEF3EB}" type="slidenum">
              <a:rPr lang="en-US" smtClean="0"/>
              <a:t>14</a:t>
            </a:fld>
            <a:endParaRPr lang="en-US"/>
          </a:p>
        </p:txBody>
      </p:sp>
    </p:spTree>
    <p:extLst>
      <p:ext uri="{BB962C8B-B14F-4D97-AF65-F5344CB8AC3E}">
        <p14:creationId xmlns:p14="http://schemas.microsoft.com/office/powerpoint/2010/main" val="1959526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Should be asking “Stan, where did these numbers come from?” If you asked this, then you win a star for thinking critically</a:t>
            </a:r>
          </a:p>
          <a:p>
            <a:r>
              <a:rPr lang="en-US" dirty="0"/>
              <a:t>- </a:t>
            </a:r>
            <a:r>
              <a:rPr lang="en-US" dirty="0" err="1"/>
              <a:t>CyberSeek</a:t>
            </a:r>
            <a:r>
              <a:rPr lang="en-US" dirty="0"/>
              <a:t> is an organization put together by Burning Glass (think Glassdoor) and CompTIA – take their data with a grain of salt</a:t>
            </a:r>
          </a:p>
          <a:p>
            <a:r>
              <a:rPr lang="en-US" dirty="0"/>
              <a:t>- Average salaries here are based on the national average – I’ve noticed Greater Harrisburg Area to be around 15% less than national average, but that is balanced out by the low cost of living.</a:t>
            </a:r>
          </a:p>
        </p:txBody>
      </p:sp>
      <p:sp>
        <p:nvSpPr>
          <p:cNvPr id="4" name="Slide Number Placeholder 3"/>
          <p:cNvSpPr>
            <a:spLocks noGrp="1"/>
          </p:cNvSpPr>
          <p:nvPr>
            <p:ph type="sldNum" sz="quarter" idx="5"/>
          </p:nvPr>
        </p:nvSpPr>
        <p:spPr/>
        <p:txBody>
          <a:bodyPr/>
          <a:lstStyle/>
          <a:p>
            <a:fld id="{B6FE5EEA-069A-4A12-9F14-11519CDEF3EB}" type="slidenum">
              <a:rPr lang="en-US" smtClean="0"/>
              <a:t>3</a:t>
            </a:fld>
            <a:endParaRPr lang="en-US"/>
          </a:p>
        </p:txBody>
      </p:sp>
    </p:spTree>
    <p:extLst>
      <p:ext uri="{BB962C8B-B14F-4D97-AF65-F5344CB8AC3E}">
        <p14:creationId xmlns:p14="http://schemas.microsoft.com/office/powerpoint/2010/main" val="3121755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 Council is the organization that offers the Certified Ethical Hacker exams. Is it coincidence they have Ethical Hacker as number one?</a:t>
            </a:r>
          </a:p>
          <a:p>
            <a:endParaRPr lang="en-US" dirty="0"/>
          </a:p>
          <a:p>
            <a:r>
              <a:rPr lang="en-US" dirty="0"/>
              <a:t>Jobs available worldwide in parenthesis (Source: LinkedIn worldwide).</a:t>
            </a:r>
          </a:p>
          <a:p>
            <a:endParaRPr lang="en-US" dirty="0"/>
          </a:p>
          <a:p>
            <a:r>
              <a:rPr lang="en-US" dirty="0"/>
              <a:t>If you are entirely focused on salary range, then you are approaching a career in the wrong way. Any job in InfoSec can be rewarding and they are all generally well paying. Focus on the careers that match your skillset and that offer work that you enjoy. Once you become more specialized and experienced, the big salary will follow.</a:t>
            </a:r>
          </a:p>
        </p:txBody>
      </p:sp>
      <p:sp>
        <p:nvSpPr>
          <p:cNvPr id="4" name="Slide Number Placeholder 3"/>
          <p:cNvSpPr>
            <a:spLocks noGrp="1"/>
          </p:cNvSpPr>
          <p:nvPr>
            <p:ph type="sldNum" sz="quarter" idx="5"/>
          </p:nvPr>
        </p:nvSpPr>
        <p:spPr/>
        <p:txBody>
          <a:bodyPr/>
          <a:lstStyle/>
          <a:p>
            <a:fld id="{B6FE5EEA-069A-4A12-9F14-11519CDEF3EB}" type="slidenum">
              <a:rPr lang="en-US" smtClean="0"/>
              <a:t>4</a:t>
            </a:fld>
            <a:endParaRPr lang="en-US"/>
          </a:p>
        </p:txBody>
      </p:sp>
    </p:spTree>
    <p:extLst>
      <p:ext uri="{BB962C8B-B14F-4D97-AF65-F5344CB8AC3E}">
        <p14:creationId xmlns:p14="http://schemas.microsoft.com/office/powerpoint/2010/main" val="360135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answer No, but certain organizations require them.</a:t>
            </a:r>
          </a:p>
          <a:p>
            <a:r>
              <a:rPr lang="en-US" dirty="0"/>
              <a:t>Examples:</a:t>
            </a:r>
          </a:p>
          <a:p>
            <a:r>
              <a:rPr lang="en-US" dirty="0"/>
              <a:t>ANY Federal “information assurance” job. Especially DOD related. https://public.cyber.mil/cwmp/dod-approved-8570-baseline-certifications/</a:t>
            </a:r>
          </a:p>
          <a:p>
            <a:r>
              <a:rPr lang="en-US" dirty="0"/>
              <a:t>Some Forensics jobs (must present certification to survive cross examination in court)</a:t>
            </a:r>
          </a:p>
          <a:p>
            <a:r>
              <a:rPr lang="en-US" dirty="0"/>
              <a:t>Some Incident handling jobs (similar to Forensics)</a:t>
            </a:r>
          </a:p>
          <a:p>
            <a:endParaRPr lang="en-US" dirty="0"/>
          </a:p>
          <a:p>
            <a:r>
              <a:rPr lang="en-US" dirty="0"/>
              <a:t>Sometimes having a certification without real-world experience can hurt you during an interview.</a:t>
            </a:r>
          </a:p>
        </p:txBody>
      </p:sp>
      <p:sp>
        <p:nvSpPr>
          <p:cNvPr id="4" name="Slide Number Placeholder 3"/>
          <p:cNvSpPr>
            <a:spLocks noGrp="1"/>
          </p:cNvSpPr>
          <p:nvPr>
            <p:ph type="sldNum" sz="quarter" idx="5"/>
          </p:nvPr>
        </p:nvSpPr>
        <p:spPr/>
        <p:txBody>
          <a:bodyPr/>
          <a:lstStyle/>
          <a:p>
            <a:fld id="{B6FE5EEA-069A-4A12-9F14-11519CDEF3EB}" type="slidenum">
              <a:rPr lang="en-US" smtClean="0"/>
              <a:t>5</a:t>
            </a:fld>
            <a:endParaRPr lang="en-US"/>
          </a:p>
        </p:txBody>
      </p:sp>
    </p:spTree>
    <p:extLst>
      <p:ext uri="{BB962C8B-B14F-4D97-AF65-F5344CB8AC3E}">
        <p14:creationId xmlns:p14="http://schemas.microsoft.com/office/powerpoint/2010/main" val="1664769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is moving to cloud, and so is security engineering work.</a:t>
            </a:r>
          </a:p>
          <a:p>
            <a:endParaRPr lang="en-US" dirty="0"/>
          </a:p>
          <a:p>
            <a:r>
              <a:rPr lang="en-US" dirty="0"/>
              <a:t>Often recruiters are looking to see product certification for the specific product they are using in their environment. Sometimes the job posting will indicate the technology that is used, sometimes not.</a:t>
            </a:r>
          </a:p>
          <a:p>
            <a:endParaRPr lang="en-US" dirty="0"/>
          </a:p>
          <a:p>
            <a:r>
              <a:rPr lang="en-US" dirty="0"/>
              <a:t>Being able to script integrations is extremely valued. </a:t>
            </a:r>
            <a:r>
              <a:rPr lang="en-US" dirty="0" err="1"/>
              <a:t>Powershell</a:t>
            </a:r>
            <a:r>
              <a:rPr lang="en-US" dirty="0"/>
              <a:t> and Python are the two biggest players, but there are others that are becoming more popular.</a:t>
            </a:r>
          </a:p>
        </p:txBody>
      </p:sp>
      <p:sp>
        <p:nvSpPr>
          <p:cNvPr id="4" name="Slide Number Placeholder 3"/>
          <p:cNvSpPr>
            <a:spLocks noGrp="1"/>
          </p:cNvSpPr>
          <p:nvPr>
            <p:ph type="sldNum" sz="quarter" idx="5"/>
          </p:nvPr>
        </p:nvSpPr>
        <p:spPr/>
        <p:txBody>
          <a:bodyPr/>
          <a:lstStyle/>
          <a:p>
            <a:fld id="{B6FE5EEA-069A-4A12-9F14-11519CDEF3EB}" type="slidenum">
              <a:rPr lang="en-US" smtClean="0"/>
              <a:t>6</a:t>
            </a:fld>
            <a:endParaRPr lang="en-US"/>
          </a:p>
        </p:txBody>
      </p:sp>
    </p:spTree>
    <p:extLst>
      <p:ext uri="{BB962C8B-B14F-4D97-AF65-F5344CB8AC3E}">
        <p14:creationId xmlns:p14="http://schemas.microsoft.com/office/powerpoint/2010/main" val="36851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Certs: Network+, Security+, CEH, GSEC, GCIH</a:t>
            </a:r>
          </a:p>
          <a:p>
            <a:endParaRPr lang="en-US" dirty="0"/>
          </a:p>
          <a:p>
            <a:r>
              <a:rPr lang="en-US" dirty="0"/>
              <a:t>Much of the work of analysts these days is being automated. Must learn scripting abilities to survive.</a:t>
            </a:r>
          </a:p>
        </p:txBody>
      </p:sp>
      <p:sp>
        <p:nvSpPr>
          <p:cNvPr id="4" name="Slide Number Placeholder 3"/>
          <p:cNvSpPr>
            <a:spLocks noGrp="1"/>
          </p:cNvSpPr>
          <p:nvPr>
            <p:ph type="sldNum" sz="quarter" idx="5"/>
          </p:nvPr>
        </p:nvSpPr>
        <p:spPr/>
        <p:txBody>
          <a:bodyPr/>
          <a:lstStyle/>
          <a:p>
            <a:fld id="{B6FE5EEA-069A-4A12-9F14-11519CDEF3EB}" type="slidenum">
              <a:rPr lang="en-US" smtClean="0"/>
              <a:t>7</a:t>
            </a:fld>
            <a:endParaRPr lang="en-US"/>
          </a:p>
        </p:txBody>
      </p:sp>
    </p:spTree>
    <p:extLst>
      <p:ext uri="{BB962C8B-B14F-4D97-AF65-F5344CB8AC3E}">
        <p14:creationId xmlns:p14="http://schemas.microsoft.com/office/powerpoint/2010/main" val="855501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skills that are needed for incident handler are similar to those of SOC analyst, but to the Nth degree</a:t>
            </a:r>
          </a:p>
          <a:p>
            <a:endParaRPr lang="en-US" dirty="0"/>
          </a:p>
          <a:p>
            <a:r>
              <a:rPr lang="en-US" dirty="0"/>
              <a:t>Being able to communicate clearly and effectively is critical, both to technical staff and to executives.</a:t>
            </a:r>
          </a:p>
          <a:p>
            <a:endParaRPr lang="en-US" dirty="0"/>
          </a:p>
          <a:p>
            <a:r>
              <a:rPr lang="en-US" dirty="0"/>
              <a:t>A good incident responder can quickly become proficient with new tools without needing training using just the user/admin guide.</a:t>
            </a:r>
          </a:p>
        </p:txBody>
      </p:sp>
      <p:sp>
        <p:nvSpPr>
          <p:cNvPr id="4" name="Slide Number Placeholder 3"/>
          <p:cNvSpPr>
            <a:spLocks noGrp="1"/>
          </p:cNvSpPr>
          <p:nvPr>
            <p:ph type="sldNum" sz="quarter" idx="5"/>
          </p:nvPr>
        </p:nvSpPr>
        <p:spPr/>
        <p:txBody>
          <a:bodyPr/>
          <a:lstStyle/>
          <a:p>
            <a:fld id="{B6FE5EEA-069A-4A12-9F14-11519CDEF3EB}" type="slidenum">
              <a:rPr lang="en-US" smtClean="0"/>
              <a:t>8</a:t>
            </a:fld>
            <a:endParaRPr lang="en-US"/>
          </a:p>
        </p:txBody>
      </p:sp>
    </p:spTree>
    <p:extLst>
      <p:ext uri="{BB962C8B-B14F-4D97-AF65-F5344CB8AC3E}">
        <p14:creationId xmlns:p14="http://schemas.microsoft.com/office/powerpoint/2010/main" val="1059664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job title can actually mean two very different things: </a:t>
            </a:r>
          </a:p>
          <a:p>
            <a:pPr marL="228600" indent="-228600">
              <a:buAutoNum type="arabicPeriod"/>
            </a:pPr>
            <a:r>
              <a:rPr lang="en-US" dirty="0"/>
              <a:t>Someone who develops new software for use in security applications</a:t>
            </a:r>
          </a:p>
          <a:p>
            <a:pPr marL="228600" indent="-228600">
              <a:buAutoNum type="arabicPeriod"/>
            </a:pPr>
            <a:r>
              <a:rPr lang="en-US" dirty="0"/>
              <a:t>Someone who reviews existing software for security vulnerabilities</a:t>
            </a:r>
          </a:p>
        </p:txBody>
      </p:sp>
      <p:sp>
        <p:nvSpPr>
          <p:cNvPr id="4" name="Slide Number Placeholder 3"/>
          <p:cNvSpPr>
            <a:spLocks noGrp="1"/>
          </p:cNvSpPr>
          <p:nvPr>
            <p:ph type="sldNum" sz="quarter" idx="5"/>
          </p:nvPr>
        </p:nvSpPr>
        <p:spPr/>
        <p:txBody>
          <a:bodyPr/>
          <a:lstStyle/>
          <a:p>
            <a:fld id="{B6FE5EEA-069A-4A12-9F14-11519CDEF3EB}" type="slidenum">
              <a:rPr lang="en-US" smtClean="0"/>
              <a:t>9</a:t>
            </a:fld>
            <a:endParaRPr lang="en-US"/>
          </a:p>
        </p:txBody>
      </p:sp>
    </p:spTree>
    <p:extLst>
      <p:ext uri="{BB962C8B-B14F-4D97-AF65-F5344CB8AC3E}">
        <p14:creationId xmlns:p14="http://schemas.microsoft.com/office/powerpoint/2010/main" val="2424285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“Penetration Tester” covers a huge variety of roles, depending on the organization.</a:t>
            </a:r>
          </a:p>
          <a:p>
            <a:endParaRPr lang="en-US" dirty="0"/>
          </a:p>
          <a:p>
            <a:r>
              <a:rPr lang="en-US" dirty="0"/>
              <a:t>Large organizations might have a “Red Team” that consists of one or two people. Often the Red Team is wrapped into other roles.</a:t>
            </a:r>
          </a:p>
          <a:p>
            <a:endParaRPr lang="en-US" dirty="0"/>
          </a:p>
          <a:p>
            <a:r>
              <a:rPr lang="en-US" dirty="0"/>
              <a:t>This job often gets confused with physical penetration testing, where you might see someone breaking an electronic lock to gain entry or trying to fool physical security devices such as cameras and motion sensors. </a:t>
            </a:r>
          </a:p>
          <a:p>
            <a:endParaRPr lang="en-US" dirty="0"/>
          </a:p>
          <a:p>
            <a:r>
              <a:rPr lang="en-US" dirty="0"/>
              <a:t>Traditionally </a:t>
            </a:r>
            <a:r>
              <a:rPr lang="en-US" dirty="0" err="1"/>
              <a:t>pentesters</a:t>
            </a:r>
            <a:r>
              <a:rPr lang="en-US" dirty="0"/>
              <a:t> are the ones who babysit vulnerability scanners. Sometimes there is an active exploit phase. Usually it is very short and the remaining time is dedicated to writing up reports.</a:t>
            </a:r>
          </a:p>
        </p:txBody>
      </p:sp>
      <p:sp>
        <p:nvSpPr>
          <p:cNvPr id="4" name="Slide Number Placeholder 3"/>
          <p:cNvSpPr>
            <a:spLocks noGrp="1"/>
          </p:cNvSpPr>
          <p:nvPr>
            <p:ph type="sldNum" sz="quarter" idx="5"/>
          </p:nvPr>
        </p:nvSpPr>
        <p:spPr/>
        <p:txBody>
          <a:bodyPr/>
          <a:lstStyle/>
          <a:p>
            <a:fld id="{B6FE5EEA-069A-4A12-9F14-11519CDEF3EB}" type="slidenum">
              <a:rPr lang="en-US" smtClean="0"/>
              <a:t>10</a:t>
            </a:fld>
            <a:endParaRPr lang="en-US"/>
          </a:p>
        </p:txBody>
      </p:sp>
    </p:spTree>
    <p:extLst>
      <p:ext uri="{BB962C8B-B14F-4D97-AF65-F5344CB8AC3E}">
        <p14:creationId xmlns:p14="http://schemas.microsoft.com/office/powerpoint/2010/main" val="3309706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stanleyhank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cybersecurity.att.com/blogs/security-essentials/do-you-need-certifications-to-get-an-infosec-job" TargetMode="External"/><Relationship Id="rId2" Type="http://schemas.openxmlformats.org/officeDocument/2006/relationships/hyperlink" Target="https://www.cyberseek.org/" TargetMode="External"/><Relationship Id="rId1" Type="http://schemas.openxmlformats.org/officeDocument/2006/relationships/slideLayout" Target="../slideLayouts/slideLayout2.xml"/><Relationship Id="rId6" Type="http://schemas.openxmlformats.org/officeDocument/2006/relationships/hyperlink" Target="https://public.cyber.mil/cw/cwmp/dod-approved-8570-baseline-certifications/" TargetMode="External"/><Relationship Id="rId5" Type="http://schemas.openxmlformats.org/officeDocument/2006/relationships/hyperlink" Target="https://www.comptia.org/blog/the-top-9-jobs-in-cybersecurity" TargetMode="External"/><Relationship Id="rId4" Type="http://schemas.openxmlformats.org/officeDocument/2006/relationships/hyperlink" Target="https://blog.eccouncil.org/top-8-in-demand-cybersecurity-jobs-in-202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5886-423D-4643-B3AE-E79ADD3E20AD}"/>
              </a:ext>
            </a:extLst>
          </p:cNvPr>
          <p:cNvSpPr>
            <a:spLocks noGrp="1"/>
          </p:cNvSpPr>
          <p:nvPr>
            <p:ph type="ctrTitle"/>
          </p:nvPr>
        </p:nvSpPr>
        <p:spPr>
          <a:xfrm>
            <a:off x="1154955" y="1447800"/>
            <a:ext cx="8825658" cy="3329581"/>
          </a:xfrm>
        </p:spPr>
        <p:txBody>
          <a:bodyPr/>
          <a:lstStyle/>
          <a:p>
            <a:r>
              <a:rPr lang="en-US"/>
              <a:t>Not Everyone Can Be a PenTester</a:t>
            </a:r>
            <a:endParaRPr lang="en-US" dirty="0"/>
          </a:p>
        </p:txBody>
      </p:sp>
      <p:sp>
        <p:nvSpPr>
          <p:cNvPr id="3" name="Subtitle 2">
            <a:extLst>
              <a:ext uri="{FF2B5EF4-FFF2-40B4-BE49-F238E27FC236}">
                <a16:creationId xmlns:a16="http://schemas.microsoft.com/office/drawing/2014/main" id="{19643A8F-278A-4E79-A568-0F5E9EBA342E}"/>
              </a:ext>
            </a:extLst>
          </p:cNvPr>
          <p:cNvSpPr>
            <a:spLocks noGrp="1"/>
          </p:cNvSpPr>
          <p:nvPr>
            <p:ph type="subTitle" idx="1"/>
          </p:nvPr>
        </p:nvSpPr>
        <p:spPr>
          <a:xfrm>
            <a:off x="1154955" y="4777380"/>
            <a:ext cx="8825658" cy="861420"/>
          </a:xfrm>
        </p:spPr>
        <p:txBody>
          <a:bodyPr/>
          <a:lstStyle/>
          <a:p>
            <a:r>
              <a:rPr lang="en-US" dirty="0"/>
              <a:t>By Stanley Hanke</a:t>
            </a:r>
          </a:p>
          <a:p>
            <a:r>
              <a:rPr lang="en-US" dirty="0">
                <a:hlinkClick r:id="rId2"/>
              </a:rPr>
              <a:t>https://www.linkedin.com/in/stanleyhanke/</a:t>
            </a:r>
            <a:r>
              <a:rPr lang="en-US" dirty="0"/>
              <a:t> </a:t>
            </a:r>
          </a:p>
        </p:txBody>
      </p:sp>
    </p:spTree>
    <p:extLst>
      <p:ext uri="{BB962C8B-B14F-4D97-AF65-F5344CB8AC3E}">
        <p14:creationId xmlns:p14="http://schemas.microsoft.com/office/powerpoint/2010/main" val="404873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5"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60D960-4686-47E1-9A91-7A387E049C0D}"/>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900" b="0" i="0" kern="1200" dirty="0">
                <a:solidFill>
                  <a:schemeClr val="tx2"/>
                </a:solidFill>
                <a:latin typeface="+mj-lt"/>
                <a:ea typeface="+mj-ea"/>
                <a:cs typeface="+mj-cs"/>
              </a:rPr>
              <a:t>Penetration Tester / Vulnerability Analyst</a:t>
            </a:r>
          </a:p>
        </p:txBody>
      </p:sp>
      <p:pic>
        <p:nvPicPr>
          <p:cNvPr id="6" name="Content Placeholder 5">
            <a:extLst>
              <a:ext uri="{FF2B5EF4-FFF2-40B4-BE49-F238E27FC236}">
                <a16:creationId xmlns:a16="http://schemas.microsoft.com/office/drawing/2014/main" id="{96AE12DC-44BF-4A48-BFDF-1EB69EFC5517}"/>
              </a:ext>
            </a:extLst>
          </p:cNvPr>
          <p:cNvPicPr>
            <a:picLocks noGrp="1" noChangeAspect="1"/>
          </p:cNvPicPr>
          <p:nvPr>
            <p:ph sz="half" idx="1"/>
          </p:nvPr>
        </p:nvPicPr>
        <p:blipFill>
          <a:blip r:embed="rId8"/>
          <a:stretch>
            <a:fillRect/>
          </a:stretch>
        </p:blipFill>
        <p:spPr>
          <a:xfrm>
            <a:off x="636915" y="2119574"/>
            <a:ext cx="5451627" cy="4061462"/>
          </a:xfrm>
          <a:prstGeom prst="rect">
            <a:avLst/>
          </a:prstGeom>
          <a:effectLst>
            <a:outerShdw blurRad="50800" dist="38100" dir="5400000" algn="t" rotWithShape="0">
              <a:prstClr val="black">
                <a:alpha val="43000"/>
              </a:prstClr>
            </a:outerShdw>
          </a:effectLst>
        </p:spPr>
      </p:pic>
      <p:sp>
        <p:nvSpPr>
          <p:cNvPr id="4" name="Content Placeholder 3">
            <a:extLst>
              <a:ext uri="{FF2B5EF4-FFF2-40B4-BE49-F238E27FC236}">
                <a16:creationId xmlns:a16="http://schemas.microsoft.com/office/drawing/2014/main" id="{5DE73455-2DE8-4AE1-A110-F293DE2D3AF5}"/>
              </a:ext>
            </a:extLst>
          </p:cNvPr>
          <p:cNvSpPr>
            <a:spLocks noGrp="1"/>
          </p:cNvSpPr>
          <p:nvPr>
            <p:ph sz="half" idx="2"/>
          </p:nvPr>
        </p:nvSpPr>
        <p:spPr>
          <a:xfrm>
            <a:off x="6575729" y="2052214"/>
            <a:ext cx="4415293" cy="4196185"/>
          </a:xfrm>
        </p:spPr>
        <p:txBody>
          <a:bodyPr vert="horz" lIns="91440" tIns="45720" rIns="91440" bIns="45720" rtlCol="0">
            <a:normAutofit/>
          </a:bodyPr>
          <a:lstStyle/>
          <a:p>
            <a:r>
              <a:rPr lang="en-US" dirty="0"/>
              <a:t>What are recruiters looking for?</a:t>
            </a:r>
          </a:p>
          <a:p>
            <a:pPr lvl="1"/>
            <a:r>
              <a:rPr lang="en-US" dirty="0"/>
              <a:t>Depends on the organization, jobs with this title vary greatly</a:t>
            </a:r>
          </a:p>
          <a:p>
            <a:pPr lvl="1"/>
            <a:r>
              <a:rPr lang="en-US" dirty="0"/>
              <a:t>For Red Team testers, a lot of hands-on ability to exploit systems</a:t>
            </a:r>
          </a:p>
          <a:p>
            <a:r>
              <a:rPr lang="en-US" dirty="0"/>
              <a:t>Pros</a:t>
            </a:r>
          </a:p>
          <a:p>
            <a:pPr lvl="1"/>
            <a:r>
              <a:rPr lang="en-US" dirty="0"/>
              <a:t>Can be exciting*</a:t>
            </a:r>
          </a:p>
          <a:p>
            <a:r>
              <a:rPr lang="en-US" dirty="0"/>
              <a:t>Cons</a:t>
            </a:r>
          </a:p>
          <a:p>
            <a:pPr lvl="1"/>
            <a:r>
              <a:rPr lang="en-US" dirty="0"/>
              <a:t>Unconventional work hours</a:t>
            </a:r>
          </a:p>
          <a:p>
            <a:pPr lvl="1"/>
            <a:r>
              <a:rPr lang="en-US" dirty="0"/>
              <a:t>Lots of work not directly related to security (writing reports, collating data)</a:t>
            </a:r>
          </a:p>
        </p:txBody>
      </p:sp>
    </p:spTree>
    <p:extLst>
      <p:ext uri="{BB962C8B-B14F-4D97-AF65-F5344CB8AC3E}">
        <p14:creationId xmlns:p14="http://schemas.microsoft.com/office/powerpoint/2010/main" val="147944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76E5-9502-4F81-AC03-B06C7BF6C727}"/>
              </a:ext>
            </a:extLst>
          </p:cNvPr>
          <p:cNvSpPr>
            <a:spLocks noGrp="1"/>
          </p:cNvSpPr>
          <p:nvPr>
            <p:ph type="title"/>
          </p:nvPr>
        </p:nvSpPr>
        <p:spPr/>
        <p:txBody>
          <a:bodyPr/>
          <a:lstStyle/>
          <a:p>
            <a:r>
              <a:rPr lang="en-US" dirty="0"/>
              <a:t>Myths in Cyber Job Hunting</a:t>
            </a:r>
          </a:p>
        </p:txBody>
      </p:sp>
    </p:spTree>
    <p:extLst>
      <p:ext uri="{BB962C8B-B14F-4D97-AF65-F5344CB8AC3E}">
        <p14:creationId xmlns:p14="http://schemas.microsoft.com/office/powerpoint/2010/main" val="407617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2C85-FAAA-43ED-82D7-DE794B4B2650}"/>
              </a:ext>
            </a:extLst>
          </p:cNvPr>
          <p:cNvSpPr>
            <a:spLocks noGrp="1"/>
          </p:cNvSpPr>
          <p:nvPr>
            <p:ph type="title"/>
          </p:nvPr>
        </p:nvSpPr>
        <p:spPr>
          <a:xfrm>
            <a:off x="1574801" y="1447800"/>
            <a:ext cx="7999315" cy="2323374"/>
          </a:xfrm>
        </p:spPr>
        <p:txBody>
          <a:bodyPr/>
          <a:lstStyle/>
          <a:p>
            <a:r>
              <a:rPr lang="en-US" sz="4000" dirty="0"/>
              <a:t>The job/role that is described in a posting is the job/role that is being offered.</a:t>
            </a:r>
          </a:p>
        </p:txBody>
      </p:sp>
    </p:spTree>
    <p:extLst>
      <p:ext uri="{BB962C8B-B14F-4D97-AF65-F5344CB8AC3E}">
        <p14:creationId xmlns:p14="http://schemas.microsoft.com/office/powerpoint/2010/main" val="177885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D220-2C48-473A-BC62-6D5247646985}"/>
              </a:ext>
            </a:extLst>
          </p:cNvPr>
          <p:cNvSpPr>
            <a:spLocks noGrp="1"/>
          </p:cNvSpPr>
          <p:nvPr>
            <p:ph type="title"/>
          </p:nvPr>
        </p:nvSpPr>
        <p:spPr/>
        <p:txBody>
          <a:bodyPr/>
          <a:lstStyle/>
          <a:p>
            <a:r>
              <a:rPr lang="en-US" dirty="0"/>
              <a:t>The contents of your resume matter.</a:t>
            </a:r>
          </a:p>
        </p:txBody>
      </p:sp>
    </p:spTree>
    <p:extLst>
      <p:ext uri="{BB962C8B-B14F-4D97-AF65-F5344CB8AC3E}">
        <p14:creationId xmlns:p14="http://schemas.microsoft.com/office/powerpoint/2010/main" val="3770307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4C74-5B1F-40E6-9FDD-97BA455DAA75}"/>
              </a:ext>
            </a:extLst>
          </p:cNvPr>
          <p:cNvSpPr>
            <a:spLocks noGrp="1"/>
          </p:cNvSpPr>
          <p:nvPr>
            <p:ph type="title"/>
          </p:nvPr>
        </p:nvSpPr>
        <p:spPr/>
        <p:txBody>
          <a:bodyPr/>
          <a:lstStyle/>
          <a:p>
            <a:r>
              <a:rPr lang="en-US" dirty="0"/>
              <a:t>The best security jobs are in Washington DC, New York, or San Francisco</a:t>
            </a:r>
          </a:p>
        </p:txBody>
      </p:sp>
    </p:spTree>
    <p:extLst>
      <p:ext uri="{BB962C8B-B14F-4D97-AF65-F5344CB8AC3E}">
        <p14:creationId xmlns:p14="http://schemas.microsoft.com/office/powerpoint/2010/main" val="271756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897D-50D0-4A2A-8017-557EFA05823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E02A056-E4C0-464D-B8BD-545F10CF24BA}"/>
              </a:ext>
            </a:extLst>
          </p:cNvPr>
          <p:cNvSpPr>
            <a:spLocks noGrp="1"/>
          </p:cNvSpPr>
          <p:nvPr>
            <p:ph idx="1"/>
          </p:nvPr>
        </p:nvSpPr>
        <p:spPr/>
        <p:txBody>
          <a:bodyPr/>
          <a:lstStyle/>
          <a:p>
            <a:r>
              <a:rPr lang="en-US" dirty="0" err="1"/>
              <a:t>CyberSeek</a:t>
            </a:r>
            <a:r>
              <a:rPr lang="en-US" dirty="0"/>
              <a:t>: </a:t>
            </a:r>
            <a:r>
              <a:rPr lang="en-US" dirty="0">
                <a:hlinkClick r:id="rId2"/>
              </a:rPr>
              <a:t>https://www.cyberseek.org/</a:t>
            </a:r>
            <a:endParaRPr lang="en-US" dirty="0"/>
          </a:p>
          <a:p>
            <a:r>
              <a:rPr lang="en-US" dirty="0">
                <a:hlinkClick r:id="rId3"/>
              </a:rPr>
              <a:t>https://cybersecurity.att.com/blogs/security-essentials/do-you-need-certifications-to-get-an-infosec-job</a:t>
            </a:r>
            <a:endParaRPr lang="en-US" dirty="0"/>
          </a:p>
          <a:p>
            <a:r>
              <a:rPr lang="en-US" dirty="0">
                <a:hlinkClick r:id="rId4"/>
              </a:rPr>
              <a:t>https://blog.eccouncil.org/top-8-in-demand-cybersecurity-jobs-in-2020/</a:t>
            </a:r>
            <a:endParaRPr lang="en-US" dirty="0"/>
          </a:p>
          <a:p>
            <a:r>
              <a:rPr lang="en-US" dirty="0">
                <a:hlinkClick r:id="rId5"/>
              </a:rPr>
              <a:t>https://www.comptia.org/blog/the-top-9-jobs-in-cybersecurity</a:t>
            </a:r>
            <a:endParaRPr lang="en-US" dirty="0"/>
          </a:p>
          <a:p>
            <a:r>
              <a:rPr lang="en-US" dirty="0">
                <a:hlinkClick r:id="rId6"/>
              </a:rPr>
              <a:t>https://public.cyber.mil/cw/cwmp/dod-approved-8570-baseline-certifications/</a:t>
            </a:r>
            <a:endParaRPr lang="en-US" dirty="0"/>
          </a:p>
        </p:txBody>
      </p:sp>
    </p:spTree>
    <p:extLst>
      <p:ext uri="{BB962C8B-B14F-4D97-AF65-F5344CB8AC3E}">
        <p14:creationId xmlns:p14="http://schemas.microsoft.com/office/powerpoint/2010/main" val="222234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7E76-59F5-4996-9D71-F3A2ADA141EE}"/>
              </a:ext>
            </a:extLst>
          </p:cNvPr>
          <p:cNvSpPr>
            <a:spLocks noGrp="1"/>
          </p:cNvSpPr>
          <p:nvPr>
            <p:ph type="title"/>
          </p:nvPr>
        </p:nvSpPr>
        <p:spPr>
          <a:xfrm>
            <a:off x="646111" y="452718"/>
            <a:ext cx="9404723" cy="1400530"/>
          </a:xfrm>
        </p:spPr>
        <p:txBody>
          <a:bodyPr/>
          <a:lstStyle/>
          <a:p>
            <a:r>
              <a:rPr lang="en-US"/>
              <a:t>Disclaimer: I don’t hate pentesters!</a:t>
            </a:r>
            <a:endParaRPr lang="en-US" dirty="0"/>
          </a:p>
        </p:txBody>
      </p:sp>
      <p:pic>
        <p:nvPicPr>
          <p:cNvPr id="5" name="Content Placeholder 4">
            <a:extLst>
              <a:ext uri="{FF2B5EF4-FFF2-40B4-BE49-F238E27FC236}">
                <a16:creationId xmlns:a16="http://schemas.microsoft.com/office/drawing/2014/main" id="{E29F7A02-6561-4C08-A86E-3597F2EFBC90}"/>
              </a:ext>
            </a:extLst>
          </p:cNvPr>
          <p:cNvPicPr>
            <a:picLocks noGrp="1" noChangeAspect="1"/>
          </p:cNvPicPr>
          <p:nvPr>
            <p:ph idx="1"/>
          </p:nvPr>
        </p:nvPicPr>
        <p:blipFill>
          <a:blip r:embed="rId3"/>
          <a:stretch>
            <a:fillRect/>
          </a:stretch>
        </p:blipFill>
        <p:spPr>
          <a:xfrm>
            <a:off x="2540505" y="1285220"/>
            <a:ext cx="7110989" cy="5333242"/>
          </a:xfrm>
        </p:spPr>
      </p:pic>
    </p:spTree>
    <p:extLst>
      <p:ext uri="{BB962C8B-B14F-4D97-AF65-F5344CB8AC3E}">
        <p14:creationId xmlns:p14="http://schemas.microsoft.com/office/powerpoint/2010/main" val="251829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975E-096B-4C2A-B2E8-CE1AF400535D}"/>
              </a:ext>
            </a:extLst>
          </p:cNvPr>
          <p:cNvSpPr>
            <a:spLocks noGrp="1"/>
          </p:cNvSpPr>
          <p:nvPr>
            <p:ph type="title"/>
          </p:nvPr>
        </p:nvSpPr>
        <p:spPr/>
        <p:txBody>
          <a:bodyPr/>
          <a:lstStyle/>
          <a:p>
            <a:r>
              <a:rPr lang="en-US" dirty="0"/>
              <a:t>Top In-Demand Careers</a:t>
            </a:r>
            <a:br>
              <a:rPr lang="en-US" dirty="0"/>
            </a:br>
            <a:br>
              <a:rPr lang="en-US" sz="1600" dirty="0"/>
            </a:br>
            <a:r>
              <a:rPr lang="en-US" sz="1600" dirty="0"/>
              <a:t>Source: https://www.comptia.org/blog/the-top-9-jobs-in-cybersecurity</a:t>
            </a:r>
            <a:endParaRPr lang="en-US" dirty="0"/>
          </a:p>
        </p:txBody>
      </p:sp>
      <p:sp>
        <p:nvSpPr>
          <p:cNvPr id="3" name="Content Placeholder 2">
            <a:extLst>
              <a:ext uri="{FF2B5EF4-FFF2-40B4-BE49-F238E27FC236}">
                <a16:creationId xmlns:a16="http://schemas.microsoft.com/office/drawing/2014/main" id="{F55EB66B-11FA-42FF-95BE-EDBC9047034C}"/>
              </a:ext>
            </a:extLst>
          </p:cNvPr>
          <p:cNvSpPr>
            <a:spLocks noGrp="1"/>
          </p:cNvSpPr>
          <p:nvPr>
            <p:ph idx="1"/>
          </p:nvPr>
        </p:nvSpPr>
        <p:spPr/>
        <p:txBody>
          <a:bodyPr>
            <a:normAutofit fontScale="92500" lnSpcReduction="10000"/>
          </a:bodyPr>
          <a:lstStyle/>
          <a:p>
            <a:pPr marL="0" indent="0">
              <a:buNone/>
            </a:pPr>
            <a:r>
              <a:rPr lang="en-US" dirty="0"/>
              <a:t>Top nine cybersecurity job titles and their average salaries, according to </a:t>
            </a:r>
            <a:r>
              <a:rPr lang="en-US" dirty="0" err="1"/>
              <a:t>CyberSeek</a:t>
            </a:r>
            <a:r>
              <a:rPr lang="en-US" dirty="0"/>
              <a:t>:</a:t>
            </a:r>
          </a:p>
          <a:p>
            <a:pPr marL="457200" indent="-457200">
              <a:buFont typeface="+mj-lt"/>
              <a:buAutoNum type="arabicPeriod"/>
            </a:pPr>
            <a:r>
              <a:rPr lang="en-US" sz="1900" dirty="0"/>
              <a:t>Cybersecurity Engineer $106,000</a:t>
            </a:r>
          </a:p>
          <a:p>
            <a:pPr marL="457200" indent="-457200">
              <a:buFont typeface="+mj-lt"/>
              <a:buAutoNum type="arabicPeriod"/>
            </a:pPr>
            <a:r>
              <a:rPr lang="en-US" sz="1900" dirty="0"/>
              <a:t>Cybersecurity Analyst $95,000</a:t>
            </a:r>
          </a:p>
          <a:p>
            <a:pPr marL="457200" indent="-457200">
              <a:buFont typeface="+mj-lt"/>
              <a:buAutoNum type="arabicPeriod"/>
            </a:pPr>
            <a:r>
              <a:rPr lang="en-US" sz="1900" dirty="0"/>
              <a:t>Network Engineer/Architect $109,020*</a:t>
            </a:r>
          </a:p>
          <a:p>
            <a:pPr marL="457200" indent="-457200">
              <a:buFont typeface="+mj-lt"/>
              <a:buAutoNum type="arabicPeriod"/>
            </a:pPr>
            <a:r>
              <a:rPr lang="en-US" sz="1900" dirty="0"/>
              <a:t>Cybersecurity Manager/Administrator $105,000</a:t>
            </a:r>
          </a:p>
          <a:p>
            <a:pPr marL="457200" indent="-457200">
              <a:buFont typeface="+mj-lt"/>
              <a:buAutoNum type="arabicPeriod"/>
            </a:pPr>
            <a:r>
              <a:rPr lang="en-US" sz="1900" dirty="0"/>
              <a:t>Systems Engineer $86,510*</a:t>
            </a:r>
          </a:p>
          <a:p>
            <a:pPr marL="457200" indent="-457200">
              <a:buFont typeface="+mj-lt"/>
              <a:buAutoNum type="arabicPeriod"/>
            </a:pPr>
            <a:r>
              <a:rPr lang="en-US" sz="1900" dirty="0"/>
              <a:t>Software Developer/Engineer $105,590*</a:t>
            </a:r>
          </a:p>
          <a:p>
            <a:pPr marL="457200" indent="-457200">
              <a:buFont typeface="+mj-lt"/>
              <a:buAutoNum type="arabicPeriod"/>
            </a:pPr>
            <a:r>
              <a:rPr lang="en-US" sz="1900" dirty="0"/>
              <a:t>Systems Administrator $82,050*</a:t>
            </a:r>
          </a:p>
          <a:p>
            <a:pPr marL="457200" indent="-457200">
              <a:buFont typeface="+mj-lt"/>
              <a:buAutoNum type="arabicPeriod"/>
            </a:pPr>
            <a:r>
              <a:rPr lang="en-US" sz="1900" dirty="0"/>
              <a:t>Vulnerability Analyst/Penetration Tester $103,000</a:t>
            </a:r>
          </a:p>
          <a:p>
            <a:pPr marL="457200" indent="-457200">
              <a:buFont typeface="+mj-lt"/>
              <a:buAutoNum type="arabicPeriod"/>
            </a:pPr>
            <a:r>
              <a:rPr lang="en-US" sz="1900" dirty="0"/>
              <a:t>Cybersecurity Consultant </a:t>
            </a:r>
            <a:r>
              <a:rPr lang="en-US" sz="1900" i="1" dirty="0"/>
              <a:t>salary varies widely depending on job role</a:t>
            </a:r>
            <a:endParaRPr lang="en-US" sz="1900" dirty="0"/>
          </a:p>
        </p:txBody>
      </p:sp>
    </p:spTree>
    <p:extLst>
      <p:ext uri="{BB962C8B-B14F-4D97-AF65-F5344CB8AC3E}">
        <p14:creationId xmlns:p14="http://schemas.microsoft.com/office/powerpoint/2010/main" val="21755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7BFB-3E04-4395-AEDB-2027A70EE429}"/>
              </a:ext>
            </a:extLst>
          </p:cNvPr>
          <p:cNvSpPr>
            <a:spLocks noGrp="1"/>
          </p:cNvSpPr>
          <p:nvPr>
            <p:ph type="title"/>
          </p:nvPr>
        </p:nvSpPr>
        <p:spPr/>
        <p:txBody>
          <a:bodyPr/>
          <a:lstStyle/>
          <a:p>
            <a:r>
              <a:rPr lang="en-US" dirty="0"/>
              <a:t>Top In-Demand Careers (Round 2)</a:t>
            </a:r>
            <a:br>
              <a:rPr lang="en-US" dirty="0"/>
            </a:br>
            <a:br>
              <a:rPr lang="en-US" sz="1800" dirty="0"/>
            </a:br>
            <a:r>
              <a:rPr lang="en-US" sz="1600" dirty="0"/>
              <a:t>Source: https://blog.eccouncil.org/top-8-in-demand-cybersecurity-jobs-in-2020/</a:t>
            </a:r>
            <a:endParaRPr lang="en-US" sz="4000" dirty="0"/>
          </a:p>
        </p:txBody>
      </p:sp>
      <p:sp>
        <p:nvSpPr>
          <p:cNvPr id="3" name="Content Placeholder 2">
            <a:extLst>
              <a:ext uri="{FF2B5EF4-FFF2-40B4-BE49-F238E27FC236}">
                <a16:creationId xmlns:a16="http://schemas.microsoft.com/office/drawing/2014/main" id="{4C71D633-E403-42C3-9304-455D9D7574F4}"/>
              </a:ext>
            </a:extLst>
          </p:cNvPr>
          <p:cNvSpPr>
            <a:spLocks noGrp="1"/>
          </p:cNvSpPr>
          <p:nvPr>
            <p:ph idx="1"/>
          </p:nvPr>
        </p:nvSpPr>
        <p:spPr/>
        <p:txBody>
          <a:bodyPr/>
          <a:lstStyle/>
          <a:p>
            <a:pPr marL="457200" indent="-457200">
              <a:buFont typeface="+mj-lt"/>
              <a:buAutoNum type="arabicPeriod"/>
            </a:pPr>
            <a:r>
              <a:rPr lang="en-US" dirty="0"/>
              <a:t>Ethical hacker $91k (6,597)</a:t>
            </a:r>
          </a:p>
          <a:p>
            <a:pPr marL="457200" indent="-457200">
              <a:buFont typeface="+mj-lt"/>
              <a:buAutoNum type="arabicPeriod"/>
            </a:pPr>
            <a:r>
              <a:rPr lang="en-US" dirty="0"/>
              <a:t>Information Security Analyst $78k (13,852)</a:t>
            </a:r>
          </a:p>
          <a:p>
            <a:pPr marL="457200" indent="-457200">
              <a:buFont typeface="+mj-lt"/>
              <a:buAutoNum type="arabicPeriod"/>
            </a:pPr>
            <a:r>
              <a:rPr lang="en-US" dirty="0"/>
              <a:t>Penetration Tester/Vulnerability Analyst $82k (6,577)</a:t>
            </a:r>
          </a:p>
          <a:p>
            <a:pPr marL="457200" indent="-457200">
              <a:buFont typeface="+mj-lt"/>
              <a:buAutoNum type="arabicPeriod"/>
            </a:pPr>
            <a:r>
              <a:rPr lang="en-US" dirty="0"/>
              <a:t>Digital Forensic Analyst $72k (1,575)</a:t>
            </a:r>
          </a:p>
          <a:p>
            <a:pPr marL="457200" indent="-457200">
              <a:buFont typeface="+mj-lt"/>
              <a:buAutoNum type="arabicPeriod"/>
            </a:pPr>
            <a:r>
              <a:rPr lang="en-US" dirty="0"/>
              <a:t>Security Software Developer $88k (1,575)</a:t>
            </a:r>
          </a:p>
          <a:p>
            <a:pPr marL="457200" indent="-457200">
              <a:buFont typeface="+mj-lt"/>
              <a:buAutoNum type="arabicPeriod"/>
            </a:pPr>
            <a:r>
              <a:rPr lang="en-US" dirty="0"/>
              <a:t>Chief Information Security Officer (CISO) $171k (3,482)</a:t>
            </a:r>
          </a:p>
          <a:p>
            <a:pPr marL="457200" indent="-457200">
              <a:buFont typeface="+mj-lt"/>
              <a:buAutoNum type="arabicPeriod"/>
            </a:pPr>
            <a:r>
              <a:rPr lang="en-US" dirty="0"/>
              <a:t>Network Engineer/Security Architect $86k (6,122)</a:t>
            </a:r>
          </a:p>
          <a:p>
            <a:pPr marL="457200" indent="-457200">
              <a:buFont typeface="+mj-lt"/>
              <a:buAutoNum type="arabicPeriod"/>
            </a:pPr>
            <a:r>
              <a:rPr lang="en-US" dirty="0"/>
              <a:t>Incident Handler $79k (14,448)</a:t>
            </a:r>
          </a:p>
          <a:p>
            <a:pPr marL="0" indent="0">
              <a:buNone/>
            </a:pPr>
            <a:r>
              <a:rPr lang="en-US" sz="1600" dirty="0"/>
              <a:t>Numbers in parenthesis are open job postings on LinkedIn worldwide for that keyword</a:t>
            </a:r>
          </a:p>
        </p:txBody>
      </p:sp>
    </p:spTree>
    <p:extLst>
      <p:ext uri="{BB962C8B-B14F-4D97-AF65-F5344CB8AC3E}">
        <p14:creationId xmlns:p14="http://schemas.microsoft.com/office/powerpoint/2010/main" val="279902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89E2-C349-4EF1-938B-A94BBF3A0A21}"/>
              </a:ext>
            </a:extLst>
          </p:cNvPr>
          <p:cNvSpPr>
            <a:spLocks noGrp="1"/>
          </p:cNvSpPr>
          <p:nvPr>
            <p:ph type="title"/>
          </p:nvPr>
        </p:nvSpPr>
        <p:spPr/>
        <p:txBody>
          <a:bodyPr/>
          <a:lstStyle/>
          <a:p>
            <a:r>
              <a:rPr lang="en-US" dirty="0"/>
              <a:t>Do I need certifications?</a:t>
            </a:r>
          </a:p>
        </p:txBody>
      </p:sp>
      <p:sp>
        <p:nvSpPr>
          <p:cNvPr id="3" name="Content Placeholder 2">
            <a:extLst>
              <a:ext uri="{FF2B5EF4-FFF2-40B4-BE49-F238E27FC236}">
                <a16:creationId xmlns:a16="http://schemas.microsoft.com/office/drawing/2014/main" id="{28176693-204E-4F9E-839D-7B9570EAA7DA}"/>
              </a:ext>
            </a:extLst>
          </p:cNvPr>
          <p:cNvSpPr>
            <a:spLocks noGrp="1"/>
          </p:cNvSpPr>
          <p:nvPr>
            <p:ph idx="1"/>
          </p:nvPr>
        </p:nvSpPr>
        <p:spPr/>
        <p:txBody>
          <a:bodyPr>
            <a:normAutofit lnSpcReduction="10000"/>
          </a:bodyPr>
          <a:lstStyle/>
          <a:p>
            <a:r>
              <a:rPr lang="en-US" sz="3200" dirty="0"/>
              <a:t>Short answer: No. *</a:t>
            </a:r>
          </a:p>
          <a:p>
            <a:r>
              <a:rPr lang="en-US" dirty="0"/>
              <a:t>BUT it can help to get past pre-screening to talk to a real person.</a:t>
            </a:r>
          </a:p>
          <a:p>
            <a:r>
              <a:rPr lang="en-US" dirty="0"/>
              <a:t>It can also help with salary negotiations, depending on the position.</a:t>
            </a:r>
          </a:p>
          <a:p>
            <a:r>
              <a:rPr lang="en-US" dirty="0"/>
              <a:t>Alternatives:</a:t>
            </a:r>
          </a:p>
          <a:p>
            <a:pPr lvl="1"/>
            <a:r>
              <a:rPr lang="en-US" dirty="0"/>
              <a:t>Create a blog</a:t>
            </a:r>
          </a:p>
          <a:p>
            <a:pPr lvl="1"/>
            <a:r>
              <a:rPr lang="en-US" dirty="0"/>
              <a:t>Share ideas on social media</a:t>
            </a:r>
          </a:p>
          <a:p>
            <a:pPr lvl="1"/>
            <a:r>
              <a:rPr lang="en-US" dirty="0"/>
              <a:t>Maintain a GitHub</a:t>
            </a:r>
          </a:p>
          <a:p>
            <a:pPr lvl="1"/>
            <a:r>
              <a:rPr lang="en-US" dirty="0"/>
              <a:t>Build a home lab</a:t>
            </a:r>
          </a:p>
          <a:p>
            <a:pPr lvl="1"/>
            <a:r>
              <a:rPr lang="en-US" dirty="0"/>
              <a:t>Participate in CTF</a:t>
            </a:r>
          </a:p>
          <a:p>
            <a:pPr lvl="1"/>
            <a:r>
              <a:rPr lang="en-US" dirty="0"/>
              <a:t>Present at a conference</a:t>
            </a:r>
          </a:p>
          <a:p>
            <a:pPr lvl="1"/>
            <a:endParaRPr lang="en-US" dirty="0"/>
          </a:p>
        </p:txBody>
      </p:sp>
    </p:spTree>
    <p:extLst>
      <p:ext uri="{BB962C8B-B14F-4D97-AF65-F5344CB8AC3E}">
        <p14:creationId xmlns:p14="http://schemas.microsoft.com/office/powerpoint/2010/main" val="45695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95F1-7F5E-4416-A51A-E63A16393650}"/>
              </a:ext>
            </a:extLst>
          </p:cNvPr>
          <p:cNvSpPr>
            <a:spLocks noGrp="1"/>
          </p:cNvSpPr>
          <p:nvPr>
            <p:ph type="title"/>
          </p:nvPr>
        </p:nvSpPr>
        <p:spPr>
          <a:xfrm>
            <a:off x="646111" y="452718"/>
            <a:ext cx="9404723" cy="1400530"/>
          </a:xfrm>
        </p:spPr>
        <p:txBody>
          <a:bodyPr/>
          <a:lstStyle/>
          <a:p>
            <a:r>
              <a:rPr lang="en-US"/>
              <a:t>Cloud Security Engineer</a:t>
            </a:r>
            <a:endParaRPr lang="en-US" dirty="0"/>
          </a:p>
        </p:txBody>
      </p:sp>
      <p:sp>
        <p:nvSpPr>
          <p:cNvPr id="3" name="Content Placeholder 2">
            <a:extLst>
              <a:ext uri="{FF2B5EF4-FFF2-40B4-BE49-F238E27FC236}">
                <a16:creationId xmlns:a16="http://schemas.microsoft.com/office/drawing/2014/main" id="{3BC95EE6-D349-4DDE-8486-7A101117F355}"/>
              </a:ext>
            </a:extLst>
          </p:cNvPr>
          <p:cNvSpPr>
            <a:spLocks noGrp="1"/>
          </p:cNvSpPr>
          <p:nvPr>
            <p:ph sz="half" idx="1"/>
          </p:nvPr>
        </p:nvSpPr>
        <p:spPr>
          <a:xfrm>
            <a:off x="1103312" y="2060575"/>
            <a:ext cx="4396339" cy="4195763"/>
          </a:xfrm>
        </p:spPr>
        <p:txBody>
          <a:bodyPr>
            <a:normAutofit/>
          </a:bodyPr>
          <a:lstStyle/>
          <a:p>
            <a:r>
              <a:rPr lang="en-US" sz="2000" dirty="0"/>
              <a:t>What are recruiters looking for?</a:t>
            </a:r>
            <a:endParaRPr lang="en-US" dirty="0"/>
          </a:p>
          <a:p>
            <a:pPr lvl="1"/>
            <a:r>
              <a:rPr lang="en-US" dirty="0"/>
              <a:t>Vendor/product certification</a:t>
            </a:r>
          </a:p>
          <a:p>
            <a:pPr lvl="1"/>
            <a:r>
              <a:rPr lang="en-US" dirty="0"/>
              <a:t>Ability to troubleshoot</a:t>
            </a:r>
          </a:p>
          <a:p>
            <a:pPr lvl="1"/>
            <a:r>
              <a:rPr lang="en-US" dirty="0"/>
              <a:t>API / Scripting abilities</a:t>
            </a:r>
          </a:p>
          <a:p>
            <a:r>
              <a:rPr lang="en-US" sz="2000" dirty="0"/>
              <a:t>Pros</a:t>
            </a:r>
          </a:p>
          <a:p>
            <a:pPr lvl="1"/>
            <a:r>
              <a:rPr lang="en-US" dirty="0"/>
              <a:t>Many work from home opportunities</a:t>
            </a:r>
          </a:p>
          <a:p>
            <a:pPr lvl="1"/>
            <a:r>
              <a:rPr lang="en-US" dirty="0"/>
              <a:t>Able to specialize</a:t>
            </a:r>
          </a:p>
          <a:p>
            <a:r>
              <a:rPr lang="en-US" sz="2000" dirty="0"/>
              <a:t>Cons</a:t>
            </a:r>
          </a:p>
          <a:p>
            <a:pPr lvl="1"/>
            <a:r>
              <a:rPr lang="en-US" dirty="0"/>
              <a:t>Non-transferrable skills</a:t>
            </a:r>
          </a:p>
          <a:p>
            <a:endParaRPr lang="en-US" dirty="0"/>
          </a:p>
        </p:txBody>
      </p:sp>
      <p:pic>
        <p:nvPicPr>
          <p:cNvPr id="5" name="Picture 4">
            <a:extLst>
              <a:ext uri="{FF2B5EF4-FFF2-40B4-BE49-F238E27FC236}">
                <a16:creationId xmlns:a16="http://schemas.microsoft.com/office/drawing/2014/main" id="{D2B74489-3919-40DD-8EDA-292FD2B28184}"/>
              </a:ext>
            </a:extLst>
          </p:cNvPr>
          <p:cNvPicPr>
            <a:picLocks noChangeAspect="1"/>
          </p:cNvPicPr>
          <p:nvPr/>
        </p:nvPicPr>
        <p:blipFill>
          <a:blip r:embed="rId3"/>
          <a:stretch>
            <a:fillRect/>
          </a:stretch>
        </p:blipFill>
        <p:spPr>
          <a:xfrm>
            <a:off x="5989864" y="2604095"/>
            <a:ext cx="1894503" cy="1131885"/>
          </a:xfrm>
          <a:prstGeom prst="rect">
            <a:avLst/>
          </a:prstGeom>
        </p:spPr>
      </p:pic>
      <p:pic>
        <p:nvPicPr>
          <p:cNvPr id="6" name="Picture 5">
            <a:extLst>
              <a:ext uri="{FF2B5EF4-FFF2-40B4-BE49-F238E27FC236}">
                <a16:creationId xmlns:a16="http://schemas.microsoft.com/office/drawing/2014/main" id="{666A15AB-3989-47BD-8CF5-BA7C2BA3348E}"/>
              </a:ext>
            </a:extLst>
          </p:cNvPr>
          <p:cNvPicPr>
            <a:picLocks noChangeAspect="1"/>
          </p:cNvPicPr>
          <p:nvPr/>
        </p:nvPicPr>
        <p:blipFill>
          <a:blip r:embed="rId4"/>
          <a:stretch>
            <a:fillRect/>
          </a:stretch>
        </p:blipFill>
        <p:spPr>
          <a:xfrm>
            <a:off x="7428187" y="4182163"/>
            <a:ext cx="2467803" cy="1411061"/>
          </a:xfrm>
          <a:prstGeom prst="rect">
            <a:avLst/>
          </a:prstGeom>
        </p:spPr>
      </p:pic>
      <p:pic>
        <p:nvPicPr>
          <p:cNvPr id="7" name="Picture 6">
            <a:extLst>
              <a:ext uri="{FF2B5EF4-FFF2-40B4-BE49-F238E27FC236}">
                <a16:creationId xmlns:a16="http://schemas.microsoft.com/office/drawing/2014/main" id="{59ACB5CF-D307-435B-A704-D5A826B8463B}"/>
              </a:ext>
            </a:extLst>
          </p:cNvPr>
          <p:cNvPicPr>
            <a:picLocks noChangeAspect="1"/>
          </p:cNvPicPr>
          <p:nvPr/>
        </p:nvPicPr>
        <p:blipFill>
          <a:blip r:embed="rId5"/>
          <a:stretch>
            <a:fillRect/>
          </a:stretch>
        </p:blipFill>
        <p:spPr>
          <a:xfrm>
            <a:off x="8662088" y="2893039"/>
            <a:ext cx="2668406" cy="584352"/>
          </a:xfrm>
          <a:prstGeom prst="rect">
            <a:avLst/>
          </a:prstGeom>
        </p:spPr>
      </p:pic>
    </p:spTree>
    <p:extLst>
      <p:ext uri="{BB962C8B-B14F-4D97-AF65-F5344CB8AC3E}">
        <p14:creationId xmlns:p14="http://schemas.microsoft.com/office/powerpoint/2010/main" val="279663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C761E3-943E-4D8B-B3A0-5DFC874DD45B}"/>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a:t>SOC Security Analyst</a:t>
            </a:r>
            <a:endParaRPr lang="en-US" dirty="0"/>
          </a:p>
        </p:txBody>
      </p:sp>
      <p:sp>
        <p:nvSpPr>
          <p:cNvPr id="3" name="Content Placeholder 2">
            <a:extLst>
              <a:ext uri="{FF2B5EF4-FFF2-40B4-BE49-F238E27FC236}">
                <a16:creationId xmlns:a16="http://schemas.microsoft.com/office/drawing/2014/main" id="{68AFE4E6-E6B4-462C-B363-EBCB1C900577}"/>
              </a:ext>
            </a:extLst>
          </p:cNvPr>
          <p:cNvSpPr>
            <a:spLocks noGrp="1"/>
          </p:cNvSpPr>
          <p:nvPr>
            <p:ph sz="half" idx="1"/>
          </p:nvPr>
        </p:nvSpPr>
        <p:spPr>
          <a:xfrm>
            <a:off x="1103311" y="2052214"/>
            <a:ext cx="4338409" cy="4196185"/>
          </a:xfrm>
        </p:spPr>
        <p:txBody>
          <a:bodyPr vert="horz" lIns="91440" tIns="45720" rIns="91440" bIns="45720" rtlCol="0">
            <a:normAutofit/>
          </a:bodyPr>
          <a:lstStyle/>
          <a:p>
            <a:r>
              <a:rPr lang="en-US" dirty="0"/>
              <a:t>What are recruiters looking for?</a:t>
            </a:r>
          </a:p>
          <a:p>
            <a:pPr lvl="1"/>
            <a:r>
              <a:rPr lang="en-US" dirty="0"/>
              <a:t>General security certifications</a:t>
            </a:r>
          </a:p>
          <a:p>
            <a:pPr lvl="1"/>
            <a:r>
              <a:rPr lang="en-US" dirty="0"/>
              <a:t>Ability to think critically</a:t>
            </a:r>
          </a:p>
          <a:p>
            <a:r>
              <a:rPr lang="en-US" dirty="0"/>
              <a:t>Pros</a:t>
            </a:r>
          </a:p>
          <a:p>
            <a:pPr lvl="1"/>
            <a:r>
              <a:rPr lang="en-US" dirty="0"/>
              <a:t>Good exposure to every facet of security</a:t>
            </a:r>
          </a:p>
          <a:p>
            <a:pPr lvl="1"/>
            <a:r>
              <a:rPr lang="en-US" dirty="0"/>
              <a:t>Front line against threat actors and emerging threats</a:t>
            </a:r>
          </a:p>
          <a:p>
            <a:r>
              <a:rPr lang="en-US" dirty="0"/>
              <a:t>Cons</a:t>
            </a:r>
          </a:p>
          <a:p>
            <a:pPr lvl="1"/>
            <a:r>
              <a:rPr lang="en-US" dirty="0"/>
              <a:t>Information overload and high burnout rate</a:t>
            </a:r>
          </a:p>
          <a:p>
            <a:pPr lvl="1"/>
            <a:r>
              <a:rPr lang="en-US" dirty="0"/>
              <a:t>Often perform shift work</a:t>
            </a:r>
          </a:p>
        </p:txBody>
      </p:sp>
      <p:pic>
        <p:nvPicPr>
          <p:cNvPr id="6" name="Content Placeholder 5">
            <a:extLst>
              <a:ext uri="{FF2B5EF4-FFF2-40B4-BE49-F238E27FC236}">
                <a16:creationId xmlns:a16="http://schemas.microsoft.com/office/drawing/2014/main" id="{37D17737-90DA-4F78-9AC2-6F9728D0B68F}"/>
              </a:ext>
            </a:extLst>
          </p:cNvPr>
          <p:cNvPicPr>
            <a:picLocks noGrp="1" noChangeAspect="1"/>
          </p:cNvPicPr>
          <p:nvPr>
            <p:ph sz="half" idx="2"/>
          </p:nvPr>
        </p:nvPicPr>
        <p:blipFill rotWithShape="1">
          <a:blip r:embed="rId8"/>
          <a:srcRect l="10410" r="10337" b="-3"/>
          <a:stretch/>
        </p:blipFill>
        <p:spPr>
          <a:xfrm>
            <a:off x="6091916"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72163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EFCEB5A-F9F1-4507-81CA-F2340FA461E3}"/>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900" b="0" i="0" kern="1200" dirty="0">
                <a:solidFill>
                  <a:schemeClr val="tx2"/>
                </a:solidFill>
                <a:latin typeface="+mj-lt"/>
                <a:ea typeface="+mj-ea"/>
                <a:cs typeface="+mj-cs"/>
              </a:rPr>
              <a:t>Incident Handler / Incident Responder</a:t>
            </a:r>
          </a:p>
        </p:txBody>
      </p:sp>
      <p:pic>
        <p:nvPicPr>
          <p:cNvPr id="8" name="Content Placeholder 7">
            <a:extLst>
              <a:ext uri="{FF2B5EF4-FFF2-40B4-BE49-F238E27FC236}">
                <a16:creationId xmlns:a16="http://schemas.microsoft.com/office/drawing/2014/main" id="{F2E9B186-D2C8-4F5E-9559-7C7E3F51C79F}"/>
              </a:ext>
            </a:extLst>
          </p:cNvPr>
          <p:cNvPicPr>
            <a:picLocks noGrp="1" noChangeAspect="1"/>
          </p:cNvPicPr>
          <p:nvPr>
            <p:ph sz="half" idx="1"/>
          </p:nvPr>
        </p:nvPicPr>
        <p:blipFill>
          <a:blip r:embed="rId8"/>
          <a:stretch>
            <a:fillRect/>
          </a:stretch>
        </p:blipFill>
        <p:spPr>
          <a:xfrm>
            <a:off x="636915" y="2623850"/>
            <a:ext cx="5451627" cy="3052911"/>
          </a:xfrm>
          <a:prstGeom prst="rect">
            <a:avLst/>
          </a:prstGeom>
          <a:effectLst>
            <a:outerShdw blurRad="50800" dist="38100" dir="5400000" algn="t" rotWithShape="0">
              <a:prstClr val="black">
                <a:alpha val="43000"/>
              </a:prstClr>
            </a:outerShdw>
          </a:effectLst>
        </p:spPr>
      </p:pic>
      <p:sp>
        <p:nvSpPr>
          <p:cNvPr id="4" name="Content Placeholder 3">
            <a:extLst>
              <a:ext uri="{FF2B5EF4-FFF2-40B4-BE49-F238E27FC236}">
                <a16:creationId xmlns:a16="http://schemas.microsoft.com/office/drawing/2014/main" id="{79FAB577-9349-4346-B421-1BBA443EC891}"/>
              </a:ext>
            </a:extLst>
          </p:cNvPr>
          <p:cNvSpPr>
            <a:spLocks noGrp="1"/>
          </p:cNvSpPr>
          <p:nvPr>
            <p:ph sz="half" idx="2"/>
          </p:nvPr>
        </p:nvSpPr>
        <p:spPr>
          <a:xfrm>
            <a:off x="6575729" y="2052214"/>
            <a:ext cx="4415293" cy="4196185"/>
          </a:xfrm>
        </p:spPr>
        <p:txBody>
          <a:bodyPr vert="horz" lIns="91440" tIns="45720" rIns="91440" bIns="45720" rtlCol="0">
            <a:normAutofit fontScale="92500" lnSpcReduction="20000"/>
          </a:bodyPr>
          <a:lstStyle/>
          <a:p>
            <a:r>
              <a:rPr lang="en-US" sz="1700" dirty="0"/>
              <a:t>What are recruiters looking for?</a:t>
            </a:r>
          </a:p>
          <a:p>
            <a:pPr lvl="1"/>
            <a:r>
              <a:rPr lang="en-US" sz="1700" dirty="0"/>
              <a:t>Ability to solve problems quickly and under duress</a:t>
            </a:r>
          </a:p>
          <a:p>
            <a:pPr lvl="1"/>
            <a:r>
              <a:rPr lang="en-US" sz="1700" dirty="0"/>
              <a:t>Communication skills</a:t>
            </a:r>
          </a:p>
          <a:p>
            <a:pPr lvl="1"/>
            <a:r>
              <a:rPr lang="en-US" sz="1700" dirty="0"/>
              <a:t>Wide breadth of technology skills</a:t>
            </a:r>
          </a:p>
          <a:p>
            <a:pPr lvl="1"/>
            <a:r>
              <a:rPr lang="en-US" sz="1700" dirty="0"/>
              <a:t>Able to ramp up on new tools quickly</a:t>
            </a:r>
          </a:p>
          <a:p>
            <a:r>
              <a:rPr lang="en-US" sz="1700" dirty="0"/>
              <a:t>Pros</a:t>
            </a:r>
          </a:p>
          <a:p>
            <a:pPr lvl="1"/>
            <a:r>
              <a:rPr lang="en-US" sz="1700" dirty="0"/>
              <a:t>Very little repetition, every day presents unique challenges </a:t>
            </a:r>
          </a:p>
          <a:p>
            <a:r>
              <a:rPr lang="en-US" sz="1700" dirty="0"/>
              <a:t>Cons</a:t>
            </a:r>
          </a:p>
          <a:p>
            <a:pPr lvl="1"/>
            <a:r>
              <a:rPr lang="en-US" sz="1700" dirty="0"/>
              <a:t>Unpredictable hours</a:t>
            </a:r>
          </a:p>
          <a:p>
            <a:pPr lvl="1"/>
            <a:r>
              <a:rPr lang="en-US" sz="1700" dirty="0"/>
              <a:t>High risk environments</a:t>
            </a:r>
          </a:p>
          <a:p>
            <a:pPr lvl="1"/>
            <a:r>
              <a:rPr lang="en-US" sz="1700" dirty="0"/>
              <a:t>Time is your enemy</a:t>
            </a:r>
          </a:p>
          <a:p>
            <a:endParaRPr lang="en-US" sz="1700" dirty="0"/>
          </a:p>
        </p:txBody>
      </p:sp>
    </p:spTree>
    <p:extLst>
      <p:ext uri="{BB962C8B-B14F-4D97-AF65-F5344CB8AC3E}">
        <p14:creationId xmlns:p14="http://schemas.microsoft.com/office/powerpoint/2010/main" val="290320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C761E3-943E-4D8B-B3A0-5DFC874DD45B}"/>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tx2"/>
                </a:solidFill>
                <a:latin typeface="+mj-lt"/>
                <a:ea typeface="+mj-ea"/>
                <a:cs typeface="+mj-cs"/>
              </a:rPr>
              <a:t>Security Software Developer</a:t>
            </a:r>
          </a:p>
        </p:txBody>
      </p:sp>
      <p:sp>
        <p:nvSpPr>
          <p:cNvPr id="3" name="Content Placeholder 2">
            <a:extLst>
              <a:ext uri="{FF2B5EF4-FFF2-40B4-BE49-F238E27FC236}">
                <a16:creationId xmlns:a16="http://schemas.microsoft.com/office/drawing/2014/main" id="{68AFE4E6-E6B4-462C-B363-EBCB1C900577}"/>
              </a:ext>
            </a:extLst>
          </p:cNvPr>
          <p:cNvSpPr>
            <a:spLocks noGrp="1"/>
          </p:cNvSpPr>
          <p:nvPr>
            <p:ph sz="half" idx="1"/>
          </p:nvPr>
        </p:nvSpPr>
        <p:spPr>
          <a:xfrm>
            <a:off x="1103311" y="2052214"/>
            <a:ext cx="4338409" cy="4196185"/>
          </a:xfrm>
        </p:spPr>
        <p:txBody>
          <a:bodyPr vert="horz" lIns="91440" tIns="45720" rIns="91440" bIns="45720" rtlCol="0">
            <a:normAutofit/>
          </a:bodyPr>
          <a:lstStyle/>
          <a:p>
            <a:r>
              <a:rPr lang="en-US" dirty="0"/>
              <a:t>What are recruiters looking for?</a:t>
            </a:r>
          </a:p>
          <a:p>
            <a:pPr lvl="1"/>
            <a:r>
              <a:rPr lang="en-US" dirty="0"/>
              <a:t>Ability to work well within a team</a:t>
            </a:r>
          </a:p>
          <a:p>
            <a:pPr lvl="1"/>
            <a:r>
              <a:rPr lang="en-US" dirty="0"/>
              <a:t>Experience collaborating on coding projects</a:t>
            </a:r>
          </a:p>
          <a:p>
            <a:r>
              <a:rPr lang="en-US" dirty="0"/>
              <a:t>Pros</a:t>
            </a:r>
          </a:p>
          <a:p>
            <a:pPr lvl="1"/>
            <a:r>
              <a:rPr lang="en-US" dirty="0"/>
              <a:t>Predictable work hours</a:t>
            </a:r>
          </a:p>
          <a:p>
            <a:pPr lvl="1"/>
            <a:r>
              <a:rPr lang="en-US" dirty="0"/>
              <a:t>Specialization is required</a:t>
            </a:r>
          </a:p>
          <a:p>
            <a:r>
              <a:rPr lang="en-US" dirty="0"/>
              <a:t>Cons</a:t>
            </a:r>
          </a:p>
          <a:p>
            <a:pPr lvl="1"/>
            <a:r>
              <a:rPr lang="en-US" dirty="0"/>
              <a:t>Full time coding is not for everyone</a:t>
            </a:r>
          </a:p>
          <a:p>
            <a:pPr lvl="1"/>
            <a:r>
              <a:rPr lang="en-US" dirty="0"/>
              <a:t>Tools, languages and techniques are always changing</a:t>
            </a:r>
          </a:p>
        </p:txBody>
      </p:sp>
      <p:pic>
        <p:nvPicPr>
          <p:cNvPr id="6" name="Content Placeholder 5">
            <a:extLst>
              <a:ext uri="{FF2B5EF4-FFF2-40B4-BE49-F238E27FC236}">
                <a16:creationId xmlns:a16="http://schemas.microsoft.com/office/drawing/2014/main" id="{9892141E-6A49-48F5-9DF0-CBF32688C14E}"/>
              </a:ext>
            </a:extLst>
          </p:cNvPr>
          <p:cNvPicPr>
            <a:picLocks noGrp="1" noChangeAspect="1"/>
          </p:cNvPicPr>
          <p:nvPr>
            <p:ph sz="half" idx="2"/>
          </p:nvPr>
        </p:nvPicPr>
        <p:blipFill>
          <a:blip r:embed="rId8"/>
          <a:stretch>
            <a:fillRect/>
          </a:stretch>
        </p:blipFill>
        <p:spPr>
          <a:xfrm>
            <a:off x="6091916" y="2262679"/>
            <a:ext cx="5451627" cy="377525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05013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1411</Words>
  <Application>Microsoft Office PowerPoint</Application>
  <PresentationFormat>Widescreen</PresentationFormat>
  <Paragraphs>159</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Not Everyone Can Be a PenTester</vt:lpstr>
      <vt:lpstr>Disclaimer: I don’t hate pentesters!</vt:lpstr>
      <vt:lpstr>Top In-Demand Careers  Source: https://www.comptia.org/blog/the-top-9-jobs-in-cybersecurity</vt:lpstr>
      <vt:lpstr>Top In-Demand Careers (Round 2)  Source: https://blog.eccouncil.org/top-8-in-demand-cybersecurity-jobs-in-2020/</vt:lpstr>
      <vt:lpstr>Do I need certifications?</vt:lpstr>
      <vt:lpstr>Cloud Security Engineer</vt:lpstr>
      <vt:lpstr>SOC Security Analyst</vt:lpstr>
      <vt:lpstr>Incident Handler / Incident Responder</vt:lpstr>
      <vt:lpstr>Security Software Developer</vt:lpstr>
      <vt:lpstr>Penetration Tester / Vulnerability Analyst</vt:lpstr>
      <vt:lpstr>Myths in Cyber Job Hunting</vt:lpstr>
      <vt:lpstr>The job/role that is described in a posting is the job/role that is being offered.</vt:lpstr>
      <vt:lpstr>The contents of your resume matter.</vt:lpstr>
      <vt:lpstr>The best security jobs are in Washington DC, New York, or San Francisco</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 Everyone Can Be a PenTester</dc:title>
  <dc:creator>Hanke, Stanley</dc:creator>
  <cp:lastModifiedBy>Hanke, Stanley</cp:lastModifiedBy>
  <cp:revision>15</cp:revision>
  <dcterms:created xsi:type="dcterms:W3CDTF">2020-02-12T22:12:24Z</dcterms:created>
  <dcterms:modified xsi:type="dcterms:W3CDTF">2020-02-13T13:22:58Z</dcterms:modified>
</cp:coreProperties>
</file>