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326" r:id="rId3"/>
    <p:sldId id="261" r:id="rId4"/>
    <p:sldId id="327" r:id="rId5"/>
    <p:sldId id="328" r:id="rId6"/>
    <p:sldId id="329" r:id="rId7"/>
    <p:sldId id="324" r:id="rId8"/>
    <p:sldId id="325" r:id="rId9"/>
    <p:sldId id="330" r:id="rId10"/>
  </p:sldIdLst>
  <p:sldSz cx="18288000" cy="10287000"/>
  <p:notesSz cx="6858000" cy="9144000"/>
  <p:embeddedFontLst>
    <p:embeddedFont>
      <p:font typeface="Codec Pro" pitchFamily="2" charset="0"/>
      <p:regular r:id="rId12"/>
    </p:embeddedFont>
    <p:embeddedFont>
      <p:font typeface="Codec Pro Bold" pitchFamily="2" charset="0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E953C9-2BB7-D847-9ADD-17588CCCB6DC}" v="1" dt="2024-05-12T05:59:53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5" autoAdjust="0"/>
    <p:restoredTop sz="79476" autoAdjust="0"/>
  </p:normalViewPr>
  <p:slideViewPr>
    <p:cSldViewPr>
      <p:cViewPr varScale="1">
        <p:scale>
          <a:sx n="62" d="100"/>
          <a:sy n="62" d="100"/>
        </p:scale>
        <p:origin x="192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74DF2-9934-72DB-F401-F6547D2A9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F036D5-EB9F-156C-7FAD-411842AE48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5202F-59F6-584C-F41C-9E44BCE1FEA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27CD7F2-63E2-CDF2-B31A-1A7C587CE6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0498E38-4A3B-E77E-26C9-FCFC34F6A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966DC-5304-FAC8-1994-7137802668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B22CF-716F-A9FF-1FC0-DC74D98F2D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994795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C77C7-5AA3-864A-7591-8C1E19565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16CA2B-2D13-BE81-AB4E-B7E4836398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DD5D8-124E-8CCF-CFB1-807AA854D3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9BC6E58-622C-E5A9-3C41-4580B99233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90049EA-3E62-A969-5708-7C4C89C8C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C5402-ABA1-21C6-8F97-649F5A81B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64A18-2E3D-D4DC-B2DA-5209BB5DED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54839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D92FC-0D88-1B63-4CF5-754106FD4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956F37-C81B-9258-BCC6-99CC50452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54BA1-AA14-FF15-B9E8-A316E4C25E1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722B745-80A4-6C79-FF4E-3AAE1E7F7E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6A90E6B-0D33-9ADA-D5CB-C12256612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A642E-0564-4500-135F-182357366A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437DA-2D74-0123-DE68-3A9349B1A4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529818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77735-4ABB-8EEB-D00B-57A175559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62C272-89D8-C0C8-607D-7FEF2C3339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8D0CF-DE25-F81F-E1BC-F880C63B31D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DFC08C1-D47C-29ED-7975-6EC1D63E2A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A3B019E-28CD-64BB-88F6-B9B644670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B5321-71CD-C688-222B-45FDDFE911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AB906-CA14-7D85-2BFC-E54CF990AF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28311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6F493-F3DC-4C08-7179-99A94733E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027D8-6F98-1279-8774-4E4728875B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1D67B-6BB6-ACF2-260D-5F41C971160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13D090E-78BF-F10A-3421-05C0387FA2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F6AA174-20E7-3346-2137-C8351A79E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42A6D-64AB-0BC0-84DE-4D8EA44FAC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9F9D9-1DA8-3C12-54EF-07F0225CB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87750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80714-ED34-FA7B-214B-E1345F0D3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87333E-60BF-ACC8-B7F2-A87C426407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C0989-8D48-148A-232F-3FEE230CEEF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F0E4E80-3AA7-2EE6-D8FD-4DA152247E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5AF3E26-1625-C447-A962-94594D336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02B95-A4BA-9E6D-0084-167DAF5A3A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BA8B8-9465-9876-050A-30AF990472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91067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C56C9-3AC5-59D6-0A3A-5F5E6DD85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E69A33-746F-2BC7-8981-7526C7DA6A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7A743-1851-BE7B-B933-2F8DE470AF2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58AA33C-54C9-2007-96E9-E534E66A39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9CE0CB3-DF38-6007-6C77-B39CD7C01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2B82F-3F65-16BC-D577-99AB6FE375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4D03D-5045-2ADD-8983-E8BC0531A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0831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98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57556" y="1702442"/>
            <a:ext cx="12042323" cy="1692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200"/>
              </a:lnSpc>
            </a:pPr>
            <a:r>
              <a:rPr lang="en-US" altLang="zh-CN" sz="12000" dirty="0">
                <a:solidFill>
                  <a:srgbClr val="FFFFFF"/>
                </a:solidFill>
                <a:latin typeface="Codec Pro Bold"/>
              </a:rPr>
              <a:t>Pens</a:t>
            </a:r>
            <a:r>
              <a:rPr lang="zh-CN" altLang="en-US" sz="12000" dirty="0">
                <a:solidFill>
                  <a:srgbClr val="FFFFFF"/>
                </a:solidFill>
                <a:latin typeface="Codec Pro Bold"/>
              </a:rPr>
              <a:t> </a:t>
            </a:r>
            <a:r>
              <a:rPr lang="en-US" altLang="zh-CN" sz="12000" dirty="0">
                <a:solidFill>
                  <a:srgbClr val="FFFFFF"/>
                </a:solidFill>
                <a:latin typeface="Codec Pro Bold"/>
              </a:rPr>
              <a:t>&amp;</a:t>
            </a:r>
            <a:r>
              <a:rPr lang="zh-CN" altLang="en-US" sz="12000" dirty="0">
                <a:solidFill>
                  <a:srgbClr val="FFFFFF"/>
                </a:solidFill>
                <a:latin typeface="Codec Pro Bold"/>
              </a:rPr>
              <a:t> </a:t>
            </a:r>
            <a:r>
              <a:rPr lang="en-US" altLang="zh-CN" sz="12000" dirty="0">
                <a:solidFill>
                  <a:srgbClr val="FFFFFF"/>
                </a:solidFill>
                <a:latin typeface="Codec Pro Bold"/>
              </a:rPr>
              <a:t>Printers</a:t>
            </a:r>
            <a:endParaRPr lang="en-US" sz="12000" dirty="0">
              <a:solidFill>
                <a:srgbClr val="FFFFFF"/>
              </a:solidFill>
              <a:latin typeface="Codec Pro Bold"/>
            </a:endParaRPr>
          </a:p>
        </p:txBody>
      </p:sp>
      <p:sp>
        <p:nvSpPr>
          <p:cNvPr id="5" name="AutoShape 5"/>
          <p:cNvSpPr/>
          <p:nvPr/>
        </p:nvSpPr>
        <p:spPr>
          <a:xfrm rot="5400000">
            <a:off x="8267700" y="5143500"/>
            <a:ext cx="10287000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1089138" y="8397099"/>
            <a:ext cx="7575325" cy="577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54"/>
              </a:lnSpc>
            </a:pPr>
            <a:r>
              <a:rPr lang="en-US" sz="3467" dirty="0">
                <a:solidFill>
                  <a:srgbClr val="FFFFFF"/>
                </a:solidFill>
                <a:latin typeface="Codec Pro Bold"/>
              </a:rPr>
              <a:t>Presented by:</a:t>
            </a:r>
            <a:r>
              <a:rPr lang="zh-CN" altLang="en-US" sz="3467" dirty="0">
                <a:solidFill>
                  <a:srgbClr val="FFFFFF"/>
                </a:solidFill>
                <a:latin typeface="Codec Pro Bold"/>
              </a:rPr>
              <a:t> </a:t>
            </a:r>
            <a:r>
              <a:rPr lang="en-US" altLang="zh-CN" sz="3467" dirty="0">
                <a:solidFill>
                  <a:srgbClr val="FFFFFF"/>
                </a:solidFill>
                <a:latin typeface="Codec Pro Bold"/>
              </a:rPr>
              <a:t>Meihui</a:t>
            </a:r>
            <a:r>
              <a:rPr lang="zh-CN" altLang="en-US" sz="3467" dirty="0">
                <a:solidFill>
                  <a:srgbClr val="FFFFFF"/>
                </a:solidFill>
                <a:latin typeface="Codec Pro Bold"/>
              </a:rPr>
              <a:t> </a:t>
            </a:r>
            <a:r>
              <a:rPr lang="en-US" altLang="zh-CN" sz="3467" dirty="0">
                <a:solidFill>
                  <a:srgbClr val="FFFFFF"/>
                </a:solidFill>
                <a:latin typeface="Codec Pro Bold"/>
              </a:rPr>
              <a:t>Wu</a:t>
            </a:r>
            <a:endParaRPr lang="en-US" sz="3467" dirty="0">
              <a:solidFill>
                <a:srgbClr val="FFFFFF"/>
              </a:solidFill>
              <a:latin typeface="Codec Pr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538397" y="8475294"/>
            <a:ext cx="3865851" cy="999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92"/>
              </a:lnSpc>
            </a:pPr>
            <a:r>
              <a:rPr lang="en-US" sz="3065" dirty="0">
                <a:solidFill>
                  <a:srgbClr val="FFFFFF"/>
                </a:solidFill>
                <a:latin typeface="Codec Pro Bold"/>
              </a:rPr>
              <a:t>Date Presented:</a:t>
            </a:r>
          </a:p>
          <a:p>
            <a:pPr algn="l">
              <a:lnSpc>
                <a:spcPts val="3755"/>
              </a:lnSpc>
            </a:pPr>
            <a:r>
              <a:rPr lang="en-US" altLang="zh-CN" sz="2682" dirty="0">
                <a:solidFill>
                  <a:srgbClr val="FFFFFF"/>
                </a:solidFill>
                <a:latin typeface="Codec Pro Bold"/>
              </a:rPr>
              <a:t>5</a:t>
            </a:r>
            <a:r>
              <a:rPr lang="en-US" sz="2682" dirty="0">
                <a:solidFill>
                  <a:srgbClr val="FFFFFF"/>
                </a:solidFill>
                <a:latin typeface="Codec Pro Bold"/>
              </a:rPr>
              <a:t>th </a:t>
            </a:r>
            <a:r>
              <a:rPr lang="en-US" altLang="zh-CN" sz="2682" dirty="0">
                <a:solidFill>
                  <a:srgbClr val="FFFFFF"/>
                </a:solidFill>
                <a:latin typeface="Codec Pro Bold"/>
              </a:rPr>
              <a:t>Feb</a:t>
            </a:r>
            <a:r>
              <a:rPr lang="en-US" sz="2682" dirty="0">
                <a:solidFill>
                  <a:srgbClr val="FFFFFF"/>
                </a:solidFill>
                <a:latin typeface="Codec Pro"/>
              </a:rPr>
              <a:t> </a:t>
            </a:r>
            <a:r>
              <a:rPr lang="en-US" sz="2682" dirty="0">
                <a:solidFill>
                  <a:srgbClr val="FFFFFF"/>
                </a:solidFill>
                <a:latin typeface="Codec Pro Bold"/>
              </a:rPr>
              <a:t>202</a:t>
            </a:r>
            <a:r>
              <a:rPr lang="en-US" altLang="zh-CN" sz="2682" dirty="0">
                <a:solidFill>
                  <a:srgbClr val="FFFFFF"/>
                </a:solidFill>
                <a:latin typeface="Codec Pro Bold"/>
              </a:rPr>
              <a:t>5</a:t>
            </a:r>
            <a:endParaRPr lang="en-US" sz="2682" dirty="0">
              <a:solidFill>
                <a:srgbClr val="FFFFFF"/>
              </a:solidFill>
              <a:latin typeface="Codec Pro Bold"/>
            </a:endParaRPr>
          </a:p>
        </p:txBody>
      </p:sp>
      <p:sp>
        <p:nvSpPr>
          <p:cNvPr id="8" name="AutoShape 8"/>
          <p:cNvSpPr/>
          <p:nvPr/>
        </p:nvSpPr>
        <p:spPr>
          <a:xfrm flipH="1">
            <a:off x="14516405" y="8162396"/>
            <a:ext cx="2742895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1028" name="Picture 4" descr="Free Vectors | stationery icon set">
            <a:extLst>
              <a:ext uri="{FF2B5EF4-FFF2-40B4-BE49-F238E27FC236}">
                <a16:creationId xmlns:a16="http://schemas.microsoft.com/office/drawing/2014/main" id="{114D62C7-E2C2-6327-1B58-0170A07F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9914" y="925261"/>
            <a:ext cx="4335876" cy="324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987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101558-EEA6-2667-0DCF-654619EA2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538CD07-AE3A-3E58-F4C3-EA6F6D7D1BAB}"/>
              </a:ext>
            </a:extLst>
          </p:cNvPr>
          <p:cNvSpPr txBox="1"/>
          <p:nvPr/>
        </p:nvSpPr>
        <p:spPr>
          <a:xfrm>
            <a:off x="914400" y="319305"/>
            <a:ext cx="13490650" cy="12916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125"/>
              </a:lnSpc>
            </a:pPr>
            <a:r>
              <a:rPr lang="en-US" altLang="zh-CN" sz="8437" dirty="0">
                <a:solidFill>
                  <a:srgbClr val="FFFFFF"/>
                </a:solidFill>
                <a:latin typeface="Codec Pro Bold"/>
              </a:rPr>
              <a:t>1.</a:t>
            </a:r>
            <a:r>
              <a:rPr lang="zh-CN" altLang="en-US" sz="8437" dirty="0">
                <a:solidFill>
                  <a:srgbClr val="FFFFFF"/>
                </a:solidFill>
                <a:latin typeface="Codec Pro Bold"/>
              </a:rPr>
              <a:t> </a:t>
            </a:r>
            <a:r>
              <a:rPr lang="en-US" altLang="zh-CN" sz="8437" dirty="0">
                <a:solidFill>
                  <a:srgbClr val="FFFFFF"/>
                </a:solidFill>
                <a:latin typeface="Codec Pro Bold"/>
              </a:rPr>
              <a:t>Project Overview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B4D5B594-6BCD-BD4D-3156-5F4C4B38DA02}"/>
              </a:ext>
            </a:extLst>
          </p:cNvPr>
          <p:cNvGrpSpPr/>
          <p:nvPr/>
        </p:nvGrpSpPr>
        <p:grpSpPr>
          <a:xfrm>
            <a:off x="914400" y="2095500"/>
            <a:ext cx="16764000" cy="5821206"/>
            <a:chOff x="0" y="-104775"/>
            <a:chExt cx="6118745" cy="7761612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ED5F9F3-5513-A518-9994-6E7CB8B8CCA1}"/>
                </a:ext>
              </a:extLst>
            </p:cNvPr>
            <p:cNvSpPr txBox="1"/>
            <p:nvPr/>
          </p:nvSpPr>
          <p:spPr>
            <a:xfrm>
              <a:off x="0" y="-104775"/>
              <a:ext cx="5951870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99"/>
                </a:lnSpc>
              </a:pPr>
              <a:endParaRPr lang="en-US" sz="3600" u="sng" dirty="0">
                <a:solidFill>
                  <a:srgbClr val="FFFFFF"/>
                </a:solidFill>
                <a:latin typeface="Codec Pro Bold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EF2D8F8B-D953-3560-C9B3-1C8259DD4324}"/>
                </a:ext>
              </a:extLst>
            </p:cNvPr>
            <p:cNvSpPr txBox="1"/>
            <p:nvPr/>
          </p:nvSpPr>
          <p:spPr>
            <a:xfrm>
              <a:off x="0" y="911226"/>
              <a:ext cx="6118745" cy="67456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ct val="200000"/>
                </a:lnSpc>
              </a:pPr>
              <a:r>
                <a:rPr lang="en-US" altLang="zh-CN" sz="2400" b="1" dirty="0">
                  <a:solidFill>
                    <a:schemeClr val="accent3">
                      <a:lumMod val="50000"/>
                    </a:schemeClr>
                  </a:solidFill>
                  <a:latin typeface="Codec Pro"/>
                </a:rPr>
                <a:t>Objective</a:t>
              </a:r>
              <a:r>
                <a:rPr lang="en-US" sz="2400" b="1" dirty="0">
                  <a:solidFill>
                    <a:schemeClr val="accent3">
                      <a:lumMod val="50000"/>
                    </a:schemeClr>
                  </a:solidFill>
                  <a:latin typeface="Codec Pro"/>
                </a:rPr>
                <a:t>: </a:t>
              </a:r>
              <a:r>
                <a:rPr lang="en-US" sz="2400" dirty="0">
                  <a:solidFill>
                    <a:srgbClr val="FFFFFF"/>
                  </a:solidFill>
                  <a:latin typeface="Codec Pro"/>
                </a:rPr>
                <a:t>Analyze the sales strategy for the new office stationery product line to identify the most effective methods, maximizing revenue and minimizing effort.</a:t>
              </a:r>
            </a:p>
            <a:p>
              <a:pPr marL="0" lvl="0" indent="0" algn="l">
                <a:lnSpc>
                  <a:spcPct val="200000"/>
                </a:lnSpc>
              </a:pPr>
              <a:r>
                <a:rPr lang="en-US" sz="2400" b="1" dirty="0">
                  <a:solidFill>
                    <a:schemeClr val="accent3">
                      <a:lumMod val="50000"/>
                    </a:schemeClr>
                  </a:solidFill>
                  <a:latin typeface="Codec Pro"/>
                </a:rPr>
                <a:t>Key Areas:</a:t>
              </a:r>
            </a:p>
            <a:p>
              <a:pPr marL="800100" lvl="1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FFFFFF"/>
                  </a:solidFill>
                  <a:latin typeface="Codec Pro"/>
                </a:rPr>
                <a:t>Evaluate various sales approaches and their impact on revenue and customer engagement.</a:t>
              </a:r>
            </a:p>
            <a:p>
              <a:pPr marL="800100" lvl="1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FFFFFF"/>
                  </a:solidFill>
                  <a:latin typeface="Codec Pro"/>
                </a:rPr>
                <a:t>Identify the best strategy to improve resource efficiency and overall sales performance.</a:t>
              </a:r>
            </a:p>
            <a:p>
              <a:pPr marL="0" lvl="0" indent="0" algn="l">
                <a:lnSpc>
                  <a:spcPct val="200000"/>
                </a:lnSpc>
              </a:pPr>
              <a:r>
                <a:rPr lang="en-US" sz="2400" b="1" dirty="0">
                  <a:solidFill>
                    <a:schemeClr val="accent3">
                      <a:lumMod val="50000"/>
                    </a:schemeClr>
                  </a:solidFill>
                  <a:latin typeface="Codec Pro"/>
                </a:rPr>
                <a:t>Outcome:</a:t>
              </a:r>
            </a:p>
            <a:p>
              <a:pPr marL="0" lvl="0" indent="0" algn="l">
                <a:lnSpc>
                  <a:spcPct val="200000"/>
                </a:lnSpc>
              </a:pPr>
              <a:r>
                <a:rPr lang="en-US" sz="2090" dirty="0">
                  <a:solidFill>
                    <a:srgbClr val="FFFFFF"/>
                  </a:solidFill>
                  <a:latin typeface="Codec Pro"/>
                </a:rPr>
                <a:t>Deliver actionable, data-driven recommendations for selecting optimal sales methods.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44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98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94299" y="419100"/>
            <a:ext cx="11049000" cy="129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125"/>
              </a:lnSpc>
            </a:pPr>
            <a:r>
              <a:rPr lang="en-US" altLang="zh-CN" sz="8437" dirty="0">
                <a:solidFill>
                  <a:srgbClr val="FFFFFF"/>
                </a:solidFill>
                <a:latin typeface="Codec Pro Bold"/>
              </a:rPr>
              <a:t>2.</a:t>
            </a:r>
            <a:r>
              <a:rPr lang="zh-CN" altLang="en-US" sz="8437" dirty="0">
                <a:solidFill>
                  <a:srgbClr val="FFFFFF"/>
                </a:solidFill>
                <a:latin typeface="Codec Pro Bold"/>
              </a:rPr>
              <a:t> </a:t>
            </a:r>
            <a:r>
              <a:rPr lang="en-US" altLang="zh-CN" sz="8437" dirty="0">
                <a:solidFill>
                  <a:srgbClr val="FFFFFF"/>
                </a:solidFill>
                <a:latin typeface="Codec Pro Bold"/>
              </a:rPr>
              <a:t>Analysis</a:t>
            </a:r>
            <a:r>
              <a:rPr lang="zh-CN" altLang="en-US" sz="8437" dirty="0">
                <a:solidFill>
                  <a:srgbClr val="FFFFFF"/>
                </a:solidFill>
                <a:latin typeface="Codec Pro Bold"/>
              </a:rPr>
              <a:t> </a:t>
            </a:r>
            <a:r>
              <a:rPr lang="en-US" altLang="zh-CN" sz="8437" dirty="0">
                <a:solidFill>
                  <a:srgbClr val="FFFFFF"/>
                </a:solidFill>
                <a:latin typeface="Codec Pro Bold"/>
              </a:rPr>
              <a:t>&amp;</a:t>
            </a:r>
            <a:r>
              <a:rPr lang="zh-CN" altLang="en-US" sz="8437" dirty="0">
                <a:solidFill>
                  <a:srgbClr val="FFFFFF"/>
                </a:solidFill>
                <a:latin typeface="Codec Pro Bold"/>
              </a:rPr>
              <a:t> </a:t>
            </a:r>
            <a:r>
              <a:rPr lang="en-US" altLang="zh-CN" sz="8437" dirty="0">
                <a:solidFill>
                  <a:srgbClr val="FFFFFF"/>
                </a:solidFill>
                <a:latin typeface="Codec Pro Bold"/>
              </a:rPr>
              <a:t>Insights</a:t>
            </a:r>
            <a:endParaRPr lang="en-US" sz="8437" dirty="0">
              <a:solidFill>
                <a:srgbClr val="FFFFFF"/>
              </a:solidFill>
              <a:latin typeface="Codec Pro Bold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F742F3E5-CB3A-BEFC-D278-37E55C0B46A2}"/>
              </a:ext>
            </a:extLst>
          </p:cNvPr>
          <p:cNvSpPr txBox="1"/>
          <p:nvPr/>
        </p:nvSpPr>
        <p:spPr>
          <a:xfrm>
            <a:off x="914400" y="3314700"/>
            <a:ext cx="7761933" cy="2843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  <a:latin typeface="Codec Pro"/>
              </a:rPr>
              <a:t>The chart shows two main peaks, one around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dec Pro"/>
              </a:rPr>
              <a:t>50</a:t>
            </a:r>
          </a:p>
          <a:p>
            <a:pPr marL="0" lvl="0" indent="0" algn="just"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  <a:latin typeface="Codec Pro"/>
              </a:rPr>
              <a:t>and the other around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dec Pro"/>
              </a:rPr>
              <a:t>100</a:t>
            </a:r>
            <a:r>
              <a:rPr lang="en-US" sz="2400" dirty="0">
                <a:solidFill>
                  <a:srgbClr val="FFFFFF"/>
                </a:solidFill>
                <a:latin typeface="Codec Pro"/>
              </a:rPr>
              <a:t>. This indicates that the majority of the revenue is concentrated in these two ranges.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AE0CDF-02CD-99E7-094B-0A6492CCD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2400300"/>
            <a:ext cx="8546942" cy="655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987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519A61-642B-73E3-15A2-4D4035755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FAD22B0F-F908-8020-60BD-C8FFA09815C9}"/>
              </a:ext>
            </a:extLst>
          </p:cNvPr>
          <p:cNvSpPr txBox="1"/>
          <p:nvPr/>
        </p:nvSpPr>
        <p:spPr>
          <a:xfrm>
            <a:off x="1194299" y="419100"/>
            <a:ext cx="11049000" cy="129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125"/>
              </a:lnSpc>
            </a:pPr>
            <a:r>
              <a:rPr lang="en-US" altLang="zh-CN" sz="8437" dirty="0">
                <a:solidFill>
                  <a:srgbClr val="FFFFFF"/>
                </a:solidFill>
                <a:latin typeface="Codec Pro Bold"/>
              </a:rPr>
              <a:t>2.</a:t>
            </a:r>
            <a:r>
              <a:rPr lang="zh-CN" altLang="en-US" sz="8437" dirty="0">
                <a:solidFill>
                  <a:srgbClr val="FFFFFF"/>
                </a:solidFill>
                <a:latin typeface="Codec Pro Bold"/>
              </a:rPr>
              <a:t> </a:t>
            </a:r>
            <a:r>
              <a:rPr lang="en-US" altLang="zh-CN" sz="8437" dirty="0">
                <a:solidFill>
                  <a:srgbClr val="FFFFFF"/>
                </a:solidFill>
                <a:latin typeface="Codec Pro Bold"/>
              </a:rPr>
              <a:t>Analysis</a:t>
            </a:r>
            <a:r>
              <a:rPr lang="zh-CN" altLang="en-US" sz="8437" dirty="0">
                <a:solidFill>
                  <a:srgbClr val="FFFFFF"/>
                </a:solidFill>
                <a:latin typeface="Codec Pro Bold"/>
              </a:rPr>
              <a:t> </a:t>
            </a:r>
            <a:r>
              <a:rPr lang="en-US" altLang="zh-CN" sz="8437" dirty="0">
                <a:solidFill>
                  <a:srgbClr val="FFFFFF"/>
                </a:solidFill>
                <a:latin typeface="Codec Pro Bold"/>
              </a:rPr>
              <a:t>&amp;</a:t>
            </a:r>
            <a:r>
              <a:rPr lang="zh-CN" altLang="en-US" sz="8437" dirty="0">
                <a:solidFill>
                  <a:srgbClr val="FFFFFF"/>
                </a:solidFill>
                <a:latin typeface="Codec Pro Bold"/>
              </a:rPr>
              <a:t> </a:t>
            </a:r>
            <a:r>
              <a:rPr lang="en-US" altLang="zh-CN" sz="8437" dirty="0">
                <a:solidFill>
                  <a:srgbClr val="FFFFFF"/>
                </a:solidFill>
                <a:latin typeface="Codec Pro Bold"/>
              </a:rPr>
              <a:t>Insights</a:t>
            </a:r>
            <a:endParaRPr lang="en-US" sz="8437" dirty="0">
              <a:solidFill>
                <a:srgbClr val="FFFFFF"/>
              </a:solidFill>
              <a:latin typeface="Codec Pro Bold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42179B-D387-1DC5-0633-55EFA94EA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2628900"/>
            <a:ext cx="8208573" cy="6629400"/>
          </a:xfrm>
          <a:prstGeom prst="rect">
            <a:avLst/>
          </a:prstGeom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65176D4C-C9A6-B9F5-BD0D-93912EB91BFB}"/>
              </a:ext>
            </a:extLst>
          </p:cNvPr>
          <p:cNvSpPr txBox="1"/>
          <p:nvPr/>
        </p:nvSpPr>
        <p:spPr>
          <a:xfrm>
            <a:off x="924867" y="3367629"/>
            <a:ext cx="7761934" cy="43468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135"/>
              </a:lnSpc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dec Pro"/>
              </a:rPr>
              <a:t>Email: </a:t>
            </a:r>
          </a:p>
          <a:p>
            <a:pPr marL="0" lvl="0" indent="0" algn="just">
              <a:lnSpc>
                <a:spcPts val="3135"/>
              </a:lnSpc>
            </a:pPr>
            <a:r>
              <a:rPr lang="en-US" sz="2400" dirty="0">
                <a:solidFill>
                  <a:srgbClr val="FFFFFF"/>
                </a:solidFill>
                <a:latin typeface="Codec Pro"/>
              </a:rPr>
              <a:t>the most time-efficient, </a:t>
            </a:r>
            <a:r>
              <a:rPr lang="en-US" altLang="zh-CN" sz="2400" dirty="0">
                <a:solidFill>
                  <a:srgbClr val="FFFFFF"/>
                </a:solidFill>
                <a:latin typeface="Codec Pro"/>
              </a:rPr>
              <a:t>although</a:t>
            </a:r>
            <a:r>
              <a:rPr lang="en-US" sz="2400" dirty="0">
                <a:solidFill>
                  <a:srgbClr val="FFFFFF"/>
                </a:solidFill>
                <a:latin typeface="Codec Pro"/>
              </a:rPr>
              <a:t> its revenue performance is moderate</a:t>
            </a:r>
            <a:r>
              <a:rPr lang="en-US" altLang="zh-CN" sz="2400" dirty="0">
                <a:solidFill>
                  <a:srgbClr val="FFFFFF"/>
                </a:solidFill>
                <a:latin typeface="Codec Pro"/>
              </a:rPr>
              <a:t>,</a:t>
            </a:r>
            <a:r>
              <a:rPr lang="zh-CN" altLang="en-US" sz="2400" dirty="0">
                <a:solidFill>
                  <a:srgbClr val="FFFFFF"/>
                </a:solidFill>
                <a:latin typeface="Codec Pro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Codec Pro"/>
              </a:rPr>
              <a:t>it</a:t>
            </a:r>
            <a:r>
              <a:rPr lang="zh-CN" altLang="en-US" sz="2400" dirty="0">
                <a:solidFill>
                  <a:srgbClr val="FFFFFF"/>
                </a:solidFill>
                <a:latin typeface="Codec Pro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Codec Pro"/>
              </a:rPr>
              <a:t>covered</a:t>
            </a:r>
            <a:r>
              <a:rPr lang="zh-CN" altLang="en-US" sz="2400" dirty="0">
                <a:solidFill>
                  <a:srgbClr val="FFFFFF"/>
                </a:solidFill>
                <a:latin typeface="Codec Pro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Codec Pro"/>
              </a:rPr>
              <a:t>our</a:t>
            </a:r>
            <a:r>
              <a:rPr lang="zh-CN" altLang="en-US" sz="2400" dirty="0">
                <a:solidFill>
                  <a:srgbClr val="FFFFFF"/>
                </a:solidFill>
                <a:latin typeface="Codec Pro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Codec Pro"/>
              </a:rPr>
              <a:t>main</a:t>
            </a:r>
            <a:r>
              <a:rPr lang="zh-CN" altLang="en-US" sz="2400" dirty="0">
                <a:solidFill>
                  <a:srgbClr val="FFFFFF"/>
                </a:solidFill>
                <a:latin typeface="Codec Pro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Codec Pro"/>
              </a:rPr>
              <a:t>revenue</a:t>
            </a:r>
            <a:r>
              <a:rPr lang="zh-CN" altLang="en-US" sz="2400" dirty="0">
                <a:solidFill>
                  <a:srgbClr val="FFFFFF"/>
                </a:solidFill>
                <a:latin typeface="Codec Pro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Codec Pro"/>
              </a:rPr>
              <a:t>range.</a:t>
            </a:r>
            <a:endParaRPr lang="en-US" sz="2400" dirty="0">
              <a:solidFill>
                <a:srgbClr val="FFFFFF"/>
              </a:solidFill>
              <a:latin typeface="Codec Pro"/>
            </a:endParaRPr>
          </a:p>
          <a:p>
            <a:pPr marL="0" lvl="0" indent="0" algn="just">
              <a:lnSpc>
                <a:spcPts val="3135"/>
              </a:lnSpc>
            </a:pPr>
            <a:endParaRPr lang="en-US" sz="2400" dirty="0">
              <a:solidFill>
                <a:srgbClr val="FFFFFF"/>
              </a:solidFill>
              <a:latin typeface="Codec Pro"/>
            </a:endParaRPr>
          </a:p>
          <a:p>
            <a:pPr marL="0" lvl="0" indent="0" algn="just">
              <a:lnSpc>
                <a:spcPts val="3135"/>
              </a:lnSpc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dec Pro"/>
              </a:rPr>
              <a:t>Call: </a:t>
            </a:r>
          </a:p>
          <a:p>
            <a:pPr marL="0" lvl="0" indent="0" algn="just">
              <a:lnSpc>
                <a:spcPts val="3135"/>
              </a:lnSpc>
            </a:pPr>
            <a:r>
              <a:rPr lang="en-US" sz="2400" dirty="0">
                <a:solidFill>
                  <a:srgbClr val="FFFFFF"/>
                </a:solidFill>
                <a:latin typeface="Codec Pro"/>
              </a:rPr>
              <a:t>the most time-consuming, with lower revenue</a:t>
            </a:r>
          </a:p>
          <a:p>
            <a:pPr marL="0" lvl="0" indent="0" algn="just">
              <a:lnSpc>
                <a:spcPts val="3135"/>
              </a:lnSpc>
            </a:pPr>
            <a:endParaRPr lang="en-US" sz="2400" dirty="0">
              <a:solidFill>
                <a:srgbClr val="FFFFFF"/>
              </a:solidFill>
              <a:latin typeface="Codec Pro"/>
            </a:endParaRPr>
          </a:p>
          <a:p>
            <a:pPr marL="0" lvl="0" indent="0" algn="just">
              <a:lnSpc>
                <a:spcPts val="3135"/>
              </a:lnSpc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dec Pro"/>
              </a:rPr>
              <a:t>Email + Call: </a:t>
            </a:r>
          </a:p>
          <a:p>
            <a:pPr marL="0" lvl="0" indent="0" algn="just">
              <a:lnSpc>
                <a:spcPts val="3135"/>
              </a:lnSpc>
            </a:pPr>
            <a:r>
              <a:rPr lang="en-US" sz="2400" dirty="0">
                <a:solidFill>
                  <a:srgbClr val="FFFFFF"/>
                </a:solidFill>
                <a:latin typeface="Codec Pro"/>
              </a:rPr>
              <a:t>has a moderate time investment and moderate revenue performance</a:t>
            </a:r>
            <a:r>
              <a:rPr lang="en-US" altLang="zh-CN" sz="2400" dirty="0">
                <a:solidFill>
                  <a:srgbClr val="FFFFFF"/>
                </a:solidFill>
                <a:latin typeface="Codec Pro"/>
              </a:rPr>
              <a:t>.</a:t>
            </a:r>
            <a:endParaRPr lang="en-US" sz="2400" dirty="0">
              <a:solidFill>
                <a:srgbClr val="FFFFFF"/>
              </a:solidFill>
              <a:latin typeface="Codec Pro"/>
            </a:endParaRPr>
          </a:p>
        </p:txBody>
      </p:sp>
    </p:spTree>
    <p:extLst>
      <p:ext uri="{BB962C8B-B14F-4D97-AF65-F5344CB8AC3E}">
        <p14:creationId xmlns:p14="http://schemas.microsoft.com/office/powerpoint/2010/main" val="295455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987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A1EF9D-EFE4-4C1E-14A0-1F99ECE52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F089410-9DBC-AA46-E81C-3C00D5095B51}"/>
              </a:ext>
            </a:extLst>
          </p:cNvPr>
          <p:cNvSpPr txBox="1"/>
          <p:nvPr/>
        </p:nvSpPr>
        <p:spPr>
          <a:xfrm>
            <a:off x="1194299" y="419100"/>
            <a:ext cx="11049000" cy="129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125"/>
              </a:lnSpc>
            </a:pPr>
            <a:r>
              <a:rPr lang="en-US" altLang="zh-CN" sz="8437" dirty="0">
                <a:solidFill>
                  <a:srgbClr val="FFFFFF"/>
                </a:solidFill>
                <a:latin typeface="Codec Pro Bold"/>
              </a:rPr>
              <a:t>2.</a:t>
            </a:r>
            <a:r>
              <a:rPr lang="zh-CN" altLang="en-US" sz="8437" dirty="0">
                <a:solidFill>
                  <a:srgbClr val="FFFFFF"/>
                </a:solidFill>
                <a:latin typeface="Codec Pro Bold"/>
              </a:rPr>
              <a:t> </a:t>
            </a:r>
            <a:r>
              <a:rPr lang="en-US" altLang="zh-CN" sz="8437" dirty="0">
                <a:solidFill>
                  <a:srgbClr val="FFFFFF"/>
                </a:solidFill>
                <a:latin typeface="Codec Pro Bold"/>
              </a:rPr>
              <a:t>Analysis</a:t>
            </a:r>
            <a:r>
              <a:rPr lang="zh-CN" altLang="en-US" sz="8437" dirty="0">
                <a:solidFill>
                  <a:srgbClr val="FFFFFF"/>
                </a:solidFill>
                <a:latin typeface="Codec Pro Bold"/>
              </a:rPr>
              <a:t> </a:t>
            </a:r>
            <a:r>
              <a:rPr lang="en-US" altLang="zh-CN" sz="8437" dirty="0">
                <a:solidFill>
                  <a:srgbClr val="FFFFFF"/>
                </a:solidFill>
                <a:latin typeface="Codec Pro Bold"/>
              </a:rPr>
              <a:t>&amp;</a:t>
            </a:r>
            <a:r>
              <a:rPr lang="zh-CN" altLang="en-US" sz="8437" dirty="0">
                <a:solidFill>
                  <a:srgbClr val="FFFFFF"/>
                </a:solidFill>
                <a:latin typeface="Codec Pro Bold"/>
              </a:rPr>
              <a:t> </a:t>
            </a:r>
            <a:r>
              <a:rPr lang="en-US" altLang="zh-CN" sz="8437" dirty="0">
                <a:solidFill>
                  <a:srgbClr val="FFFFFF"/>
                </a:solidFill>
                <a:latin typeface="Codec Pro Bold"/>
              </a:rPr>
              <a:t>Insights</a:t>
            </a:r>
            <a:endParaRPr lang="en-US" sz="8437" dirty="0">
              <a:solidFill>
                <a:srgbClr val="FFFFFF"/>
              </a:solidFill>
              <a:latin typeface="Codec Pro Bold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3F818FD5-E47A-436F-B260-8CBD3DF9D8A3}"/>
              </a:ext>
            </a:extLst>
          </p:cNvPr>
          <p:cNvSpPr txBox="1"/>
          <p:nvPr/>
        </p:nvSpPr>
        <p:spPr>
          <a:xfrm>
            <a:off x="914400" y="2933700"/>
            <a:ext cx="7761934" cy="47443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135"/>
              </a:lnSpc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dec Pro"/>
              </a:rPr>
              <a:t>Email: </a:t>
            </a:r>
          </a:p>
          <a:p>
            <a:pPr marL="0" lvl="0" indent="0" algn="just">
              <a:lnSpc>
                <a:spcPts val="3135"/>
              </a:lnSpc>
            </a:pPr>
            <a:r>
              <a:rPr lang="en-US" sz="2400" dirty="0">
                <a:solidFill>
                  <a:srgbClr val="FFFFFF"/>
                </a:solidFill>
                <a:latin typeface="Codec Pro"/>
              </a:rPr>
              <a:t>performed well initially, but its revenue declined over time.</a:t>
            </a:r>
          </a:p>
          <a:p>
            <a:pPr marL="0" lvl="0" indent="0" algn="just">
              <a:lnSpc>
                <a:spcPts val="3135"/>
              </a:lnSpc>
            </a:pPr>
            <a:endParaRPr lang="en-US" sz="2400" dirty="0">
              <a:solidFill>
                <a:srgbClr val="FFFFFF"/>
              </a:solidFill>
              <a:latin typeface="Codec Pro"/>
            </a:endParaRPr>
          </a:p>
          <a:p>
            <a:pPr marL="0" lvl="0" indent="0" algn="just">
              <a:lnSpc>
                <a:spcPts val="3135"/>
              </a:lnSpc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dec Pro"/>
              </a:rPr>
              <a:t>Call: </a:t>
            </a:r>
          </a:p>
          <a:p>
            <a:pPr marL="0" lvl="0" indent="0" algn="just">
              <a:lnSpc>
                <a:spcPts val="3135"/>
              </a:lnSpc>
            </a:pPr>
            <a:r>
              <a:rPr lang="en-US" sz="2400" dirty="0">
                <a:solidFill>
                  <a:srgbClr val="FFFFFF"/>
                </a:solidFill>
                <a:latin typeface="Codec Pro"/>
              </a:rPr>
              <a:t>although its revenue gradually increased over time, it still underperformed compared to other methods.</a:t>
            </a:r>
          </a:p>
          <a:p>
            <a:pPr marL="0" lvl="0" indent="0" algn="just">
              <a:lnSpc>
                <a:spcPts val="3135"/>
              </a:lnSpc>
            </a:pPr>
            <a:endParaRPr lang="en-US" sz="2400" dirty="0">
              <a:solidFill>
                <a:srgbClr val="FFFFFF"/>
              </a:solidFill>
              <a:latin typeface="Codec Pro"/>
            </a:endParaRPr>
          </a:p>
          <a:p>
            <a:pPr marL="0" lvl="0" indent="0" algn="just">
              <a:lnSpc>
                <a:spcPts val="3135"/>
              </a:lnSpc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dec Pro"/>
              </a:rPr>
              <a:t>Email + Call: </a:t>
            </a:r>
          </a:p>
          <a:p>
            <a:pPr marL="0" lvl="0" indent="0" algn="just">
              <a:lnSpc>
                <a:spcPts val="3135"/>
              </a:lnSpc>
            </a:pPr>
            <a:r>
              <a:rPr lang="en-US" sz="2400" dirty="0">
                <a:solidFill>
                  <a:srgbClr val="FFFFFF"/>
                </a:solidFill>
                <a:latin typeface="Codec Pro"/>
              </a:rPr>
              <a:t>exhibited significant fluctuations</a:t>
            </a:r>
            <a:r>
              <a:rPr lang="en-US" altLang="zh-CN" sz="2400" dirty="0">
                <a:solidFill>
                  <a:srgbClr val="FFFFFF"/>
                </a:solidFill>
                <a:latin typeface="Codec Pro"/>
              </a:rPr>
              <a:t>.</a:t>
            </a:r>
            <a:r>
              <a:rPr lang="zh-CN" altLang="en-US" sz="2400" dirty="0">
                <a:solidFill>
                  <a:srgbClr val="FFFFFF"/>
                </a:solidFill>
                <a:latin typeface="Codec Pro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dec Pro"/>
              </a:rPr>
              <a:t>Initially, the conversion rate was low, resulting in lower revenue, but over time, the sales grew steadily.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2AB7DF-D007-31B6-AABC-447DA86CA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400" y="2476500"/>
            <a:ext cx="8598996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9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987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A2B6C5-D7FA-C490-CA94-DC45B93DF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097A493-82B2-F8F1-B870-72E482DF4F7C}"/>
              </a:ext>
            </a:extLst>
          </p:cNvPr>
          <p:cNvSpPr txBox="1"/>
          <p:nvPr/>
        </p:nvSpPr>
        <p:spPr>
          <a:xfrm>
            <a:off x="1194299" y="419100"/>
            <a:ext cx="11049000" cy="129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125"/>
              </a:lnSpc>
            </a:pPr>
            <a:r>
              <a:rPr lang="en-US" altLang="zh-CN" sz="8437" dirty="0">
                <a:solidFill>
                  <a:srgbClr val="FFFFFF"/>
                </a:solidFill>
                <a:latin typeface="Codec Pro Bold"/>
              </a:rPr>
              <a:t>2.</a:t>
            </a:r>
            <a:r>
              <a:rPr lang="zh-CN" altLang="en-US" sz="8437" dirty="0">
                <a:solidFill>
                  <a:srgbClr val="FFFFFF"/>
                </a:solidFill>
                <a:latin typeface="Codec Pro Bold"/>
              </a:rPr>
              <a:t> </a:t>
            </a:r>
            <a:r>
              <a:rPr lang="en-US" altLang="zh-CN" sz="8437" dirty="0">
                <a:solidFill>
                  <a:srgbClr val="FFFFFF"/>
                </a:solidFill>
                <a:latin typeface="Codec Pro Bold"/>
              </a:rPr>
              <a:t>Analysis</a:t>
            </a:r>
            <a:r>
              <a:rPr lang="zh-CN" altLang="en-US" sz="8437" dirty="0">
                <a:solidFill>
                  <a:srgbClr val="FFFFFF"/>
                </a:solidFill>
                <a:latin typeface="Codec Pro Bold"/>
              </a:rPr>
              <a:t> </a:t>
            </a:r>
            <a:r>
              <a:rPr lang="en-US" altLang="zh-CN" sz="8437" dirty="0">
                <a:solidFill>
                  <a:srgbClr val="FFFFFF"/>
                </a:solidFill>
                <a:latin typeface="Codec Pro Bold"/>
              </a:rPr>
              <a:t>&amp;</a:t>
            </a:r>
            <a:r>
              <a:rPr lang="zh-CN" altLang="en-US" sz="8437" dirty="0">
                <a:solidFill>
                  <a:srgbClr val="FFFFFF"/>
                </a:solidFill>
                <a:latin typeface="Codec Pro Bold"/>
              </a:rPr>
              <a:t> </a:t>
            </a:r>
            <a:r>
              <a:rPr lang="en-US" altLang="zh-CN" sz="8437" dirty="0">
                <a:solidFill>
                  <a:srgbClr val="FFFFFF"/>
                </a:solidFill>
                <a:latin typeface="Codec Pro Bold"/>
              </a:rPr>
              <a:t>Insights</a:t>
            </a:r>
            <a:endParaRPr lang="en-US" sz="8437" dirty="0">
              <a:solidFill>
                <a:srgbClr val="FFFFFF"/>
              </a:solidFill>
              <a:latin typeface="Codec Pro Bold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A6082A56-A597-48AC-51C7-A2A7C7C0EDE6}"/>
              </a:ext>
            </a:extLst>
          </p:cNvPr>
          <p:cNvSpPr txBox="1"/>
          <p:nvPr/>
        </p:nvSpPr>
        <p:spPr>
          <a:xfrm>
            <a:off x="940299" y="2835688"/>
            <a:ext cx="8178301" cy="47443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135"/>
              </a:lnSpc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dec Pro"/>
              </a:rPr>
              <a:t>Email: </a:t>
            </a:r>
          </a:p>
          <a:p>
            <a:pPr marL="0" lvl="0" indent="0" algn="just">
              <a:lnSpc>
                <a:spcPts val="3135"/>
              </a:lnSpc>
            </a:pPr>
            <a:r>
              <a:rPr lang="en-US" sz="2400" dirty="0">
                <a:solidFill>
                  <a:srgbClr val="FFFFFF"/>
                </a:solidFill>
                <a:latin typeface="Codec Pro"/>
              </a:rPr>
              <a:t>has a relatively balanced customer distribution, attracting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dec Pro"/>
              </a:rPr>
              <a:t>new customers </a:t>
            </a:r>
            <a:r>
              <a:rPr lang="en-US" sz="2400" dirty="0">
                <a:solidFill>
                  <a:srgbClr val="FFFFFF"/>
                </a:solidFill>
                <a:latin typeface="Codec Pro"/>
              </a:rPr>
              <a:t>as well as a certain proportion of </a:t>
            </a:r>
            <a:r>
              <a:rPr lang="zh-CN" altLang="en-US" sz="2400" dirty="0">
                <a:solidFill>
                  <a:srgbClr val="FFFFFF"/>
                </a:solidFill>
                <a:latin typeface="Codec Pro"/>
              </a:rPr>
              <a:t>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dec Pro"/>
              </a:rPr>
              <a:t>mid-term</a:t>
            </a:r>
            <a:r>
              <a:rPr lang="zh-CN" altLang="en-US" sz="2400" b="1" dirty="0">
                <a:solidFill>
                  <a:srgbClr val="FFFFFF"/>
                </a:solidFill>
                <a:latin typeface="Codec Pro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dec Pro"/>
              </a:rPr>
              <a:t> and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dec Pro"/>
              </a:rPr>
              <a:t>long-term customers</a:t>
            </a:r>
            <a:r>
              <a:rPr lang="en-US" sz="2400" dirty="0">
                <a:solidFill>
                  <a:srgbClr val="FFFFFF"/>
                </a:solidFill>
                <a:latin typeface="Codec Pro"/>
              </a:rPr>
              <a:t>.</a:t>
            </a:r>
          </a:p>
          <a:p>
            <a:pPr marL="0" lvl="0" indent="0" algn="just">
              <a:lnSpc>
                <a:spcPts val="3135"/>
              </a:lnSpc>
            </a:pPr>
            <a:endParaRPr lang="en-US" sz="2400" dirty="0">
              <a:solidFill>
                <a:srgbClr val="FFFFFF"/>
              </a:solidFill>
              <a:latin typeface="Codec Pro"/>
            </a:endParaRPr>
          </a:p>
          <a:p>
            <a:pPr marL="0" lvl="0" indent="0" algn="just">
              <a:lnSpc>
                <a:spcPts val="3135"/>
              </a:lnSpc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dec Pro"/>
              </a:rPr>
              <a:t>Call: </a:t>
            </a:r>
          </a:p>
          <a:p>
            <a:pPr marL="0" lvl="0" indent="0" algn="just">
              <a:lnSpc>
                <a:spcPts val="3135"/>
              </a:lnSpc>
            </a:pPr>
            <a:r>
              <a:rPr lang="en-US" sz="2400" dirty="0">
                <a:solidFill>
                  <a:srgbClr val="FFFFFF"/>
                </a:solidFill>
                <a:latin typeface="Codec Pro"/>
              </a:rPr>
              <a:t>mainly attracts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dec Pro"/>
              </a:rPr>
              <a:t>new customers</a:t>
            </a:r>
            <a:r>
              <a:rPr lang="en-US" sz="2400" dirty="0">
                <a:solidFill>
                  <a:srgbClr val="FFFFFF"/>
                </a:solidFill>
                <a:latin typeface="Codec Pro"/>
              </a:rPr>
              <a:t>, but its attracting power is not as strong as the Email method.</a:t>
            </a:r>
          </a:p>
          <a:p>
            <a:pPr marL="0" lvl="0" indent="0" algn="just">
              <a:lnSpc>
                <a:spcPts val="3135"/>
              </a:lnSpc>
            </a:pPr>
            <a:endParaRPr lang="en-US" sz="2400" dirty="0">
              <a:solidFill>
                <a:srgbClr val="FFFFFF"/>
              </a:solidFill>
              <a:latin typeface="Codec Pro"/>
            </a:endParaRPr>
          </a:p>
          <a:p>
            <a:pPr marL="0" lvl="0" indent="0" algn="just">
              <a:lnSpc>
                <a:spcPts val="3135"/>
              </a:lnSpc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dec Pro"/>
              </a:rPr>
              <a:t>Email + Call: </a:t>
            </a:r>
          </a:p>
          <a:p>
            <a:pPr marL="0" lvl="0" indent="0" algn="just">
              <a:lnSpc>
                <a:spcPts val="3135"/>
              </a:lnSpc>
            </a:pPr>
            <a:r>
              <a:rPr lang="en-US" sz="2400" dirty="0">
                <a:solidFill>
                  <a:srgbClr val="FFFFFF"/>
                </a:solidFill>
                <a:latin typeface="Codec Pro"/>
              </a:rPr>
              <a:t>mainly attracts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dec Pro"/>
              </a:rPr>
              <a:t>new customers</a:t>
            </a:r>
            <a:r>
              <a:rPr lang="en-US" sz="2400" dirty="0">
                <a:solidFill>
                  <a:srgbClr val="FFFFFF"/>
                </a:solidFill>
                <a:latin typeface="Codec Pro"/>
              </a:rPr>
              <a:t> and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dec Pro"/>
              </a:rPr>
              <a:t>mid-term customers</a:t>
            </a:r>
            <a:r>
              <a:rPr lang="en-US" sz="2400" dirty="0">
                <a:solidFill>
                  <a:srgbClr val="FFFFFF"/>
                </a:solidFill>
                <a:latin typeface="Codec Pro"/>
              </a:rPr>
              <a:t>, with fewer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dec Pro"/>
              </a:rPr>
              <a:t>long-term customers</a:t>
            </a:r>
            <a:r>
              <a:rPr lang="en-US" sz="2400" dirty="0">
                <a:solidFill>
                  <a:srgbClr val="FFFFFF"/>
                </a:solidFill>
                <a:latin typeface="Codec Pro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50AE9-B435-6D61-CD4E-CB7E04829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110" y="2705100"/>
            <a:ext cx="7951549" cy="622492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294CF365-9E06-0A04-237B-5D259DC47AE8}"/>
              </a:ext>
            </a:extLst>
          </p:cNvPr>
          <p:cNvSpPr txBox="1"/>
          <p:nvPr/>
        </p:nvSpPr>
        <p:spPr>
          <a:xfrm>
            <a:off x="10094533" y="8930027"/>
            <a:ext cx="7314701" cy="11664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135"/>
              </a:lnSpc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New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customer: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0-5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years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as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a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customer</a:t>
            </a:r>
          </a:p>
          <a:p>
            <a:pPr algn="just">
              <a:lnSpc>
                <a:spcPts val="3135"/>
              </a:lnSpc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Mid-term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customer: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5-15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years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as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a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customer</a:t>
            </a:r>
          </a:p>
          <a:p>
            <a:pPr algn="just">
              <a:lnSpc>
                <a:spcPts val="3135"/>
              </a:lnSpc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Long-term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customer: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15-40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years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as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a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dec Pro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410791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987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CE3946-D12C-029C-4B8A-CC0DAEE4B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E052A1A-CB14-9187-52D5-D91724DBE73C}"/>
              </a:ext>
            </a:extLst>
          </p:cNvPr>
          <p:cNvSpPr txBox="1"/>
          <p:nvPr/>
        </p:nvSpPr>
        <p:spPr>
          <a:xfrm>
            <a:off x="326951" y="495300"/>
            <a:ext cx="11049000" cy="129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125"/>
              </a:lnSpc>
            </a:pPr>
            <a:r>
              <a:rPr lang="en-US" altLang="zh-CN" sz="8437">
                <a:solidFill>
                  <a:srgbClr val="FFFFFF"/>
                </a:solidFill>
                <a:latin typeface="Codec Pro Bold"/>
              </a:rPr>
              <a:t>3.</a:t>
            </a:r>
            <a:r>
              <a:rPr lang="zh-CN" altLang="en-US" sz="8437">
                <a:solidFill>
                  <a:srgbClr val="FFFFFF"/>
                </a:solidFill>
                <a:latin typeface="Codec Pro Bold"/>
              </a:rPr>
              <a:t> </a:t>
            </a:r>
            <a:r>
              <a:rPr lang="en-US" altLang="zh-CN" sz="8437">
                <a:solidFill>
                  <a:srgbClr val="FFFFFF"/>
                </a:solidFill>
                <a:latin typeface="Codec Pro Bold"/>
              </a:rPr>
              <a:t>Business</a:t>
            </a:r>
            <a:r>
              <a:rPr lang="zh-CN" altLang="en-US" sz="8437">
                <a:solidFill>
                  <a:srgbClr val="FFFFFF"/>
                </a:solidFill>
                <a:latin typeface="Codec Pro Bold"/>
              </a:rPr>
              <a:t> </a:t>
            </a:r>
            <a:r>
              <a:rPr lang="en-US" altLang="zh-CN" sz="8437">
                <a:solidFill>
                  <a:srgbClr val="FFFFFF"/>
                </a:solidFill>
                <a:latin typeface="Codec Pro Bold"/>
              </a:rPr>
              <a:t>Metric</a:t>
            </a:r>
            <a:endParaRPr lang="en-US" sz="8437" dirty="0">
              <a:solidFill>
                <a:srgbClr val="FFFFFF"/>
              </a:solidFill>
              <a:latin typeface="Codec Pro Bold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C0724ACB-1CF6-944F-7162-D9C2482F1A76}"/>
              </a:ext>
            </a:extLst>
          </p:cNvPr>
          <p:cNvSpPr txBox="1"/>
          <p:nvPr/>
        </p:nvSpPr>
        <p:spPr>
          <a:xfrm>
            <a:off x="696266" y="2705100"/>
            <a:ext cx="8066732" cy="1961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135"/>
              </a:lnSpc>
            </a:pPr>
            <a:r>
              <a:rPr lang="en-US" sz="2400" dirty="0">
                <a:solidFill>
                  <a:srgbClr val="FFFFFF"/>
                </a:solidFill>
                <a:latin typeface="Codec Pro"/>
              </a:rPr>
              <a:t>Since our goal is to select the most suitable sales method for the new product, we can use the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dec Pro"/>
              </a:rPr>
              <a:t>weekly average revenue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Codec Pro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dec Pro"/>
              </a:rPr>
              <a:t>as a metric. This will help evaluate the effectiveness of the chosen sales method and the rationale behind the sales method selection.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7ABBF6-FEBB-05C1-38A0-D7306FE52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4" y="2095500"/>
            <a:ext cx="8066732" cy="7333352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id="{33F3FD6A-F85A-A57E-E75A-2DE24F84943E}"/>
              </a:ext>
            </a:extLst>
          </p:cNvPr>
          <p:cNvSpPr txBox="1"/>
          <p:nvPr/>
        </p:nvSpPr>
        <p:spPr>
          <a:xfrm>
            <a:off x="721665" y="6591300"/>
            <a:ext cx="8066732" cy="1961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135"/>
              </a:lnSpc>
            </a:pPr>
            <a:r>
              <a:rPr lang="en-US" sz="2400" dirty="0">
                <a:solidFill>
                  <a:srgbClr val="FFFFFF"/>
                </a:solidFill>
                <a:latin typeface="Codec Pro"/>
              </a:rPr>
              <a:t>The weekly average revenue</a:t>
            </a:r>
            <a:r>
              <a:rPr lang="zh-CN" altLang="en-US" sz="2400" dirty="0">
                <a:solidFill>
                  <a:srgbClr val="FFFFFF"/>
                </a:solidFill>
                <a:latin typeface="Codec Pro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Codec Pro"/>
              </a:rPr>
              <a:t>values</a:t>
            </a:r>
            <a:r>
              <a:rPr lang="en-US" sz="2400" dirty="0">
                <a:solidFill>
                  <a:srgbClr val="FFFFFF"/>
                </a:solidFill>
                <a:latin typeface="Codec Pro"/>
              </a:rPr>
              <a:t> calculated on</a:t>
            </a:r>
            <a:r>
              <a:rPr lang="zh-CN" altLang="en-US" sz="2400" dirty="0">
                <a:solidFill>
                  <a:srgbClr val="FFFFFF"/>
                </a:solidFill>
                <a:latin typeface="Codec Pro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Codec Pro"/>
              </a:rPr>
              <a:t>the</a:t>
            </a:r>
            <a:r>
              <a:rPr lang="zh-CN" altLang="en-US" sz="2400" dirty="0">
                <a:solidFill>
                  <a:srgbClr val="FFFFFF"/>
                </a:solidFill>
                <a:latin typeface="Codec Pro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Codec Pro"/>
              </a:rPr>
              <a:t>right</a:t>
            </a:r>
            <a:r>
              <a:rPr lang="zh-CN" altLang="en-US" sz="2400" dirty="0">
                <a:solidFill>
                  <a:srgbClr val="FFFFFF"/>
                </a:solidFill>
                <a:latin typeface="Codec Pro"/>
              </a:rPr>
              <a:t> </a:t>
            </a:r>
            <a:r>
              <a:rPr lang="en-US" altLang="zh-CN" sz="2400">
                <a:solidFill>
                  <a:srgbClr val="FFFFFF"/>
                </a:solidFill>
                <a:latin typeface="Codec Pro"/>
              </a:rPr>
              <a:t>graph</a:t>
            </a:r>
            <a:r>
              <a:rPr lang="zh-CN" altLang="en-US" sz="2400">
                <a:solidFill>
                  <a:srgbClr val="FFFFFF"/>
                </a:solidFill>
                <a:latin typeface="Codec Pro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dec Pro"/>
              </a:rPr>
              <a:t>serve as the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dec Pro"/>
              </a:rPr>
              <a:t>baseline</a:t>
            </a:r>
            <a:r>
              <a:rPr lang="en-US" sz="2400" dirty="0">
                <a:solidFill>
                  <a:srgbClr val="FFFFFF"/>
                </a:solidFill>
                <a:latin typeface="Codec Pro"/>
              </a:rPr>
              <a:t> for the metrics based on current data. If the average weekly revenue increases thereafter, it indicates that the chosen sales method is effective.</a:t>
            </a:r>
          </a:p>
        </p:txBody>
      </p:sp>
    </p:spTree>
    <p:extLst>
      <p:ext uri="{BB962C8B-B14F-4D97-AF65-F5344CB8AC3E}">
        <p14:creationId xmlns:p14="http://schemas.microsoft.com/office/powerpoint/2010/main" val="343312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987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3BFD16-C82F-110B-C359-867A9B6B2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12784E5-B342-A183-419E-742881A9FE06}"/>
              </a:ext>
            </a:extLst>
          </p:cNvPr>
          <p:cNvSpPr txBox="1"/>
          <p:nvPr/>
        </p:nvSpPr>
        <p:spPr>
          <a:xfrm>
            <a:off x="838200" y="299294"/>
            <a:ext cx="11049000" cy="129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125"/>
              </a:lnSpc>
            </a:pPr>
            <a:r>
              <a:rPr lang="en-US" altLang="zh-CN" sz="8437" dirty="0">
                <a:solidFill>
                  <a:srgbClr val="FFFFFF"/>
                </a:solidFill>
                <a:latin typeface="Codec Pro Bold"/>
              </a:rPr>
              <a:t>4.</a:t>
            </a:r>
            <a:r>
              <a:rPr lang="zh-CN" altLang="en-US" sz="8437" dirty="0">
                <a:solidFill>
                  <a:srgbClr val="FFFFFF"/>
                </a:solidFill>
                <a:latin typeface="Codec Pro Bold"/>
              </a:rPr>
              <a:t> </a:t>
            </a:r>
            <a:r>
              <a:rPr lang="en-US" altLang="zh-CN" sz="8437" dirty="0">
                <a:solidFill>
                  <a:srgbClr val="FFFFFF"/>
                </a:solidFill>
                <a:latin typeface="Codec Pro Bold"/>
              </a:rPr>
              <a:t>Recommendation</a:t>
            </a:r>
            <a:endParaRPr lang="en-US" sz="8437" dirty="0">
              <a:solidFill>
                <a:srgbClr val="FFFFFF"/>
              </a:solidFill>
              <a:latin typeface="Codec Pro Bold"/>
            </a:endParaRPr>
          </a:p>
        </p:txBody>
      </p:sp>
      <p:grpSp>
        <p:nvGrpSpPr>
          <p:cNvPr id="12" name="Group 3">
            <a:extLst>
              <a:ext uri="{FF2B5EF4-FFF2-40B4-BE49-F238E27FC236}">
                <a16:creationId xmlns:a16="http://schemas.microsoft.com/office/drawing/2014/main" id="{EB2B4364-DF10-574F-9A64-56A79F6405AF}"/>
              </a:ext>
            </a:extLst>
          </p:cNvPr>
          <p:cNvGrpSpPr/>
          <p:nvPr/>
        </p:nvGrpSpPr>
        <p:grpSpPr>
          <a:xfrm>
            <a:off x="1305777" y="2118058"/>
            <a:ext cx="7265796" cy="3288634"/>
            <a:chOff x="0" y="-33338"/>
            <a:chExt cx="1673553" cy="504785"/>
          </a:xfrm>
        </p:grpSpPr>
        <p:sp>
          <p:nvSpPr>
            <p:cNvPr id="13" name="Freeform 4">
              <a:extLst>
                <a:ext uri="{FF2B5EF4-FFF2-40B4-BE49-F238E27FC236}">
                  <a16:creationId xmlns:a16="http://schemas.microsoft.com/office/drawing/2014/main" id="{AED7F43A-D831-2C49-E41E-AEF9BD9266E5}"/>
                </a:ext>
              </a:extLst>
            </p:cNvPr>
            <p:cNvSpPr/>
            <p:nvPr/>
          </p:nvSpPr>
          <p:spPr>
            <a:xfrm>
              <a:off x="0" y="-33338"/>
              <a:ext cx="1673553" cy="504785"/>
            </a:xfrm>
            <a:custGeom>
              <a:avLst/>
              <a:gdLst/>
              <a:ahLst/>
              <a:cxnLst/>
              <a:rect l="l" t="t" r="r" b="b"/>
              <a:pathLst>
                <a:path w="1572155" h="418823">
                  <a:moveTo>
                    <a:pt x="0" y="0"/>
                  </a:moveTo>
                  <a:lnTo>
                    <a:pt x="1572155" y="0"/>
                  </a:lnTo>
                  <a:lnTo>
                    <a:pt x="1572155" y="418823"/>
                  </a:lnTo>
                  <a:lnTo>
                    <a:pt x="0" y="4188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6586E17A-5704-6CF4-A88B-7A619CF385FD}"/>
                </a:ext>
              </a:extLst>
            </p:cNvPr>
            <p:cNvSpPr txBox="1"/>
            <p:nvPr/>
          </p:nvSpPr>
          <p:spPr>
            <a:xfrm>
              <a:off x="0" y="-33338"/>
              <a:ext cx="1610500" cy="44147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250"/>
                </a:lnSpc>
              </a:pPr>
              <a:endParaRPr lang="en-US" altLang="zh-CN" sz="3200" dirty="0">
                <a:solidFill>
                  <a:srgbClr val="365236"/>
                </a:solidFill>
                <a:latin typeface="Codec Pro Bold"/>
              </a:endParaRPr>
            </a:p>
            <a:p>
              <a:pPr algn="ctr">
                <a:lnSpc>
                  <a:spcPts val="3250"/>
                </a:lnSpc>
              </a:pPr>
              <a:r>
                <a:rPr lang="en-US" altLang="zh-CN" sz="2800" dirty="0">
                  <a:solidFill>
                    <a:srgbClr val="365236"/>
                  </a:solidFill>
                  <a:latin typeface="Codec Pro Bold"/>
                </a:rPr>
                <a:t>Selecting</a:t>
              </a:r>
              <a:r>
                <a:rPr lang="zh-CN" altLang="en-US" sz="2800" dirty="0">
                  <a:solidFill>
                    <a:srgbClr val="365236"/>
                  </a:solidFill>
                  <a:latin typeface="Codec Pro Bold"/>
                </a:rPr>
                <a:t> </a:t>
              </a:r>
              <a:r>
                <a:rPr lang="en-US" altLang="zh-CN" sz="2800" dirty="0">
                  <a:solidFill>
                    <a:srgbClr val="365236"/>
                  </a:solidFill>
                  <a:latin typeface="Codec Pro Bold"/>
                </a:rPr>
                <a:t>Email</a:t>
              </a:r>
              <a:r>
                <a:rPr lang="zh-CN" altLang="en-US" sz="2800" dirty="0">
                  <a:solidFill>
                    <a:srgbClr val="365236"/>
                  </a:solidFill>
                  <a:latin typeface="Codec Pro Bold"/>
                </a:rPr>
                <a:t> </a:t>
              </a:r>
              <a:r>
                <a:rPr lang="en-US" altLang="zh-CN" sz="2800" dirty="0">
                  <a:solidFill>
                    <a:srgbClr val="365236"/>
                  </a:solidFill>
                  <a:latin typeface="Codec Pro Bold"/>
                </a:rPr>
                <a:t>Method</a:t>
              </a:r>
            </a:p>
            <a:p>
              <a:pPr algn="ctr">
                <a:lnSpc>
                  <a:spcPts val="3250"/>
                </a:lnSpc>
              </a:pPr>
              <a:endParaRPr lang="en-US" sz="3200" dirty="0">
                <a:solidFill>
                  <a:srgbClr val="365236"/>
                </a:solidFill>
                <a:latin typeface="Codec Pro Bold"/>
              </a:endParaRPr>
            </a:p>
            <a:p>
              <a:pPr algn="just">
                <a:lnSpc>
                  <a:spcPts val="2600"/>
                </a:lnSpc>
              </a:pPr>
              <a:r>
                <a:rPr lang="en-US" sz="2400" dirty="0">
                  <a:solidFill>
                    <a:srgbClr val="365236"/>
                  </a:solidFill>
                  <a:latin typeface="Codec Pro"/>
                </a:rPr>
                <a:t>Based on </a:t>
              </a:r>
              <a:r>
                <a:rPr lang="en-US" altLang="zh-CN" sz="2400" dirty="0">
                  <a:solidFill>
                    <a:srgbClr val="365236"/>
                  </a:solidFill>
                  <a:latin typeface="Codec Pro"/>
                </a:rPr>
                <a:t>the</a:t>
              </a:r>
              <a:r>
                <a:rPr lang="en-US" sz="2400" dirty="0">
                  <a:solidFill>
                    <a:srgbClr val="365236"/>
                  </a:solidFill>
                  <a:latin typeface="Codec Pro"/>
                </a:rPr>
                <a:t> analysis, the Email sales method generates the highest revenue, reaches both new and </a:t>
              </a:r>
              <a:r>
                <a:rPr lang="en-US" altLang="zh-CN" sz="2400" dirty="0">
                  <a:solidFill>
                    <a:srgbClr val="365236"/>
                  </a:solidFill>
                  <a:latin typeface="Codec Pro"/>
                </a:rPr>
                <a:t>mid</a:t>
              </a:r>
              <a:r>
                <a:rPr lang="zh-CN" altLang="en-US" sz="2400" dirty="0">
                  <a:solidFill>
                    <a:srgbClr val="365236"/>
                  </a:solidFill>
                  <a:latin typeface="Codec Pro"/>
                </a:rPr>
                <a:t> </a:t>
              </a:r>
              <a:r>
                <a:rPr lang="en-US" altLang="zh-CN" sz="2400" dirty="0">
                  <a:solidFill>
                    <a:srgbClr val="365236"/>
                  </a:solidFill>
                  <a:latin typeface="Codec Pro"/>
                </a:rPr>
                <a:t>to</a:t>
              </a:r>
              <a:r>
                <a:rPr lang="zh-CN" altLang="en-US" sz="2400" dirty="0">
                  <a:solidFill>
                    <a:srgbClr val="365236"/>
                  </a:solidFill>
                  <a:latin typeface="Codec Pro"/>
                </a:rPr>
                <a:t> </a:t>
              </a:r>
              <a:r>
                <a:rPr lang="en-US" sz="2400" dirty="0">
                  <a:solidFill>
                    <a:srgbClr val="365236"/>
                  </a:solidFill>
                  <a:latin typeface="Codec Pro"/>
                </a:rPr>
                <a:t>long-term customers effectively, and maximizes efficiency, while the</a:t>
              </a:r>
              <a:r>
                <a:rPr lang="zh-CN" altLang="en-US" sz="2400" dirty="0">
                  <a:solidFill>
                    <a:srgbClr val="365236"/>
                  </a:solidFill>
                  <a:latin typeface="Codec Pro"/>
                </a:rPr>
                <a:t> </a:t>
              </a:r>
              <a:r>
                <a:rPr lang="en-US" altLang="zh-CN" sz="2400" dirty="0">
                  <a:solidFill>
                    <a:srgbClr val="365236"/>
                  </a:solidFill>
                  <a:latin typeface="Codec Pro"/>
                </a:rPr>
                <a:t>other</a:t>
              </a:r>
              <a:r>
                <a:rPr lang="zh-CN" altLang="en-US" sz="2400" dirty="0">
                  <a:solidFill>
                    <a:srgbClr val="365236"/>
                  </a:solidFill>
                  <a:latin typeface="Codec Pro"/>
                </a:rPr>
                <a:t> </a:t>
              </a:r>
              <a:r>
                <a:rPr lang="en-US" altLang="zh-CN" sz="2400" dirty="0">
                  <a:solidFill>
                    <a:srgbClr val="365236"/>
                  </a:solidFill>
                  <a:latin typeface="Codec Pro"/>
                </a:rPr>
                <a:t>two</a:t>
              </a:r>
              <a:r>
                <a:rPr lang="zh-CN" altLang="en-US" sz="2400" dirty="0">
                  <a:solidFill>
                    <a:srgbClr val="365236"/>
                  </a:solidFill>
                  <a:latin typeface="Codec Pro"/>
                </a:rPr>
                <a:t> </a:t>
              </a:r>
              <a:r>
                <a:rPr lang="en-US" sz="2400" dirty="0">
                  <a:solidFill>
                    <a:srgbClr val="365236"/>
                  </a:solidFill>
                  <a:latin typeface="Codec Pro"/>
                </a:rPr>
                <a:t>methods are costly and underperforming, making them unsuitable</a:t>
              </a:r>
              <a:r>
                <a:rPr lang="en-US" sz="2000" dirty="0">
                  <a:solidFill>
                    <a:srgbClr val="365236"/>
                  </a:solidFill>
                  <a:latin typeface="Codec Pro"/>
                </a:rPr>
                <a:t>.</a:t>
              </a:r>
            </a:p>
          </p:txBody>
        </p:sp>
      </p:grpSp>
      <p:grpSp>
        <p:nvGrpSpPr>
          <p:cNvPr id="15" name="Group 3">
            <a:extLst>
              <a:ext uri="{FF2B5EF4-FFF2-40B4-BE49-F238E27FC236}">
                <a16:creationId xmlns:a16="http://schemas.microsoft.com/office/drawing/2014/main" id="{7BD5B593-2E33-2694-1F2C-D426844F1837}"/>
              </a:ext>
            </a:extLst>
          </p:cNvPr>
          <p:cNvGrpSpPr/>
          <p:nvPr/>
        </p:nvGrpSpPr>
        <p:grpSpPr>
          <a:xfrm>
            <a:off x="9982200" y="2118058"/>
            <a:ext cx="7265796" cy="3288634"/>
            <a:chOff x="0" y="0"/>
            <a:chExt cx="1572155" cy="418823"/>
          </a:xfrm>
        </p:grpSpPr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03A47592-A5B2-9177-9BD4-627731FAE7D6}"/>
                </a:ext>
              </a:extLst>
            </p:cNvPr>
            <p:cNvSpPr/>
            <p:nvPr/>
          </p:nvSpPr>
          <p:spPr>
            <a:xfrm>
              <a:off x="0" y="0"/>
              <a:ext cx="1572155" cy="418823"/>
            </a:xfrm>
            <a:custGeom>
              <a:avLst/>
              <a:gdLst/>
              <a:ahLst/>
              <a:cxnLst/>
              <a:rect l="l" t="t" r="r" b="b"/>
              <a:pathLst>
                <a:path w="1572155" h="418823">
                  <a:moveTo>
                    <a:pt x="0" y="0"/>
                  </a:moveTo>
                  <a:lnTo>
                    <a:pt x="1572155" y="0"/>
                  </a:lnTo>
                  <a:lnTo>
                    <a:pt x="1572155" y="418823"/>
                  </a:lnTo>
                  <a:lnTo>
                    <a:pt x="0" y="4188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E085925B-4CAB-9826-8D4E-238D5F756FC7}"/>
                </a:ext>
              </a:extLst>
            </p:cNvPr>
            <p:cNvSpPr txBox="1"/>
            <p:nvPr/>
          </p:nvSpPr>
          <p:spPr>
            <a:xfrm>
              <a:off x="0" y="-66675"/>
              <a:ext cx="1572155" cy="485498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250"/>
                </a:lnSpc>
              </a:pPr>
              <a:r>
                <a:rPr lang="en-US" altLang="zh-CN" sz="2800" dirty="0">
                  <a:solidFill>
                    <a:srgbClr val="365236"/>
                  </a:solidFill>
                  <a:latin typeface="Codec Pro Bold"/>
                </a:rPr>
                <a:t>Monitoring</a:t>
              </a:r>
              <a:r>
                <a:rPr lang="zh-CN" altLang="en-US" sz="2800" dirty="0">
                  <a:solidFill>
                    <a:srgbClr val="365236"/>
                  </a:solidFill>
                  <a:latin typeface="Codec Pro Bold"/>
                </a:rPr>
                <a:t> </a:t>
              </a:r>
              <a:r>
                <a:rPr lang="en-US" altLang="zh-CN" sz="2800" dirty="0">
                  <a:solidFill>
                    <a:srgbClr val="365236"/>
                  </a:solidFill>
                  <a:latin typeface="Codec Pro Bold"/>
                </a:rPr>
                <a:t>Weekly</a:t>
              </a:r>
              <a:r>
                <a:rPr lang="zh-CN" altLang="en-US" sz="2800" dirty="0">
                  <a:solidFill>
                    <a:srgbClr val="365236"/>
                  </a:solidFill>
                  <a:latin typeface="Codec Pro Bold"/>
                </a:rPr>
                <a:t> </a:t>
              </a:r>
              <a:r>
                <a:rPr lang="en-US" altLang="zh-CN" sz="2800" dirty="0">
                  <a:solidFill>
                    <a:srgbClr val="365236"/>
                  </a:solidFill>
                  <a:latin typeface="Codec Pro Bold"/>
                </a:rPr>
                <a:t>Revenue</a:t>
              </a:r>
              <a:endParaRPr lang="en-US" sz="2800" dirty="0">
                <a:solidFill>
                  <a:srgbClr val="365236"/>
                </a:solidFill>
                <a:latin typeface="Codec Pro Bold"/>
              </a:endParaRPr>
            </a:p>
            <a:p>
              <a:pPr algn="ctr">
                <a:lnSpc>
                  <a:spcPts val="2600"/>
                </a:lnSpc>
              </a:pPr>
              <a:endParaRPr lang="en-US" sz="2400" dirty="0">
                <a:solidFill>
                  <a:srgbClr val="365236"/>
                </a:solidFill>
                <a:latin typeface="Codec Pro"/>
              </a:endParaRPr>
            </a:p>
            <a:p>
              <a:pPr algn="just">
                <a:lnSpc>
                  <a:spcPts val="2600"/>
                </a:lnSpc>
              </a:pPr>
              <a:r>
                <a:rPr lang="en-US" sz="2400" dirty="0">
                  <a:solidFill>
                    <a:srgbClr val="365236"/>
                  </a:solidFill>
                  <a:latin typeface="Codec Pro"/>
                </a:rPr>
                <a:t>Track the weekly average revenue after adopting the Email sales method and compare it to the baseline to assess if there is a consistent increase in revenue.</a:t>
              </a:r>
            </a:p>
          </p:txBody>
        </p:sp>
      </p:grpSp>
      <p:grpSp>
        <p:nvGrpSpPr>
          <p:cNvPr id="18" name="Group 3">
            <a:extLst>
              <a:ext uri="{FF2B5EF4-FFF2-40B4-BE49-F238E27FC236}">
                <a16:creationId xmlns:a16="http://schemas.microsoft.com/office/drawing/2014/main" id="{E6E7148A-676C-1DC4-88DD-C1AE6B3DC7C7}"/>
              </a:ext>
            </a:extLst>
          </p:cNvPr>
          <p:cNvGrpSpPr/>
          <p:nvPr/>
        </p:nvGrpSpPr>
        <p:grpSpPr>
          <a:xfrm>
            <a:off x="1280377" y="6111531"/>
            <a:ext cx="7291196" cy="3288634"/>
            <a:chOff x="0" y="0"/>
            <a:chExt cx="1572155" cy="418823"/>
          </a:xfrm>
        </p:grpSpPr>
        <p:sp>
          <p:nvSpPr>
            <p:cNvPr id="19" name="Freeform 4">
              <a:extLst>
                <a:ext uri="{FF2B5EF4-FFF2-40B4-BE49-F238E27FC236}">
                  <a16:creationId xmlns:a16="http://schemas.microsoft.com/office/drawing/2014/main" id="{6D04D082-89CC-0B96-CAED-A0FA52BA3FB7}"/>
                </a:ext>
              </a:extLst>
            </p:cNvPr>
            <p:cNvSpPr/>
            <p:nvPr/>
          </p:nvSpPr>
          <p:spPr>
            <a:xfrm>
              <a:off x="0" y="0"/>
              <a:ext cx="1572155" cy="418823"/>
            </a:xfrm>
            <a:custGeom>
              <a:avLst/>
              <a:gdLst/>
              <a:ahLst/>
              <a:cxnLst/>
              <a:rect l="l" t="t" r="r" b="b"/>
              <a:pathLst>
                <a:path w="1572155" h="418823">
                  <a:moveTo>
                    <a:pt x="0" y="0"/>
                  </a:moveTo>
                  <a:lnTo>
                    <a:pt x="1572155" y="0"/>
                  </a:lnTo>
                  <a:lnTo>
                    <a:pt x="1572155" y="418823"/>
                  </a:lnTo>
                  <a:lnTo>
                    <a:pt x="0" y="4188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TextBox 5">
              <a:extLst>
                <a:ext uri="{FF2B5EF4-FFF2-40B4-BE49-F238E27FC236}">
                  <a16:creationId xmlns:a16="http://schemas.microsoft.com/office/drawing/2014/main" id="{6C388EAC-6C94-5CE6-D4C8-F1FC35B8E0DE}"/>
                </a:ext>
              </a:extLst>
            </p:cNvPr>
            <p:cNvSpPr txBox="1"/>
            <p:nvPr/>
          </p:nvSpPr>
          <p:spPr>
            <a:xfrm>
              <a:off x="0" y="-66675"/>
              <a:ext cx="1572155" cy="485498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250"/>
                </a:lnSpc>
              </a:pPr>
              <a:endParaRPr lang="en-US" sz="3200" dirty="0">
                <a:solidFill>
                  <a:srgbClr val="365236"/>
                </a:solidFill>
                <a:latin typeface="Codec Pro Bold"/>
              </a:endParaRPr>
            </a:p>
            <a:p>
              <a:pPr algn="ctr">
                <a:lnSpc>
                  <a:spcPts val="3250"/>
                </a:lnSpc>
              </a:pPr>
              <a:r>
                <a:rPr lang="en-US" sz="2800" dirty="0">
                  <a:solidFill>
                    <a:srgbClr val="365236"/>
                  </a:solidFill>
                  <a:latin typeface="Codec Pro Bold"/>
                </a:rPr>
                <a:t>Focus</a:t>
              </a:r>
              <a:r>
                <a:rPr lang="en-US" altLang="zh-CN" sz="2800" dirty="0">
                  <a:solidFill>
                    <a:srgbClr val="365236"/>
                  </a:solidFill>
                  <a:latin typeface="Codec Pro Bold"/>
                </a:rPr>
                <a:t>ing</a:t>
              </a:r>
              <a:r>
                <a:rPr lang="en-US" sz="2800" dirty="0">
                  <a:solidFill>
                    <a:srgbClr val="365236"/>
                  </a:solidFill>
                  <a:latin typeface="Codec Pro Bold"/>
                </a:rPr>
                <a:t> on Growth-Driven Methods</a:t>
              </a:r>
            </a:p>
            <a:p>
              <a:pPr algn="ctr">
                <a:lnSpc>
                  <a:spcPts val="3250"/>
                </a:lnSpc>
              </a:pPr>
              <a:endParaRPr lang="en-US" altLang="zh-CN" sz="2000" dirty="0">
                <a:solidFill>
                  <a:srgbClr val="365236"/>
                </a:solidFill>
                <a:latin typeface="Codec Pro"/>
              </a:endParaRPr>
            </a:p>
            <a:p>
              <a:pPr algn="just">
                <a:lnSpc>
                  <a:spcPts val="3250"/>
                </a:lnSpc>
              </a:pPr>
              <a:r>
                <a:rPr lang="en-US" altLang="zh-CN" sz="2400" dirty="0">
                  <a:solidFill>
                    <a:srgbClr val="365236"/>
                  </a:solidFill>
                  <a:latin typeface="Codec Pro"/>
                </a:rPr>
                <a:t>Continue using the Email method if revenue shows consistent or increasing growth. If it declines, reassess the strategy and consider optimizing or adjusting the approach.</a:t>
              </a:r>
            </a:p>
          </p:txBody>
        </p:sp>
      </p:grpSp>
      <p:grpSp>
        <p:nvGrpSpPr>
          <p:cNvPr id="21" name="Group 3">
            <a:extLst>
              <a:ext uri="{FF2B5EF4-FFF2-40B4-BE49-F238E27FC236}">
                <a16:creationId xmlns:a16="http://schemas.microsoft.com/office/drawing/2014/main" id="{A854DB4A-ED9D-4066-7D36-52C3D28F8043}"/>
              </a:ext>
            </a:extLst>
          </p:cNvPr>
          <p:cNvGrpSpPr/>
          <p:nvPr/>
        </p:nvGrpSpPr>
        <p:grpSpPr>
          <a:xfrm>
            <a:off x="9982200" y="6111531"/>
            <a:ext cx="7291196" cy="3288634"/>
            <a:chOff x="0" y="0"/>
            <a:chExt cx="1572155" cy="418823"/>
          </a:xfrm>
        </p:grpSpPr>
        <p:sp>
          <p:nvSpPr>
            <p:cNvPr id="22" name="Freeform 4">
              <a:extLst>
                <a:ext uri="{FF2B5EF4-FFF2-40B4-BE49-F238E27FC236}">
                  <a16:creationId xmlns:a16="http://schemas.microsoft.com/office/drawing/2014/main" id="{76CCFCF9-949E-7E46-B2A7-9F15BBB63CCC}"/>
                </a:ext>
              </a:extLst>
            </p:cNvPr>
            <p:cNvSpPr/>
            <p:nvPr/>
          </p:nvSpPr>
          <p:spPr>
            <a:xfrm>
              <a:off x="0" y="0"/>
              <a:ext cx="1572155" cy="418823"/>
            </a:xfrm>
            <a:custGeom>
              <a:avLst/>
              <a:gdLst/>
              <a:ahLst/>
              <a:cxnLst/>
              <a:rect l="l" t="t" r="r" b="b"/>
              <a:pathLst>
                <a:path w="1572155" h="418823">
                  <a:moveTo>
                    <a:pt x="0" y="0"/>
                  </a:moveTo>
                  <a:lnTo>
                    <a:pt x="1572155" y="0"/>
                  </a:lnTo>
                  <a:lnTo>
                    <a:pt x="1572155" y="418823"/>
                  </a:lnTo>
                  <a:lnTo>
                    <a:pt x="0" y="4188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5">
              <a:extLst>
                <a:ext uri="{FF2B5EF4-FFF2-40B4-BE49-F238E27FC236}">
                  <a16:creationId xmlns:a16="http://schemas.microsoft.com/office/drawing/2014/main" id="{B625BF37-24B7-35D6-8A05-5804CC62A79D}"/>
                </a:ext>
              </a:extLst>
            </p:cNvPr>
            <p:cNvSpPr txBox="1"/>
            <p:nvPr/>
          </p:nvSpPr>
          <p:spPr>
            <a:xfrm>
              <a:off x="0" y="0"/>
              <a:ext cx="1572155" cy="41882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250"/>
                </a:lnSpc>
              </a:pPr>
              <a:r>
                <a:rPr lang="en-US" sz="2800" dirty="0">
                  <a:solidFill>
                    <a:srgbClr val="365236"/>
                  </a:solidFill>
                  <a:latin typeface="Codec Pro Bold"/>
                </a:rPr>
                <a:t>Evaluat</a:t>
              </a:r>
              <a:r>
                <a:rPr lang="en-US" altLang="zh-CN" sz="2800" dirty="0">
                  <a:solidFill>
                    <a:srgbClr val="365236"/>
                  </a:solidFill>
                  <a:latin typeface="Codec Pro Bold"/>
                </a:rPr>
                <a:t>ing</a:t>
              </a:r>
              <a:r>
                <a:rPr lang="en-US" sz="2800" dirty="0">
                  <a:solidFill>
                    <a:srgbClr val="365236"/>
                  </a:solidFill>
                  <a:latin typeface="Codec Pro Bold"/>
                </a:rPr>
                <a:t> Additional Factors</a:t>
              </a:r>
            </a:p>
            <a:p>
              <a:pPr algn="ctr">
                <a:lnSpc>
                  <a:spcPts val="3250"/>
                </a:lnSpc>
              </a:pPr>
              <a:endParaRPr lang="en-US" altLang="zh-CN" sz="2000" dirty="0">
                <a:solidFill>
                  <a:srgbClr val="365236"/>
                </a:solidFill>
                <a:latin typeface="Codec Pro"/>
              </a:endParaRPr>
            </a:p>
            <a:p>
              <a:pPr algn="just">
                <a:lnSpc>
                  <a:spcPts val="3250"/>
                </a:lnSpc>
              </a:pPr>
              <a:r>
                <a:rPr lang="en-US" altLang="zh-CN" sz="2400" dirty="0">
                  <a:solidFill>
                    <a:srgbClr val="365236"/>
                  </a:solidFill>
                  <a:latin typeface="Codec Pro"/>
                </a:rPr>
                <a:t>Monitor customer engagement, retention, and conversion rates alongside revenue to evaluate the sales strategy's effectiveness and guide future adjustments.</a:t>
              </a:r>
              <a:endParaRPr lang="en-US" sz="2400" dirty="0">
                <a:solidFill>
                  <a:srgbClr val="365236"/>
                </a:solidFill>
                <a:latin typeface="Codec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68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987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28BD52-BB7A-0F10-2494-CBB11DF09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350AB9A-1EF5-59E2-89D0-2244A8A7179C}"/>
              </a:ext>
            </a:extLst>
          </p:cNvPr>
          <p:cNvSpPr txBox="1"/>
          <p:nvPr/>
        </p:nvSpPr>
        <p:spPr>
          <a:xfrm>
            <a:off x="5638800" y="4473444"/>
            <a:ext cx="9296400" cy="13401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10125"/>
              </a:lnSpc>
            </a:pPr>
            <a:r>
              <a:rPr lang="en-US" altLang="zh-CN" sz="12000" dirty="0">
                <a:solidFill>
                  <a:srgbClr val="FFFFFF"/>
                </a:solidFill>
                <a:latin typeface="Codec Pro Bold"/>
              </a:rPr>
              <a:t>Thank</a:t>
            </a:r>
            <a:r>
              <a:rPr lang="zh-CN" altLang="en-US" sz="12000" dirty="0">
                <a:solidFill>
                  <a:srgbClr val="FFFFFF"/>
                </a:solidFill>
                <a:latin typeface="Codec Pro Bold"/>
              </a:rPr>
              <a:t> </a:t>
            </a:r>
            <a:r>
              <a:rPr lang="en-US" altLang="zh-CN" sz="12000" dirty="0">
                <a:solidFill>
                  <a:srgbClr val="FFFFFF"/>
                </a:solidFill>
                <a:latin typeface="Codec Pro Bold"/>
              </a:rPr>
              <a:t>You!</a:t>
            </a:r>
            <a:endParaRPr lang="en-US" sz="12000" dirty="0">
              <a:solidFill>
                <a:srgbClr val="FFFFFF"/>
              </a:solidFill>
              <a:latin typeface="Codec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10466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574</Words>
  <Application>Microsoft Macintosh PowerPoint</Application>
  <PresentationFormat>Custom</PresentationFormat>
  <Paragraphs>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Codec Pro</vt:lpstr>
      <vt:lpstr>Calibri</vt:lpstr>
      <vt:lpstr>Codec Pro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20 presentation deck.pptx</dc:title>
  <cp:lastModifiedBy>Meihui Wu</cp:lastModifiedBy>
  <cp:revision>42</cp:revision>
  <dcterms:created xsi:type="dcterms:W3CDTF">2006-08-16T00:00:00Z</dcterms:created>
  <dcterms:modified xsi:type="dcterms:W3CDTF">2025-02-05T02:58:34Z</dcterms:modified>
  <dc:identifier>DAGEbI8uUA4</dc:identifier>
</cp:coreProperties>
</file>