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1" d="100"/>
          <a:sy n="91" d="100"/>
        </p:scale>
        <p:origin x="-9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6733A1-E35C-5E4B-84BC-1355396340EA}" type="datetimeFigureOut">
              <a:rPr lang="en-US" smtClean="0"/>
              <a:t>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36CEB9-D968-1F4E-B191-85646CE612B0}" type="slidenum">
              <a:rPr lang="en-US" smtClean="0"/>
              <a:t>‹#›</a:t>
            </a:fld>
            <a:endParaRPr lang="en-US"/>
          </a:p>
        </p:txBody>
      </p:sp>
    </p:spTree>
    <p:extLst>
      <p:ext uri="{BB962C8B-B14F-4D97-AF65-F5344CB8AC3E}">
        <p14:creationId xmlns:p14="http://schemas.microsoft.com/office/powerpoint/2010/main" val="1993924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6733A1-E35C-5E4B-84BC-1355396340EA}" type="datetimeFigureOut">
              <a:rPr lang="en-US" smtClean="0"/>
              <a:t>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36CEB9-D968-1F4E-B191-85646CE612B0}" type="slidenum">
              <a:rPr lang="en-US" smtClean="0"/>
              <a:t>‹#›</a:t>
            </a:fld>
            <a:endParaRPr lang="en-US"/>
          </a:p>
        </p:txBody>
      </p:sp>
    </p:spTree>
    <p:extLst>
      <p:ext uri="{BB962C8B-B14F-4D97-AF65-F5344CB8AC3E}">
        <p14:creationId xmlns:p14="http://schemas.microsoft.com/office/powerpoint/2010/main" val="2078536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6733A1-E35C-5E4B-84BC-1355396340EA}" type="datetimeFigureOut">
              <a:rPr lang="en-US" smtClean="0"/>
              <a:t>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36CEB9-D968-1F4E-B191-85646CE612B0}" type="slidenum">
              <a:rPr lang="en-US" smtClean="0"/>
              <a:t>‹#›</a:t>
            </a:fld>
            <a:endParaRPr lang="en-US"/>
          </a:p>
        </p:txBody>
      </p:sp>
    </p:spTree>
    <p:extLst>
      <p:ext uri="{BB962C8B-B14F-4D97-AF65-F5344CB8AC3E}">
        <p14:creationId xmlns:p14="http://schemas.microsoft.com/office/powerpoint/2010/main" val="2777574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6733A1-E35C-5E4B-84BC-1355396340EA}" type="datetimeFigureOut">
              <a:rPr lang="en-US" smtClean="0"/>
              <a:t>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36CEB9-D968-1F4E-B191-85646CE612B0}" type="slidenum">
              <a:rPr lang="en-US" smtClean="0"/>
              <a:t>‹#›</a:t>
            </a:fld>
            <a:endParaRPr lang="en-US"/>
          </a:p>
        </p:txBody>
      </p:sp>
    </p:spTree>
    <p:extLst>
      <p:ext uri="{BB962C8B-B14F-4D97-AF65-F5344CB8AC3E}">
        <p14:creationId xmlns:p14="http://schemas.microsoft.com/office/powerpoint/2010/main" val="4146737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6733A1-E35C-5E4B-84BC-1355396340EA}" type="datetimeFigureOut">
              <a:rPr lang="en-US" smtClean="0"/>
              <a:t>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36CEB9-D968-1F4E-B191-85646CE612B0}" type="slidenum">
              <a:rPr lang="en-US" smtClean="0"/>
              <a:t>‹#›</a:t>
            </a:fld>
            <a:endParaRPr lang="en-US"/>
          </a:p>
        </p:txBody>
      </p:sp>
    </p:spTree>
    <p:extLst>
      <p:ext uri="{BB962C8B-B14F-4D97-AF65-F5344CB8AC3E}">
        <p14:creationId xmlns:p14="http://schemas.microsoft.com/office/powerpoint/2010/main" val="278214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6733A1-E35C-5E4B-84BC-1355396340EA}" type="datetimeFigureOut">
              <a:rPr lang="en-US" smtClean="0"/>
              <a:t>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36CEB9-D968-1F4E-B191-85646CE612B0}" type="slidenum">
              <a:rPr lang="en-US" smtClean="0"/>
              <a:t>‹#›</a:t>
            </a:fld>
            <a:endParaRPr lang="en-US"/>
          </a:p>
        </p:txBody>
      </p:sp>
    </p:spTree>
    <p:extLst>
      <p:ext uri="{BB962C8B-B14F-4D97-AF65-F5344CB8AC3E}">
        <p14:creationId xmlns:p14="http://schemas.microsoft.com/office/powerpoint/2010/main" val="1336842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6733A1-E35C-5E4B-84BC-1355396340EA}" type="datetimeFigureOut">
              <a:rPr lang="en-US" smtClean="0"/>
              <a:t>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36CEB9-D968-1F4E-B191-85646CE612B0}" type="slidenum">
              <a:rPr lang="en-US" smtClean="0"/>
              <a:t>‹#›</a:t>
            </a:fld>
            <a:endParaRPr lang="en-US"/>
          </a:p>
        </p:txBody>
      </p:sp>
    </p:spTree>
    <p:extLst>
      <p:ext uri="{BB962C8B-B14F-4D97-AF65-F5344CB8AC3E}">
        <p14:creationId xmlns:p14="http://schemas.microsoft.com/office/powerpoint/2010/main" val="2267983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6733A1-E35C-5E4B-84BC-1355396340EA}" type="datetimeFigureOut">
              <a:rPr lang="en-US" smtClean="0"/>
              <a:t>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36CEB9-D968-1F4E-B191-85646CE612B0}" type="slidenum">
              <a:rPr lang="en-US" smtClean="0"/>
              <a:t>‹#›</a:t>
            </a:fld>
            <a:endParaRPr lang="en-US"/>
          </a:p>
        </p:txBody>
      </p:sp>
    </p:spTree>
    <p:extLst>
      <p:ext uri="{BB962C8B-B14F-4D97-AF65-F5344CB8AC3E}">
        <p14:creationId xmlns:p14="http://schemas.microsoft.com/office/powerpoint/2010/main" val="3245141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6733A1-E35C-5E4B-84BC-1355396340EA}" type="datetimeFigureOut">
              <a:rPr lang="en-US" smtClean="0"/>
              <a:t>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36CEB9-D968-1F4E-B191-85646CE612B0}" type="slidenum">
              <a:rPr lang="en-US" smtClean="0"/>
              <a:t>‹#›</a:t>
            </a:fld>
            <a:endParaRPr lang="en-US"/>
          </a:p>
        </p:txBody>
      </p:sp>
    </p:spTree>
    <p:extLst>
      <p:ext uri="{BB962C8B-B14F-4D97-AF65-F5344CB8AC3E}">
        <p14:creationId xmlns:p14="http://schemas.microsoft.com/office/powerpoint/2010/main" val="392488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6733A1-E35C-5E4B-84BC-1355396340EA}" type="datetimeFigureOut">
              <a:rPr lang="en-US" smtClean="0"/>
              <a:t>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36CEB9-D968-1F4E-B191-85646CE612B0}" type="slidenum">
              <a:rPr lang="en-US" smtClean="0"/>
              <a:t>‹#›</a:t>
            </a:fld>
            <a:endParaRPr lang="en-US"/>
          </a:p>
        </p:txBody>
      </p:sp>
    </p:spTree>
    <p:extLst>
      <p:ext uri="{BB962C8B-B14F-4D97-AF65-F5344CB8AC3E}">
        <p14:creationId xmlns:p14="http://schemas.microsoft.com/office/powerpoint/2010/main" val="1084413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6733A1-E35C-5E4B-84BC-1355396340EA}" type="datetimeFigureOut">
              <a:rPr lang="en-US" smtClean="0"/>
              <a:t>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36CEB9-D968-1F4E-B191-85646CE612B0}" type="slidenum">
              <a:rPr lang="en-US" smtClean="0"/>
              <a:t>‹#›</a:t>
            </a:fld>
            <a:endParaRPr lang="en-US"/>
          </a:p>
        </p:txBody>
      </p:sp>
    </p:spTree>
    <p:extLst>
      <p:ext uri="{BB962C8B-B14F-4D97-AF65-F5344CB8AC3E}">
        <p14:creationId xmlns:p14="http://schemas.microsoft.com/office/powerpoint/2010/main" val="37780233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6733A1-E35C-5E4B-84BC-1355396340EA}" type="datetimeFigureOut">
              <a:rPr lang="en-US" smtClean="0"/>
              <a:t>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36CEB9-D968-1F4E-B191-85646CE612B0}" type="slidenum">
              <a:rPr lang="en-US" smtClean="0"/>
              <a:t>‹#›</a:t>
            </a:fld>
            <a:endParaRPr lang="en-US"/>
          </a:p>
        </p:txBody>
      </p:sp>
    </p:spTree>
    <p:extLst>
      <p:ext uri="{BB962C8B-B14F-4D97-AF65-F5344CB8AC3E}">
        <p14:creationId xmlns:p14="http://schemas.microsoft.com/office/powerpoint/2010/main" val="1017718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Peachtree Street Traffic Simulation</a:t>
            </a:r>
            <a:br>
              <a:rPr lang="en-US" dirty="0" smtClean="0"/>
            </a:br>
            <a:endParaRPr lang="en-US" dirty="0"/>
          </a:p>
        </p:txBody>
      </p:sp>
      <p:sp>
        <p:nvSpPr>
          <p:cNvPr id="3" name="Subtitle 2"/>
          <p:cNvSpPr>
            <a:spLocks noGrp="1"/>
          </p:cNvSpPr>
          <p:nvPr>
            <p:ph type="subTitle" idx="1"/>
          </p:nvPr>
        </p:nvSpPr>
        <p:spPr>
          <a:xfrm>
            <a:off x="1034674" y="3620629"/>
            <a:ext cx="7086600" cy="1752600"/>
          </a:xfrm>
        </p:spPr>
        <p:txBody>
          <a:bodyPr>
            <a:normAutofit/>
          </a:bodyPr>
          <a:lstStyle/>
          <a:p>
            <a:r>
              <a:rPr lang="en-US" dirty="0" smtClean="0"/>
              <a:t>Rahul </a:t>
            </a:r>
            <a:r>
              <a:rPr lang="en-US" dirty="0" err="1" smtClean="0"/>
              <a:t>Nihalani</a:t>
            </a:r>
            <a:r>
              <a:rPr lang="en-US" dirty="0" smtClean="0"/>
              <a:t>, </a:t>
            </a:r>
            <a:r>
              <a:rPr lang="en-US" dirty="0" err="1" smtClean="0"/>
              <a:t>Yaohong</a:t>
            </a:r>
            <a:r>
              <a:rPr lang="en-US" dirty="0" smtClean="0"/>
              <a:t> Xi, </a:t>
            </a:r>
            <a:r>
              <a:rPr lang="en-US" dirty="0" err="1" smtClean="0"/>
              <a:t>Zangwan</a:t>
            </a:r>
            <a:r>
              <a:rPr lang="en-US" dirty="0" smtClean="0"/>
              <a:t> Cao</a:t>
            </a:r>
          </a:p>
          <a:p>
            <a:r>
              <a:rPr lang="en-US" dirty="0" smtClean="0"/>
              <a:t>College of Computing, Georgia Institute of Technology</a:t>
            </a:r>
          </a:p>
          <a:p>
            <a:endParaRPr lang="en-US" dirty="0"/>
          </a:p>
        </p:txBody>
      </p:sp>
    </p:spTree>
    <p:extLst>
      <p:ext uri="{BB962C8B-B14F-4D97-AF65-F5344CB8AC3E}">
        <p14:creationId xmlns:p14="http://schemas.microsoft.com/office/powerpoint/2010/main" val="988711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457199" y="1600200"/>
            <a:ext cx="3436239" cy="4525963"/>
          </a:xfrm>
        </p:spPr>
        <p:txBody>
          <a:bodyPr>
            <a:noAutofit/>
          </a:bodyPr>
          <a:lstStyle/>
          <a:p>
            <a:pPr lvl="0" defTabSz="4023067" fontAlgn="auto">
              <a:spcBef>
                <a:spcPts val="0"/>
              </a:spcBef>
              <a:spcAft>
                <a:spcPts val="0"/>
              </a:spcAft>
            </a:pPr>
            <a:r>
              <a:rPr lang="en-US" sz="2000" dirty="0" smtClean="0">
                <a:latin typeface="Calibri" pitchFamily="34" charset="0"/>
              </a:rPr>
              <a:t>Goal: </a:t>
            </a:r>
            <a:r>
              <a:rPr lang="en-US" sz="2000" dirty="0" smtClean="0">
                <a:latin typeface="Calibri" pitchFamily="34" charset="0"/>
              </a:rPr>
              <a:t>compare the average travel time for vehicles to traverse a section of Peachtree Street using synchronized and to unsynchronized traffic signals. </a:t>
            </a:r>
          </a:p>
          <a:p>
            <a:pPr lvl="0" defTabSz="4023067" fontAlgn="auto">
              <a:spcBef>
                <a:spcPts val="0"/>
              </a:spcBef>
              <a:spcAft>
                <a:spcPts val="0"/>
              </a:spcAft>
            </a:pPr>
            <a:endParaRPr lang="en-US" sz="2000" dirty="0" smtClean="0">
              <a:latin typeface="Calibri" pitchFamily="34" charset="0"/>
            </a:endParaRPr>
          </a:p>
          <a:p>
            <a:pPr lvl="0" defTabSz="4023067" fontAlgn="auto">
              <a:spcBef>
                <a:spcPts val="0"/>
              </a:spcBef>
              <a:spcAft>
                <a:spcPts val="0"/>
              </a:spcAft>
            </a:pPr>
            <a:r>
              <a:rPr lang="en-US" sz="2000" dirty="0" smtClean="0">
                <a:latin typeface="Calibri" pitchFamily="34" charset="0"/>
              </a:rPr>
              <a:t>The result of our simulation shows there is no significant difference between sync and </a:t>
            </a:r>
            <a:r>
              <a:rPr lang="en-US" sz="2000" dirty="0" err="1" smtClean="0">
                <a:latin typeface="Calibri" pitchFamily="34" charset="0"/>
              </a:rPr>
              <a:t>unsync</a:t>
            </a:r>
            <a:r>
              <a:rPr lang="en-US" sz="2000" dirty="0" smtClean="0">
                <a:latin typeface="Calibri" pitchFamily="34" charset="0"/>
              </a:rPr>
              <a:t>. </a:t>
            </a:r>
          </a:p>
          <a:p>
            <a:pPr lvl="0" defTabSz="4023067" fontAlgn="auto">
              <a:spcBef>
                <a:spcPts val="0"/>
              </a:spcBef>
              <a:spcAft>
                <a:spcPts val="0"/>
              </a:spcAft>
            </a:pPr>
            <a:endParaRPr lang="en-US" sz="2000" dirty="0" smtClean="0">
              <a:latin typeface="Calibri" pitchFamily="34" charset="0"/>
            </a:endParaRPr>
          </a:p>
          <a:p>
            <a:pPr marL="0" indent="0">
              <a:buNone/>
            </a:pPr>
            <a:endParaRPr lang="en-US" sz="1600" dirty="0"/>
          </a:p>
        </p:txBody>
      </p:sp>
      <p:pic>
        <p:nvPicPr>
          <p:cNvPr id="4" name="Picture 3" descr="Road.jpg"/>
          <p:cNvPicPr>
            <a:picLocks noChangeAspect="1"/>
          </p:cNvPicPr>
          <p:nvPr/>
        </p:nvPicPr>
        <p:blipFill rotWithShape="1">
          <a:blip r:embed="rId2">
            <a:extLst>
              <a:ext uri="{28A0092B-C50C-407E-A947-70E740481C1C}">
                <a14:useLocalDpi xmlns:a14="http://schemas.microsoft.com/office/drawing/2010/main" val="0"/>
              </a:ext>
            </a:extLst>
          </a:blip>
          <a:srcRect l="7371" r="5160"/>
          <a:stretch/>
        </p:blipFill>
        <p:spPr>
          <a:xfrm>
            <a:off x="457200" y="14401800"/>
            <a:ext cx="4521200" cy="6299200"/>
          </a:xfrm>
          <a:prstGeom prst="rect">
            <a:avLst/>
          </a:prstGeom>
        </p:spPr>
      </p:pic>
      <p:pic>
        <p:nvPicPr>
          <p:cNvPr id="6" name="Picture 5" descr="Road.jpg"/>
          <p:cNvPicPr>
            <a:picLocks noChangeAspect="1"/>
          </p:cNvPicPr>
          <p:nvPr/>
        </p:nvPicPr>
        <p:blipFill rotWithShape="1">
          <a:blip r:embed="rId2">
            <a:extLst>
              <a:ext uri="{28A0092B-C50C-407E-A947-70E740481C1C}">
                <a14:useLocalDpi xmlns:a14="http://schemas.microsoft.com/office/drawing/2010/main" val="0"/>
              </a:ext>
            </a:extLst>
          </a:blip>
          <a:srcRect l="7371" r="5160"/>
          <a:stretch/>
        </p:blipFill>
        <p:spPr>
          <a:xfrm>
            <a:off x="609600" y="14554200"/>
            <a:ext cx="4521200" cy="6299200"/>
          </a:xfrm>
          <a:prstGeom prst="rect">
            <a:avLst/>
          </a:prstGeom>
        </p:spPr>
      </p:pic>
      <p:pic>
        <p:nvPicPr>
          <p:cNvPr id="7" name="Picture 6" descr="Road.jpg"/>
          <p:cNvPicPr>
            <a:picLocks noChangeAspect="1"/>
          </p:cNvPicPr>
          <p:nvPr/>
        </p:nvPicPr>
        <p:blipFill rotWithShape="1">
          <a:blip r:embed="rId2">
            <a:extLst>
              <a:ext uri="{28A0092B-C50C-407E-A947-70E740481C1C}">
                <a14:useLocalDpi xmlns:a14="http://schemas.microsoft.com/office/drawing/2010/main" val="0"/>
              </a:ext>
            </a:extLst>
          </a:blip>
          <a:srcRect l="7371" r="5160"/>
          <a:stretch/>
        </p:blipFill>
        <p:spPr>
          <a:xfrm>
            <a:off x="762000" y="14706600"/>
            <a:ext cx="4521200" cy="6299200"/>
          </a:xfrm>
          <a:prstGeom prst="rect">
            <a:avLst/>
          </a:prstGeom>
        </p:spPr>
      </p:pic>
      <p:pic>
        <p:nvPicPr>
          <p:cNvPr id="8" name="Picture 7" descr="Road.jpg"/>
          <p:cNvPicPr>
            <a:picLocks noChangeAspect="1"/>
          </p:cNvPicPr>
          <p:nvPr/>
        </p:nvPicPr>
        <p:blipFill rotWithShape="1">
          <a:blip r:embed="rId2">
            <a:extLst>
              <a:ext uri="{28A0092B-C50C-407E-A947-70E740481C1C}">
                <a14:useLocalDpi xmlns:a14="http://schemas.microsoft.com/office/drawing/2010/main" val="0"/>
              </a:ext>
            </a:extLst>
          </a:blip>
          <a:srcRect l="7371" r="5160"/>
          <a:stretch/>
        </p:blipFill>
        <p:spPr>
          <a:xfrm>
            <a:off x="4244352" y="1600200"/>
            <a:ext cx="3654166" cy="4480325"/>
          </a:xfrm>
          <a:prstGeom prst="rect">
            <a:avLst/>
          </a:prstGeom>
        </p:spPr>
      </p:pic>
    </p:spTree>
    <p:extLst>
      <p:ext uri="{BB962C8B-B14F-4D97-AF65-F5344CB8AC3E}">
        <p14:creationId xmlns:p14="http://schemas.microsoft.com/office/powerpoint/2010/main" val="3387824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Calibri" pitchFamily="34" charset="0"/>
              </a:rPr>
              <a:t>INTRODUCTION</a:t>
            </a:r>
            <a:br>
              <a:rPr lang="en-US" b="1" dirty="0" smtClean="0">
                <a:latin typeface="Calibri" pitchFamily="34" charset="0"/>
              </a:rPr>
            </a:br>
            <a:endParaRPr lang="en-US" dirty="0"/>
          </a:p>
        </p:txBody>
      </p:sp>
      <p:sp>
        <p:nvSpPr>
          <p:cNvPr id="3" name="Content Placeholder 2"/>
          <p:cNvSpPr>
            <a:spLocks noGrp="1"/>
          </p:cNvSpPr>
          <p:nvPr>
            <p:ph idx="1"/>
          </p:nvPr>
        </p:nvSpPr>
        <p:spPr/>
        <p:txBody>
          <a:bodyPr>
            <a:normAutofit fontScale="92500" lnSpcReduction="20000"/>
          </a:bodyPr>
          <a:lstStyle/>
          <a:p>
            <a:pPr lvl="0" defTabSz="4023067" fontAlgn="auto">
              <a:spcBef>
                <a:spcPts val="0"/>
              </a:spcBef>
              <a:spcAft>
                <a:spcPts val="0"/>
              </a:spcAft>
            </a:pPr>
            <a:r>
              <a:rPr lang="en-US" dirty="0" smtClean="0">
                <a:solidFill>
                  <a:prstClr val="black"/>
                </a:solidFill>
              </a:rPr>
              <a:t>Traffic </a:t>
            </a:r>
            <a:r>
              <a:rPr lang="en-US" dirty="0">
                <a:solidFill>
                  <a:prstClr val="black"/>
                </a:solidFill>
              </a:rPr>
              <a:t>signal synchronization is a method of timing groups of traffic </a:t>
            </a:r>
            <a:r>
              <a:rPr lang="en-US" dirty="0" smtClean="0">
                <a:solidFill>
                  <a:prstClr val="black"/>
                </a:solidFill>
              </a:rPr>
              <a:t>signals. </a:t>
            </a:r>
          </a:p>
          <a:p>
            <a:pPr lvl="0" defTabSz="4023067" fontAlgn="auto">
              <a:spcBef>
                <a:spcPts val="0"/>
              </a:spcBef>
              <a:spcAft>
                <a:spcPts val="0"/>
              </a:spcAft>
            </a:pPr>
            <a:endParaRPr lang="en-US" dirty="0" smtClean="0">
              <a:solidFill>
                <a:prstClr val="black"/>
              </a:solidFill>
            </a:endParaRPr>
          </a:p>
          <a:p>
            <a:pPr lvl="0" defTabSz="4023067" fontAlgn="auto">
              <a:spcBef>
                <a:spcPts val="0"/>
              </a:spcBef>
              <a:spcAft>
                <a:spcPts val="0"/>
              </a:spcAft>
            </a:pPr>
            <a:r>
              <a:rPr lang="en-US" dirty="0" smtClean="0">
                <a:solidFill>
                  <a:prstClr val="black"/>
                </a:solidFill>
              </a:rPr>
              <a:t>By </a:t>
            </a:r>
            <a:r>
              <a:rPr lang="en-US" dirty="0">
                <a:solidFill>
                  <a:prstClr val="black"/>
                </a:solidFill>
              </a:rPr>
              <a:t>calculating the arrival time for a group of vehicles at specific speed, we can </a:t>
            </a:r>
            <a:r>
              <a:rPr lang="en-US" dirty="0" smtClean="0">
                <a:solidFill>
                  <a:prstClr val="black"/>
                </a:solidFill>
              </a:rPr>
              <a:t>simulate the traffic flow for different synchronization schemes.</a:t>
            </a:r>
            <a:endParaRPr lang="en-US" dirty="0">
              <a:solidFill>
                <a:prstClr val="black"/>
              </a:solidFill>
            </a:endParaRPr>
          </a:p>
          <a:p>
            <a:pPr lvl="0" defTabSz="4023067" fontAlgn="auto">
              <a:spcBef>
                <a:spcPts val="0"/>
              </a:spcBef>
              <a:spcAft>
                <a:spcPts val="0"/>
              </a:spcAft>
            </a:pPr>
            <a:endParaRPr lang="en-US" dirty="0">
              <a:solidFill>
                <a:prstClr val="black"/>
              </a:solidFill>
            </a:endParaRPr>
          </a:p>
          <a:p>
            <a:pPr lvl="0" defTabSz="4023067" fontAlgn="auto">
              <a:spcBef>
                <a:spcPts val="0"/>
              </a:spcBef>
              <a:spcAft>
                <a:spcPts val="0"/>
              </a:spcAft>
            </a:pPr>
            <a:r>
              <a:rPr lang="en-US" dirty="0">
                <a:solidFill>
                  <a:prstClr val="black"/>
                </a:solidFill>
              </a:rPr>
              <a:t>A more realistic application for this project is we can optimize the travel process and come out with the most effective traffic light pattern to reduce the traffic congestion.</a:t>
            </a:r>
          </a:p>
          <a:p>
            <a:pPr lvl="0" defTabSz="4023067" fontAlgn="auto">
              <a:spcBef>
                <a:spcPts val="0"/>
              </a:spcBef>
              <a:spcAft>
                <a:spcPts val="0"/>
              </a:spcAft>
            </a:pPr>
            <a:endParaRPr lang="en-US" dirty="0">
              <a:solidFill>
                <a:prstClr val="black"/>
              </a:solidFill>
            </a:endParaRPr>
          </a:p>
          <a:p>
            <a:endParaRPr lang="en-US" dirty="0"/>
          </a:p>
        </p:txBody>
      </p:sp>
    </p:spTree>
    <p:extLst>
      <p:ext uri="{BB962C8B-B14F-4D97-AF65-F5344CB8AC3E}">
        <p14:creationId xmlns:p14="http://schemas.microsoft.com/office/powerpoint/2010/main" val="2628590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b="1" dirty="0" smtClean="0">
                <a:latin typeface="Calibri" pitchFamily="34" charset="0"/>
              </a:rPr>
              <a:t>ASSUMPTION &amp; SIMPLIFICARION</a:t>
            </a:r>
            <a:r>
              <a:rPr lang="en-US" b="1" dirty="0" smtClean="0">
                <a:latin typeface="Calibri" pitchFamily="34" charset="0"/>
              </a:rPr>
              <a:t/>
            </a:r>
            <a:br>
              <a:rPr lang="en-US" b="1" dirty="0" smtClean="0">
                <a:latin typeface="Calibri" pitchFamily="34" charset="0"/>
              </a:rPr>
            </a:br>
            <a:endParaRPr lang="en-US" dirty="0"/>
          </a:p>
        </p:txBody>
      </p:sp>
      <p:sp>
        <p:nvSpPr>
          <p:cNvPr id="3" name="Content Placeholder 2"/>
          <p:cNvSpPr>
            <a:spLocks noGrp="1"/>
          </p:cNvSpPr>
          <p:nvPr>
            <p:ph idx="1"/>
          </p:nvPr>
        </p:nvSpPr>
        <p:spPr/>
        <p:txBody>
          <a:bodyPr>
            <a:normAutofit fontScale="70000" lnSpcReduction="20000"/>
          </a:bodyPr>
          <a:lstStyle/>
          <a:p>
            <a:pPr lvl="0" defTabSz="4023067" fontAlgn="auto">
              <a:spcBef>
                <a:spcPts val="0"/>
              </a:spcBef>
              <a:spcAft>
                <a:spcPts val="0"/>
              </a:spcAft>
            </a:pPr>
            <a:r>
              <a:rPr lang="en-US" sz="4000" b="1" dirty="0">
                <a:solidFill>
                  <a:prstClr val="black"/>
                </a:solidFill>
                <a:latin typeface="Calibri" pitchFamily="34" charset="0"/>
              </a:rPr>
              <a:t>Assumptions</a:t>
            </a:r>
            <a:r>
              <a:rPr lang="en-US" b="1" dirty="0">
                <a:solidFill>
                  <a:prstClr val="black"/>
                </a:solidFill>
                <a:latin typeface="Calibri" pitchFamily="34" charset="0"/>
              </a:rPr>
              <a:t>:</a:t>
            </a:r>
          </a:p>
          <a:p>
            <a:pPr marL="457200" lvl="0" indent="-457200" defTabSz="4023067" fontAlgn="auto">
              <a:spcBef>
                <a:spcPts val="0"/>
              </a:spcBef>
              <a:spcAft>
                <a:spcPts val="0"/>
              </a:spcAft>
              <a:buAutoNum type="arabicParenBoth"/>
            </a:pPr>
            <a:r>
              <a:rPr lang="en-US" dirty="0">
                <a:solidFill>
                  <a:prstClr val="black"/>
                </a:solidFill>
                <a:latin typeface="Calibri" pitchFamily="34" charset="0"/>
              </a:rPr>
              <a:t>The distribution of vehicle on the minor roads is derived from the data of major road (the Peachtree Street)</a:t>
            </a:r>
            <a:r>
              <a:rPr lang="en-US" dirty="0" smtClean="0">
                <a:solidFill>
                  <a:prstClr val="black"/>
                </a:solidFill>
                <a:latin typeface="Calibri" pitchFamily="34" charset="0"/>
              </a:rPr>
              <a:t>.</a:t>
            </a:r>
          </a:p>
          <a:p>
            <a:pPr marL="457200" lvl="0" indent="-457200" defTabSz="4023067" fontAlgn="auto">
              <a:spcBef>
                <a:spcPts val="0"/>
              </a:spcBef>
              <a:spcAft>
                <a:spcPts val="0"/>
              </a:spcAft>
              <a:buAutoNum type="arabicParenBoth"/>
            </a:pPr>
            <a:r>
              <a:rPr lang="en-US" dirty="0" smtClean="0">
                <a:solidFill>
                  <a:prstClr val="black"/>
                </a:solidFill>
                <a:latin typeface="Calibri" pitchFamily="34" charset="0"/>
              </a:rPr>
              <a:t>We </a:t>
            </a:r>
            <a:r>
              <a:rPr lang="en-US" dirty="0">
                <a:solidFill>
                  <a:prstClr val="black"/>
                </a:solidFill>
                <a:latin typeface="Calibri" pitchFamily="34" charset="0"/>
              </a:rPr>
              <a:t>treat them as unaggressive drivers, and then we induce no one will pass the cars before.</a:t>
            </a:r>
          </a:p>
          <a:p>
            <a:pPr marL="457200" lvl="0" indent="-457200" defTabSz="4023067" fontAlgn="auto">
              <a:spcBef>
                <a:spcPts val="0"/>
              </a:spcBef>
              <a:spcAft>
                <a:spcPts val="0"/>
              </a:spcAft>
              <a:buAutoNum type="arabicParenBoth"/>
            </a:pPr>
            <a:r>
              <a:rPr lang="en-US" dirty="0">
                <a:solidFill>
                  <a:prstClr val="black"/>
                </a:solidFill>
                <a:latin typeface="Calibri" pitchFamily="34" charset="0"/>
              </a:rPr>
              <a:t>Entering time for each car, entering intersection for each car and exiting intersection for each car all obeys uniform distribution.</a:t>
            </a:r>
          </a:p>
          <a:p>
            <a:pPr lvl="0" defTabSz="4023067" fontAlgn="auto">
              <a:spcBef>
                <a:spcPts val="0"/>
              </a:spcBef>
              <a:spcAft>
                <a:spcPts val="0"/>
              </a:spcAft>
            </a:pPr>
            <a:endParaRPr lang="en-US" dirty="0">
              <a:solidFill>
                <a:prstClr val="black"/>
              </a:solidFill>
              <a:latin typeface="Calibri" pitchFamily="34" charset="0"/>
            </a:endParaRPr>
          </a:p>
          <a:p>
            <a:pPr lvl="0" defTabSz="4023067" fontAlgn="auto">
              <a:spcBef>
                <a:spcPts val="0"/>
              </a:spcBef>
              <a:spcAft>
                <a:spcPts val="0"/>
              </a:spcAft>
            </a:pPr>
            <a:r>
              <a:rPr lang="en-US" sz="4000" b="1" dirty="0">
                <a:solidFill>
                  <a:prstClr val="black"/>
                </a:solidFill>
                <a:latin typeface="Calibri" pitchFamily="34" charset="0"/>
              </a:rPr>
              <a:t>Simplification</a:t>
            </a:r>
            <a:r>
              <a:rPr lang="en-US" b="1" dirty="0">
                <a:solidFill>
                  <a:prstClr val="black"/>
                </a:solidFill>
                <a:latin typeface="Calibri" pitchFamily="34" charset="0"/>
              </a:rPr>
              <a:t>:</a:t>
            </a:r>
          </a:p>
          <a:p>
            <a:pPr marL="457200" indent="-457200" defTabSz="4023067" fontAlgn="auto">
              <a:spcBef>
                <a:spcPts val="0"/>
              </a:spcBef>
              <a:spcAft>
                <a:spcPts val="0"/>
              </a:spcAft>
              <a:buAutoNum type="arabicParenBoth"/>
            </a:pPr>
            <a:r>
              <a:rPr lang="en-US" dirty="0">
                <a:solidFill>
                  <a:prstClr val="black"/>
                </a:solidFill>
                <a:latin typeface="Calibri" pitchFamily="34" charset="0"/>
              </a:rPr>
              <a:t>Each lane has unlimited capacity to hold vehicles. </a:t>
            </a:r>
          </a:p>
          <a:p>
            <a:pPr marL="457200" indent="-457200" defTabSz="4023067" fontAlgn="auto">
              <a:spcBef>
                <a:spcPts val="0"/>
              </a:spcBef>
              <a:spcAft>
                <a:spcPts val="0"/>
              </a:spcAft>
              <a:buAutoNum type="arabicParenBoth"/>
            </a:pPr>
            <a:r>
              <a:rPr lang="en-US" dirty="0">
                <a:solidFill>
                  <a:prstClr val="black"/>
                </a:solidFill>
                <a:latin typeface="Calibri" pitchFamily="34" charset="0"/>
              </a:rPr>
              <a:t>There are two lanes on each side. </a:t>
            </a:r>
          </a:p>
          <a:p>
            <a:pPr marL="457200" indent="-457200" defTabSz="4023067" fontAlgn="auto">
              <a:spcBef>
                <a:spcPts val="0"/>
              </a:spcBef>
              <a:spcAft>
                <a:spcPts val="0"/>
              </a:spcAft>
              <a:buAutoNum type="arabicParenBoth"/>
            </a:pPr>
            <a:r>
              <a:rPr lang="en-US" dirty="0" smtClean="0">
                <a:solidFill>
                  <a:prstClr val="black"/>
                </a:solidFill>
                <a:latin typeface="Calibri" pitchFamily="34" charset="0"/>
              </a:rPr>
              <a:t>The </a:t>
            </a:r>
            <a:r>
              <a:rPr lang="en-US" dirty="0">
                <a:solidFill>
                  <a:prstClr val="black"/>
                </a:solidFill>
                <a:latin typeface="Calibri" pitchFamily="34" charset="0"/>
              </a:rPr>
              <a:t>car can start and stop </a:t>
            </a:r>
            <a:r>
              <a:rPr lang="en-US" dirty="0" smtClean="0">
                <a:solidFill>
                  <a:prstClr val="black"/>
                </a:solidFill>
                <a:latin typeface="Calibri" pitchFamily="34" charset="0"/>
              </a:rPr>
              <a:t>immediately</a:t>
            </a:r>
            <a:endParaRPr lang="en-US" dirty="0">
              <a:solidFill>
                <a:prstClr val="black"/>
              </a:solidFill>
              <a:latin typeface="Calibri" pitchFamily="34" charset="0"/>
            </a:endParaRPr>
          </a:p>
          <a:p>
            <a:pPr marL="457200" indent="-457200" defTabSz="4023067" fontAlgn="auto">
              <a:spcBef>
                <a:spcPts val="0"/>
              </a:spcBef>
              <a:spcAft>
                <a:spcPts val="0"/>
              </a:spcAft>
              <a:buAutoNum type="arabicParenBoth"/>
            </a:pPr>
            <a:r>
              <a:rPr lang="en-US" dirty="0">
                <a:solidFill>
                  <a:prstClr val="black"/>
                </a:solidFill>
                <a:latin typeface="Calibri" pitchFamily="34" charset="0"/>
              </a:rPr>
              <a:t>For all cars, the time for crossing each intersection is fixed </a:t>
            </a:r>
            <a:r>
              <a:rPr lang="en-US" dirty="0" smtClean="0">
                <a:solidFill>
                  <a:prstClr val="black"/>
                </a:solidFill>
                <a:latin typeface="Calibri" pitchFamily="34" charset="0"/>
              </a:rPr>
              <a:t>(3 </a:t>
            </a:r>
            <a:r>
              <a:rPr lang="en-US" dirty="0">
                <a:solidFill>
                  <a:prstClr val="black"/>
                </a:solidFill>
                <a:latin typeface="Calibri" pitchFamily="34" charset="0"/>
              </a:rPr>
              <a:t>sec). </a:t>
            </a:r>
          </a:p>
        </p:txBody>
      </p:sp>
    </p:spTree>
    <p:extLst>
      <p:ext uri="{BB962C8B-B14F-4D97-AF65-F5344CB8AC3E}">
        <p14:creationId xmlns:p14="http://schemas.microsoft.com/office/powerpoint/2010/main" val="2285352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 schemes</a:t>
            </a:r>
            <a:endParaRPr lang="en-US" dirty="0"/>
          </a:p>
        </p:txBody>
      </p:sp>
      <p:sp>
        <p:nvSpPr>
          <p:cNvPr id="3" name="Content Placeholder 2"/>
          <p:cNvSpPr>
            <a:spLocks noGrp="1"/>
          </p:cNvSpPr>
          <p:nvPr>
            <p:ph idx="1"/>
          </p:nvPr>
        </p:nvSpPr>
        <p:spPr/>
        <p:txBody>
          <a:bodyPr/>
          <a:lstStyle/>
          <a:p>
            <a:endParaRPr lang="en-US"/>
          </a:p>
        </p:txBody>
      </p:sp>
      <p:pic>
        <p:nvPicPr>
          <p:cNvPr id="4" name="table"/>
          <p:cNvPicPr>
            <a:picLocks noChangeAspect="1"/>
          </p:cNvPicPr>
          <p:nvPr/>
        </p:nvPicPr>
        <p:blipFill>
          <a:blip r:embed="rId2"/>
          <a:stretch>
            <a:fillRect/>
          </a:stretch>
        </p:blipFill>
        <p:spPr>
          <a:xfrm>
            <a:off x="457200" y="1600200"/>
            <a:ext cx="8235556" cy="4751748"/>
          </a:xfrm>
          <a:prstGeom prst="rect">
            <a:avLst/>
          </a:prstGeom>
        </p:spPr>
      </p:pic>
    </p:spTree>
    <p:extLst>
      <p:ext uri="{BB962C8B-B14F-4D97-AF65-F5344CB8AC3E}">
        <p14:creationId xmlns:p14="http://schemas.microsoft.com/office/powerpoint/2010/main" val="421652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b="1" dirty="0" smtClean="0">
                <a:latin typeface="Calibri" pitchFamily="34" charset="0"/>
              </a:rPr>
              <a:t>SIMULATION MODEL</a:t>
            </a:r>
            <a:r>
              <a:rPr lang="en-US" b="1" dirty="0" smtClean="0">
                <a:latin typeface="Calibri" pitchFamily="34" charset="0"/>
              </a:rPr>
              <a:t/>
            </a:r>
            <a:br>
              <a:rPr lang="en-US" b="1" dirty="0" smtClean="0">
                <a:latin typeface="Calibri" pitchFamily="34" charset="0"/>
              </a:rPr>
            </a:br>
            <a:endParaRPr lang="en-US" dirty="0"/>
          </a:p>
        </p:txBody>
      </p:sp>
      <p:sp>
        <p:nvSpPr>
          <p:cNvPr id="3" name="Content Placeholder 2"/>
          <p:cNvSpPr>
            <a:spLocks noGrp="1"/>
          </p:cNvSpPr>
          <p:nvPr>
            <p:ph idx="1"/>
          </p:nvPr>
        </p:nvSpPr>
        <p:spPr/>
        <p:txBody>
          <a:bodyPr>
            <a:normAutofit fontScale="85000" lnSpcReduction="20000"/>
          </a:bodyPr>
          <a:lstStyle/>
          <a:p>
            <a:pPr defTabSz="4023067" fontAlgn="auto">
              <a:spcBef>
                <a:spcPts val="0"/>
              </a:spcBef>
              <a:spcAft>
                <a:spcPts val="0"/>
              </a:spcAft>
            </a:pPr>
            <a:r>
              <a:rPr lang="en-US" dirty="0" smtClean="0">
                <a:solidFill>
                  <a:prstClr val="black"/>
                </a:solidFill>
                <a:latin typeface="Calibri" pitchFamily="34" charset="0"/>
              </a:rPr>
              <a:t>Our </a:t>
            </a:r>
            <a:r>
              <a:rPr lang="en-US" dirty="0">
                <a:solidFill>
                  <a:prstClr val="black"/>
                </a:solidFill>
                <a:latin typeface="Calibri" pitchFamily="34" charset="0"/>
              </a:rPr>
              <a:t>model consists of four events, which are briefly described as follows:</a:t>
            </a:r>
          </a:p>
          <a:p>
            <a:pPr lvl="0" defTabSz="4023067" fontAlgn="auto">
              <a:spcBef>
                <a:spcPts val="0"/>
              </a:spcBef>
              <a:spcAft>
                <a:spcPts val="0"/>
              </a:spcAft>
            </a:pPr>
            <a:r>
              <a:rPr lang="en-US" dirty="0">
                <a:solidFill>
                  <a:prstClr val="black"/>
                </a:solidFill>
                <a:latin typeface="Calibri" pitchFamily="34" charset="0"/>
              </a:rPr>
              <a:t>1)</a:t>
            </a:r>
            <a:r>
              <a:rPr lang="en-US" b="1" dirty="0">
                <a:solidFill>
                  <a:prstClr val="black"/>
                </a:solidFill>
                <a:latin typeface="Calibri" pitchFamily="34" charset="0"/>
              </a:rPr>
              <a:t> </a:t>
            </a:r>
            <a:r>
              <a:rPr lang="en-US" b="1" dirty="0" err="1">
                <a:solidFill>
                  <a:prstClr val="black"/>
                </a:solidFill>
                <a:latin typeface="Calibri" pitchFamily="34" charset="0"/>
              </a:rPr>
              <a:t>EnterLane</a:t>
            </a:r>
            <a:r>
              <a:rPr lang="en-US" b="1" dirty="0">
                <a:solidFill>
                  <a:prstClr val="black"/>
                </a:solidFill>
                <a:latin typeface="Calibri" pitchFamily="34" charset="0"/>
              </a:rPr>
              <a:t>: </a:t>
            </a:r>
            <a:r>
              <a:rPr lang="en-US" dirty="0" err="1">
                <a:solidFill>
                  <a:prstClr val="black"/>
                </a:solidFill>
                <a:latin typeface="Calibri" pitchFamily="34" charset="0"/>
              </a:rPr>
              <a:t>EnterLane</a:t>
            </a:r>
            <a:r>
              <a:rPr lang="en-US" dirty="0">
                <a:solidFill>
                  <a:prstClr val="black"/>
                </a:solidFill>
                <a:latin typeface="Calibri" pitchFamily="34" charset="0"/>
              </a:rPr>
              <a:t> is called whenever a car tries to enter a lane. </a:t>
            </a:r>
          </a:p>
          <a:p>
            <a:pPr lvl="0" defTabSz="4023067" fontAlgn="auto">
              <a:spcBef>
                <a:spcPts val="0"/>
              </a:spcBef>
              <a:spcAft>
                <a:spcPts val="0"/>
              </a:spcAft>
            </a:pPr>
            <a:r>
              <a:rPr lang="en-US" dirty="0">
                <a:solidFill>
                  <a:prstClr val="black"/>
                </a:solidFill>
                <a:latin typeface="Calibri" pitchFamily="34" charset="0"/>
              </a:rPr>
              <a:t>2) </a:t>
            </a:r>
            <a:r>
              <a:rPr lang="en-US" b="1" dirty="0" err="1">
                <a:solidFill>
                  <a:prstClr val="black"/>
                </a:solidFill>
                <a:latin typeface="Calibri" pitchFamily="34" charset="0"/>
              </a:rPr>
              <a:t>SignalCheck</a:t>
            </a:r>
            <a:r>
              <a:rPr lang="en-US" b="1" dirty="0">
                <a:solidFill>
                  <a:prstClr val="black"/>
                </a:solidFill>
                <a:latin typeface="Calibri" pitchFamily="34" charset="0"/>
              </a:rPr>
              <a:t>: </a:t>
            </a:r>
            <a:r>
              <a:rPr lang="en-US" dirty="0">
                <a:solidFill>
                  <a:prstClr val="black"/>
                </a:solidFill>
                <a:latin typeface="Calibri" pitchFamily="34" charset="0"/>
              </a:rPr>
              <a:t>It is fired by the first car in any lane, and then remains active for that lane till it becomes empty again. It's job is to see if the front car can pass to it's next lane. </a:t>
            </a:r>
          </a:p>
          <a:p>
            <a:pPr lvl="0" defTabSz="4023067" fontAlgn="auto">
              <a:spcBef>
                <a:spcPts val="0"/>
              </a:spcBef>
              <a:spcAft>
                <a:spcPts val="0"/>
              </a:spcAft>
            </a:pPr>
            <a:r>
              <a:rPr lang="en-US" dirty="0">
                <a:solidFill>
                  <a:prstClr val="black"/>
                </a:solidFill>
                <a:latin typeface="Calibri" pitchFamily="34" charset="0"/>
              </a:rPr>
              <a:t>3) </a:t>
            </a:r>
            <a:r>
              <a:rPr lang="en-US" b="1" dirty="0" err="1">
                <a:solidFill>
                  <a:prstClr val="black"/>
                </a:solidFill>
                <a:latin typeface="Calibri" pitchFamily="34" charset="0"/>
              </a:rPr>
              <a:t>ExitLane</a:t>
            </a:r>
            <a:r>
              <a:rPr lang="en-US" b="1" dirty="0">
                <a:solidFill>
                  <a:prstClr val="black"/>
                </a:solidFill>
                <a:latin typeface="Calibri" pitchFamily="34" charset="0"/>
              </a:rPr>
              <a:t>: </a:t>
            </a:r>
            <a:r>
              <a:rPr lang="en-US" dirty="0">
                <a:solidFill>
                  <a:prstClr val="black"/>
                </a:solidFill>
                <a:latin typeface="Calibri" pitchFamily="34" charset="0"/>
              </a:rPr>
              <a:t>Very similar to entry lane, it is called when a car wants to leave a lane</a:t>
            </a:r>
          </a:p>
          <a:p>
            <a:pPr lvl="0" defTabSz="4023067" fontAlgn="auto">
              <a:spcBef>
                <a:spcPts val="0"/>
              </a:spcBef>
              <a:spcAft>
                <a:spcPts val="0"/>
              </a:spcAft>
            </a:pPr>
            <a:r>
              <a:rPr lang="en-US" dirty="0">
                <a:solidFill>
                  <a:prstClr val="black"/>
                </a:solidFill>
                <a:latin typeface="Calibri" pitchFamily="34" charset="0"/>
              </a:rPr>
              <a:t>4) </a:t>
            </a:r>
            <a:r>
              <a:rPr lang="en-US" b="1" dirty="0" err="1">
                <a:solidFill>
                  <a:prstClr val="black"/>
                </a:solidFill>
                <a:latin typeface="Calibri" pitchFamily="34" charset="0"/>
              </a:rPr>
              <a:t>SignalChange</a:t>
            </a:r>
            <a:r>
              <a:rPr lang="en-US" b="1" dirty="0">
                <a:solidFill>
                  <a:prstClr val="black"/>
                </a:solidFill>
                <a:latin typeface="Calibri" pitchFamily="34" charset="0"/>
              </a:rPr>
              <a:t>:</a:t>
            </a:r>
            <a:r>
              <a:rPr lang="en-US" dirty="0">
                <a:solidFill>
                  <a:prstClr val="black"/>
                </a:solidFill>
                <a:latin typeface="Calibri" pitchFamily="34" charset="0"/>
              </a:rPr>
              <a:t> It is scheduled </a:t>
            </a:r>
            <a:r>
              <a:rPr lang="en-US" dirty="0" smtClean="0">
                <a:solidFill>
                  <a:prstClr val="black"/>
                </a:solidFill>
                <a:latin typeface="Calibri" pitchFamily="34" charset="0"/>
              </a:rPr>
              <a:t>when a signal light needs to change.</a:t>
            </a:r>
            <a:endParaRPr lang="en-US" dirty="0">
              <a:solidFill>
                <a:prstClr val="black"/>
              </a:solidFill>
              <a:latin typeface="Calibri" pitchFamily="34" charset="0"/>
            </a:endParaRPr>
          </a:p>
          <a:p>
            <a:endParaRPr lang="en-US" dirty="0"/>
          </a:p>
        </p:txBody>
      </p:sp>
    </p:spTree>
    <p:extLst>
      <p:ext uri="{BB962C8B-B14F-4D97-AF65-F5344CB8AC3E}">
        <p14:creationId xmlns:p14="http://schemas.microsoft.com/office/powerpoint/2010/main" val="544945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times for different runs</a:t>
            </a:r>
            <a:endParaRPr lang="en-US" dirty="0"/>
          </a:p>
        </p:txBody>
      </p:sp>
      <p:sp>
        <p:nvSpPr>
          <p:cNvPr id="3" name="Content Placeholder 2"/>
          <p:cNvSpPr>
            <a:spLocks noGrp="1"/>
          </p:cNvSpPr>
          <p:nvPr>
            <p:ph idx="1"/>
          </p:nvPr>
        </p:nvSpPr>
        <p:spPr>
          <a:xfrm>
            <a:off x="457200" y="1600200"/>
            <a:ext cx="2766400" cy="4525963"/>
          </a:xfrm>
        </p:spPr>
        <p:txBody>
          <a:bodyPr>
            <a:normAutofit/>
          </a:bodyPr>
          <a:lstStyle/>
          <a:p>
            <a:r>
              <a:rPr lang="en-US" sz="2000" dirty="0" smtClean="0"/>
              <a:t>No. of car  </a:t>
            </a:r>
          </a:p>
          <a:p>
            <a:pPr marL="0" indent="0">
              <a:buNone/>
            </a:pPr>
            <a:r>
              <a:rPr lang="en-US" sz="2000" dirty="0" smtClean="0"/>
              <a:t>        ---  350</a:t>
            </a:r>
          </a:p>
          <a:p>
            <a:r>
              <a:rPr lang="en-US" sz="2000" dirty="0" smtClean="0"/>
              <a:t>Intersect delay</a:t>
            </a:r>
          </a:p>
          <a:p>
            <a:pPr marL="0" indent="0">
              <a:buNone/>
            </a:pPr>
            <a:r>
              <a:rPr lang="en-US" sz="2000" dirty="0"/>
              <a:t> </a:t>
            </a:r>
            <a:r>
              <a:rPr lang="en-US" sz="2000" dirty="0" smtClean="0"/>
              <a:t>       --- 3 </a:t>
            </a:r>
            <a:r>
              <a:rPr lang="en-US" sz="2000" dirty="0" err="1" smtClean="0"/>
              <a:t>secs</a:t>
            </a:r>
            <a:endParaRPr lang="en-US" sz="2000" dirty="0" smtClean="0"/>
          </a:p>
          <a:p>
            <a:r>
              <a:rPr lang="en-US" sz="2000" dirty="0" smtClean="0"/>
              <a:t>Green time</a:t>
            </a:r>
          </a:p>
          <a:p>
            <a:pPr lvl="1"/>
            <a:r>
              <a:rPr lang="en-US" sz="2000" dirty="0" smtClean="0"/>
              <a:t>5 </a:t>
            </a:r>
            <a:r>
              <a:rPr lang="en-US" sz="2000" dirty="0" err="1" smtClean="0"/>
              <a:t>secs</a:t>
            </a:r>
            <a:endParaRPr lang="en-US" sz="2000" dirty="0" smtClean="0"/>
          </a:p>
          <a:p>
            <a:r>
              <a:rPr lang="en-US" sz="2000" dirty="0" smtClean="0"/>
              <a:t>Left green time</a:t>
            </a:r>
          </a:p>
          <a:p>
            <a:pPr lvl="1"/>
            <a:r>
              <a:rPr lang="en-US" sz="2000" dirty="0" smtClean="0"/>
              <a:t>3 </a:t>
            </a:r>
            <a:r>
              <a:rPr lang="en-US" sz="2000" dirty="0" err="1" smtClean="0"/>
              <a:t>secs</a:t>
            </a:r>
            <a:endParaRPr lang="en-US" sz="2000" dirty="0"/>
          </a:p>
        </p:txBody>
      </p:sp>
      <p:pic>
        <p:nvPicPr>
          <p:cNvPr id="4" name="Picture 3" descr="AverageTravelTim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581" y="1600200"/>
            <a:ext cx="5797741" cy="4297827"/>
          </a:xfrm>
          <a:prstGeom prst="rect">
            <a:avLst/>
          </a:prstGeom>
        </p:spPr>
      </p:pic>
    </p:spTree>
    <p:extLst>
      <p:ext uri="{BB962C8B-B14F-4D97-AF65-F5344CB8AC3E}">
        <p14:creationId xmlns:p14="http://schemas.microsoft.com/office/powerpoint/2010/main" val="3471697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sync </a:t>
            </a:r>
            <a:r>
              <a:rPr lang="en-US" dirty="0" err="1" smtClean="0"/>
              <a:t>vs</a:t>
            </a:r>
            <a:r>
              <a:rPr lang="en-US" dirty="0" smtClean="0"/>
              <a:t> </a:t>
            </a:r>
            <a:r>
              <a:rPr lang="en-US" dirty="0" err="1" smtClean="0"/>
              <a:t>unsync</a:t>
            </a:r>
            <a:endParaRPr lang="en-US" dirty="0"/>
          </a:p>
        </p:txBody>
      </p:sp>
      <p:pic>
        <p:nvPicPr>
          <p:cNvPr id="4" name="Content Placeholder 3" descr="Selection_015.png"/>
          <p:cNvPicPr>
            <a:picLocks noGrp="1" noChangeAspect="1"/>
          </p:cNvPicPr>
          <p:nvPr>
            <p:ph idx="1"/>
          </p:nvPr>
        </p:nvPicPr>
        <p:blipFill>
          <a:blip r:embed="rId2">
            <a:extLst>
              <a:ext uri="{28A0092B-C50C-407E-A947-70E740481C1C}">
                <a14:useLocalDpi xmlns:a14="http://schemas.microsoft.com/office/drawing/2010/main" val="0"/>
              </a:ext>
            </a:extLst>
          </a:blip>
          <a:srcRect t="3422" b="3422"/>
          <a:stretch>
            <a:fillRect/>
          </a:stretch>
        </p:blipFill>
        <p:spPr/>
      </p:pic>
    </p:spTree>
    <p:extLst>
      <p:ext uri="{BB962C8B-B14F-4D97-AF65-F5344CB8AC3E}">
        <p14:creationId xmlns:p14="http://schemas.microsoft.com/office/powerpoint/2010/main" val="770608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Calibri" pitchFamily="34" charset="0"/>
              </a:rPr>
              <a:t>RESULT &amp; DISCUSSION</a:t>
            </a:r>
            <a:br>
              <a:rPr lang="en-US" b="1" dirty="0" smtClean="0">
                <a:latin typeface="Calibri" pitchFamily="34" charset="0"/>
              </a:rPr>
            </a:br>
            <a:endParaRPr lang="en-US" dirty="0"/>
          </a:p>
        </p:txBody>
      </p:sp>
      <p:sp>
        <p:nvSpPr>
          <p:cNvPr id="3" name="Content Placeholder 2"/>
          <p:cNvSpPr>
            <a:spLocks noGrp="1"/>
          </p:cNvSpPr>
          <p:nvPr>
            <p:ph idx="1"/>
          </p:nvPr>
        </p:nvSpPr>
        <p:spPr/>
        <p:txBody>
          <a:bodyPr>
            <a:normAutofit fontScale="92500"/>
          </a:bodyPr>
          <a:lstStyle/>
          <a:p>
            <a:pPr lvl="0"/>
            <a:r>
              <a:rPr lang="en-US" dirty="0">
                <a:solidFill>
                  <a:prstClr val="black"/>
                </a:solidFill>
                <a:latin typeface="Calibri" pitchFamily="34" charset="0"/>
              </a:rPr>
              <a:t>Our simulation results shows there is no significant difference between synchronize</a:t>
            </a:r>
            <a:r>
              <a:rPr lang="en-US" altLang="zh-CN" dirty="0">
                <a:solidFill>
                  <a:prstClr val="black"/>
                </a:solidFill>
                <a:latin typeface="Calibri" pitchFamily="34" charset="0"/>
              </a:rPr>
              <a:t>d</a:t>
            </a:r>
            <a:r>
              <a:rPr lang="en-US" dirty="0">
                <a:solidFill>
                  <a:prstClr val="black"/>
                </a:solidFill>
                <a:latin typeface="Calibri" pitchFamily="34" charset="0"/>
              </a:rPr>
              <a:t> and unsynchronized</a:t>
            </a:r>
            <a:r>
              <a:rPr lang="zh-CN" altLang="en-US" dirty="0">
                <a:solidFill>
                  <a:prstClr val="black"/>
                </a:solidFill>
                <a:latin typeface="Calibri" pitchFamily="34" charset="0"/>
              </a:rPr>
              <a:t> </a:t>
            </a:r>
            <a:r>
              <a:rPr lang="en-US" dirty="0">
                <a:solidFill>
                  <a:prstClr val="black"/>
                </a:solidFill>
                <a:latin typeface="Calibri" pitchFamily="34" charset="0"/>
              </a:rPr>
              <a:t>scenarios. </a:t>
            </a:r>
            <a:endParaRPr lang="en-US" dirty="0" smtClean="0">
              <a:solidFill>
                <a:prstClr val="black"/>
              </a:solidFill>
              <a:latin typeface="Calibri" pitchFamily="34" charset="0"/>
            </a:endParaRPr>
          </a:p>
          <a:p>
            <a:pPr lvl="0"/>
            <a:r>
              <a:rPr lang="en-US" dirty="0" smtClean="0">
                <a:solidFill>
                  <a:prstClr val="black"/>
                </a:solidFill>
                <a:latin typeface="Calibri" pitchFamily="34" charset="0"/>
              </a:rPr>
              <a:t>Though the unsynchronized scheme is a little better </a:t>
            </a:r>
          </a:p>
          <a:p>
            <a:pPr lvl="0"/>
            <a:r>
              <a:rPr lang="en-US" dirty="0" smtClean="0">
                <a:solidFill>
                  <a:prstClr val="black"/>
                </a:solidFill>
                <a:latin typeface="Calibri" pitchFamily="34" charset="0"/>
              </a:rPr>
              <a:t>This</a:t>
            </a:r>
            <a:r>
              <a:rPr lang="zh-CN" altLang="en-US" dirty="0" smtClean="0">
                <a:solidFill>
                  <a:prstClr val="black"/>
                </a:solidFill>
                <a:latin typeface="Calibri" pitchFamily="34" charset="0"/>
              </a:rPr>
              <a:t> </a:t>
            </a:r>
            <a:r>
              <a:rPr lang="en-US" altLang="zh-CN" dirty="0">
                <a:solidFill>
                  <a:prstClr val="black"/>
                </a:solidFill>
                <a:latin typeface="Calibri" pitchFamily="34" charset="0"/>
              </a:rPr>
              <a:t>result</a:t>
            </a:r>
            <a:r>
              <a:rPr lang="zh-CN" altLang="en-US" dirty="0">
                <a:solidFill>
                  <a:prstClr val="black"/>
                </a:solidFill>
                <a:latin typeface="Calibri" pitchFamily="34" charset="0"/>
              </a:rPr>
              <a:t> </a:t>
            </a:r>
            <a:r>
              <a:rPr lang="en-US" altLang="zh-CN" dirty="0">
                <a:solidFill>
                  <a:prstClr val="black"/>
                </a:solidFill>
                <a:latin typeface="Calibri" pitchFamily="34" charset="0"/>
              </a:rPr>
              <a:t>may</a:t>
            </a:r>
            <a:r>
              <a:rPr lang="zh-CN" altLang="en-US" dirty="0">
                <a:solidFill>
                  <a:prstClr val="black"/>
                </a:solidFill>
                <a:latin typeface="Calibri" pitchFamily="34" charset="0"/>
              </a:rPr>
              <a:t> </a:t>
            </a:r>
            <a:r>
              <a:rPr lang="en-US" altLang="zh-CN" dirty="0">
                <a:solidFill>
                  <a:prstClr val="black"/>
                </a:solidFill>
                <a:latin typeface="Calibri" pitchFamily="34" charset="0"/>
              </a:rPr>
              <a:t>be</a:t>
            </a:r>
            <a:r>
              <a:rPr lang="zh-CN" altLang="en-US" dirty="0">
                <a:solidFill>
                  <a:prstClr val="black"/>
                </a:solidFill>
                <a:latin typeface="Calibri" pitchFamily="34" charset="0"/>
              </a:rPr>
              <a:t> </a:t>
            </a:r>
            <a:r>
              <a:rPr lang="en-US" altLang="zh-CN" dirty="0">
                <a:solidFill>
                  <a:prstClr val="black"/>
                </a:solidFill>
                <a:latin typeface="Calibri" pitchFamily="34" charset="0"/>
              </a:rPr>
              <a:t>caused</a:t>
            </a:r>
            <a:r>
              <a:rPr lang="zh-CN" altLang="en-US" dirty="0">
                <a:solidFill>
                  <a:prstClr val="black"/>
                </a:solidFill>
                <a:latin typeface="Calibri" pitchFamily="34" charset="0"/>
              </a:rPr>
              <a:t> </a:t>
            </a:r>
            <a:r>
              <a:rPr lang="en-US" altLang="zh-CN" dirty="0">
                <a:solidFill>
                  <a:prstClr val="black"/>
                </a:solidFill>
                <a:latin typeface="Calibri" pitchFamily="34" charset="0"/>
              </a:rPr>
              <a:t>by</a:t>
            </a:r>
            <a:r>
              <a:rPr lang="zh-CN" altLang="en-US" dirty="0">
                <a:solidFill>
                  <a:prstClr val="black"/>
                </a:solidFill>
                <a:latin typeface="Calibri" pitchFamily="34" charset="0"/>
              </a:rPr>
              <a:t> </a:t>
            </a:r>
            <a:r>
              <a:rPr lang="en-US" altLang="zh-CN" dirty="0">
                <a:solidFill>
                  <a:prstClr val="black"/>
                </a:solidFill>
                <a:latin typeface="Calibri" pitchFamily="34" charset="0"/>
              </a:rPr>
              <a:t>the</a:t>
            </a:r>
            <a:r>
              <a:rPr lang="zh-CN" altLang="en-US" dirty="0">
                <a:solidFill>
                  <a:prstClr val="black"/>
                </a:solidFill>
                <a:latin typeface="Calibri" pitchFamily="34" charset="0"/>
              </a:rPr>
              <a:t> </a:t>
            </a:r>
            <a:r>
              <a:rPr lang="en-US" altLang="zh-CN" dirty="0">
                <a:solidFill>
                  <a:prstClr val="black"/>
                </a:solidFill>
                <a:latin typeface="Calibri" pitchFamily="34" charset="0"/>
              </a:rPr>
              <a:t>small</a:t>
            </a:r>
            <a:r>
              <a:rPr lang="zh-CN" altLang="en-US" dirty="0">
                <a:solidFill>
                  <a:prstClr val="black"/>
                </a:solidFill>
                <a:latin typeface="Calibri" pitchFamily="34" charset="0"/>
              </a:rPr>
              <a:t> </a:t>
            </a:r>
            <a:r>
              <a:rPr lang="en-US" altLang="zh-CN" dirty="0">
                <a:solidFill>
                  <a:prstClr val="black"/>
                </a:solidFill>
                <a:latin typeface="Calibri" pitchFamily="34" charset="0"/>
              </a:rPr>
              <a:t>size</a:t>
            </a:r>
            <a:r>
              <a:rPr lang="zh-CN" altLang="en-US" dirty="0">
                <a:solidFill>
                  <a:prstClr val="black"/>
                </a:solidFill>
                <a:latin typeface="Calibri" pitchFamily="34" charset="0"/>
              </a:rPr>
              <a:t> </a:t>
            </a:r>
            <a:r>
              <a:rPr lang="en-US" altLang="zh-CN" dirty="0">
                <a:solidFill>
                  <a:prstClr val="black"/>
                </a:solidFill>
                <a:latin typeface="Calibri" pitchFamily="34" charset="0"/>
              </a:rPr>
              <a:t>of</a:t>
            </a:r>
            <a:r>
              <a:rPr lang="zh-CN" altLang="en-US" dirty="0">
                <a:solidFill>
                  <a:prstClr val="black"/>
                </a:solidFill>
                <a:latin typeface="Calibri" pitchFamily="34" charset="0"/>
              </a:rPr>
              <a:t> </a:t>
            </a:r>
            <a:r>
              <a:rPr lang="en-US" altLang="zh-CN" dirty="0">
                <a:solidFill>
                  <a:prstClr val="black"/>
                </a:solidFill>
                <a:latin typeface="Calibri" pitchFamily="34" charset="0"/>
              </a:rPr>
              <a:t>our</a:t>
            </a:r>
            <a:r>
              <a:rPr lang="zh-CN" altLang="en-US" dirty="0">
                <a:solidFill>
                  <a:prstClr val="black"/>
                </a:solidFill>
                <a:latin typeface="Calibri" pitchFamily="34" charset="0"/>
              </a:rPr>
              <a:t> </a:t>
            </a:r>
            <a:r>
              <a:rPr lang="en-US" altLang="zh-CN" dirty="0">
                <a:solidFill>
                  <a:prstClr val="black"/>
                </a:solidFill>
                <a:latin typeface="Calibri" pitchFamily="34" charset="0"/>
              </a:rPr>
              <a:t>system.</a:t>
            </a:r>
            <a:r>
              <a:rPr lang="zh-CN" altLang="en-US" dirty="0">
                <a:solidFill>
                  <a:prstClr val="black"/>
                </a:solidFill>
                <a:latin typeface="Calibri" pitchFamily="34" charset="0"/>
              </a:rPr>
              <a:t> </a:t>
            </a:r>
            <a:r>
              <a:rPr lang="en-US" altLang="zh-CN" dirty="0">
                <a:solidFill>
                  <a:prstClr val="black"/>
                </a:solidFill>
                <a:latin typeface="Calibri" pitchFamily="34" charset="0"/>
              </a:rPr>
              <a:t>We</a:t>
            </a:r>
            <a:r>
              <a:rPr lang="zh-CN" altLang="en-US" dirty="0">
                <a:solidFill>
                  <a:prstClr val="black"/>
                </a:solidFill>
                <a:latin typeface="Calibri" pitchFamily="34" charset="0"/>
              </a:rPr>
              <a:t> </a:t>
            </a:r>
            <a:r>
              <a:rPr lang="en-US" altLang="zh-CN" dirty="0">
                <a:solidFill>
                  <a:prstClr val="black"/>
                </a:solidFill>
                <a:latin typeface="Calibri" pitchFamily="34" charset="0"/>
              </a:rPr>
              <a:t>only</a:t>
            </a:r>
            <a:r>
              <a:rPr lang="zh-CN" altLang="en-US" dirty="0">
                <a:solidFill>
                  <a:prstClr val="black"/>
                </a:solidFill>
                <a:latin typeface="Calibri" pitchFamily="34" charset="0"/>
              </a:rPr>
              <a:t> </a:t>
            </a:r>
            <a:r>
              <a:rPr lang="en-US" altLang="zh-CN" dirty="0">
                <a:solidFill>
                  <a:prstClr val="black"/>
                </a:solidFill>
                <a:latin typeface="Calibri" pitchFamily="34" charset="0"/>
              </a:rPr>
              <a:t>have</a:t>
            </a:r>
            <a:r>
              <a:rPr lang="zh-CN" altLang="en-US" dirty="0">
                <a:solidFill>
                  <a:prstClr val="black"/>
                </a:solidFill>
                <a:latin typeface="Calibri" pitchFamily="34" charset="0"/>
              </a:rPr>
              <a:t> </a:t>
            </a:r>
            <a:r>
              <a:rPr lang="en-US" altLang="zh-CN" dirty="0">
                <a:solidFill>
                  <a:prstClr val="black"/>
                </a:solidFill>
                <a:latin typeface="Calibri" pitchFamily="34" charset="0"/>
              </a:rPr>
              <a:t>three</a:t>
            </a:r>
            <a:r>
              <a:rPr lang="zh-CN" altLang="en-US" dirty="0">
                <a:solidFill>
                  <a:prstClr val="black"/>
                </a:solidFill>
                <a:latin typeface="Calibri" pitchFamily="34" charset="0"/>
              </a:rPr>
              <a:t> </a:t>
            </a:r>
            <a:r>
              <a:rPr lang="en-US" altLang="zh-CN" dirty="0">
                <a:solidFill>
                  <a:prstClr val="black"/>
                </a:solidFill>
                <a:latin typeface="Calibri" pitchFamily="34" charset="0"/>
              </a:rPr>
              <a:t>intersection</a:t>
            </a:r>
            <a:r>
              <a:rPr lang="zh-CN" altLang="en-US" dirty="0">
                <a:solidFill>
                  <a:prstClr val="black"/>
                </a:solidFill>
                <a:latin typeface="Calibri" pitchFamily="34" charset="0"/>
              </a:rPr>
              <a:t> </a:t>
            </a:r>
            <a:r>
              <a:rPr lang="en-US" altLang="zh-CN" dirty="0">
                <a:solidFill>
                  <a:prstClr val="black"/>
                </a:solidFill>
                <a:latin typeface="Calibri" pitchFamily="34" charset="0"/>
              </a:rPr>
              <a:t>here</a:t>
            </a:r>
            <a:r>
              <a:rPr lang="zh-CN" altLang="en-US" dirty="0">
                <a:solidFill>
                  <a:prstClr val="black"/>
                </a:solidFill>
                <a:latin typeface="Calibri" pitchFamily="34" charset="0"/>
              </a:rPr>
              <a:t> </a:t>
            </a:r>
            <a:r>
              <a:rPr lang="en-US" altLang="zh-CN" dirty="0">
                <a:solidFill>
                  <a:prstClr val="black"/>
                </a:solidFill>
                <a:latin typeface="Calibri" pitchFamily="34" charset="0"/>
              </a:rPr>
              <a:t>and</a:t>
            </a:r>
            <a:r>
              <a:rPr lang="zh-CN" altLang="en-US" dirty="0">
                <a:solidFill>
                  <a:prstClr val="black"/>
                </a:solidFill>
                <a:latin typeface="Calibri" pitchFamily="34" charset="0"/>
              </a:rPr>
              <a:t> </a:t>
            </a:r>
            <a:r>
              <a:rPr lang="en-US" altLang="zh-CN" dirty="0">
                <a:solidFill>
                  <a:prstClr val="black"/>
                </a:solidFill>
                <a:latin typeface="Calibri" pitchFamily="34" charset="0"/>
              </a:rPr>
              <a:t>number</a:t>
            </a:r>
            <a:r>
              <a:rPr lang="zh-CN" altLang="en-US" dirty="0">
                <a:solidFill>
                  <a:prstClr val="black"/>
                </a:solidFill>
                <a:latin typeface="Calibri" pitchFamily="34" charset="0"/>
              </a:rPr>
              <a:t> </a:t>
            </a:r>
            <a:r>
              <a:rPr lang="en-US" altLang="zh-CN" dirty="0">
                <a:solidFill>
                  <a:prstClr val="black"/>
                </a:solidFill>
                <a:latin typeface="Calibri" pitchFamily="34" charset="0"/>
              </a:rPr>
              <a:t>of</a:t>
            </a:r>
            <a:r>
              <a:rPr lang="zh-CN" altLang="en-US" dirty="0">
                <a:solidFill>
                  <a:prstClr val="black"/>
                </a:solidFill>
                <a:latin typeface="Calibri" pitchFamily="34" charset="0"/>
              </a:rPr>
              <a:t> </a:t>
            </a:r>
            <a:r>
              <a:rPr lang="en-US" altLang="zh-CN" dirty="0">
                <a:solidFill>
                  <a:prstClr val="black"/>
                </a:solidFill>
                <a:latin typeface="Calibri" pitchFamily="34" charset="0"/>
              </a:rPr>
              <a:t>vehicle</a:t>
            </a:r>
            <a:r>
              <a:rPr lang="zh-CN" altLang="en-US" dirty="0">
                <a:solidFill>
                  <a:prstClr val="black"/>
                </a:solidFill>
                <a:latin typeface="Calibri" pitchFamily="34" charset="0"/>
              </a:rPr>
              <a:t> </a:t>
            </a:r>
            <a:r>
              <a:rPr lang="en-US" altLang="zh-CN" dirty="0">
                <a:solidFill>
                  <a:prstClr val="black"/>
                </a:solidFill>
                <a:latin typeface="Calibri" pitchFamily="34" charset="0"/>
              </a:rPr>
              <a:t>coming</a:t>
            </a:r>
            <a:r>
              <a:rPr lang="zh-CN" altLang="en-US" dirty="0">
                <a:solidFill>
                  <a:prstClr val="black"/>
                </a:solidFill>
                <a:latin typeface="Calibri" pitchFamily="34" charset="0"/>
              </a:rPr>
              <a:t> </a:t>
            </a:r>
            <a:r>
              <a:rPr lang="en-US" altLang="zh-CN" dirty="0">
                <a:solidFill>
                  <a:prstClr val="black"/>
                </a:solidFill>
                <a:latin typeface="Calibri" pitchFamily="34" charset="0"/>
              </a:rPr>
              <a:t>into</a:t>
            </a:r>
            <a:r>
              <a:rPr lang="zh-CN" altLang="en-US" dirty="0">
                <a:solidFill>
                  <a:prstClr val="black"/>
                </a:solidFill>
                <a:latin typeface="Calibri" pitchFamily="34" charset="0"/>
              </a:rPr>
              <a:t> </a:t>
            </a:r>
            <a:r>
              <a:rPr lang="en-US" altLang="zh-CN" dirty="0">
                <a:solidFill>
                  <a:prstClr val="black"/>
                </a:solidFill>
                <a:latin typeface="Calibri" pitchFamily="34" charset="0"/>
              </a:rPr>
              <a:t>the</a:t>
            </a:r>
            <a:r>
              <a:rPr lang="zh-CN" altLang="en-US" dirty="0">
                <a:solidFill>
                  <a:prstClr val="black"/>
                </a:solidFill>
                <a:latin typeface="Calibri" pitchFamily="34" charset="0"/>
              </a:rPr>
              <a:t> </a:t>
            </a:r>
            <a:r>
              <a:rPr lang="en-US" altLang="zh-CN" dirty="0">
                <a:solidFill>
                  <a:prstClr val="black"/>
                </a:solidFill>
                <a:latin typeface="Calibri" pitchFamily="34" charset="0"/>
              </a:rPr>
              <a:t>system</a:t>
            </a:r>
            <a:r>
              <a:rPr lang="zh-CN" altLang="en-US" dirty="0">
                <a:solidFill>
                  <a:prstClr val="black"/>
                </a:solidFill>
                <a:latin typeface="Calibri" pitchFamily="34" charset="0"/>
              </a:rPr>
              <a:t> </a:t>
            </a:r>
            <a:r>
              <a:rPr lang="en-US" altLang="zh-CN" dirty="0">
                <a:solidFill>
                  <a:prstClr val="black"/>
                </a:solidFill>
                <a:latin typeface="Calibri" pitchFamily="34" charset="0"/>
              </a:rPr>
              <a:t>during</a:t>
            </a:r>
            <a:r>
              <a:rPr lang="zh-CN" altLang="en-US" dirty="0">
                <a:solidFill>
                  <a:prstClr val="black"/>
                </a:solidFill>
                <a:latin typeface="Calibri" pitchFamily="34" charset="0"/>
              </a:rPr>
              <a:t> </a:t>
            </a:r>
            <a:r>
              <a:rPr lang="en-US" altLang="zh-CN" dirty="0">
                <a:solidFill>
                  <a:prstClr val="black"/>
                </a:solidFill>
                <a:latin typeface="Calibri" pitchFamily="34" charset="0"/>
              </a:rPr>
              <a:t>the</a:t>
            </a:r>
            <a:r>
              <a:rPr lang="zh-CN" altLang="en-US" dirty="0">
                <a:solidFill>
                  <a:prstClr val="black"/>
                </a:solidFill>
                <a:latin typeface="Calibri" pitchFamily="34" charset="0"/>
              </a:rPr>
              <a:t> </a:t>
            </a:r>
            <a:r>
              <a:rPr lang="en-US" altLang="zh-CN" dirty="0">
                <a:solidFill>
                  <a:prstClr val="black"/>
                </a:solidFill>
                <a:latin typeface="Calibri" pitchFamily="34" charset="0"/>
              </a:rPr>
              <a:t>simulation</a:t>
            </a:r>
            <a:r>
              <a:rPr lang="zh-CN" altLang="en-US" dirty="0">
                <a:solidFill>
                  <a:prstClr val="black"/>
                </a:solidFill>
                <a:latin typeface="Calibri" pitchFamily="34" charset="0"/>
              </a:rPr>
              <a:t> </a:t>
            </a:r>
            <a:r>
              <a:rPr lang="en-US" altLang="zh-CN" dirty="0">
                <a:solidFill>
                  <a:prstClr val="black"/>
                </a:solidFill>
                <a:latin typeface="Calibri" pitchFamily="34" charset="0"/>
              </a:rPr>
              <a:t>time</a:t>
            </a:r>
            <a:r>
              <a:rPr lang="zh-CN" altLang="en-US" dirty="0">
                <a:solidFill>
                  <a:prstClr val="black"/>
                </a:solidFill>
                <a:latin typeface="Calibri" pitchFamily="34" charset="0"/>
              </a:rPr>
              <a:t> </a:t>
            </a:r>
            <a:r>
              <a:rPr lang="en-US" altLang="zh-CN" dirty="0">
                <a:solidFill>
                  <a:prstClr val="black"/>
                </a:solidFill>
                <a:latin typeface="Calibri" pitchFamily="34" charset="0"/>
              </a:rPr>
              <a:t>is</a:t>
            </a:r>
            <a:r>
              <a:rPr lang="zh-CN" altLang="en-US" dirty="0">
                <a:solidFill>
                  <a:prstClr val="black"/>
                </a:solidFill>
                <a:latin typeface="Calibri" pitchFamily="34" charset="0"/>
              </a:rPr>
              <a:t> </a:t>
            </a:r>
            <a:r>
              <a:rPr lang="en-US" altLang="zh-CN" dirty="0">
                <a:solidFill>
                  <a:prstClr val="black"/>
                </a:solidFill>
                <a:latin typeface="Calibri" pitchFamily="34" charset="0"/>
              </a:rPr>
              <a:t>also</a:t>
            </a:r>
            <a:r>
              <a:rPr lang="zh-CN" altLang="en-US" dirty="0">
                <a:solidFill>
                  <a:prstClr val="black"/>
                </a:solidFill>
                <a:latin typeface="Calibri" pitchFamily="34" charset="0"/>
              </a:rPr>
              <a:t> </a:t>
            </a:r>
            <a:r>
              <a:rPr lang="en-US" altLang="zh-CN" dirty="0">
                <a:solidFill>
                  <a:prstClr val="black"/>
                </a:solidFill>
                <a:latin typeface="Calibri" pitchFamily="34" charset="0"/>
              </a:rPr>
              <a:t>not</a:t>
            </a:r>
            <a:r>
              <a:rPr lang="zh-CN" altLang="en-US" dirty="0">
                <a:solidFill>
                  <a:prstClr val="black"/>
                </a:solidFill>
                <a:latin typeface="Calibri" pitchFamily="34" charset="0"/>
              </a:rPr>
              <a:t> </a:t>
            </a:r>
            <a:r>
              <a:rPr lang="en-US" altLang="zh-CN" dirty="0">
                <a:solidFill>
                  <a:prstClr val="black"/>
                </a:solidFill>
                <a:latin typeface="Calibri" pitchFamily="34" charset="0"/>
              </a:rPr>
              <a:t>huge.</a:t>
            </a:r>
            <a:r>
              <a:rPr lang="zh-CN" altLang="en-US" dirty="0">
                <a:solidFill>
                  <a:prstClr val="black"/>
                </a:solidFill>
                <a:latin typeface="Calibri" pitchFamily="34" charset="0"/>
              </a:rPr>
              <a:t> </a:t>
            </a:r>
            <a:endParaRPr lang="en-US" dirty="0">
              <a:solidFill>
                <a:prstClr val="black"/>
              </a:solidFill>
              <a:latin typeface="Calibri" pitchFamily="34" charset="0"/>
            </a:endParaRPr>
          </a:p>
          <a:p>
            <a:endParaRPr lang="en-US" dirty="0"/>
          </a:p>
        </p:txBody>
      </p:sp>
    </p:spTree>
    <p:extLst>
      <p:ext uri="{BB962C8B-B14F-4D97-AF65-F5344CB8AC3E}">
        <p14:creationId xmlns:p14="http://schemas.microsoft.com/office/powerpoint/2010/main" val="1072963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TotalTime>
  <Words>453</Words>
  <Application>Microsoft Macintosh PowerPoint</Application>
  <PresentationFormat>On-screen Show (4:3)</PresentationFormat>
  <Paragraphs>45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Peachtree Street Traffic Simulation </vt:lpstr>
      <vt:lpstr>Abstract</vt:lpstr>
      <vt:lpstr>INTRODUCTION </vt:lpstr>
      <vt:lpstr>ASSUMPTION &amp; SIMPLIFICARION </vt:lpstr>
      <vt:lpstr>Synchronization schemes</vt:lpstr>
      <vt:lpstr>SIMULATION MODEL </vt:lpstr>
      <vt:lpstr>Average times for different runs</vt:lpstr>
      <vt:lpstr>Comparison of sync vs unsync</vt:lpstr>
      <vt:lpstr>RESULT &amp; DISCUSSION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Peachtree Street Traffic Simulation </dc:title>
  <dc:creator>Zongwan Cao</dc:creator>
  <cp:lastModifiedBy>Zongwan Cao</cp:lastModifiedBy>
  <cp:revision>3</cp:revision>
  <dcterms:created xsi:type="dcterms:W3CDTF">2015-02-20T14:56:59Z</dcterms:created>
  <dcterms:modified xsi:type="dcterms:W3CDTF">2015-02-20T15:23:05Z</dcterms:modified>
</cp:coreProperties>
</file>