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C4"/>
    <a:srgbClr val="0066FF"/>
    <a:srgbClr val="6699FF"/>
    <a:srgbClr val="3399FF"/>
    <a:srgbClr val="C0C0C0"/>
    <a:srgbClr val="003A74"/>
    <a:srgbClr val="FFFF99"/>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727" autoAdjust="0"/>
    <p:restoredTop sz="94670" autoAdjust="0"/>
  </p:normalViewPr>
  <p:slideViewPr>
    <p:cSldViewPr>
      <p:cViewPr>
        <p:scale>
          <a:sx n="59" d="100"/>
          <a:sy n="59" d="100"/>
        </p:scale>
        <p:origin x="256" y="4160"/>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33467040" y="0"/>
            <a:ext cx="713232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0947769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54848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5484813" y="0"/>
            <a:ext cx="27422475"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5484813" y="3656013"/>
            <a:ext cx="27422475"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5484813"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32907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1040" name="Picture 16" descr="PosterTemplateCopyrigh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04888" y="214884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5495925" y="381000"/>
            <a:ext cx="274224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b="1" dirty="0">
                <a:solidFill>
                  <a:schemeClr val="bg1"/>
                </a:solidFill>
                <a:latin typeface="Calibri" pitchFamily="34" charset="0"/>
              </a:rPr>
              <a:t>Peachtree </a:t>
            </a:r>
            <a:r>
              <a:rPr lang="en-US" sz="8000" b="1" dirty="0" smtClean="0">
                <a:solidFill>
                  <a:schemeClr val="bg1"/>
                </a:solidFill>
                <a:latin typeface="Calibri" pitchFamily="34" charset="0"/>
              </a:rPr>
              <a:t>Street </a:t>
            </a:r>
            <a:r>
              <a:rPr lang="en-US" sz="8000" b="1" dirty="0">
                <a:solidFill>
                  <a:schemeClr val="bg1"/>
                </a:solidFill>
                <a:latin typeface="Calibri" pitchFamily="34" charset="0"/>
              </a:rPr>
              <a:t>Traffic Simulation</a:t>
            </a:r>
          </a:p>
        </p:txBody>
      </p:sp>
      <p:sp>
        <p:nvSpPr>
          <p:cNvPr id="2171" name="Text Box 123"/>
          <p:cNvSpPr txBox="1">
            <a:spLocks noChangeArrowheads="1"/>
          </p:cNvSpPr>
          <p:nvPr/>
        </p:nvSpPr>
        <p:spPr bwMode="auto">
          <a:xfrm>
            <a:off x="5484813" y="1981200"/>
            <a:ext cx="27422475"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solidFill>
                  <a:schemeClr val="bg1"/>
                </a:solidFill>
                <a:latin typeface="Calibri" pitchFamily="34" charset="0"/>
              </a:rPr>
              <a:t>Rahul </a:t>
            </a:r>
            <a:r>
              <a:rPr lang="en-US" sz="4000" dirty="0" err="1">
                <a:solidFill>
                  <a:schemeClr val="bg1"/>
                </a:solidFill>
                <a:latin typeface="Calibri" pitchFamily="34" charset="0"/>
              </a:rPr>
              <a:t>Nihalani</a:t>
            </a:r>
            <a:r>
              <a:rPr lang="en-US" sz="4000" dirty="0">
                <a:solidFill>
                  <a:schemeClr val="bg1"/>
                </a:solidFill>
                <a:latin typeface="Calibri" pitchFamily="34" charset="0"/>
              </a:rPr>
              <a:t>, Yaohong Xi, </a:t>
            </a:r>
            <a:r>
              <a:rPr lang="en-US" sz="4000" dirty="0" err="1">
                <a:solidFill>
                  <a:schemeClr val="bg1"/>
                </a:solidFill>
                <a:latin typeface="Calibri" pitchFamily="34" charset="0"/>
              </a:rPr>
              <a:t>Zangwan</a:t>
            </a:r>
            <a:r>
              <a:rPr lang="en-US" sz="4000" dirty="0">
                <a:solidFill>
                  <a:schemeClr val="bg1"/>
                </a:solidFill>
                <a:latin typeface="Calibri" pitchFamily="34" charset="0"/>
              </a:rPr>
              <a:t> Cao</a:t>
            </a:r>
          </a:p>
          <a:p>
            <a:pPr algn="ctr"/>
            <a:r>
              <a:rPr lang="en-US" sz="4000" dirty="0">
                <a:solidFill>
                  <a:schemeClr val="bg1"/>
                </a:solidFill>
                <a:latin typeface="Calibri" pitchFamily="34" charset="0"/>
              </a:rPr>
              <a:t>College of Computing, Georgia Institute of Technology</a:t>
            </a:r>
          </a:p>
        </p:txBody>
      </p:sp>
      <p:sp>
        <p:nvSpPr>
          <p:cNvPr id="2178" name="Text Box 130"/>
          <p:cNvSpPr txBox="1">
            <a:spLocks noChangeArrowheads="1"/>
          </p:cNvSpPr>
          <p:nvPr/>
        </p:nvSpPr>
        <p:spPr bwMode="auto">
          <a:xfrm>
            <a:off x="6170613" y="365601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4267200" y="19735800"/>
            <a:ext cx="45719"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endParaRPr lang="en-US" sz="4000" b="1" dirty="0">
              <a:latin typeface="Calibri" pitchFamily="34" charset="0"/>
            </a:endParaRPr>
          </a:p>
        </p:txBody>
      </p:sp>
      <p:sp>
        <p:nvSpPr>
          <p:cNvPr id="2181" name="Text Box 133"/>
          <p:cNvSpPr txBox="1">
            <a:spLocks noChangeArrowheads="1"/>
          </p:cNvSpPr>
          <p:nvPr/>
        </p:nvSpPr>
        <p:spPr bwMode="auto">
          <a:xfrm>
            <a:off x="24003000" y="162306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24079200" y="112776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Calibri" pitchFamily="34" charset="0"/>
              </a:rPr>
              <a:t>RESULT &amp; DISCUSSION</a:t>
            </a:r>
            <a:endParaRPr lang="en-US" sz="4000" b="1" dirty="0">
              <a:latin typeface="Calibri" pitchFamily="34" charset="0"/>
            </a:endParaRPr>
          </a:p>
        </p:txBody>
      </p:sp>
      <p:sp>
        <p:nvSpPr>
          <p:cNvPr id="2183" name="Text Box 135"/>
          <p:cNvSpPr txBox="1">
            <a:spLocks noChangeArrowheads="1"/>
          </p:cNvSpPr>
          <p:nvPr/>
        </p:nvSpPr>
        <p:spPr bwMode="auto">
          <a:xfrm>
            <a:off x="24079200" y="3733800"/>
            <a:ext cx="8228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altLang="zh-CN" sz="4000" b="1" dirty="0" smtClean="0">
                <a:latin typeface="Calibri" pitchFamily="34" charset="0"/>
              </a:rPr>
              <a:t>SIMULATION MODEL</a:t>
            </a:r>
            <a:endParaRPr lang="en-US" sz="4000" b="1" dirty="0">
              <a:latin typeface="Calibri" pitchFamily="34" charset="0"/>
            </a:endParaRPr>
          </a:p>
        </p:txBody>
      </p:sp>
      <p:sp>
        <p:nvSpPr>
          <p:cNvPr id="2228" name="Text Box 180"/>
          <p:cNvSpPr txBox="1">
            <a:spLocks noChangeArrowheads="1"/>
          </p:cNvSpPr>
          <p:nvPr/>
        </p:nvSpPr>
        <p:spPr bwMode="auto">
          <a:xfrm>
            <a:off x="1524000" y="20802600"/>
            <a:ext cx="23975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bg1">
                    <a:lumMod val="95000"/>
                  </a:schemeClr>
                </a:solidFill>
                <a:latin typeface="Calibri" pitchFamily="34" charset="0"/>
              </a:rPr>
              <a:t>Figure 1. </a:t>
            </a:r>
            <a:r>
              <a:rPr lang="en-US" sz="2000" b="1" dirty="0" smtClean="0">
                <a:solidFill>
                  <a:schemeClr val="bg1">
                    <a:lumMod val="95000"/>
                  </a:schemeClr>
                </a:solidFill>
                <a:latin typeface="Calibri" pitchFamily="34" charset="0"/>
              </a:rPr>
              <a:t>Model Map</a:t>
            </a:r>
            <a:endParaRPr lang="en-US" sz="2000" dirty="0">
              <a:solidFill>
                <a:schemeClr val="bg1">
                  <a:lumMod val="95000"/>
                </a:schemeClr>
              </a:solidFill>
              <a:latin typeface="Calibri" pitchFamily="34" charset="0"/>
            </a:endParaRPr>
          </a:p>
        </p:txBody>
      </p:sp>
      <p:sp>
        <p:nvSpPr>
          <p:cNvPr id="2229" name="Text Box 181"/>
          <p:cNvSpPr txBox="1">
            <a:spLocks noChangeArrowheads="1"/>
          </p:cNvSpPr>
          <p:nvPr/>
        </p:nvSpPr>
        <p:spPr bwMode="auto">
          <a:xfrm>
            <a:off x="14782800" y="21336000"/>
            <a:ext cx="62901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smtClean="0">
                <a:solidFill>
                  <a:schemeClr val="accent1">
                    <a:lumMod val="50000"/>
                  </a:schemeClr>
                </a:solidFill>
                <a:latin typeface="Calibri" pitchFamily="34" charset="0"/>
              </a:rPr>
              <a:t>Char 2.</a:t>
            </a:r>
            <a:r>
              <a:rPr lang="en-US" sz="2000" dirty="0" smtClean="0">
                <a:solidFill>
                  <a:schemeClr val="accent1">
                    <a:lumMod val="50000"/>
                  </a:schemeClr>
                </a:solidFill>
                <a:latin typeface="Calibri" pitchFamily="34" charset="0"/>
              </a:rPr>
              <a:t>Tthe </a:t>
            </a:r>
            <a:r>
              <a:rPr lang="en-US" sz="2000" dirty="0">
                <a:solidFill>
                  <a:schemeClr val="accent1">
                    <a:lumMod val="50000"/>
                  </a:schemeClr>
                </a:solidFill>
                <a:latin typeface="Calibri" pitchFamily="34" charset="0"/>
              </a:rPr>
              <a:t>number of cars falling into the timing </a:t>
            </a:r>
            <a:r>
              <a:rPr lang="en-US" sz="2000" dirty="0" err="1">
                <a:solidFill>
                  <a:schemeClr val="accent1">
                    <a:lumMod val="50000"/>
                  </a:schemeClr>
                </a:solidFill>
                <a:latin typeface="Calibri" pitchFamily="34" charset="0"/>
              </a:rPr>
              <a:t>catagory</a:t>
            </a:r>
            <a:r>
              <a:rPr lang="en-US" sz="2000" dirty="0">
                <a:solidFill>
                  <a:schemeClr val="accent1">
                    <a:lumMod val="50000"/>
                  </a:schemeClr>
                </a:solidFill>
                <a:latin typeface="Calibri" pitchFamily="34" charset="0"/>
              </a:rPr>
              <a:t> </a:t>
            </a:r>
          </a:p>
        </p:txBody>
      </p:sp>
      <p:sp>
        <p:nvSpPr>
          <p:cNvPr id="2230" name="Text Box 182"/>
          <p:cNvSpPr txBox="1">
            <a:spLocks noChangeArrowheads="1"/>
          </p:cNvSpPr>
          <p:nvPr/>
        </p:nvSpPr>
        <p:spPr bwMode="auto">
          <a:xfrm>
            <a:off x="457200" y="3657600"/>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smtClean="0">
                <a:solidFill>
                  <a:schemeClr val="bg1"/>
                </a:solidFill>
                <a:latin typeface="Calibri" pitchFamily="34" charset="0"/>
              </a:rPr>
              <a:t>ABSTRACT</a:t>
            </a:r>
            <a:endParaRPr lang="en-US" sz="4000" dirty="0">
              <a:solidFill>
                <a:schemeClr val="bg1"/>
              </a:solidFill>
              <a:latin typeface="Calibri" pitchFamily="34" charset="0"/>
            </a:endParaRPr>
          </a:p>
        </p:txBody>
      </p:sp>
      <p:sp>
        <p:nvSpPr>
          <p:cNvPr id="2231" name="Text Box 183"/>
          <p:cNvSpPr txBox="1">
            <a:spLocks noChangeArrowheads="1"/>
          </p:cNvSpPr>
          <p:nvPr/>
        </p:nvSpPr>
        <p:spPr bwMode="auto">
          <a:xfrm>
            <a:off x="609600" y="18059400"/>
            <a:ext cx="45719"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endParaRPr lang="en-US" sz="4000" dirty="0">
              <a:solidFill>
                <a:schemeClr val="bg1"/>
              </a:solidFill>
              <a:latin typeface="Calibri" pitchFamily="34" charset="0"/>
            </a:endParaRPr>
          </a:p>
        </p:txBody>
      </p:sp>
      <p:sp>
        <p:nvSpPr>
          <p:cNvPr id="2237" name="Text Box 189"/>
          <p:cNvSpPr txBox="1">
            <a:spLocks noChangeArrowheads="1"/>
          </p:cNvSpPr>
          <p:nvPr/>
        </p:nvSpPr>
        <p:spPr bwMode="auto">
          <a:xfrm>
            <a:off x="457200" y="4572000"/>
            <a:ext cx="4648200" cy="10187406"/>
          </a:xfrm>
          <a:prstGeom prst="rect">
            <a:avLst/>
          </a:prstGeom>
          <a:solidFill>
            <a:schemeClr val="accent1">
              <a:lumMod val="75000"/>
            </a:schemeClr>
          </a:solidFill>
          <a:ln>
            <a:noFill/>
          </a:ln>
          <a:effectLst/>
        </p:spPr>
        <p:txBody>
          <a:bodyPr wrap="square" lIns="182880" tIns="182880" rIns="182880" bIns="182880">
            <a:spAutoFit/>
          </a:bodyPr>
          <a:lstStyle/>
          <a:p>
            <a:pPr lvl="0" defTabSz="4023067" fontAlgn="auto">
              <a:spcBef>
                <a:spcPts val="0"/>
              </a:spcBef>
              <a:spcAft>
                <a:spcPts val="0"/>
              </a:spcAft>
            </a:pPr>
            <a:r>
              <a:rPr lang="en-US" dirty="0">
                <a:solidFill>
                  <a:schemeClr val="bg1"/>
                </a:solidFill>
                <a:latin typeface="Calibri" pitchFamily="34" charset="0"/>
              </a:rPr>
              <a:t>The goal of this simulation </a:t>
            </a:r>
            <a:r>
              <a:rPr lang="en-US" dirty="0" smtClean="0">
                <a:solidFill>
                  <a:schemeClr val="bg1"/>
                </a:solidFill>
                <a:latin typeface="Calibri" pitchFamily="34" charset="0"/>
              </a:rPr>
              <a:t>project </a:t>
            </a:r>
            <a:r>
              <a:rPr lang="en-US" dirty="0">
                <a:solidFill>
                  <a:schemeClr val="bg1"/>
                </a:solidFill>
                <a:latin typeface="Calibri" pitchFamily="34" charset="0"/>
              </a:rPr>
              <a:t>is to compare the average travel time for vehicles to traverse a </a:t>
            </a:r>
            <a:r>
              <a:rPr lang="en-US" dirty="0" smtClean="0">
                <a:solidFill>
                  <a:schemeClr val="bg1"/>
                </a:solidFill>
                <a:latin typeface="Calibri" pitchFamily="34" charset="0"/>
              </a:rPr>
              <a:t>section of </a:t>
            </a:r>
            <a:r>
              <a:rPr lang="en-US" dirty="0">
                <a:solidFill>
                  <a:schemeClr val="bg1"/>
                </a:solidFill>
                <a:latin typeface="Calibri" pitchFamily="34" charset="0"/>
              </a:rPr>
              <a:t>Peachtree Street in midtown Atlanta when using synchronized </a:t>
            </a:r>
            <a:r>
              <a:rPr lang="en-US" dirty="0" smtClean="0">
                <a:solidFill>
                  <a:schemeClr val="bg1"/>
                </a:solidFill>
                <a:latin typeface="Calibri" pitchFamily="34" charset="0"/>
              </a:rPr>
              <a:t>and </a:t>
            </a:r>
            <a:r>
              <a:rPr lang="en-US" dirty="0">
                <a:solidFill>
                  <a:schemeClr val="bg1"/>
                </a:solidFill>
                <a:latin typeface="Calibri" pitchFamily="34" charset="0"/>
              </a:rPr>
              <a:t>to unsynchronized traffic signals. In both scenarios, </a:t>
            </a:r>
            <a:r>
              <a:rPr lang="en-US" dirty="0" smtClean="0">
                <a:solidFill>
                  <a:schemeClr val="bg1"/>
                </a:solidFill>
                <a:latin typeface="Calibri" pitchFamily="34" charset="0"/>
              </a:rPr>
              <a:t>each individual </a:t>
            </a:r>
            <a:r>
              <a:rPr lang="en-US" dirty="0">
                <a:solidFill>
                  <a:schemeClr val="bg1"/>
                </a:solidFill>
                <a:latin typeface="Calibri" pitchFamily="34" charset="0"/>
              </a:rPr>
              <a:t>traffic signal will utilize a common timing </a:t>
            </a:r>
            <a:r>
              <a:rPr lang="en-US" dirty="0" smtClean="0">
                <a:solidFill>
                  <a:schemeClr val="bg1"/>
                </a:solidFill>
                <a:latin typeface="Calibri" pitchFamily="34" charset="0"/>
              </a:rPr>
              <a:t>pattern, that means the </a:t>
            </a:r>
            <a:r>
              <a:rPr lang="en-US" dirty="0">
                <a:solidFill>
                  <a:schemeClr val="bg1"/>
                </a:solidFill>
                <a:latin typeface="Calibri" pitchFamily="34" charset="0"/>
              </a:rPr>
              <a:t>light remains red for R seconds</a:t>
            </a:r>
            <a:r>
              <a:rPr lang="en-US" dirty="0" smtClean="0">
                <a:solidFill>
                  <a:schemeClr val="bg1"/>
                </a:solidFill>
                <a:latin typeface="Calibri" pitchFamily="34" charset="0"/>
              </a:rPr>
              <a:t>, left turn green </a:t>
            </a:r>
            <a:r>
              <a:rPr lang="en-US" dirty="0">
                <a:solidFill>
                  <a:schemeClr val="bg1"/>
                </a:solidFill>
                <a:latin typeface="Calibri" pitchFamily="34" charset="0"/>
              </a:rPr>
              <a:t>for </a:t>
            </a:r>
            <a:r>
              <a:rPr lang="en-US" dirty="0" smtClean="0">
                <a:solidFill>
                  <a:schemeClr val="bg1"/>
                </a:solidFill>
                <a:latin typeface="Calibri" pitchFamily="34" charset="0"/>
              </a:rPr>
              <a:t>L </a:t>
            </a:r>
            <a:r>
              <a:rPr lang="en-US" dirty="0">
                <a:solidFill>
                  <a:schemeClr val="bg1"/>
                </a:solidFill>
                <a:latin typeface="Calibri" pitchFamily="34" charset="0"/>
              </a:rPr>
              <a:t>seconds, and green for G seconds, and </a:t>
            </a:r>
            <a:r>
              <a:rPr lang="en-US" dirty="0" smtClean="0">
                <a:solidFill>
                  <a:schemeClr val="bg1"/>
                </a:solidFill>
                <a:latin typeface="Calibri" pitchFamily="34" charset="0"/>
              </a:rPr>
              <a:t>repeats. </a:t>
            </a:r>
            <a:r>
              <a:rPr lang="en-US" dirty="0">
                <a:solidFill>
                  <a:schemeClr val="bg1"/>
                </a:solidFill>
                <a:latin typeface="Calibri" pitchFamily="34" charset="0"/>
              </a:rPr>
              <a:t>In one case each of the lights operates independent of the </a:t>
            </a:r>
            <a:r>
              <a:rPr lang="en-US" dirty="0" smtClean="0">
                <a:solidFill>
                  <a:schemeClr val="bg1"/>
                </a:solidFill>
                <a:latin typeface="Calibri" pitchFamily="34" charset="0"/>
              </a:rPr>
              <a:t>others, the initial condition was set randomly. </a:t>
            </a:r>
            <a:r>
              <a:rPr lang="en-US" dirty="0">
                <a:solidFill>
                  <a:schemeClr val="bg1"/>
                </a:solidFill>
                <a:latin typeface="Calibri" pitchFamily="34" charset="0"/>
              </a:rPr>
              <a:t>In the second case, we </a:t>
            </a:r>
            <a:r>
              <a:rPr lang="en-US" dirty="0" smtClean="0">
                <a:solidFill>
                  <a:schemeClr val="bg1"/>
                </a:solidFill>
                <a:latin typeface="Calibri" pitchFamily="34" charset="0"/>
              </a:rPr>
              <a:t>define different </a:t>
            </a:r>
            <a:r>
              <a:rPr lang="en-US" dirty="0">
                <a:solidFill>
                  <a:schemeClr val="bg1"/>
                </a:solidFill>
                <a:latin typeface="Calibri" pitchFamily="34" charset="0"/>
              </a:rPr>
              <a:t>strategies so the lights are synchronized with each other to improve traffic flow (but use the same R</a:t>
            </a:r>
            <a:r>
              <a:rPr lang="en-US" dirty="0" smtClean="0">
                <a:solidFill>
                  <a:schemeClr val="bg1"/>
                </a:solidFill>
                <a:latin typeface="Calibri" pitchFamily="34" charset="0"/>
              </a:rPr>
              <a:t>-L-</a:t>
            </a:r>
            <a:r>
              <a:rPr lang="en-US" dirty="0">
                <a:solidFill>
                  <a:schemeClr val="bg1"/>
                </a:solidFill>
                <a:latin typeface="Calibri" pitchFamily="34" charset="0"/>
              </a:rPr>
              <a:t>G timing as the unsynchronized case)</a:t>
            </a:r>
            <a:r>
              <a:rPr lang="en-US" dirty="0" smtClean="0">
                <a:solidFill>
                  <a:schemeClr val="bg1"/>
                </a:solidFill>
                <a:latin typeface="Calibri" pitchFamily="34" charset="0"/>
              </a:rPr>
              <a:t>. We developed </a:t>
            </a:r>
            <a:r>
              <a:rPr lang="en-US" dirty="0">
                <a:solidFill>
                  <a:schemeClr val="bg1"/>
                </a:solidFill>
                <a:latin typeface="Calibri" pitchFamily="34" charset="0"/>
              </a:rPr>
              <a:t>a Event Oriented Model to simulate a </a:t>
            </a:r>
            <a:r>
              <a:rPr lang="en-US" dirty="0" smtClean="0">
                <a:solidFill>
                  <a:schemeClr val="bg1"/>
                </a:solidFill>
                <a:latin typeface="Calibri" pitchFamily="34" charset="0"/>
              </a:rPr>
              <a:t>portion </a:t>
            </a:r>
            <a:r>
              <a:rPr lang="en-US" dirty="0">
                <a:solidFill>
                  <a:schemeClr val="bg1"/>
                </a:solidFill>
                <a:latin typeface="Calibri" pitchFamily="34" charset="0"/>
              </a:rPr>
              <a:t>(from 10th to 14th street) of Peachtree Street during the afternoon commute. </a:t>
            </a:r>
            <a:endParaRPr lang="en-US" dirty="0" smtClean="0">
              <a:solidFill>
                <a:schemeClr val="bg1"/>
              </a:solidFill>
              <a:latin typeface="Calibri" pitchFamily="34" charset="0"/>
            </a:endParaRPr>
          </a:p>
          <a:p>
            <a:pPr lvl="0" defTabSz="4023067" fontAlgn="auto">
              <a:spcBef>
                <a:spcPts val="0"/>
              </a:spcBef>
              <a:spcAft>
                <a:spcPts val="0"/>
              </a:spcAft>
            </a:pPr>
            <a:endParaRPr lang="en-US" dirty="0" smtClean="0">
              <a:solidFill>
                <a:schemeClr val="bg1"/>
              </a:solidFill>
              <a:latin typeface="Calibri" pitchFamily="34" charset="0"/>
            </a:endParaRPr>
          </a:p>
          <a:p>
            <a:pPr lvl="0" defTabSz="4023067" fontAlgn="auto">
              <a:spcBef>
                <a:spcPts val="0"/>
              </a:spcBef>
              <a:spcAft>
                <a:spcPts val="0"/>
              </a:spcAft>
            </a:pPr>
            <a:r>
              <a:rPr lang="en-US" dirty="0" smtClean="0">
                <a:solidFill>
                  <a:schemeClr val="bg1"/>
                </a:solidFill>
                <a:latin typeface="Calibri" pitchFamily="34" charset="0"/>
              </a:rPr>
              <a:t>The result of our simulation </a:t>
            </a:r>
            <a:r>
              <a:rPr lang="en-US" dirty="0">
                <a:solidFill>
                  <a:schemeClr val="bg1"/>
                </a:solidFill>
                <a:latin typeface="Calibri" pitchFamily="34" charset="0"/>
              </a:rPr>
              <a:t>shows </a:t>
            </a:r>
            <a:r>
              <a:rPr lang="en-US" dirty="0" smtClean="0">
                <a:solidFill>
                  <a:schemeClr val="bg1"/>
                </a:solidFill>
                <a:latin typeface="Calibri" pitchFamily="34" charset="0"/>
              </a:rPr>
              <a:t>there is </a:t>
            </a:r>
            <a:r>
              <a:rPr lang="en-US" dirty="0">
                <a:solidFill>
                  <a:schemeClr val="bg1"/>
                </a:solidFill>
                <a:latin typeface="Calibri" pitchFamily="34" charset="0"/>
              </a:rPr>
              <a:t>no significant difference between sync and </a:t>
            </a:r>
            <a:r>
              <a:rPr lang="en-US" dirty="0" err="1">
                <a:solidFill>
                  <a:schemeClr val="bg1"/>
                </a:solidFill>
                <a:latin typeface="Calibri" pitchFamily="34" charset="0"/>
              </a:rPr>
              <a:t>unsync</a:t>
            </a:r>
            <a:r>
              <a:rPr lang="en-US" dirty="0">
                <a:solidFill>
                  <a:schemeClr val="bg1"/>
                </a:solidFill>
                <a:latin typeface="Calibri" pitchFamily="34" charset="0"/>
              </a:rPr>
              <a:t>. </a:t>
            </a:r>
          </a:p>
          <a:p>
            <a:pPr lvl="0" defTabSz="4023067" fontAlgn="auto">
              <a:spcBef>
                <a:spcPts val="0"/>
              </a:spcBef>
              <a:spcAft>
                <a:spcPts val="0"/>
              </a:spcAft>
            </a:pPr>
            <a:endParaRPr lang="en-US" dirty="0">
              <a:solidFill>
                <a:schemeClr val="bg1"/>
              </a:solidFill>
              <a:latin typeface="Calibri" pitchFamily="34" charset="0"/>
            </a:endParaRPr>
          </a:p>
        </p:txBody>
      </p:sp>
      <p:sp>
        <p:nvSpPr>
          <p:cNvPr id="2238" name="Text Box 190"/>
          <p:cNvSpPr txBox="1">
            <a:spLocks noChangeArrowheads="1"/>
          </p:cNvSpPr>
          <p:nvPr/>
        </p:nvSpPr>
        <p:spPr bwMode="auto">
          <a:xfrm>
            <a:off x="24079200" y="4572000"/>
            <a:ext cx="8228012" cy="6463307"/>
          </a:xfrm>
          <a:prstGeom prst="rect">
            <a:avLst/>
          </a:prstGeom>
          <a:solidFill>
            <a:schemeClr val="bg1"/>
          </a:solidFill>
          <a:ln>
            <a:noFill/>
          </a:ln>
          <a:effectLst/>
        </p:spPr>
        <p:txBody>
          <a:bodyPr lIns="182880" tIns="182880" rIns="182880" bIns="182880">
            <a:spAutoFit/>
          </a:bodyPr>
          <a:lstStyle/>
          <a:p>
            <a:pPr defTabSz="4023067" fontAlgn="auto">
              <a:spcBef>
                <a:spcPts val="0"/>
              </a:spcBef>
              <a:spcAft>
                <a:spcPts val="0"/>
              </a:spcAft>
            </a:pPr>
            <a:r>
              <a:rPr lang="en-US" dirty="0" smtClean="0">
                <a:solidFill>
                  <a:prstClr val="black"/>
                </a:solidFill>
                <a:latin typeface="Calibri" pitchFamily="34" charset="0"/>
              </a:rPr>
              <a:t>The model map figure 2 </a:t>
            </a:r>
            <a:r>
              <a:rPr lang="en-US" dirty="0">
                <a:solidFill>
                  <a:prstClr val="black"/>
                </a:solidFill>
                <a:latin typeface="Calibri" pitchFamily="34" charset="0"/>
              </a:rPr>
              <a:t>shown below is a simplified version of </a:t>
            </a:r>
            <a:r>
              <a:rPr lang="en-US" dirty="0" err="1">
                <a:solidFill>
                  <a:prstClr val="black"/>
                </a:solidFill>
                <a:latin typeface="Calibri" pitchFamily="34" charset="0"/>
              </a:rPr>
              <a:t>peachtree</a:t>
            </a:r>
            <a:r>
              <a:rPr lang="en-US" dirty="0">
                <a:solidFill>
                  <a:prstClr val="black"/>
                </a:solidFill>
                <a:latin typeface="Calibri" pitchFamily="34" charset="0"/>
              </a:rPr>
              <a:t> street, which we simulate. The lane numbers and signal numbers are marked. Our model consists of four events, which are briefly described as follows</a:t>
            </a:r>
            <a:r>
              <a:rPr lang="en-US" dirty="0" smtClean="0">
                <a:solidFill>
                  <a:prstClr val="black"/>
                </a:solidFill>
                <a:latin typeface="Calibri" pitchFamily="34" charset="0"/>
              </a:rPr>
              <a:t>:</a:t>
            </a:r>
          </a:p>
          <a:p>
            <a:pPr lvl="0" defTabSz="4023067" fontAlgn="auto">
              <a:spcBef>
                <a:spcPts val="0"/>
              </a:spcBef>
              <a:spcAft>
                <a:spcPts val="0"/>
              </a:spcAft>
            </a:pPr>
            <a:r>
              <a:rPr lang="en-US" dirty="0" smtClean="0">
                <a:solidFill>
                  <a:prstClr val="black"/>
                </a:solidFill>
                <a:latin typeface="Calibri" pitchFamily="34" charset="0"/>
              </a:rPr>
              <a:t>1</a:t>
            </a:r>
            <a:r>
              <a:rPr lang="en-US" dirty="0">
                <a:solidFill>
                  <a:prstClr val="black"/>
                </a:solidFill>
                <a:latin typeface="Calibri" pitchFamily="34" charset="0"/>
              </a:rPr>
              <a:t>)</a:t>
            </a:r>
            <a:r>
              <a:rPr lang="en-US" b="1" dirty="0">
                <a:solidFill>
                  <a:prstClr val="black"/>
                </a:solidFill>
                <a:latin typeface="Calibri" pitchFamily="34" charset="0"/>
              </a:rPr>
              <a:t> </a:t>
            </a:r>
            <a:r>
              <a:rPr lang="en-US" b="1" dirty="0" err="1">
                <a:solidFill>
                  <a:prstClr val="black"/>
                </a:solidFill>
                <a:latin typeface="Calibri" pitchFamily="34" charset="0"/>
              </a:rPr>
              <a:t>EnterLane</a:t>
            </a:r>
            <a:r>
              <a:rPr lang="en-US" b="1" dirty="0">
                <a:solidFill>
                  <a:prstClr val="black"/>
                </a:solidFill>
                <a:latin typeface="Calibri" pitchFamily="34" charset="0"/>
              </a:rPr>
              <a:t>: </a:t>
            </a:r>
            <a:r>
              <a:rPr lang="en-US" dirty="0" err="1">
                <a:solidFill>
                  <a:prstClr val="black"/>
                </a:solidFill>
                <a:latin typeface="Calibri" pitchFamily="34" charset="0"/>
              </a:rPr>
              <a:t>EnterLane</a:t>
            </a:r>
            <a:r>
              <a:rPr lang="en-US" dirty="0">
                <a:solidFill>
                  <a:prstClr val="black"/>
                </a:solidFill>
                <a:latin typeface="Calibri" pitchFamily="34" charset="0"/>
              </a:rPr>
              <a:t> is called whenever a car tries to enter a lane. If the car is the first car in the lane (i.e. the lane was empty before that), it schedules </a:t>
            </a:r>
            <a:r>
              <a:rPr lang="en-US" dirty="0" err="1">
                <a:solidFill>
                  <a:prstClr val="black"/>
                </a:solidFill>
                <a:latin typeface="Calibri" pitchFamily="34" charset="0"/>
              </a:rPr>
              <a:t>SignalCheck</a:t>
            </a:r>
            <a:r>
              <a:rPr lang="en-US" dirty="0">
                <a:solidFill>
                  <a:prstClr val="black"/>
                </a:solidFill>
                <a:latin typeface="Calibri" pitchFamily="34" charset="0"/>
              </a:rPr>
              <a:t> for the front signals, which then remains active till the queue again becomes empty. </a:t>
            </a:r>
          </a:p>
          <a:p>
            <a:pPr lvl="0" defTabSz="4023067" fontAlgn="auto">
              <a:spcBef>
                <a:spcPts val="0"/>
              </a:spcBef>
              <a:spcAft>
                <a:spcPts val="0"/>
              </a:spcAft>
            </a:pPr>
            <a:r>
              <a:rPr lang="en-US" dirty="0">
                <a:solidFill>
                  <a:prstClr val="black"/>
                </a:solidFill>
                <a:latin typeface="Calibri" pitchFamily="34" charset="0"/>
              </a:rPr>
              <a:t>2) </a:t>
            </a:r>
            <a:r>
              <a:rPr lang="en-US" b="1" dirty="0" err="1">
                <a:solidFill>
                  <a:prstClr val="black"/>
                </a:solidFill>
                <a:latin typeface="Calibri" pitchFamily="34" charset="0"/>
              </a:rPr>
              <a:t>SignalCheck</a:t>
            </a:r>
            <a:r>
              <a:rPr lang="en-US" b="1" dirty="0">
                <a:solidFill>
                  <a:prstClr val="black"/>
                </a:solidFill>
                <a:latin typeface="Calibri" pitchFamily="34" charset="0"/>
              </a:rPr>
              <a:t>: </a:t>
            </a:r>
            <a:r>
              <a:rPr lang="en-US" dirty="0">
                <a:solidFill>
                  <a:prstClr val="black"/>
                </a:solidFill>
                <a:latin typeface="Calibri" pitchFamily="34" charset="0"/>
              </a:rPr>
              <a:t>It is fired by the first car in any lane, and then remains active for that lane till it becomes empty again. It's job is to see if the front car can pass to it's next lane. If yes, it schedules the entry and exit for that car by giving a delay </a:t>
            </a:r>
            <a:r>
              <a:rPr lang="en-US" dirty="0" err="1">
                <a:solidFill>
                  <a:prstClr val="black"/>
                </a:solidFill>
                <a:latin typeface="Calibri" pitchFamily="34" charset="0"/>
              </a:rPr>
              <a:t>t_d</a:t>
            </a:r>
            <a:r>
              <a:rPr lang="en-US" dirty="0">
                <a:solidFill>
                  <a:prstClr val="black"/>
                </a:solidFill>
                <a:latin typeface="Calibri" pitchFamily="34" charset="0"/>
              </a:rPr>
              <a:t>, which is the time a car takes to pass any intersection. If not, it schedules another </a:t>
            </a:r>
            <a:r>
              <a:rPr lang="en-US" dirty="0" err="1">
                <a:solidFill>
                  <a:prstClr val="black"/>
                </a:solidFill>
                <a:latin typeface="Calibri" pitchFamily="34" charset="0"/>
              </a:rPr>
              <a:t>SignalCheck</a:t>
            </a:r>
            <a:r>
              <a:rPr lang="en-US" dirty="0">
                <a:solidFill>
                  <a:prstClr val="black"/>
                </a:solidFill>
                <a:latin typeface="Calibri" pitchFamily="34" charset="0"/>
              </a:rPr>
              <a:t> after some wait.</a:t>
            </a:r>
          </a:p>
          <a:p>
            <a:pPr lvl="0" defTabSz="4023067" fontAlgn="auto">
              <a:spcBef>
                <a:spcPts val="0"/>
              </a:spcBef>
              <a:spcAft>
                <a:spcPts val="0"/>
              </a:spcAft>
            </a:pPr>
            <a:r>
              <a:rPr lang="en-US" dirty="0">
                <a:solidFill>
                  <a:prstClr val="black"/>
                </a:solidFill>
                <a:latin typeface="Calibri" pitchFamily="34" charset="0"/>
              </a:rPr>
              <a:t>3) </a:t>
            </a:r>
            <a:r>
              <a:rPr lang="en-US" b="1" dirty="0" err="1">
                <a:solidFill>
                  <a:prstClr val="black"/>
                </a:solidFill>
                <a:latin typeface="Calibri" pitchFamily="34" charset="0"/>
              </a:rPr>
              <a:t>ExitLane</a:t>
            </a:r>
            <a:r>
              <a:rPr lang="en-US" b="1" dirty="0">
                <a:solidFill>
                  <a:prstClr val="black"/>
                </a:solidFill>
                <a:latin typeface="Calibri" pitchFamily="34" charset="0"/>
              </a:rPr>
              <a:t>: </a:t>
            </a:r>
            <a:r>
              <a:rPr lang="en-US" dirty="0">
                <a:solidFill>
                  <a:prstClr val="black"/>
                </a:solidFill>
                <a:latin typeface="Calibri" pitchFamily="34" charset="0"/>
              </a:rPr>
              <a:t>Very similar to entry lane, it is called when a car wants to leave a </a:t>
            </a:r>
            <a:r>
              <a:rPr lang="en-US" dirty="0" smtClean="0">
                <a:solidFill>
                  <a:prstClr val="black"/>
                </a:solidFill>
                <a:latin typeface="Calibri" pitchFamily="34" charset="0"/>
              </a:rPr>
              <a:t>lane</a:t>
            </a: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4) </a:t>
            </a:r>
            <a:r>
              <a:rPr lang="en-US" b="1" dirty="0" err="1">
                <a:solidFill>
                  <a:prstClr val="black"/>
                </a:solidFill>
                <a:latin typeface="Calibri" pitchFamily="34" charset="0"/>
              </a:rPr>
              <a:t>SignalChange</a:t>
            </a:r>
            <a:r>
              <a:rPr lang="en-US" b="1" dirty="0">
                <a:solidFill>
                  <a:prstClr val="black"/>
                </a:solidFill>
                <a:latin typeface="Calibri" pitchFamily="34" charset="0"/>
              </a:rPr>
              <a:t>:</a:t>
            </a:r>
            <a:r>
              <a:rPr lang="en-US" dirty="0">
                <a:solidFill>
                  <a:prstClr val="black"/>
                </a:solidFill>
                <a:latin typeface="Calibri" pitchFamily="34" charset="0"/>
              </a:rPr>
              <a:t> It is scheduled at times when the signals at an intersection need to be changed. It is called periodically.</a:t>
            </a:r>
          </a:p>
        </p:txBody>
      </p:sp>
      <p:sp>
        <p:nvSpPr>
          <p:cNvPr id="2239" name="Text Box 191"/>
          <p:cNvSpPr txBox="1">
            <a:spLocks noChangeArrowheads="1"/>
          </p:cNvSpPr>
          <p:nvPr/>
        </p:nvSpPr>
        <p:spPr bwMode="auto">
          <a:xfrm>
            <a:off x="24079200" y="12192000"/>
            <a:ext cx="8226425" cy="2400657"/>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a:solidFill>
                  <a:prstClr val="black"/>
                </a:solidFill>
                <a:latin typeface="Calibri" pitchFamily="34" charset="0"/>
              </a:rPr>
              <a:t>Our simulation results shows there i</a:t>
            </a:r>
            <a:r>
              <a:rPr lang="en-US" dirty="0">
                <a:solidFill>
                  <a:prstClr val="black"/>
                </a:solidFill>
                <a:latin typeface="Calibri" pitchFamily="34" charset="0"/>
              </a:rPr>
              <a:t>s no significant difference between </a:t>
            </a:r>
            <a:r>
              <a:rPr lang="en-US" dirty="0">
                <a:solidFill>
                  <a:prstClr val="black"/>
                </a:solidFill>
                <a:latin typeface="Calibri" pitchFamily="34" charset="0"/>
              </a:rPr>
              <a:t>synchronize</a:t>
            </a:r>
            <a:r>
              <a:rPr lang="en-US" altLang="zh-CN" dirty="0">
                <a:solidFill>
                  <a:prstClr val="black"/>
                </a:solidFill>
                <a:latin typeface="Calibri" pitchFamily="34" charset="0"/>
              </a:rPr>
              <a:t>d</a:t>
            </a:r>
            <a:r>
              <a:rPr lang="en-US" dirty="0">
                <a:solidFill>
                  <a:prstClr val="black"/>
                </a:solidFill>
                <a:latin typeface="Calibri" pitchFamily="34" charset="0"/>
              </a:rPr>
              <a:t> </a:t>
            </a:r>
            <a:r>
              <a:rPr lang="en-US" dirty="0">
                <a:solidFill>
                  <a:prstClr val="black"/>
                </a:solidFill>
                <a:latin typeface="Calibri" pitchFamily="34" charset="0"/>
              </a:rPr>
              <a:t>and </a:t>
            </a:r>
            <a:r>
              <a:rPr lang="en-US" dirty="0">
                <a:solidFill>
                  <a:prstClr val="black"/>
                </a:solidFill>
                <a:latin typeface="Calibri" pitchFamily="34" charset="0"/>
              </a:rPr>
              <a:t>unsynchronized</a:t>
            </a:r>
            <a:r>
              <a:rPr lang="zh-CN" altLang="en-US" dirty="0">
                <a:solidFill>
                  <a:prstClr val="black"/>
                </a:solidFill>
                <a:latin typeface="Calibri" pitchFamily="34" charset="0"/>
              </a:rPr>
              <a:t> </a:t>
            </a:r>
            <a:r>
              <a:rPr lang="en-US" dirty="0">
                <a:solidFill>
                  <a:prstClr val="black"/>
                </a:solidFill>
                <a:latin typeface="Calibri" pitchFamily="34" charset="0"/>
              </a:rPr>
              <a:t>scenarios</a:t>
            </a:r>
            <a:r>
              <a:rPr lang="en-US" dirty="0">
                <a:solidFill>
                  <a:prstClr val="black"/>
                </a:solidFill>
                <a:latin typeface="Calibri" pitchFamily="34" charset="0"/>
              </a:rPr>
              <a:t>. </a:t>
            </a:r>
            <a:r>
              <a:rPr lang="en-US" dirty="0" smtClean="0">
                <a:solidFill>
                  <a:prstClr val="black"/>
                </a:solidFill>
                <a:latin typeface="Calibri" pitchFamily="34" charset="0"/>
              </a:rPr>
              <a:t>This</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result</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may</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be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caused</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by</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the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small</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size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of</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our</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system.</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We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only</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have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three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intersection</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here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and</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number</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of</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vehicle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coming</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into</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the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system</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during</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the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simulation</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time</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is</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also</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not</a:t>
            </a:r>
            <a:r>
              <a:rPr lang="zh-CN" altLang="en-US" dirty="0" smtClean="0">
                <a:solidFill>
                  <a:prstClr val="black"/>
                </a:solidFill>
                <a:latin typeface="Calibri" pitchFamily="34" charset="0"/>
              </a:rPr>
              <a:t> </a:t>
            </a:r>
            <a:r>
              <a:rPr lang="en-US" altLang="zh-CN" dirty="0" smtClean="0">
                <a:solidFill>
                  <a:prstClr val="black"/>
                </a:solidFill>
                <a:latin typeface="Calibri" pitchFamily="34" charset="0"/>
              </a:rPr>
              <a:t>huge.</a:t>
            </a:r>
            <a:r>
              <a:rPr lang="zh-CN" altLang="en-US" dirty="0" smtClean="0">
                <a:solidFill>
                  <a:prstClr val="black"/>
                </a:solidFill>
                <a:latin typeface="Calibri" pitchFamily="34" charset="0"/>
              </a:rPr>
              <a:t> </a:t>
            </a:r>
            <a:endParaRPr lang="en-US" dirty="0">
              <a:solidFill>
                <a:prstClr val="black"/>
              </a:solidFill>
              <a:latin typeface="Calibri" pitchFamily="34" charset="0"/>
            </a:endParaRPr>
          </a:p>
          <a:p>
            <a:pPr lvl="0" defTabSz="4023067" fontAlgn="auto">
              <a:spcBef>
                <a:spcPts val="0"/>
              </a:spcBef>
              <a:spcAft>
                <a:spcPts val="0"/>
              </a:spcAft>
            </a:pPr>
            <a:endParaRPr lang="en-US" dirty="0">
              <a:solidFill>
                <a:prstClr val="black"/>
              </a:solidFill>
              <a:latin typeface="Calibri" pitchFamily="34" charset="0"/>
            </a:endParaRPr>
          </a:p>
        </p:txBody>
      </p:sp>
      <p:sp>
        <p:nvSpPr>
          <p:cNvPr id="2241" name="Text Box 193"/>
          <p:cNvSpPr txBox="1">
            <a:spLocks noChangeArrowheads="1"/>
          </p:cNvSpPr>
          <p:nvPr/>
        </p:nvSpPr>
        <p:spPr bwMode="auto">
          <a:xfrm>
            <a:off x="24003000" y="17449800"/>
            <a:ext cx="8226425" cy="707886"/>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endParaRPr lang="en-US" dirty="0">
              <a:solidFill>
                <a:prstClr val="black"/>
              </a:solidFill>
              <a:latin typeface="Calibri" pitchFamily="34" charset="0"/>
            </a:endParaRPr>
          </a:p>
        </p:txBody>
      </p:sp>
      <p:sp>
        <p:nvSpPr>
          <p:cNvPr id="2242" name="Text Box 194"/>
          <p:cNvSpPr txBox="1">
            <a:spLocks noChangeArrowheads="1"/>
          </p:cNvSpPr>
          <p:nvPr/>
        </p:nvSpPr>
        <p:spPr bwMode="auto">
          <a:xfrm>
            <a:off x="6170613" y="4572000"/>
            <a:ext cx="8226425" cy="6801861"/>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a:solidFill>
                  <a:prstClr val="black"/>
                </a:solidFill>
                <a:latin typeface="Calibri"/>
              </a:rPr>
              <a:t>Our object for this project is to develop a simulation model to compare the average travel time for vehicles to traverse a portion of Peachtree Street (from 10th to 14th) when using synchronized compared to unsynchronized traffic signals.  Traffic signal synchronization is a method of timing groups of traffic signals along an arterial to provide for the smooth movement of traffic with minimal stops. By calculating the arrival time for a group of vehicles at specific speed, we can time the traffic signals to turn green just as those vehicles arrive at each intersection</a:t>
            </a:r>
            <a:r>
              <a:rPr lang="en-US" dirty="0" smtClean="0">
                <a:solidFill>
                  <a:prstClr val="black"/>
                </a:solidFill>
                <a:latin typeface="Calibri"/>
              </a:rPr>
              <a:t>.</a:t>
            </a:r>
          </a:p>
          <a:p>
            <a:pPr lvl="0" defTabSz="4023067" fontAlgn="auto">
              <a:spcBef>
                <a:spcPts val="0"/>
              </a:spcBef>
              <a:spcAft>
                <a:spcPts val="0"/>
              </a:spcAft>
            </a:pPr>
            <a:endParaRPr lang="en-US" dirty="0">
              <a:solidFill>
                <a:prstClr val="black"/>
              </a:solidFill>
              <a:latin typeface="Calibri"/>
            </a:endParaRPr>
          </a:p>
          <a:p>
            <a:pPr lvl="0" defTabSz="4023067" fontAlgn="auto">
              <a:spcBef>
                <a:spcPts val="0"/>
              </a:spcBef>
              <a:spcAft>
                <a:spcPts val="0"/>
              </a:spcAft>
            </a:pPr>
            <a:r>
              <a:rPr lang="en-US" dirty="0">
                <a:solidFill>
                  <a:prstClr val="black"/>
                </a:solidFill>
                <a:latin typeface="Calibri"/>
              </a:rPr>
              <a:t>A more realistic application for this project is we can optimize the travel process and come out with the most effective traffic light pattern to reduce the traffic </a:t>
            </a:r>
            <a:r>
              <a:rPr lang="en-US">
                <a:solidFill>
                  <a:prstClr val="black"/>
                </a:solidFill>
                <a:latin typeface="Calibri"/>
              </a:rPr>
              <a:t>congestion</a:t>
            </a:r>
            <a:r>
              <a:rPr lang="en-US" smtClean="0">
                <a:solidFill>
                  <a:prstClr val="black"/>
                </a:solidFill>
                <a:latin typeface="Calibri"/>
              </a:rPr>
              <a:t>.</a:t>
            </a:r>
          </a:p>
          <a:p>
            <a:pPr lvl="0" defTabSz="4023067" fontAlgn="auto">
              <a:spcBef>
                <a:spcPts val="0"/>
              </a:spcBef>
              <a:spcAft>
                <a:spcPts val="0"/>
              </a:spcAft>
            </a:pPr>
            <a:endParaRPr lang="en-US" dirty="0">
              <a:solidFill>
                <a:prstClr val="black"/>
              </a:solidFill>
              <a:latin typeface="Calibri"/>
            </a:endParaRPr>
          </a:p>
          <a:p>
            <a:pPr lvl="0" defTabSz="4023067" fontAlgn="auto">
              <a:spcBef>
                <a:spcPts val="0"/>
              </a:spcBef>
              <a:spcAft>
                <a:spcPts val="0"/>
              </a:spcAft>
            </a:pPr>
            <a:r>
              <a:rPr lang="en-US" dirty="0">
                <a:solidFill>
                  <a:prstClr val="black"/>
                </a:solidFill>
                <a:latin typeface="Calibri"/>
              </a:rPr>
              <a:t>The NGSIM Dataset provides Peachtree Street Trajectory and Signal Time data. We can use it to get the geometric information about the Peachtree. Figure 1 shows the geometric structure of the study area. In this area, there are five intersections that divide the street into four sections</a:t>
            </a:r>
            <a:r>
              <a:rPr lang="en-US" dirty="0" smtClean="0">
                <a:solidFill>
                  <a:prstClr val="black"/>
                </a:solidFill>
                <a:latin typeface="Calibri"/>
              </a:rPr>
              <a:t>.</a:t>
            </a:r>
            <a:endParaRPr lang="en-US" dirty="0">
              <a:solidFill>
                <a:prstClr val="black"/>
              </a:solidFill>
              <a:latin typeface="Calibri"/>
            </a:endParaRPr>
          </a:p>
        </p:txBody>
      </p:sp>
      <p:sp>
        <p:nvSpPr>
          <p:cNvPr id="66" name="Text Box 240"/>
          <p:cNvSpPr txBox="1">
            <a:spLocks noChangeArrowheads="1"/>
          </p:cNvSpPr>
          <p:nvPr/>
        </p:nvSpPr>
        <p:spPr bwMode="auto">
          <a:xfrm>
            <a:off x="14859000" y="15544800"/>
            <a:ext cx="2509023"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a:t>
            </a:r>
            <a:r>
              <a:rPr lang="en-US" sz="2000" dirty="0" smtClean="0">
                <a:solidFill>
                  <a:schemeClr val="accent1">
                    <a:lumMod val="50000"/>
                  </a:schemeClr>
                </a:solidFill>
                <a:latin typeface="Calibri" pitchFamily="34" charset="0"/>
              </a:rPr>
              <a:t>Model Result.</a:t>
            </a:r>
            <a:endParaRPr lang="en-US" sz="2000" dirty="0">
              <a:solidFill>
                <a:schemeClr val="accent1">
                  <a:lumMod val="50000"/>
                </a:schemeClr>
              </a:solidFill>
              <a:latin typeface="Calibri" pitchFamily="34" charset="0"/>
            </a:endParaRPr>
          </a:p>
        </p:txBody>
      </p:sp>
      <p:sp>
        <p:nvSpPr>
          <p:cNvPr id="67" name="Text Box 241"/>
          <p:cNvSpPr txBox="1">
            <a:spLocks noChangeArrowheads="1"/>
          </p:cNvSpPr>
          <p:nvPr/>
        </p:nvSpPr>
        <p:spPr bwMode="auto">
          <a:xfrm>
            <a:off x="15011400" y="4191000"/>
            <a:ext cx="3381032"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a:t>
            </a:r>
            <a:r>
              <a:rPr lang="en-US" sz="2000" dirty="0" smtClean="0">
                <a:solidFill>
                  <a:schemeClr val="accent1">
                    <a:lumMod val="50000"/>
                  </a:schemeClr>
                </a:solidFill>
                <a:latin typeface="Calibri" pitchFamily="34" charset="0"/>
              </a:rPr>
              <a:t>Traffic Light Strategies</a:t>
            </a:r>
            <a:endParaRPr lang="en-US" sz="2000" dirty="0">
              <a:solidFill>
                <a:schemeClr val="accent1">
                  <a:lumMod val="50000"/>
                </a:schemeClr>
              </a:solidFill>
              <a:latin typeface="Calibri" pitchFamily="34" charset="0"/>
            </a:endParaRPr>
          </a:p>
        </p:txBody>
      </p:sp>
      <p:graphicFrame>
        <p:nvGraphicFramePr>
          <p:cNvPr id="68" name="Content Placeholder 114" descr="Sample table with 4 columns, 7 rows." title="Sample Table"/>
          <p:cNvGraphicFramePr>
            <a:graphicFrameLocks/>
          </p:cNvGraphicFramePr>
          <p:nvPr>
            <p:extLst>
              <p:ext uri="{D42A27DB-BD31-4B8C-83A1-F6EECF244321}">
                <p14:modId xmlns:p14="http://schemas.microsoft.com/office/powerpoint/2010/main" val="2539933544"/>
              </p:ext>
            </p:extLst>
          </p:nvPr>
        </p:nvGraphicFramePr>
        <p:xfrm>
          <a:off x="14935200" y="4648200"/>
          <a:ext cx="8235556" cy="4751748"/>
        </p:xfrm>
        <a:graphic>
          <a:graphicData uri="http://schemas.openxmlformats.org/drawingml/2006/table">
            <a:tbl>
              <a:tblPr firstRow="1" bandRow="1">
                <a:tableStyleId>{B301B821-A1FF-4177-AEE7-76D212191A09}</a:tableStyleId>
              </a:tblPr>
              <a:tblGrid>
                <a:gridCol w="1147762"/>
                <a:gridCol w="7087794"/>
              </a:tblGrid>
              <a:tr h="578076">
                <a:tc>
                  <a:txBody>
                    <a:bodyPr/>
                    <a:lstStyle/>
                    <a:p>
                      <a:r>
                        <a:rPr lang="en-US" sz="2200" dirty="0" smtClean="0"/>
                        <a:t>Name</a:t>
                      </a:r>
                      <a:endParaRPr lang="en-US" sz="2200" dirty="0"/>
                    </a:p>
                  </a:txBody>
                  <a:tcPr marL="111760" marR="111760" marT="41910" marB="41910" anchor="ctr"/>
                </a:tc>
                <a:tc>
                  <a:txBody>
                    <a:bodyPr/>
                    <a:lstStyle/>
                    <a:p>
                      <a:pPr algn="ctr"/>
                      <a:r>
                        <a:rPr lang="en-US" sz="2200" dirty="0" smtClean="0"/>
                        <a:t>Description</a:t>
                      </a:r>
                      <a:endParaRPr lang="en-US" sz="2200" dirty="0"/>
                    </a:p>
                  </a:txBody>
                  <a:tcPr marL="111760" marR="111760" marT="41910" marB="41910" anchor="ctr"/>
                </a:tc>
              </a:tr>
              <a:tr h="578076">
                <a:tc>
                  <a:txBody>
                    <a:bodyPr/>
                    <a:lstStyle/>
                    <a:p>
                      <a:r>
                        <a:rPr lang="en-US" sz="2200" dirty="0" smtClean="0"/>
                        <a:t>syc1</a:t>
                      </a:r>
                      <a:endParaRPr lang="en-US" sz="2200" dirty="0"/>
                    </a:p>
                  </a:txBody>
                  <a:tcPr marL="111760" marR="111760" marT="41910" marB="41910" anchor="ctr"/>
                </a:tc>
                <a:tc>
                  <a:txBody>
                    <a:bodyPr/>
                    <a:lstStyle/>
                    <a:p>
                      <a:pPr algn="l"/>
                      <a:r>
                        <a:rPr lang="en-US" sz="2200" dirty="0" smtClean="0"/>
                        <a:t>Diff between sig1 and sig2: 3 units, diff </a:t>
                      </a:r>
                      <a:r>
                        <a:rPr lang="en-US" sz="2200" dirty="0" err="1" smtClean="0"/>
                        <a:t>betwen</a:t>
                      </a:r>
                      <a:r>
                        <a:rPr lang="en-US" sz="2200" dirty="0" smtClean="0"/>
                        <a:t> sig2 and sig3: 3 units.</a:t>
                      </a:r>
                      <a:endParaRPr lang="en-US" sz="2200" dirty="0"/>
                    </a:p>
                  </a:txBody>
                  <a:tcPr marL="111760" marR="111760" marT="41910" marB="41910" anchor="ctr"/>
                </a:tc>
              </a:tr>
              <a:tr h="578076">
                <a:tc>
                  <a:txBody>
                    <a:bodyPr/>
                    <a:lstStyle/>
                    <a:p>
                      <a:r>
                        <a:rPr lang="en-US" sz="2200" dirty="0" smtClean="0"/>
                        <a:t>syc2</a:t>
                      </a:r>
                      <a:endParaRPr lang="en-US" sz="2200" dirty="0"/>
                    </a:p>
                  </a:txBody>
                  <a:tcPr marL="111760" marR="111760" marT="41910" marB="41910" anchor="ctr"/>
                </a:tc>
                <a:tc>
                  <a:txBody>
                    <a:bodyPr/>
                    <a:lstStyle/>
                    <a:p>
                      <a:pPr algn="l"/>
                      <a:r>
                        <a:rPr lang="en-US" sz="2200" dirty="0" smtClean="0"/>
                        <a:t>Diff between sig1 and sig2: 2 units, diff </a:t>
                      </a:r>
                      <a:r>
                        <a:rPr lang="en-US" sz="2200" dirty="0" err="1" smtClean="0"/>
                        <a:t>betwen</a:t>
                      </a:r>
                      <a:r>
                        <a:rPr lang="en-US" sz="2200" dirty="0" smtClean="0"/>
                        <a:t> sig2 and sig3: 2 units.</a:t>
                      </a:r>
                      <a:endParaRPr lang="en-US" sz="2200" dirty="0"/>
                    </a:p>
                  </a:txBody>
                  <a:tcPr marL="111760" marR="111760" marT="41910" marB="41910" anchor="ctr"/>
                </a:tc>
              </a:tr>
              <a:tr h="578076">
                <a:tc>
                  <a:txBody>
                    <a:bodyPr/>
                    <a:lstStyle/>
                    <a:p>
                      <a:r>
                        <a:rPr lang="en-US" sz="2200" dirty="0" smtClean="0"/>
                        <a:t>syc3</a:t>
                      </a:r>
                      <a:endParaRPr lang="en-US" sz="2200" dirty="0"/>
                    </a:p>
                  </a:txBody>
                  <a:tcPr marL="111760" marR="111760" marT="41910" marB="41910" anchor="ctr"/>
                </a:tc>
                <a:tc>
                  <a:txBody>
                    <a:bodyPr/>
                    <a:lstStyle/>
                    <a:p>
                      <a:pPr algn="l"/>
                      <a:r>
                        <a:rPr lang="en-US" sz="2200" dirty="0" smtClean="0"/>
                        <a:t>Diff between sig1 and sig2: 2 units, diff </a:t>
                      </a:r>
                      <a:r>
                        <a:rPr lang="en-US" sz="2200" dirty="0" err="1" smtClean="0"/>
                        <a:t>betwen</a:t>
                      </a:r>
                      <a:r>
                        <a:rPr lang="en-US" sz="2200" dirty="0" smtClean="0"/>
                        <a:t> sig2 and sig3: 4 units.</a:t>
                      </a:r>
                      <a:endParaRPr lang="en-US" sz="2200" dirty="0"/>
                    </a:p>
                  </a:txBody>
                  <a:tcPr marL="111760" marR="111760" marT="41910" marB="41910" anchor="ctr"/>
                </a:tc>
              </a:tr>
              <a:tr h="578076">
                <a:tc>
                  <a:txBody>
                    <a:bodyPr/>
                    <a:lstStyle/>
                    <a:p>
                      <a:r>
                        <a:rPr lang="en-US" sz="2200" dirty="0" smtClean="0"/>
                        <a:t>syc4</a:t>
                      </a:r>
                      <a:endParaRPr lang="en-US" sz="2200" dirty="0"/>
                    </a:p>
                  </a:txBody>
                  <a:tcPr marL="111760" marR="111760" marT="41910" marB="41910" anchor="ctr"/>
                </a:tc>
                <a:tc>
                  <a:txBody>
                    <a:bodyPr/>
                    <a:lstStyle/>
                    <a:p>
                      <a:pPr algn="l"/>
                      <a:r>
                        <a:rPr lang="en-US" sz="2200" dirty="0" smtClean="0"/>
                        <a:t>Diff between sig1 and sig2: 0 units, diff </a:t>
                      </a:r>
                      <a:r>
                        <a:rPr lang="en-US" sz="2200" dirty="0" err="1" smtClean="0"/>
                        <a:t>betwen</a:t>
                      </a:r>
                      <a:r>
                        <a:rPr lang="en-US" sz="2200" dirty="0" smtClean="0"/>
                        <a:t> sig2 and sig3: 0 units.</a:t>
                      </a:r>
                      <a:endParaRPr lang="en-US" sz="2200" dirty="0"/>
                    </a:p>
                  </a:txBody>
                  <a:tcPr marL="111760" marR="111760" marT="41910" marB="41910" anchor="ctr"/>
                </a:tc>
              </a:tr>
              <a:tr h="578076">
                <a:tc>
                  <a:txBody>
                    <a:bodyPr/>
                    <a:lstStyle/>
                    <a:p>
                      <a:r>
                        <a:rPr lang="en-US" sz="2200" dirty="0" smtClean="0"/>
                        <a:t>unsyc1</a:t>
                      </a:r>
                      <a:endParaRPr lang="en-US" sz="2200" dirty="0"/>
                    </a:p>
                  </a:txBody>
                  <a:tcPr marL="111760" marR="111760" marT="41910" marB="41910" anchor="ctr"/>
                </a:tc>
                <a:tc>
                  <a:txBody>
                    <a:bodyPr/>
                    <a:lstStyle/>
                    <a:p>
                      <a:pPr algn="l"/>
                      <a:r>
                        <a:rPr lang="en-US" sz="2200" dirty="0" smtClean="0"/>
                        <a:t>Diff between signals were</a:t>
                      </a:r>
                      <a:r>
                        <a:rPr lang="en-US" sz="2200" baseline="0" dirty="0" smtClean="0"/>
                        <a:t> set randomly.</a:t>
                      </a:r>
                      <a:endParaRPr lang="en-US" sz="2200" dirty="0"/>
                    </a:p>
                  </a:txBody>
                  <a:tcPr marL="111760" marR="111760" marT="41910" marB="41910" anchor="ctr"/>
                </a:tc>
              </a:tr>
              <a:tr h="578076">
                <a:tc>
                  <a:txBody>
                    <a:bodyPr/>
                    <a:lstStyle/>
                    <a:p>
                      <a:r>
                        <a:rPr lang="en-US" sz="2200" dirty="0" smtClean="0"/>
                        <a:t>unsyc2</a:t>
                      </a:r>
                      <a:endParaRPr lang="en-US" sz="2200" dirty="0"/>
                    </a:p>
                  </a:txBody>
                  <a:tcPr marL="111760" marR="111760" marT="41910" marB="4191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Diff between signals were</a:t>
                      </a:r>
                      <a:r>
                        <a:rPr lang="en-US" sz="2200" baseline="0" dirty="0" smtClean="0"/>
                        <a:t> set randomly.</a:t>
                      </a:r>
                      <a:endParaRPr lang="en-US" sz="2200" dirty="0" smtClean="0"/>
                    </a:p>
                  </a:txBody>
                  <a:tcPr marL="111760" marR="111760" marT="41910" marB="41910" anchor="ctr"/>
                </a:tc>
              </a:tr>
            </a:tbl>
          </a:graphicData>
        </a:graphic>
      </p:graphicFrame>
      <p:sp>
        <p:nvSpPr>
          <p:cNvPr id="30" name="Rectangle 265"/>
          <p:cNvSpPr>
            <a:spLocks noChangeAspect="1" noChangeArrowheads="1"/>
          </p:cNvSpPr>
          <p:nvPr/>
        </p:nvSpPr>
        <p:spPr bwMode="auto">
          <a:xfrm>
            <a:off x="1143000" y="838200"/>
            <a:ext cx="304560" cy="228600"/>
          </a:xfrm>
          <a:prstGeom prst="rect">
            <a:avLst/>
          </a:prstGeom>
          <a:noFill/>
          <a:ln w="9525">
            <a:noFill/>
            <a:miter lim="800000"/>
            <a:headEnd/>
            <a:tailEnd/>
          </a:ln>
          <a:effectLst/>
          <a:extLst/>
        </p:spPr>
        <p:txBody>
          <a:bodyPr lIns="83814" tIns="41907" rIns="83814" bIns="41907" anchor="ctr"/>
          <a:lstStyle/>
          <a:p>
            <a:pPr algn="ctr" defTabSz="4022725"/>
            <a:endParaRPr lang="en-US" sz="1200" b="1" dirty="0">
              <a:latin typeface="Calibri" pitchFamily="34" charset="0"/>
            </a:endParaRPr>
          </a:p>
        </p:txBody>
      </p:sp>
      <p:pic>
        <p:nvPicPr>
          <p:cNvPr id="3" name="Picture 2" descr="Road.jpg"/>
          <p:cNvPicPr>
            <a:picLocks noChangeAspect="1"/>
          </p:cNvPicPr>
          <p:nvPr/>
        </p:nvPicPr>
        <p:blipFill rotWithShape="1">
          <a:blip r:embed="rId2">
            <a:extLst>
              <a:ext uri="{28A0092B-C50C-407E-A947-70E740481C1C}">
                <a14:useLocalDpi xmlns:a14="http://schemas.microsoft.com/office/drawing/2010/main" val="0"/>
              </a:ext>
            </a:extLst>
          </a:blip>
          <a:srcRect l="7371" r="5160"/>
          <a:stretch/>
        </p:blipFill>
        <p:spPr>
          <a:xfrm>
            <a:off x="457200" y="14401800"/>
            <a:ext cx="4521200" cy="6299200"/>
          </a:xfrm>
          <a:prstGeom prst="rect">
            <a:avLst/>
          </a:prstGeom>
        </p:spPr>
      </p:pic>
      <p:pic>
        <p:nvPicPr>
          <p:cNvPr id="4" name="Picture 3" descr="GeorgiaTechSeal.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76200"/>
            <a:ext cx="3352800" cy="3352800"/>
          </a:xfrm>
          <a:prstGeom prst="rect">
            <a:avLst/>
          </a:prstGeom>
        </p:spPr>
      </p:pic>
      <p:pic>
        <p:nvPicPr>
          <p:cNvPr id="5" name="Picture 4" descr="AverageTravelTim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0" y="9601200"/>
            <a:ext cx="8305800" cy="5943600"/>
          </a:xfrm>
          <a:prstGeom prst="rect">
            <a:avLst/>
          </a:prstGeom>
        </p:spPr>
      </p:pic>
      <p:sp>
        <p:nvSpPr>
          <p:cNvPr id="8" name="Rectangle 7"/>
          <p:cNvSpPr/>
          <p:nvPr/>
        </p:nvSpPr>
        <p:spPr>
          <a:xfrm>
            <a:off x="6172200" y="11887200"/>
            <a:ext cx="8229600" cy="707886"/>
          </a:xfrm>
          <a:prstGeom prst="rect">
            <a:avLst/>
          </a:prstGeom>
        </p:spPr>
        <p:txBody>
          <a:bodyPr wrap="square">
            <a:spAutoFit/>
          </a:bodyPr>
          <a:lstStyle/>
          <a:p>
            <a:pPr algn="ctr"/>
            <a:r>
              <a:rPr lang="en-US" altLang="zh-CN" sz="4000" b="1" dirty="0" smtClean="0">
                <a:latin typeface="Calibri" pitchFamily="34" charset="0"/>
              </a:rPr>
              <a:t>ASSUMPTION &amp; SIMPLIFICARION</a:t>
            </a:r>
            <a:endParaRPr lang="en-US" sz="4000" b="1" dirty="0">
              <a:latin typeface="Calibri" pitchFamily="34" charset="0"/>
            </a:endParaRPr>
          </a:p>
        </p:txBody>
      </p:sp>
      <p:sp>
        <p:nvSpPr>
          <p:cNvPr id="34" name="Text Box 191"/>
          <p:cNvSpPr txBox="1">
            <a:spLocks noChangeArrowheads="1"/>
          </p:cNvSpPr>
          <p:nvPr/>
        </p:nvSpPr>
        <p:spPr bwMode="auto">
          <a:xfrm>
            <a:off x="6172200" y="12877800"/>
            <a:ext cx="8226425" cy="7140415"/>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b="1" dirty="0">
                <a:solidFill>
                  <a:prstClr val="black"/>
                </a:solidFill>
                <a:latin typeface="Calibri" pitchFamily="34" charset="0"/>
              </a:rPr>
              <a:t>Assumptions:</a:t>
            </a:r>
          </a:p>
          <a:p>
            <a:pPr marL="457200" lvl="0" indent="-457200" defTabSz="4023067" fontAlgn="auto">
              <a:spcBef>
                <a:spcPts val="0"/>
              </a:spcBef>
              <a:spcAft>
                <a:spcPts val="0"/>
              </a:spcAft>
              <a:buAutoNum type="arabicParenBoth"/>
            </a:pPr>
            <a:r>
              <a:rPr lang="en-US" dirty="0" smtClean="0">
                <a:solidFill>
                  <a:prstClr val="black"/>
                </a:solidFill>
                <a:latin typeface="Calibri" pitchFamily="34" charset="0"/>
              </a:rPr>
              <a:t>The </a:t>
            </a:r>
            <a:r>
              <a:rPr lang="en-US" dirty="0">
                <a:solidFill>
                  <a:prstClr val="black"/>
                </a:solidFill>
                <a:latin typeface="Calibri" pitchFamily="34" charset="0"/>
              </a:rPr>
              <a:t>distribution of vehicle on the minor roads is derived from the data of major road (the Peachtree Street). We lack this part of data, so we assume based on what we already have</a:t>
            </a:r>
            <a:r>
              <a:rPr lang="en-US" dirty="0" smtClean="0">
                <a:solidFill>
                  <a:prstClr val="black"/>
                </a:solidFill>
                <a:latin typeface="Calibri" pitchFamily="34" charset="0"/>
              </a:rPr>
              <a:t>.</a:t>
            </a:r>
          </a:p>
          <a:p>
            <a:pPr marL="457200" lvl="0" indent="-457200" defTabSz="4023067" fontAlgn="auto">
              <a:spcBef>
                <a:spcPts val="0"/>
              </a:spcBef>
              <a:spcAft>
                <a:spcPts val="0"/>
              </a:spcAft>
              <a:buAutoNum type="arabicParenBoth"/>
            </a:pPr>
            <a:r>
              <a:rPr lang="en-US" dirty="0">
                <a:solidFill>
                  <a:prstClr val="black"/>
                </a:solidFill>
                <a:latin typeface="Calibri" pitchFamily="34" charset="0"/>
              </a:rPr>
              <a:t>We treat them as unaggressive drivers, and then we induce no one will pass the cars before.</a:t>
            </a:r>
          </a:p>
          <a:p>
            <a:pPr marL="457200" lvl="0" indent="-457200" defTabSz="4023067" fontAlgn="auto">
              <a:spcBef>
                <a:spcPts val="0"/>
              </a:spcBef>
              <a:spcAft>
                <a:spcPts val="0"/>
              </a:spcAft>
              <a:buAutoNum type="arabicParenBoth"/>
            </a:pPr>
            <a:r>
              <a:rPr lang="en-US" dirty="0" smtClean="0">
                <a:solidFill>
                  <a:prstClr val="black"/>
                </a:solidFill>
                <a:latin typeface="Calibri" pitchFamily="34" charset="0"/>
              </a:rPr>
              <a:t>Entering </a:t>
            </a:r>
            <a:r>
              <a:rPr lang="en-US" dirty="0">
                <a:solidFill>
                  <a:prstClr val="black"/>
                </a:solidFill>
                <a:latin typeface="Calibri" pitchFamily="34" charset="0"/>
              </a:rPr>
              <a:t>time for each car, entering intersection for each car and exiting intersection for each car all obeys uniform distribution</a:t>
            </a:r>
            <a:r>
              <a:rPr lang="en-US" dirty="0" smtClean="0">
                <a:solidFill>
                  <a:prstClr val="black"/>
                </a:solidFill>
                <a:latin typeface="Calibri" pitchFamily="34" charset="0"/>
              </a:rPr>
              <a:t>.</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b="1" dirty="0">
                <a:solidFill>
                  <a:prstClr val="black"/>
                </a:solidFill>
                <a:latin typeface="Calibri" pitchFamily="34" charset="0"/>
              </a:rPr>
              <a:t>Simplification:</a:t>
            </a:r>
          </a:p>
          <a:p>
            <a:pPr marL="457200" indent="-457200" defTabSz="4023067" fontAlgn="auto">
              <a:spcBef>
                <a:spcPts val="0"/>
              </a:spcBef>
              <a:spcAft>
                <a:spcPts val="0"/>
              </a:spcAft>
              <a:buAutoNum type="arabicParenBoth"/>
            </a:pPr>
            <a:r>
              <a:rPr lang="en-US" dirty="0" smtClean="0">
                <a:solidFill>
                  <a:prstClr val="black"/>
                </a:solidFill>
                <a:latin typeface="Calibri" pitchFamily="34" charset="0"/>
              </a:rPr>
              <a:t>Each </a:t>
            </a:r>
            <a:r>
              <a:rPr lang="en-US" dirty="0">
                <a:solidFill>
                  <a:prstClr val="black"/>
                </a:solidFill>
                <a:latin typeface="Calibri" pitchFamily="34" charset="0"/>
              </a:rPr>
              <a:t>lane has unlimited capacity to hold vehicles. </a:t>
            </a:r>
            <a:endParaRPr lang="en-US" dirty="0" smtClean="0">
              <a:solidFill>
                <a:prstClr val="black"/>
              </a:solidFill>
              <a:latin typeface="Calibri" pitchFamily="34" charset="0"/>
            </a:endParaRPr>
          </a:p>
          <a:p>
            <a:pPr marL="457200" indent="-457200" defTabSz="4023067" fontAlgn="auto">
              <a:spcBef>
                <a:spcPts val="0"/>
              </a:spcBef>
              <a:spcAft>
                <a:spcPts val="0"/>
              </a:spcAft>
              <a:buAutoNum type="arabicParenBoth"/>
            </a:pPr>
            <a:r>
              <a:rPr lang="en-US" dirty="0">
                <a:solidFill>
                  <a:prstClr val="black"/>
                </a:solidFill>
                <a:latin typeface="Calibri" pitchFamily="34" charset="0"/>
              </a:rPr>
              <a:t>There are two lanes on each side. </a:t>
            </a:r>
          </a:p>
          <a:p>
            <a:pPr marL="457200" indent="-457200" defTabSz="4023067" fontAlgn="auto">
              <a:spcBef>
                <a:spcPts val="0"/>
              </a:spcBef>
              <a:spcAft>
                <a:spcPts val="0"/>
              </a:spcAft>
              <a:buAutoNum type="arabicParenBoth"/>
            </a:pPr>
            <a:r>
              <a:rPr lang="en-US" dirty="0" smtClean="0">
                <a:solidFill>
                  <a:prstClr val="black"/>
                </a:solidFill>
                <a:latin typeface="Calibri" pitchFamily="34" charset="0"/>
              </a:rPr>
              <a:t>The </a:t>
            </a:r>
            <a:r>
              <a:rPr lang="en-US" dirty="0">
                <a:solidFill>
                  <a:prstClr val="black"/>
                </a:solidFill>
                <a:latin typeface="Calibri" pitchFamily="34" charset="0"/>
              </a:rPr>
              <a:t>traffic light has three states (red, left and green)</a:t>
            </a:r>
            <a:r>
              <a:rPr lang="en-US" dirty="0" smtClean="0">
                <a:solidFill>
                  <a:prstClr val="black"/>
                </a:solidFill>
                <a:latin typeface="Calibri" pitchFamily="34" charset="0"/>
              </a:rPr>
              <a:t>.</a:t>
            </a:r>
          </a:p>
          <a:p>
            <a:pPr marL="457200" indent="-457200" defTabSz="4023067" fontAlgn="auto">
              <a:spcBef>
                <a:spcPts val="0"/>
              </a:spcBef>
              <a:spcAft>
                <a:spcPts val="0"/>
              </a:spcAft>
              <a:buAutoNum type="arabicParenBoth"/>
            </a:pPr>
            <a:r>
              <a:rPr lang="en-US" dirty="0">
                <a:solidFill>
                  <a:prstClr val="black"/>
                </a:solidFill>
                <a:latin typeface="Calibri" pitchFamily="34" charset="0"/>
              </a:rPr>
              <a:t>The car can start and stop immediately</a:t>
            </a:r>
          </a:p>
          <a:p>
            <a:pPr marL="457200" indent="-457200" defTabSz="4023067" fontAlgn="auto">
              <a:spcBef>
                <a:spcPts val="0"/>
              </a:spcBef>
              <a:spcAft>
                <a:spcPts val="0"/>
              </a:spcAft>
              <a:buAutoNum type="arabicParenBoth"/>
            </a:pPr>
            <a:r>
              <a:rPr lang="en-US" dirty="0">
                <a:solidFill>
                  <a:prstClr val="black"/>
                </a:solidFill>
                <a:latin typeface="Calibri" pitchFamily="34" charset="0"/>
              </a:rPr>
              <a:t>There is no stop sign in each direction</a:t>
            </a:r>
            <a:r>
              <a:rPr lang="en-US" dirty="0" smtClean="0">
                <a:solidFill>
                  <a:prstClr val="black"/>
                </a:solidFill>
                <a:latin typeface="Calibri" pitchFamily="34" charset="0"/>
              </a:rPr>
              <a:t>.</a:t>
            </a:r>
            <a:endParaRPr lang="en-US" dirty="0">
              <a:solidFill>
                <a:prstClr val="black"/>
              </a:solidFill>
              <a:latin typeface="Calibri" pitchFamily="34" charset="0"/>
            </a:endParaRPr>
          </a:p>
          <a:p>
            <a:pPr marL="457200" indent="-457200" defTabSz="4023067" fontAlgn="auto">
              <a:spcBef>
                <a:spcPts val="0"/>
              </a:spcBef>
              <a:spcAft>
                <a:spcPts val="0"/>
              </a:spcAft>
              <a:buAutoNum type="arabicParenBoth"/>
            </a:pPr>
            <a:r>
              <a:rPr lang="en-US" dirty="0" smtClean="0">
                <a:solidFill>
                  <a:prstClr val="black"/>
                </a:solidFill>
                <a:latin typeface="Calibri" pitchFamily="34" charset="0"/>
              </a:rPr>
              <a:t>For </a:t>
            </a:r>
            <a:r>
              <a:rPr lang="en-US" dirty="0">
                <a:solidFill>
                  <a:prstClr val="black"/>
                </a:solidFill>
                <a:latin typeface="Calibri" pitchFamily="34" charset="0"/>
              </a:rPr>
              <a:t>all cars, the time for crossing each intersection is fixed (2 sec). </a:t>
            </a:r>
          </a:p>
          <a:p>
            <a:pPr marL="457200" indent="-457200" defTabSz="4023067" fontAlgn="auto">
              <a:spcBef>
                <a:spcPts val="0"/>
              </a:spcBef>
              <a:spcAft>
                <a:spcPts val="0"/>
              </a:spcAft>
              <a:buAutoNum type="arabicParenBoth"/>
            </a:pPr>
            <a:r>
              <a:rPr lang="en-US" dirty="0" smtClean="0">
                <a:solidFill>
                  <a:prstClr val="black"/>
                </a:solidFill>
                <a:latin typeface="Calibri" pitchFamily="34" charset="0"/>
              </a:rPr>
              <a:t>Time </a:t>
            </a:r>
            <a:r>
              <a:rPr lang="en-US" dirty="0">
                <a:solidFill>
                  <a:prstClr val="black"/>
                </a:solidFill>
                <a:latin typeface="Calibri" pitchFamily="34" charset="0"/>
              </a:rPr>
              <a:t>for cars driving on the lanes is ignored. We use </a:t>
            </a:r>
            <a:r>
              <a:rPr lang="en-US" dirty="0" smtClean="0">
                <a:solidFill>
                  <a:prstClr val="black"/>
                </a:solidFill>
                <a:latin typeface="Calibri" pitchFamily="34" charset="0"/>
              </a:rPr>
              <a:t>travel </a:t>
            </a:r>
            <a:r>
              <a:rPr lang="en-US" dirty="0">
                <a:solidFill>
                  <a:prstClr val="black"/>
                </a:solidFill>
                <a:latin typeface="Calibri" pitchFamily="34" charset="0"/>
              </a:rPr>
              <a:t>time for each intersection to evaluate different scenarios.</a:t>
            </a:r>
          </a:p>
          <a:p>
            <a:pPr marL="457200" indent="-457200" defTabSz="4023067" fontAlgn="auto">
              <a:spcBef>
                <a:spcPts val="0"/>
              </a:spcBef>
              <a:spcAft>
                <a:spcPts val="0"/>
              </a:spcAft>
              <a:buAutoNum type="arabicParenBoth"/>
            </a:pPr>
            <a:r>
              <a:rPr lang="en-US" dirty="0" smtClean="0">
                <a:solidFill>
                  <a:prstClr val="black"/>
                </a:solidFill>
                <a:latin typeface="Calibri" pitchFamily="34" charset="0"/>
              </a:rPr>
              <a:t>The </a:t>
            </a:r>
            <a:r>
              <a:rPr lang="en-US" dirty="0">
                <a:solidFill>
                  <a:prstClr val="black"/>
                </a:solidFill>
                <a:latin typeface="Calibri" pitchFamily="34" charset="0"/>
              </a:rPr>
              <a:t>total car number in our system is a </a:t>
            </a:r>
            <a:r>
              <a:rPr lang="en-US" dirty="0" smtClean="0">
                <a:solidFill>
                  <a:prstClr val="black"/>
                </a:solidFill>
                <a:latin typeface="Calibri" pitchFamily="34" charset="0"/>
              </a:rPr>
              <a:t>constant. </a:t>
            </a:r>
            <a:endParaRPr lang="en-US" dirty="0">
              <a:solidFill>
                <a:prstClr val="black"/>
              </a:solidFill>
              <a:latin typeface="Calibri" pitchFamily="34" charset="0"/>
            </a:endParaRPr>
          </a:p>
        </p:txBody>
      </p:sp>
      <p:pic>
        <p:nvPicPr>
          <p:cNvPr id="11" name="Picture 10" descr="Selection_01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82801" y="16078200"/>
            <a:ext cx="8381999" cy="51816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1868</TotalTime>
  <Words>971</Words>
  <Application>Microsoft Macintosh PowerPoint</Application>
  <PresentationFormat>Custom</PresentationFormat>
  <Paragraphs>55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Genigraphics 800.790.4001</dc:creator>
  <dc:description>To order poster prints visit us at www.genigraphics.com</dc:description>
  <cp:lastModifiedBy>Yaohong Xi</cp:lastModifiedBy>
  <cp:revision>65</cp:revision>
  <dcterms:created xsi:type="dcterms:W3CDTF">2008-05-03T03:01:56Z</dcterms:created>
  <dcterms:modified xsi:type="dcterms:W3CDTF">2015-02-20T14:42:51Z</dcterms:modified>
</cp:coreProperties>
</file>