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2"/>
  </p:notesMasterIdLst>
  <p:sldIdLst>
    <p:sldId id="257" r:id="rId2"/>
    <p:sldId id="258" r:id="rId3"/>
    <p:sldId id="268" r:id="rId4"/>
    <p:sldId id="269" r:id="rId5"/>
    <p:sldId id="259" r:id="rId6"/>
    <p:sldId id="266" r:id="rId7"/>
    <p:sldId id="260" r:id="rId8"/>
    <p:sldId id="261" r:id="rId9"/>
    <p:sldId id="270" r:id="rId10"/>
    <p:sldId id="263" r:id="rId11"/>
    <p:sldId id="271" r:id="rId12"/>
    <p:sldId id="272" r:id="rId13"/>
    <p:sldId id="273" r:id="rId14"/>
    <p:sldId id="274" r:id="rId15"/>
    <p:sldId id="275" r:id="rId16"/>
    <p:sldId id="276" r:id="rId17"/>
    <p:sldId id="291" r:id="rId18"/>
    <p:sldId id="292" r:id="rId19"/>
    <p:sldId id="293" r:id="rId20"/>
    <p:sldId id="301" r:id="rId21"/>
    <p:sldId id="312" r:id="rId22"/>
    <p:sldId id="313" r:id="rId23"/>
    <p:sldId id="302" r:id="rId24"/>
    <p:sldId id="306" r:id="rId25"/>
    <p:sldId id="295" r:id="rId26"/>
    <p:sldId id="297" r:id="rId27"/>
    <p:sldId id="298" r:id="rId28"/>
    <p:sldId id="299" r:id="rId29"/>
    <p:sldId id="300" r:id="rId30"/>
    <p:sldId id="314" r:id="rId31"/>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576" autoAdjust="0"/>
  </p:normalViewPr>
  <p:slideViewPr>
    <p:cSldViewPr>
      <p:cViewPr varScale="1">
        <p:scale>
          <a:sx n="69" d="100"/>
          <a:sy n="69" d="100"/>
        </p:scale>
        <p:origin x="200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An email to my OP account is the best way of getting in touch with me</a:t>
            </a:r>
          </a:p>
          <a:p>
            <a:pPr>
              <a:buFont typeface="Arial" pitchFamily="34" charset="0"/>
              <a:buChar char="•"/>
            </a:pPr>
            <a:r>
              <a:rPr lang="en-NZ" baseline="0" dirty="0" smtClean="0"/>
              <a:t>I try to turn around all emails within 24 hours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1834329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Activity</a:t>
            </a:r>
          </a:p>
          <a:p>
            <a:pPr lvl="1">
              <a:buFont typeface="Arial" pitchFamily="34" charset="0"/>
              <a:buChar char="•"/>
            </a:pPr>
            <a:r>
              <a:rPr lang="en-NZ" dirty="0" smtClean="0"/>
              <a:t>This is how</a:t>
            </a:r>
            <a:r>
              <a:rPr lang="en-NZ" baseline="0" dirty="0" smtClean="0"/>
              <a:t> the normal sort of app we think of as “things that run on your phone not in the browser” is built.</a:t>
            </a:r>
          </a:p>
          <a:p>
            <a:pPr lvl="1">
              <a:buFont typeface="Arial" pitchFamily="34" charset="0"/>
              <a:buChar char="•"/>
            </a:pPr>
            <a:r>
              <a:rPr lang="en-NZ" baseline="0" dirty="0" smtClean="0"/>
              <a:t>Activities are computational entities – specifically, instances of a class defined in the Android libraries.</a:t>
            </a:r>
            <a:endParaRPr lang="en-NZ" dirty="0" smtClean="0"/>
          </a:p>
          <a:p>
            <a:pPr lvl="1">
              <a:buFont typeface="Arial" pitchFamily="34" charset="0"/>
              <a:buChar char="•"/>
            </a:pPr>
            <a:r>
              <a:rPr lang="en-NZ" dirty="0" smtClean="0"/>
              <a:t>Interface definition: Think of it like</a:t>
            </a:r>
            <a:r>
              <a:rPr lang="en-NZ" baseline="0" dirty="0" smtClean="0"/>
              <a:t> the HTML that defines a web page, or the “</a:t>
            </a:r>
            <a:r>
              <a:rPr lang="en-NZ" baseline="0" dirty="0" err="1" smtClean="0"/>
              <a:t>designer.cs</a:t>
            </a:r>
            <a:r>
              <a:rPr lang="en-NZ" baseline="0" dirty="0" smtClean="0"/>
              <a:t>” part of a C# application that declares all the screen controls and their properties.</a:t>
            </a:r>
          </a:p>
          <a:p>
            <a:pPr lvl="1">
              <a:buFont typeface="Arial" pitchFamily="34" charset="0"/>
              <a:buChar char="•"/>
            </a:pPr>
            <a:r>
              <a:rPr lang="en-NZ" baseline="0" dirty="0" smtClean="0"/>
              <a:t>So if you have a game on your phone that has a splash screen, settings, high scores and the actual play, it probably has four separate Activities.</a:t>
            </a:r>
          </a:p>
          <a:p>
            <a:pPr lvl="1">
              <a:buFont typeface="Arial" pitchFamily="34" charset="0"/>
              <a:buChar char="•"/>
            </a:pPr>
            <a:r>
              <a:rPr lang="en-NZ" baseline="0" dirty="0" smtClean="0"/>
              <a:t>We will look at the messaging model in detail as we go along.</a:t>
            </a:r>
          </a:p>
          <a:p>
            <a:pPr lvl="1">
              <a:buFont typeface="Arial" pitchFamily="34" charset="0"/>
              <a:buChar char="•"/>
            </a:pPr>
            <a:r>
              <a:rPr lang="en-NZ" baseline="0" dirty="0" smtClean="0"/>
              <a:t>Android programming is just Java programming using the Android classes. The way Visual C++ programming is just C++ programming using the .NET classes. So the bulk of the learning will be in getting to know those classes and how to use them. </a:t>
            </a:r>
          </a:p>
          <a:p>
            <a:pPr lvl="1">
              <a:buFont typeface="Arial" pitchFamily="34" charset="0"/>
              <a:buChar char="•"/>
            </a:pPr>
            <a:r>
              <a:rPr lang="en-NZ" baseline="0" dirty="0" smtClean="0"/>
              <a:t>They will seem pretty weird at first, so think always about why the designers built them this way. </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p14="http://schemas.microsoft.com/office/powerpoint/2010/main" val="1689697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There are also</a:t>
            </a:r>
            <a:r>
              <a:rPr lang="en-NZ" baseline="0" dirty="0" smtClean="0"/>
              <a:t> these other ones.</a:t>
            </a:r>
          </a:p>
          <a:p>
            <a:pPr>
              <a:buFont typeface="Arial" pitchFamily="34" charset="0"/>
              <a:buChar char="•"/>
            </a:pPr>
            <a:r>
              <a:rPr lang="en-NZ" baseline="0" dirty="0" smtClean="0"/>
              <a:t>We will see them as we go along, but when people think about “building an app” they are thinking primarily about working with instances of the Activity class.</a:t>
            </a:r>
          </a:p>
          <a:p>
            <a:pPr>
              <a:buFont typeface="Arial" pitchFamily="34" charset="0"/>
              <a:buChar char="•"/>
            </a:pPr>
            <a:r>
              <a:rPr lang="en-NZ" baseline="0" dirty="0" smtClean="0"/>
              <a:t>Service</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E.G. Database pipeline, audio driver</a:t>
            </a:r>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Content provider</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E.g. There is a content provider that manages your contacts.</a:t>
            </a:r>
            <a:r>
              <a:rPr lang="en-NZ" baseline="0" dirty="0" smtClean="0"/>
              <a:t> It can be queried by any app running on the phone.</a:t>
            </a:r>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Broadcast receiver</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Lurks around listening for system-wide events (e.g. Turning off the phone) and routes consequent messages.</a:t>
            </a:r>
            <a:endParaRPr lang="en-NZ" dirty="0" smtClean="0"/>
          </a:p>
          <a:p>
            <a:pPr lvl="1">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extLst>
      <p:ext uri="{BB962C8B-B14F-4D97-AF65-F5344CB8AC3E}">
        <p14:creationId xmlns:p14="http://schemas.microsoft.com/office/powerpoint/2010/main" val="559393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lnSpcReduction="10000"/>
          </a:bodyPr>
          <a:lstStyle/>
          <a:p>
            <a:pPr>
              <a:buFont typeface="Arial" pitchFamily="34" charset="0"/>
              <a:buChar char="•"/>
            </a:pPr>
            <a:r>
              <a:rPr lang="en-NZ" baseline="0" dirty="0" smtClean="0"/>
              <a:t>Directly:</a:t>
            </a:r>
          </a:p>
          <a:p>
            <a:pPr lvl="1">
              <a:buFont typeface="Arial" pitchFamily="34" charset="0"/>
              <a:buChar char="•"/>
            </a:pPr>
            <a:r>
              <a:rPr lang="en-NZ" baseline="0" dirty="0" smtClean="0"/>
              <a:t>“Start </a:t>
            </a:r>
            <a:r>
              <a:rPr lang="en-NZ" baseline="0" dirty="0" err="1" smtClean="0"/>
              <a:t>Bob.methodName</a:t>
            </a:r>
            <a:r>
              <a:rPr lang="en-NZ" baseline="0" dirty="0" smtClean="0"/>
              <a:t>”</a:t>
            </a:r>
          </a:p>
          <a:p>
            <a:pPr lvl="0">
              <a:buFont typeface="Arial" pitchFamily="34" charset="0"/>
              <a:buChar char="•"/>
            </a:pPr>
            <a:r>
              <a:rPr lang="en-NZ" baseline="0" dirty="0" smtClean="0"/>
              <a:t>Indirectly:</a:t>
            </a:r>
          </a:p>
          <a:p>
            <a:pPr lvl="1">
              <a:buFont typeface="Arial" pitchFamily="34" charset="0"/>
              <a:buChar char="•"/>
            </a:pPr>
            <a:r>
              <a:rPr lang="en-NZ" baseline="0" dirty="0" smtClean="0"/>
              <a:t>“Start somebody who can get me the GPS reading”</a:t>
            </a:r>
          </a:p>
          <a:p>
            <a:pPr lvl="1">
              <a:buFont typeface="Arial" pitchFamily="34" charset="0"/>
              <a:buChar char="•"/>
            </a:pPr>
            <a:endParaRPr lang="en-NZ" baseline="0" dirty="0" smtClean="0"/>
          </a:p>
          <a:p>
            <a:pPr>
              <a:buFont typeface="Arial" pitchFamily="34" charset="0"/>
              <a:buChar char="•"/>
            </a:pPr>
            <a:r>
              <a:rPr lang="en-NZ" dirty="0" smtClean="0"/>
              <a:t>This messaging behaviour</a:t>
            </a:r>
            <a:r>
              <a:rPr lang="en-NZ" baseline="0" dirty="0" smtClean="0"/>
              <a:t> is very interesting, and is one of the things that most distinguishes Android from other operating systems. </a:t>
            </a:r>
          </a:p>
          <a:p>
            <a:pPr>
              <a:buFont typeface="Arial" pitchFamily="34" charset="0"/>
              <a:buChar char="•"/>
            </a:pPr>
            <a:r>
              <a:rPr lang="en-NZ" baseline="0" dirty="0" smtClean="0"/>
              <a:t>It provides a lot of efficiency, because you don’t have to be always writing your own code and running your own processing threads, if there is someone out there already who can do it for you.</a:t>
            </a:r>
          </a:p>
          <a:p>
            <a:pPr lvl="1">
              <a:buFont typeface="Arial" pitchFamily="34" charset="0"/>
              <a:buChar char="•"/>
            </a:pPr>
            <a:endParaRPr lang="en-NZ" baseline="0" dirty="0" smtClean="0"/>
          </a:p>
          <a:p>
            <a:pPr lvl="1">
              <a:buFont typeface="Arial" pitchFamily="34" charset="0"/>
              <a:buChar char="•"/>
            </a:pPr>
            <a:endParaRPr lang="en-NZ" baseline="0" dirty="0" smtClean="0"/>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i="0" baseline="0" dirty="0" smtClean="0"/>
              <a:t>Intent objects are just another Android class. They manage the information that the system needs to get all this inter-application communication going. We</a:t>
            </a:r>
            <a:r>
              <a:rPr lang="en-NZ" baseline="0" dirty="0" smtClean="0"/>
              <a:t> will look at them in lots of detail later on.</a:t>
            </a:r>
          </a:p>
          <a:p>
            <a:pPr lvl="0">
              <a:buFont typeface="Arial" pitchFamily="34" charset="0"/>
              <a:buChar char="•"/>
            </a:pPr>
            <a:endParaRPr lang="en-NZ" dirty="0" smtClean="0"/>
          </a:p>
          <a:p>
            <a:pPr lvl="0">
              <a:buFont typeface="Arial" pitchFamily="34" charset="0"/>
              <a:buChar char="•"/>
            </a:pPr>
            <a:endParaRPr lang="en-NZ" dirty="0" smtClean="0"/>
          </a:p>
          <a:p>
            <a:pPr lvl="0">
              <a:buFont typeface="Arial" pitchFamily="34" charset="0"/>
              <a:buChar char="•"/>
            </a:pPr>
            <a:r>
              <a:rPr lang="en-NZ" dirty="0" smtClean="0"/>
              <a:t>So, there’s a lot of high level stuff going on in the Android system. But for the developer,</a:t>
            </a:r>
            <a:r>
              <a:rPr lang="en-NZ" baseline="0" dirty="0" smtClean="0"/>
              <a:t> it starts with creating your own apps, and those apps consist of one or more Activity instances, or simple “activities”.</a:t>
            </a:r>
          </a:p>
          <a:p>
            <a:pPr lvl="0">
              <a:buFont typeface="Arial" pitchFamily="34" charset="0"/>
              <a:buChar char="•"/>
            </a:pPr>
            <a:endParaRPr lang="en-NZ" baseline="0" dirty="0" smtClean="0"/>
          </a:p>
          <a:p>
            <a:pPr lvl="0">
              <a:buFont typeface="Arial" pitchFamily="34" charset="0"/>
              <a:buChar char="•"/>
            </a:pPr>
            <a:r>
              <a:rPr lang="en-NZ" baseline="0" dirty="0" smtClean="0"/>
              <a:t>Very shortly, we will see how to do that in Android Studio. First, though, we need to see how an activity behaves...</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extLst>
      <p:ext uri="{BB962C8B-B14F-4D97-AF65-F5344CB8AC3E}">
        <p14:creationId xmlns:p14="http://schemas.microsoft.com/office/powerpoint/2010/main" val="1849422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should be quite familiar.</a:t>
            </a:r>
          </a:p>
          <a:p>
            <a:pPr>
              <a:buFont typeface="Arial" pitchFamily="34" charset="0"/>
              <a:buChar char="•"/>
            </a:pPr>
            <a:r>
              <a:rPr lang="en-NZ" dirty="0" smtClean="0"/>
              <a:t>You have</a:t>
            </a:r>
            <a:r>
              <a:rPr lang="en-NZ" baseline="0" dirty="0" smtClean="0"/>
              <a:t> written code for </a:t>
            </a:r>
            <a:r>
              <a:rPr lang="en-NZ" baseline="0" dirty="0" err="1" smtClean="0"/>
              <a:t>OnClick</a:t>
            </a:r>
            <a:r>
              <a:rPr lang="en-NZ" baseline="0" dirty="0" smtClean="0"/>
              <a:t> events and </a:t>
            </a:r>
            <a:r>
              <a:rPr lang="en-NZ" baseline="0" dirty="0" err="1" smtClean="0"/>
              <a:t>Form_Load</a:t>
            </a:r>
            <a:r>
              <a:rPr lang="en-NZ" baseline="0" dirty="0" smtClean="0"/>
              <a:t> events, right?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extLst>
      <p:ext uri="{BB962C8B-B14F-4D97-AF65-F5344CB8AC3E}">
        <p14:creationId xmlns:p14="http://schemas.microsoft.com/office/powerpoint/2010/main" val="209906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70000" lnSpcReduction="20000"/>
          </a:bodyPr>
          <a:lstStyle/>
          <a:p>
            <a:pPr>
              <a:buFont typeface="Arial" pitchFamily="34" charset="0"/>
              <a:buChar char="•"/>
            </a:pPr>
            <a:r>
              <a:rPr lang="en-NZ" dirty="0" smtClean="0"/>
              <a:t>From android.com</a:t>
            </a:r>
          </a:p>
          <a:p>
            <a:pPr>
              <a:buFont typeface="Arial" pitchFamily="34" charset="0"/>
              <a:buChar char="•"/>
            </a:pPr>
            <a:r>
              <a:rPr lang="en-NZ" dirty="0" smtClean="0"/>
              <a:t>This should be quite familiar.</a:t>
            </a:r>
          </a:p>
          <a:p>
            <a:pPr>
              <a:buFont typeface="Arial" pitchFamily="34" charset="0"/>
              <a:buChar char="•"/>
            </a:pPr>
            <a:r>
              <a:rPr lang="en-NZ" dirty="0" smtClean="0"/>
              <a:t>You have</a:t>
            </a:r>
            <a:r>
              <a:rPr lang="en-NZ" baseline="0" dirty="0" smtClean="0"/>
              <a:t> written code for </a:t>
            </a:r>
            <a:r>
              <a:rPr lang="en-NZ" baseline="0" dirty="0" err="1" smtClean="0"/>
              <a:t>OnClick</a:t>
            </a:r>
            <a:r>
              <a:rPr lang="en-NZ" baseline="0" dirty="0" smtClean="0"/>
              <a:t> events and </a:t>
            </a:r>
            <a:r>
              <a:rPr lang="en-NZ" baseline="0" dirty="0" err="1" smtClean="0"/>
              <a:t>Form_Load</a:t>
            </a:r>
            <a:r>
              <a:rPr lang="en-NZ" baseline="0" dirty="0" smtClean="0"/>
              <a:t> events, right? As in those cases, it’s all about figuring out where to put what.</a:t>
            </a:r>
          </a:p>
          <a:p>
            <a:pPr>
              <a:buFont typeface="Arial" pitchFamily="34" charset="0"/>
              <a:buChar char="•"/>
            </a:pPr>
            <a:endParaRPr lang="en-NZ" baseline="0" dirty="0" smtClean="0"/>
          </a:p>
          <a:p>
            <a:pPr>
              <a:buFont typeface="Arial" pitchFamily="34" charset="0"/>
              <a:buChar char="•"/>
            </a:pPr>
            <a:r>
              <a:rPr lang="en-NZ" baseline="0" dirty="0" smtClean="0"/>
              <a:t>These events are not all of equal importance. Some happen every time an app is used, others happen only in special unusual situations. In the first instance, we will be concentrating on coding the most important events (e.g. “when the app starts”), and will look at the more special purpose ones as we go.</a:t>
            </a:r>
          </a:p>
          <a:p>
            <a:pPr>
              <a:buFont typeface="Arial" pitchFamily="34" charset="0"/>
              <a:buChar char="•"/>
            </a:pPr>
            <a:endParaRPr lang="en-NZ" baseline="0" dirty="0" smtClean="0"/>
          </a:p>
          <a:p>
            <a:pPr>
              <a:buFont typeface="Arial" pitchFamily="34" charset="0"/>
              <a:buChar char="•"/>
            </a:pPr>
            <a:r>
              <a:rPr lang="en-NZ" baseline="0" dirty="0" smtClean="0"/>
              <a:t>Briefly, these are the elements of the life cycle:</a:t>
            </a:r>
          </a:p>
          <a:p>
            <a:pPr>
              <a:buFont typeface="Arial" pitchFamily="34" charset="0"/>
              <a:buChar char="•"/>
            </a:pPr>
            <a:endParaRPr lang="en-NZ" baseline="0" dirty="0" smtClean="0"/>
          </a:p>
          <a:p>
            <a:pPr>
              <a:buFont typeface="Arial" pitchFamily="34" charset="0"/>
              <a:buChar char="•"/>
            </a:pPr>
            <a:r>
              <a:rPr lang="en-NZ" baseline="0" dirty="0" err="1" smtClean="0"/>
              <a:t>onCreate</a:t>
            </a:r>
            <a:r>
              <a:rPr lang="en-NZ" baseline="0" dirty="0" smtClean="0"/>
              <a:t>:</a:t>
            </a:r>
          </a:p>
          <a:p>
            <a:pPr lvl="1">
              <a:buFont typeface="Arial" pitchFamily="34" charset="0"/>
              <a:buChar char="•"/>
            </a:pPr>
            <a:r>
              <a:rPr lang="en-NZ" baseline="0" dirty="0" smtClean="0"/>
              <a:t>Called when the activity is first created. Before it appears on the screen.</a:t>
            </a:r>
          </a:p>
          <a:p>
            <a:pPr lvl="0">
              <a:buFont typeface="Arial" pitchFamily="34" charset="0"/>
              <a:buChar char="•"/>
            </a:pPr>
            <a:r>
              <a:rPr lang="en-NZ" baseline="0" dirty="0" err="1" smtClean="0"/>
              <a:t>onStart</a:t>
            </a:r>
            <a:r>
              <a:rPr lang="en-NZ" baseline="0" dirty="0" smtClean="0"/>
              <a:t>:</a:t>
            </a:r>
          </a:p>
          <a:p>
            <a:pPr lvl="1">
              <a:buFont typeface="Arial" pitchFamily="34" charset="0"/>
              <a:buChar char="•"/>
            </a:pPr>
            <a:r>
              <a:rPr lang="en-NZ" baseline="0" dirty="0" smtClean="0"/>
              <a:t>Called when the activity gets the screen.</a:t>
            </a:r>
          </a:p>
          <a:p>
            <a:pPr lvl="0">
              <a:buFont typeface="Arial" pitchFamily="34" charset="0"/>
              <a:buChar char="•"/>
            </a:pPr>
            <a:r>
              <a:rPr lang="en-NZ" baseline="0" dirty="0" err="1" smtClean="0"/>
              <a:t>onRestart</a:t>
            </a:r>
            <a:r>
              <a:rPr lang="en-NZ" baseline="0" dirty="0" smtClean="0"/>
              <a:t>:</a:t>
            </a:r>
          </a:p>
          <a:p>
            <a:pPr lvl="1">
              <a:buFont typeface="Arial" pitchFamily="34" charset="0"/>
              <a:buChar char="•"/>
            </a:pPr>
            <a:r>
              <a:rPr lang="en-NZ" baseline="0" dirty="0" smtClean="0"/>
              <a:t>Called if you’ve been stopped, and now are getting control back. Always followed by </a:t>
            </a:r>
            <a:r>
              <a:rPr lang="en-NZ" baseline="0" dirty="0" err="1" smtClean="0"/>
              <a:t>onStart</a:t>
            </a:r>
            <a:endParaRPr lang="en-NZ" baseline="0" dirty="0" smtClean="0"/>
          </a:p>
          <a:p>
            <a:pPr lvl="0">
              <a:buFont typeface="Arial" pitchFamily="34" charset="0"/>
              <a:buChar char="•"/>
            </a:pPr>
            <a:r>
              <a:rPr lang="en-NZ" baseline="0" dirty="0" err="1" smtClean="0"/>
              <a:t>onResume</a:t>
            </a:r>
            <a:r>
              <a:rPr lang="en-NZ" baseline="0" dirty="0" smtClean="0"/>
              <a:t>:</a:t>
            </a:r>
          </a:p>
          <a:p>
            <a:pPr lvl="1">
              <a:buFont typeface="Arial" pitchFamily="34" charset="0"/>
              <a:buChar char="•"/>
            </a:pPr>
            <a:r>
              <a:rPr lang="en-NZ" baseline="0" dirty="0" smtClean="0"/>
              <a:t>Called when the activity is in the foreground accepting user input. Happens if you have been </a:t>
            </a:r>
            <a:r>
              <a:rPr lang="en-NZ" baseline="0" dirty="0" err="1" smtClean="0"/>
              <a:t>backgrounded</a:t>
            </a:r>
            <a:r>
              <a:rPr lang="en-NZ" baseline="0" dirty="0" smtClean="0"/>
              <a:t> (paused) and are now being </a:t>
            </a:r>
            <a:r>
              <a:rPr lang="en-NZ" baseline="0" dirty="0" err="1" smtClean="0"/>
              <a:t>foregrounded</a:t>
            </a:r>
            <a:r>
              <a:rPr lang="en-NZ" baseline="0" dirty="0" smtClean="0"/>
              <a:t>. All called somewhat trivially after </a:t>
            </a:r>
            <a:r>
              <a:rPr lang="en-NZ" baseline="0" dirty="0" err="1" smtClean="0"/>
              <a:t>onStart</a:t>
            </a:r>
            <a:r>
              <a:rPr lang="en-NZ" baseline="0" dirty="0" smtClean="0"/>
              <a:t>.</a:t>
            </a:r>
          </a:p>
          <a:p>
            <a:pPr lvl="0">
              <a:buFont typeface="Arial" pitchFamily="34" charset="0"/>
              <a:buChar char="•"/>
            </a:pPr>
            <a:r>
              <a:rPr lang="en-NZ" baseline="0" dirty="0" err="1" smtClean="0"/>
              <a:t>onPause</a:t>
            </a:r>
            <a:r>
              <a:rPr lang="en-NZ" baseline="0" dirty="0" smtClean="0"/>
              <a:t>:</a:t>
            </a:r>
          </a:p>
          <a:p>
            <a:pPr lvl="1">
              <a:buFont typeface="Arial" pitchFamily="34" charset="0"/>
              <a:buChar char="•"/>
            </a:pPr>
            <a:r>
              <a:rPr lang="en-NZ" baseline="0" dirty="0" smtClean="0"/>
              <a:t>You’ve been </a:t>
            </a:r>
            <a:r>
              <a:rPr lang="en-NZ" baseline="0" dirty="0" err="1" smtClean="0"/>
              <a:t>backgrounded</a:t>
            </a:r>
            <a:r>
              <a:rPr lang="en-NZ" baseline="0" dirty="0" smtClean="0"/>
              <a:t>, but not killed. However, if memory gets tight, you can get killed. If that happens, when the user foregrounds you, you have to be recreated. Think about the implications of this for what code goes in the </a:t>
            </a:r>
            <a:r>
              <a:rPr lang="en-NZ" baseline="0" dirty="0" err="1" smtClean="0"/>
              <a:t>onCreate</a:t>
            </a:r>
            <a:r>
              <a:rPr lang="en-NZ" baseline="0" dirty="0" smtClean="0"/>
              <a:t> and </a:t>
            </a:r>
            <a:r>
              <a:rPr lang="en-NZ" baseline="0" dirty="0" err="1" smtClean="0"/>
              <a:t>onPause</a:t>
            </a:r>
            <a:r>
              <a:rPr lang="en-NZ" baseline="0" dirty="0" smtClean="0"/>
              <a:t> handlers.</a:t>
            </a:r>
          </a:p>
          <a:p>
            <a:pPr lvl="0">
              <a:buFont typeface="Arial" pitchFamily="34" charset="0"/>
              <a:buChar char="•"/>
            </a:pPr>
            <a:r>
              <a:rPr lang="en-NZ" baseline="0" dirty="0" err="1" smtClean="0"/>
              <a:t>onStop</a:t>
            </a:r>
            <a:r>
              <a:rPr lang="en-NZ" baseline="0" dirty="0" smtClean="0"/>
              <a:t>:</a:t>
            </a:r>
          </a:p>
          <a:p>
            <a:pPr lvl="1">
              <a:buFont typeface="Arial" pitchFamily="34" charset="0"/>
              <a:buChar char="•"/>
            </a:pPr>
            <a:r>
              <a:rPr lang="en-NZ" baseline="0" dirty="0" smtClean="0"/>
              <a:t>You lose your screen handle. You are about to be killed. Not always called, if you get killed from the pause state.</a:t>
            </a:r>
          </a:p>
          <a:p>
            <a:pPr lvl="0">
              <a:buFont typeface="Arial" pitchFamily="34" charset="0"/>
              <a:buChar char="•"/>
            </a:pPr>
            <a:r>
              <a:rPr lang="en-NZ" baseline="0" dirty="0" err="1" smtClean="0"/>
              <a:t>onDestroy</a:t>
            </a:r>
            <a:r>
              <a:rPr lang="en-NZ" baseline="0" dirty="0" smtClean="0"/>
              <a:t>:</a:t>
            </a:r>
          </a:p>
          <a:p>
            <a:pPr lvl="1">
              <a:buFont typeface="Arial" pitchFamily="34" charset="0"/>
              <a:buChar char="•"/>
            </a:pPr>
            <a:r>
              <a:rPr lang="en-NZ" baseline="0" dirty="0" smtClean="0"/>
              <a:t>You’re losing your memory. This may be voluntary because you are shutting down, or involuntary because the system is freeing up memory.</a:t>
            </a:r>
          </a:p>
          <a:p>
            <a:pPr lvl="1">
              <a:buFont typeface="Arial" pitchFamily="34" charset="0"/>
              <a:buChar char="•"/>
            </a:pPr>
            <a:endParaRPr lang="en-NZ" baseline="0" dirty="0" smtClean="0"/>
          </a:p>
          <a:p>
            <a:pPr lvl="0">
              <a:buFont typeface="Arial" pitchFamily="34" charset="0"/>
              <a:buChar char="•"/>
            </a:pPr>
            <a:r>
              <a:rPr lang="en-NZ" baseline="0" dirty="0" smtClean="0"/>
              <a:t>To get started, we’re going to worry mostly about </a:t>
            </a:r>
            <a:r>
              <a:rPr lang="en-NZ" baseline="0" dirty="0" err="1" smtClean="0"/>
              <a:t>onCreate</a:t>
            </a:r>
            <a:r>
              <a:rPr lang="en-NZ" baseline="0" dirty="0" smtClean="0"/>
              <a:t>. But in more advanced scenarios, you would want to think about all the necessary initialisation, </a:t>
            </a:r>
            <a:r>
              <a:rPr lang="en-NZ" baseline="0" dirty="0" err="1" smtClean="0"/>
              <a:t>reinitialisation</a:t>
            </a:r>
            <a:r>
              <a:rPr lang="en-NZ" baseline="0" dirty="0" smtClean="0"/>
              <a:t>, clean-up, data saving, etc., that you require, and where it needs to go.</a:t>
            </a:r>
          </a:p>
          <a:p>
            <a:pPr lvl="0">
              <a:buFont typeface="Arial" pitchFamily="34" charset="0"/>
              <a:buChar char="•"/>
            </a:pPr>
            <a:endParaRPr lang="en-NZ" baseline="0" dirty="0" smtClean="0"/>
          </a:p>
          <a:p>
            <a:pPr lvl="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p14="http://schemas.microsoft.com/office/powerpoint/2010/main" val="657273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From vogella.com</a:t>
            </a:r>
          </a:p>
          <a:p>
            <a:pPr>
              <a:buFont typeface="Arial" pitchFamily="34" charset="0"/>
              <a:buChar char="•"/>
            </a:pPr>
            <a:r>
              <a:rPr lang="en-NZ" dirty="0" smtClean="0"/>
              <a:t>Many people find this version clearer, as it highlights only those events you are really likely</a:t>
            </a:r>
            <a:r>
              <a:rPr lang="en-NZ" baseline="0" dirty="0" smtClean="0"/>
              <a:t> to want to write code for.</a:t>
            </a:r>
          </a:p>
          <a:p>
            <a:pPr>
              <a:buFont typeface="Arial" pitchFamily="34" charset="0"/>
              <a:buChar char="•"/>
            </a:pPr>
            <a:r>
              <a:rPr lang="en-NZ" baseline="0" dirty="0" smtClean="0"/>
              <a:t>This site, written by Lars Vogel (author of Eclipse), has lots of good Android stuff on it.</a:t>
            </a:r>
          </a:p>
          <a:p>
            <a:pPr>
              <a:buFont typeface="Arial" pitchFamily="34" charset="0"/>
              <a:buChar char="•"/>
            </a:pPr>
            <a:endParaRPr lang="en-NZ" baseline="0" dirty="0" smtClean="0"/>
          </a:p>
          <a:p>
            <a:pPr>
              <a:buFont typeface="Arial" pitchFamily="34" charset="0"/>
              <a:buChar char="•"/>
            </a:pPr>
            <a:r>
              <a:rPr lang="en-NZ" baseline="0" dirty="0" smtClean="0"/>
              <a:t>As always, be choosy about your online resources. There is a lot of stuff out there that is badly done and lots that is simply wrong.</a:t>
            </a:r>
          </a:p>
          <a:p>
            <a:pPr>
              <a:buFont typeface="Arial" pitchFamily="34" charset="0"/>
              <a:buChar char="•"/>
            </a:pPr>
            <a:endParaRPr lang="en-NZ" baseline="0" dirty="0" smtClean="0"/>
          </a:p>
          <a:p>
            <a:pPr>
              <a:buFont typeface="Arial" pitchFamily="34" charset="0"/>
              <a:buChar char="•"/>
            </a:pPr>
            <a:r>
              <a:rPr lang="en-NZ" baseline="0" dirty="0" smtClean="0"/>
              <a:t>Also as always, avoid </a:t>
            </a:r>
            <a:r>
              <a:rPr lang="en-NZ" baseline="0" dirty="0" err="1" smtClean="0"/>
              <a:t>stackOverflow</a:t>
            </a:r>
            <a:r>
              <a:rPr lang="en-NZ" baseline="0" dirty="0" smtClean="0"/>
              <a:t> for basics. Much better to use the official documentation or a professional written and edited textbook.</a:t>
            </a:r>
          </a:p>
          <a:p>
            <a:pPr>
              <a:buFont typeface="Arial" pitchFamily="34" charset="0"/>
              <a:buChar char="•"/>
            </a:pPr>
            <a:endParaRPr lang="en-NZ" dirty="0" smtClean="0"/>
          </a:p>
          <a:p>
            <a:endParaRPr lang="en-NZ"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extLst>
      <p:ext uri="{BB962C8B-B14F-4D97-AF65-F5344CB8AC3E}">
        <p14:creationId xmlns:p14="http://schemas.microsoft.com/office/powerpoint/2010/main" val="90241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IDE for Android</a:t>
            </a:r>
            <a:r>
              <a:rPr lang="en-NZ" baseline="0" dirty="0" smtClean="0"/>
              <a:t> app development. Supported and maintained by Google.</a:t>
            </a:r>
          </a:p>
          <a:p>
            <a:pPr>
              <a:buFont typeface="Arial" pitchFamily="34" charset="0"/>
              <a:buChar char="•"/>
            </a:pPr>
            <a:r>
              <a:rPr lang="en-NZ" baseline="0" dirty="0" smtClean="0"/>
              <a:t>Provides these elements (and a bunch of other stuff we will look at if we have time, like testing framework, diagnostics, etc.)</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val="1899769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Laptop users: The</a:t>
            </a:r>
            <a:r>
              <a:rPr lang="en-NZ" baseline="0" dirty="0" smtClean="0"/>
              <a:t> install bundle brings down a basic configuration. At first execution there will probably be updates, and you will probably need to install additional packages along the way. </a:t>
            </a:r>
          </a:p>
          <a:p>
            <a:pPr>
              <a:buFont typeface="Arial" pitchFamily="34" charset="0"/>
              <a:buChar char="•"/>
            </a:pPr>
            <a:endParaRPr lang="en-NZ" baseline="0" dirty="0" smtClean="0"/>
          </a:p>
          <a:p>
            <a:pPr>
              <a:buFont typeface="Arial" pitchFamily="34" charset="0"/>
              <a:buChar char="•"/>
            </a:pPr>
            <a:r>
              <a:rPr lang="en-NZ" baseline="0" dirty="0" smtClean="0"/>
              <a:t>(When you first start it up, AS will prompt you for any updates it wants – it is best to let it have anything it asks for.)</a:t>
            </a:r>
          </a:p>
          <a:p>
            <a:pPr>
              <a:buFont typeface="Arial" pitchFamily="34" charset="0"/>
              <a:buChar char="•"/>
            </a:pPr>
            <a:endParaRPr lang="en-NZ" baseline="0" dirty="0" smtClean="0"/>
          </a:p>
          <a:p>
            <a:pPr>
              <a:buFont typeface="Arial" pitchFamily="34" charset="0"/>
              <a:buChar char="•"/>
            </a:pPr>
            <a:r>
              <a:rPr lang="en-NZ" baseline="0" dirty="0" smtClean="0"/>
              <a:t>AS is set up to handle this nicely (why do you think that is?) and we will look at how it is done here in class. </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val="1798743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FYI: </a:t>
            </a:r>
            <a:r>
              <a:rPr lang="en-NZ" dirty="0" err="1" smtClean="0"/>
              <a:t>IntelliJ</a:t>
            </a:r>
            <a:r>
              <a:rPr lang="en-NZ" baseline="0" dirty="0" smtClean="0"/>
              <a:t> is a platform for building IDEs. Sort of an IDE for creating IDEs.</a:t>
            </a:r>
          </a:p>
          <a:p>
            <a:pPr>
              <a:buFont typeface="Arial" pitchFamily="34" charset="0"/>
              <a:buChar char="•"/>
            </a:pPr>
            <a:r>
              <a:rPr lang="en-NZ" baseline="0" dirty="0" smtClean="0"/>
              <a:t>Abstraction driven evolution of software has produced tools for everything. This facilitates development and is cool. But keep in mind that there are the people who use the tools, and the people who build the tools. If you want to be able to build the tools, you need to think deeply about the deep logical structure of software – algorithms, data structures, etc. (You have to do this while you are using the tools, of course.)</a:t>
            </a:r>
          </a:p>
          <a:p>
            <a:pPr>
              <a:buFont typeface="Arial" pitchFamily="34" charset="0"/>
              <a:buChar char="•"/>
            </a:pPr>
            <a:endParaRPr lang="en-NZ" baseline="0" dirty="0" smtClean="0"/>
          </a:p>
          <a:p>
            <a:pPr>
              <a:buFont typeface="Arial" pitchFamily="34" charset="0"/>
              <a:buChar char="•"/>
            </a:pPr>
            <a:r>
              <a:rPr lang="en-NZ" baseline="0" dirty="0" smtClean="0"/>
              <a:t>We’re going to look at some quick screenshots here, then you will have a practical. Please do not work along – it is more important that you listen. There are some small quirks that I’m going to tell you about now, and it’s going to by quickly. If you are clicking on things and paying attention to your screen, you will miss these comments and waste a lot of time.</a:t>
            </a:r>
          </a:p>
          <a:p>
            <a:pPr>
              <a:buFont typeface="Arial" pitchFamily="34" charset="0"/>
              <a:buChar char="•"/>
            </a:pPr>
            <a:endParaRPr lang="en-NZ" baseline="0" dirty="0" smtClean="0"/>
          </a:p>
          <a:p>
            <a:pPr>
              <a:buFont typeface="Arial" pitchFamily="34" charset="0"/>
              <a:buChar char="•"/>
            </a:pPr>
            <a:r>
              <a:rPr lang="en-NZ" baseline="0" dirty="0" smtClean="0"/>
              <a:t>Laptops can be closed now if necessary.</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p14="http://schemas.microsoft.com/office/powerpoint/2010/main" val="1507570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 2.2.3</a:t>
            </a:r>
          </a:p>
          <a:p>
            <a:pPr>
              <a:buFont typeface="Arial" pitchFamily="34" charset="0"/>
              <a:buChar char="•"/>
            </a:pPr>
            <a:r>
              <a:rPr lang="en-NZ" dirty="0" smtClean="0"/>
              <a:t>When you first launch AS, you will either see it open to the most recently opened project, or to this wizard window</a:t>
            </a:r>
            <a:r>
              <a:rPr lang="en-NZ" baseline="0" dirty="0" smtClean="0"/>
              <a:t> (depending on the state of the machine and the configuration of AS on that machine).</a:t>
            </a:r>
          </a:p>
          <a:p>
            <a:pPr>
              <a:buFont typeface="Arial" pitchFamily="34" charset="0"/>
              <a:buChar char="•"/>
            </a:pPr>
            <a:r>
              <a:rPr lang="en-NZ" baseline="0" dirty="0" smtClean="0"/>
              <a:t>We will want this wizard today to walk us through creation of our first project. </a:t>
            </a:r>
          </a:p>
          <a:p>
            <a:pPr>
              <a:buFont typeface="Arial" pitchFamily="34" charset="0"/>
              <a:buChar char="•"/>
            </a:pPr>
            <a:r>
              <a:rPr lang="en-NZ" baseline="0" dirty="0" smtClean="0"/>
              <a:t>Android apps have an extremely complex and idiosyncratic file structure. You don’t set them up by hand, you let AS do it.</a:t>
            </a:r>
          </a:p>
          <a:p>
            <a:pPr>
              <a:buFont typeface="Arial" pitchFamily="34" charset="0"/>
              <a:buChar char="•"/>
            </a:pPr>
            <a:r>
              <a:rPr lang="en-NZ" baseline="0" dirty="0" smtClean="0"/>
              <a:t>Since we share machines here, if you launch AS and see some Project you don’t want, just select File-&gt;Close Project to get to the wizard.</a:t>
            </a:r>
          </a:p>
          <a:p>
            <a:pPr>
              <a:buFont typeface="Arial" pitchFamily="34" charset="0"/>
              <a:buChar char="•"/>
            </a:pPr>
            <a:r>
              <a:rPr lang="en-NZ" baseline="0" dirty="0" smtClean="0"/>
              <a:t>What you see in the Recent Projects sidebar will, of course, vary.</a:t>
            </a:r>
          </a:p>
          <a:p>
            <a:pPr>
              <a:buFont typeface="Arial" pitchFamily="34" charset="0"/>
              <a:buChar char="•"/>
            </a:pPr>
            <a:endParaRPr lang="en-NZ" baseline="0" dirty="0" smtClean="0"/>
          </a:p>
          <a:p>
            <a:pPr>
              <a:buFont typeface="Arial" pitchFamily="34" charset="0"/>
              <a:buChar char="•"/>
            </a:pPr>
            <a:r>
              <a:rPr lang="en-NZ" baseline="0" dirty="0" smtClean="0"/>
              <a:t>To get started, you will click on “Start a new Android Studio project” ...</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p14="http://schemas.microsoft.com/office/powerpoint/2010/main" val="313658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endParaRPr lang="en-NZ" b="0" baseline="0" dirty="0" smtClean="0"/>
          </a:p>
          <a:p>
            <a:pPr>
              <a:buFont typeface="Arial" pitchFamily="34" charset="0"/>
              <a:buChar char="•"/>
            </a:pPr>
            <a:r>
              <a:rPr lang="en-NZ" b="0" baseline="0" dirty="0" smtClean="0"/>
              <a:t>For the first weeks of the paper I will be requiring you to do any in-class practical work actually in class (as opposed to in the Project Room or at home). This allows me to observe any early problems that need to be addressed. So please make sure that your schedule allows you to remain for the entire time for both sessions.</a:t>
            </a:r>
            <a:endParaRPr lang="en-NZ" b="0"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2402293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a:t>
            </a:r>
            <a:r>
              <a:rPr lang="en-NZ" baseline="0" dirty="0" smtClean="0"/>
              <a:t> will get these defaults</a:t>
            </a:r>
          </a:p>
          <a:p>
            <a:pPr>
              <a:buFont typeface="Arial" pitchFamily="34" charset="0"/>
              <a:buChar char="•"/>
            </a:pPr>
            <a:r>
              <a:rPr lang="en-NZ" baseline="0" dirty="0" smtClean="0"/>
              <a:t>YOU MUST CHANGE SOME OF THEM</a:t>
            </a:r>
          </a:p>
          <a:p>
            <a:pPr>
              <a:buFont typeface="Arial" pitchFamily="34" charset="0"/>
              <a:buChar char="•"/>
            </a:pPr>
            <a:r>
              <a:rPr lang="en-NZ" baseline="0" dirty="0" smtClean="0"/>
              <a:t>See next slide</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extLst>
      <p:ext uri="{BB962C8B-B14F-4D97-AF65-F5344CB8AC3E}">
        <p14:creationId xmlns:p14="http://schemas.microsoft.com/office/powerpoint/2010/main" val="1562104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NZ" dirty="0" smtClean="0"/>
              <a:t>Name all apps something descriptive.</a:t>
            </a:r>
            <a:r>
              <a:rPr lang="en-NZ" baseline="0" dirty="0" smtClean="0"/>
              <a:t> DO NOT name your apps “</a:t>
            </a:r>
            <a:r>
              <a:rPr lang="en-NZ" baseline="0" dirty="0" err="1" smtClean="0"/>
              <a:t>PracX.y</a:t>
            </a:r>
            <a:r>
              <a:rPr lang="en-NZ" baseline="0" dirty="0" smtClean="0"/>
              <a:t>”. This is not meaningful. A couple of weeks from now, neither you nor I will be able to remember what Prac3.2 was. No marks will be given for anything called </a:t>
            </a:r>
            <a:r>
              <a:rPr lang="en-NZ" baseline="0" dirty="0" err="1" smtClean="0"/>
              <a:t>PracX.Y</a:t>
            </a:r>
            <a:r>
              <a:rPr lang="en-NZ" baseline="0" dirty="0" smtClean="0"/>
              <a:t>. </a:t>
            </a:r>
          </a:p>
          <a:p>
            <a:pPr marL="228600" indent="-228600">
              <a:buFont typeface="+mj-lt"/>
              <a:buAutoNum type="arabicPeriod"/>
            </a:pPr>
            <a:r>
              <a:rPr lang="en-NZ" baseline="0" dirty="0" smtClean="0"/>
              <a:t>Android apps use the standard Java “reverse package naming” protocol. In tutorials you will often see example.companyname.com become </a:t>
            </a:r>
            <a:r>
              <a:rPr lang="en-NZ" baseline="0" dirty="0" err="1" smtClean="0"/>
              <a:t>com.companyname.example</a:t>
            </a:r>
            <a:r>
              <a:rPr lang="en-NZ" baseline="0" dirty="0" smtClean="0"/>
              <a:t>. We will use yourOPUserName.bit as the “Company Domain” for everything you make in this paper. The package will then be </a:t>
            </a:r>
            <a:r>
              <a:rPr lang="en-NZ" baseline="0" dirty="0" err="1" smtClean="0"/>
              <a:t>bit.yourOPUserName.AppName</a:t>
            </a:r>
            <a:r>
              <a:rPr lang="en-NZ" baseline="0" dirty="0" smtClean="0"/>
              <a:t> (all lower case, following Java convention). No marks will be given for projects which violate this protocol (I use it to keep my archives organised).</a:t>
            </a:r>
          </a:p>
          <a:p>
            <a:pPr marL="228600" indent="-228600">
              <a:buFont typeface="+mj-lt"/>
              <a:buAutoNum type="arabicPeriod"/>
            </a:pPr>
            <a:r>
              <a:rPr lang="en-NZ" baseline="0" dirty="0" smtClean="0"/>
              <a:t>This will vary depending on where you are. Presumably you will be getting all your course work onto git and </a:t>
            </a:r>
            <a:r>
              <a:rPr lang="en-NZ" baseline="0" dirty="0" err="1" smtClean="0"/>
              <a:t>github</a:t>
            </a:r>
            <a:r>
              <a:rPr lang="en-NZ" baseline="0" dirty="0" smtClean="0"/>
              <a:t>, so moving from machine to machine will not be dangerous.</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extLst>
      <p:ext uri="{BB962C8B-B14F-4D97-AF65-F5344CB8AC3E}">
        <p14:creationId xmlns:p14="http://schemas.microsoft.com/office/powerpoint/2010/main" val="1911033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77500" lnSpcReduction="20000"/>
          </a:bodyPr>
          <a:lstStyle/>
          <a:p>
            <a:pPr>
              <a:buFont typeface="Arial" pitchFamily="34" charset="0"/>
              <a:buChar char="•"/>
            </a:pPr>
            <a:r>
              <a:rPr lang="en-NZ" dirty="0" smtClean="0"/>
              <a:t>You will then be asked</a:t>
            </a:r>
            <a:r>
              <a:rPr lang="en-NZ" baseline="0" dirty="0" smtClean="0"/>
              <a:t> to select the form factors (i.e. Phone, wearable, TV) and SDK versions you want your app to run on.</a:t>
            </a:r>
          </a:p>
          <a:p>
            <a:pPr>
              <a:buFont typeface="Arial" pitchFamily="34" charset="0"/>
              <a:buChar char="•"/>
            </a:pPr>
            <a:r>
              <a:rPr lang="en-NZ" baseline="0" dirty="0" smtClean="0"/>
              <a:t>AS uses this information to select versions of the Android libraries when compiling and building.</a:t>
            </a:r>
          </a:p>
          <a:p>
            <a:pPr>
              <a:buFont typeface="Arial" pitchFamily="34" charset="0"/>
              <a:buChar char="•"/>
            </a:pPr>
            <a:endParaRPr lang="en-NZ" baseline="0" dirty="0" smtClean="0"/>
          </a:p>
          <a:p>
            <a:pPr>
              <a:buFont typeface="Arial" pitchFamily="34" charset="0"/>
              <a:buChar char="•"/>
            </a:pPr>
            <a:r>
              <a:rPr lang="en-NZ" baseline="0" dirty="0" smtClean="0"/>
              <a:t>Form factor is easy: For now (and probably for the whole paper) we will be using Phone and Tablet, but you may use some of the others for Project.</a:t>
            </a:r>
          </a:p>
          <a:p>
            <a:pPr>
              <a:buFont typeface="Arial" pitchFamily="34" charset="0"/>
              <a:buChar char="•"/>
            </a:pPr>
            <a:endParaRPr lang="en-NZ" baseline="0" dirty="0" smtClean="0"/>
          </a:p>
          <a:p>
            <a:pPr>
              <a:buFont typeface="Arial" pitchFamily="34" charset="0"/>
              <a:buChar char="•"/>
            </a:pPr>
            <a:r>
              <a:rPr lang="en-NZ" dirty="0" smtClean="0"/>
              <a:t>SDK is more complex.</a:t>
            </a:r>
          </a:p>
          <a:p>
            <a:pPr>
              <a:buFont typeface="Arial" pitchFamily="34" charset="0"/>
              <a:buChar char="•"/>
            </a:pPr>
            <a:r>
              <a:rPr lang="en-NZ" dirty="0" smtClean="0"/>
              <a:t>When you write C# code,</a:t>
            </a:r>
            <a:r>
              <a:rPr lang="en-NZ" baseline="0" dirty="0" smtClean="0"/>
              <a:t> you use, say, .NET 4.5. And that’s it. People who want to run your code have to have the .NET 4.5 runtime environment.</a:t>
            </a:r>
          </a:p>
          <a:p>
            <a:pPr>
              <a:buFont typeface="Arial" pitchFamily="34" charset="0"/>
              <a:buChar char="•"/>
            </a:pPr>
            <a:r>
              <a:rPr lang="en-NZ" baseline="0" dirty="0" smtClean="0"/>
              <a:t>Android is more flexible. </a:t>
            </a:r>
          </a:p>
          <a:p>
            <a:pPr>
              <a:buFont typeface="Arial" pitchFamily="34" charset="0"/>
              <a:buChar char="•"/>
            </a:pPr>
            <a:r>
              <a:rPr lang="en-NZ" baseline="0" dirty="0" smtClean="0"/>
              <a:t>Google and the Alliance release new versions of the Android operating system, and new versions of the Android class libraries about every 20 minutes. This is the modern software development style. </a:t>
            </a:r>
          </a:p>
          <a:p>
            <a:pPr>
              <a:buFont typeface="Arial" pitchFamily="34" charset="0"/>
              <a:buChar char="•"/>
            </a:pPr>
            <a:r>
              <a:rPr lang="en-NZ" baseline="0" dirty="0" smtClean="0"/>
              <a:t>A given phone or tablet, however, will be limited to a small range of versions because of its hardware. For example, the official current version of Android is 7.x. But my phone, purchased only about </a:t>
            </a:r>
            <a:r>
              <a:rPr lang="en-NZ" baseline="0" smtClean="0"/>
              <a:t>two years </a:t>
            </a:r>
            <a:r>
              <a:rPr lang="en-NZ" baseline="0" dirty="0" smtClean="0"/>
              <a:t>ago, can’t support anything past 4.x.</a:t>
            </a:r>
          </a:p>
          <a:p>
            <a:pPr>
              <a:buFont typeface="Arial" pitchFamily="34" charset="0"/>
              <a:buChar char="•"/>
            </a:pPr>
            <a:r>
              <a:rPr lang="en-NZ" baseline="0" dirty="0" smtClean="0"/>
              <a:t>How then do you build an app that real people with real phones will be able to run?</a:t>
            </a:r>
          </a:p>
          <a:p>
            <a:pPr>
              <a:buFont typeface="Arial" pitchFamily="34" charset="0"/>
              <a:buChar char="•"/>
            </a:pPr>
            <a:r>
              <a:rPr lang="en-NZ" baseline="0" dirty="0" smtClean="0"/>
              <a:t>When you create a new project, AS will offer you the latest version of the Android libraries that it has installed (for the OP machines this is API 25).</a:t>
            </a:r>
          </a:p>
          <a:p>
            <a:pPr>
              <a:buFont typeface="Arial" pitchFamily="34" charset="0"/>
              <a:buChar char="•"/>
            </a:pPr>
            <a:r>
              <a:rPr lang="en-NZ" baseline="0" dirty="0" smtClean="0"/>
              <a:t>It will also ask you </a:t>
            </a:r>
            <a:r>
              <a:rPr lang="en-NZ" i="1" baseline="0" dirty="0" smtClean="0"/>
              <a:t>how far back you want to grandfather</a:t>
            </a:r>
            <a:r>
              <a:rPr lang="en-NZ" i="0" baseline="0" dirty="0" smtClean="0"/>
              <a:t>. This is your </a:t>
            </a:r>
            <a:r>
              <a:rPr lang="en-NZ" b="1" i="0" baseline="0" dirty="0" smtClean="0"/>
              <a:t>Minimum </a:t>
            </a:r>
            <a:r>
              <a:rPr lang="en-NZ" b="0" i="0" baseline="0" dirty="0" smtClean="0"/>
              <a:t>SDK. When</a:t>
            </a:r>
            <a:r>
              <a:rPr lang="en-NZ" i="0" baseline="0" dirty="0" smtClean="0"/>
              <a:t> it compiles and builds, it will alert you to any parts of your code that are not backwards compatible to the Minimum SDK, and you can decide how to cope with that (there are various options that we will see later in the paper).</a:t>
            </a:r>
          </a:p>
          <a:p>
            <a:pPr>
              <a:buFont typeface="Arial" pitchFamily="34" charset="0"/>
              <a:buChar char="•"/>
            </a:pPr>
            <a:r>
              <a:rPr lang="en-NZ" i="0" baseline="0" dirty="0" smtClean="0"/>
              <a:t>For greatest flexibility, you want to set your Minimum SDK to API 15 (</a:t>
            </a:r>
            <a:r>
              <a:rPr lang="en-NZ" i="0" baseline="0" dirty="0" err="1" smtClean="0"/>
              <a:t>IceCreamSandwich</a:t>
            </a:r>
            <a:r>
              <a:rPr lang="en-NZ" i="0" baseline="0" dirty="0" smtClean="0"/>
              <a:t>). Between </a:t>
            </a:r>
            <a:r>
              <a:rPr lang="en-NZ" i="0" baseline="0" dirty="0" err="1" smtClean="0"/>
              <a:t>JellyBean</a:t>
            </a:r>
            <a:r>
              <a:rPr lang="en-NZ" i="0" baseline="0" dirty="0" smtClean="0"/>
              <a:t> and </a:t>
            </a:r>
            <a:r>
              <a:rPr lang="en-NZ" i="0" baseline="0" dirty="0" err="1" smtClean="0"/>
              <a:t>IceCreamSandwich</a:t>
            </a:r>
            <a:r>
              <a:rPr lang="en-NZ" i="0" baseline="0" dirty="0" smtClean="0"/>
              <a:t> there was a large, qualitative evolution in Android. Since then, not so much (it’s mostly been adding new features like fingerprint recognition, smarter location services, etc.) . So it is pretty easy to maintain backward compatibility to API 15.</a:t>
            </a:r>
          </a:p>
          <a:p>
            <a:pPr>
              <a:buFont typeface="Arial" pitchFamily="34" charset="0"/>
              <a:buChar char="•"/>
            </a:pPr>
            <a:r>
              <a:rPr lang="en-NZ" i="0" baseline="0" dirty="0" smtClean="0"/>
              <a:t>To get the bulk of the modern functionality, and still be accessible to a lot of devices, go to 21, the next fairly distinct break point. But understand that you will lost a lot of devices…</a:t>
            </a:r>
          </a:p>
          <a:p>
            <a:pPr>
              <a:buFont typeface="Arial" pitchFamily="34" charset="0"/>
              <a:buChar char="•"/>
            </a:pPr>
            <a:r>
              <a:rPr lang="en-NZ" i="0" baseline="0" dirty="0" smtClean="0"/>
              <a:t>As you can see AS will tell you the approximate proportion of real purchased devices that will be able to run your app for a chosen Minimum SDK.</a:t>
            </a:r>
          </a:p>
          <a:p>
            <a:pPr>
              <a:buFont typeface="Arial" pitchFamily="34" charset="0"/>
              <a:buChar char="•"/>
            </a:pPr>
            <a:r>
              <a:rPr lang="en-NZ" i="0" baseline="0" dirty="0" smtClean="0"/>
              <a:t>At 21, it is 40.5%; at 15 it is 97.4%</a:t>
            </a:r>
          </a:p>
          <a:p>
            <a:pPr>
              <a:buFont typeface="Arial" pitchFamily="34" charset="0"/>
              <a:buChar char="•"/>
            </a:pPr>
            <a:r>
              <a:rPr lang="en-NZ" b="1" i="0" baseline="0" dirty="0" smtClean="0"/>
              <a:t>In this class, you must target at least 21 so I can run your code on the older OP phones.</a:t>
            </a:r>
            <a:endParaRPr lang="en-NZ" b="1"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extLst>
      <p:ext uri="{BB962C8B-B14F-4D97-AF65-F5344CB8AC3E}">
        <p14:creationId xmlns:p14="http://schemas.microsoft.com/office/powerpoint/2010/main" val="1482952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will then be offered a selection of templates. These are quite useful,</a:t>
            </a:r>
            <a:r>
              <a:rPr lang="en-NZ" baseline="0" dirty="0" smtClean="0"/>
              <a:t> once you know what you are doing so that you can customise them as required.</a:t>
            </a:r>
          </a:p>
          <a:p>
            <a:pPr>
              <a:buFont typeface="Arial" pitchFamily="34" charset="0"/>
              <a:buChar char="•"/>
            </a:pPr>
            <a:r>
              <a:rPr lang="en-NZ" baseline="0" dirty="0" smtClean="0"/>
              <a:t>But until then, we will start with an Empty Activity.</a:t>
            </a:r>
            <a:r>
              <a:rPr lang="en-NZ" b="1" baseline="0" dirty="0" smtClean="0"/>
              <a:t> Not a Basic Activity.</a:t>
            </a:r>
            <a:r>
              <a:rPr lang="en-NZ" baseline="0" dirty="0" smtClean="0"/>
              <a:t> This creates a Project with all the file structure in place, plus one instance of the Activity class (i.e. one app screen) with the minimum amount of code required to make a runnable program.</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24</a:t>
            </a:fld>
            <a:endParaRPr lang="en-NZ"/>
          </a:p>
        </p:txBody>
      </p:sp>
    </p:spTree>
    <p:extLst>
      <p:ext uri="{BB962C8B-B14F-4D97-AF65-F5344CB8AC3E}">
        <p14:creationId xmlns:p14="http://schemas.microsoft.com/office/powerpoint/2010/main" val="687826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will see from the Explorer that your Project is created with a lot of folders</a:t>
            </a:r>
            <a:r>
              <a:rPr lang="en-NZ" baseline="0" dirty="0" smtClean="0"/>
              <a:t> and files. We will look at them all in detail as we proceed.</a:t>
            </a:r>
            <a:r>
              <a:rPr lang="en-NZ" dirty="0" smtClean="0"/>
              <a:t> </a:t>
            </a:r>
          </a:p>
          <a:p>
            <a:pPr>
              <a:buFont typeface="Arial" pitchFamily="34" charset="0"/>
              <a:buChar char="•"/>
            </a:pPr>
            <a:r>
              <a:rPr lang="en-NZ" dirty="0" smtClean="0"/>
              <a:t>One thing to be aware of,</a:t>
            </a:r>
            <a:r>
              <a:rPr lang="en-NZ" baseline="0" dirty="0" smtClean="0"/>
              <a:t> to avoid confusion: </a:t>
            </a:r>
            <a:r>
              <a:rPr lang="en-NZ" b="1" dirty="0" smtClean="0"/>
              <a:t>the “file structure” you see in the Package Explorer and the actual arrangement</a:t>
            </a:r>
            <a:r>
              <a:rPr lang="en-NZ" b="1" baseline="0" dirty="0" smtClean="0"/>
              <a:t> of files in folders on disk are not the same.</a:t>
            </a:r>
          </a:p>
          <a:p>
            <a:pPr>
              <a:buFont typeface="Arial" pitchFamily="34" charset="0"/>
              <a:buChar char="•"/>
            </a:pPr>
            <a:r>
              <a:rPr lang="en-NZ" baseline="0" dirty="0" smtClean="0"/>
              <a:t>The PE shows you an abstracted (logical) arrangement.</a:t>
            </a:r>
          </a:p>
          <a:p>
            <a:pPr>
              <a:buFont typeface="Arial" pitchFamily="34" charset="0"/>
              <a:buChar char="•"/>
            </a:pPr>
            <a:r>
              <a:rPr lang="en-NZ" baseline="0" dirty="0" smtClean="0"/>
              <a:t>You can browse through the physical arrangement using the provided tabs, if you need to. (Later, we will encounter a reason that you might need to...)</a:t>
            </a:r>
          </a:p>
          <a:p>
            <a:pPr>
              <a:buFont typeface="Arial" pitchFamily="34" charset="0"/>
              <a:buChar char="•"/>
            </a:pPr>
            <a:r>
              <a:rPr lang="en-NZ" baseline="0" dirty="0" smtClean="0"/>
              <a:t>To begin, however, stick with the PE, because it is more useful and clearer.</a:t>
            </a:r>
          </a:p>
          <a:p>
            <a:pPr>
              <a:buFont typeface="Arial" pitchFamily="34" charset="0"/>
              <a:buChar char="•"/>
            </a:pPr>
            <a:endParaRPr lang="en-NZ" baseline="0" dirty="0" smtClean="0"/>
          </a:p>
          <a:p>
            <a:pPr>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25</a:t>
            </a:fld>
            <a:endParaRPr lang="en-NZ"/>
          </a:p>
        </p:txBody>
      </p:sp>
    </p:spTree>
    <p:extLst>
      <p:ext uri="{BB962C8B-B14F-4D97-AF65-F5344CB8AC3E}">
        <p14:creationId xmlns:p14="http://schemas.microsoft.com/office/powerpoint/2010/main" val="2128185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Like HTML, except you make up your</a:t>
            </a:r>
            <a:r>
              <a:rPr lang="en-NZ" baseline="0" dirty="0" smtClean="0"/>
              <a:t> own tags.</a:t>
            </a:r>
          </a:p>
          <a:p>
            <a:pPr>
              <a:buFont typeface="Arial" pitchFamily="34" charset="0"/>
              <a:buChar char="•"/>
            </a:pPr>
            <a:r>
              <a:rPr lang="en-NZ" baseline="0" dirty="0" smtClean="0"/>
              <a:t>Allows representation of any hierarchical organisation</a:t>
            </a:r>
          </a:p>
          <a:p>
            <a:pPr>
              <a:buFont typeface="Arial" pitchFamily="34" charset="0"/>
              <a:buChar char="•"/>
            </a:pPr>
            <a:r>
              <a:rPr lang="en-NZ" baseline="0" dirty="0" smtClean="0"/>
              <a:t>Use attributed to add extra bits of information.</a:t>
            </a:r>
          </a:p>
          <a:p>
            <a:pPr>
              <a:buFont typeface="Arial" pitchFamily="34" charset="0"/>
              <a:buChar char="•"/>
            </a:pPr>
            <a:r>
              <a:rPr lang="en-NZ" baseline="0" dirty="0" smtClean="0"/>
              <a:t>For example.</a:t>
            </a:r>
          </a:p>
          <a:p>
            <a:pPr>
              <a:buFont typeface="Arial" pitchFamily="34" charset="0"/>
              <a:buChar char="•"/>
            </a:pPr>
            <a:endParaRPr lang="en-NZ" baseline="0" dirty="0" smtClean="0"/>
          </a:p>
          <a:p>
            <a:pPr>
              <a:buFont typeface="Arial" pitchFamily="34" charset="0"/>
              <a:buChar char="•"/>
            </a:pPr>
            <a:r>
              <a:rPr lang="en-NZ" baseline="0" dirty="0" smtClean="0"/>
              <a:t>Note that, unlike HTML, there is no “standard” for XML. You literally make up any tags you want. </a:t>
            </a:r>
          </a:p>
          <a:p>
            <a:pPr>
              <a:buFont typeface="Arial" pitchFamily="34" charset="0"/>
              <a:buChar char="•"/>
            </a:pPr>
            <a:r>
              <a:rPr lang="en-NZ" baseline="0" dirty="0" smtClean="0"/>
              <a:t>As long as the nesting is correct (i.e. One outer tag to hold them all, outer elements completely enclose their inner elements, and every open tag has a close), it’s syntactically correct XML.</a:t>
            </a:r>
          </a:p>
          <a:p>
            <a:pPr>
              <a:buFont typeface="Arial" pitchFamily="34" charset="0"/>
              <a:buChar char="•"/>
            </a:pPr>
            <a:r>
              <a:rPr lang="en-NZ" baseline="0" dirty="0" smtClean="0"/>
              <a:t>So, different people can choose to represent the same information in different ways.</a:t>
            </a:r>
          </a:p>
          <a:p>
            <a:pPr>
              <a:buFont typeface="Arial" pitchFamily="34" charset="0"/>
              <a:buChar char="•"/>
            </a:pPr>
            <a:endParaRPr lang="en-NZ" baseline="0" dirty="0" smtClean="0"/>
          </a:p>
          <a:p>
            <a:pPr>
              <a:buFont typeface="Arial" pitchFamily="34" charset="0"/>
              <a:buChar char="•"/>
            </a:pPr>
            <a:r>
              <a:rPr lang="en-NZ" baseline="0" dirty="0" smtClean="0"/>
              <a:t>For example, I can define a family this way. You might do it differently – siblings instead of children, a guardians element that contained mother and father, elements for aunts and uncles, etc. </a:t>
            </a:r>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27</a:t>
            </a:fld>
            <a:endParaRPr lang="en-NZ"/>
          </a:p>
        </p:txBody>
      </p:sp>
    </p:spTree>
    <p:extLst>
      <p:ext uri="{BB962C8B-B14F-4D97-AF65-F5344CB8AC3E}">
        <p14:creationId xmlns:p14="http://schemas.microsoft.com/office/powerpoint/2010/main" val="3358246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Here is another example:</a:t>
            </a:r>
          </a:p>
          <a:p>
            <a:pPr>
              <a:buFont typeface="Arial" pitchFamily="34" charset="0"/>
              <a:buChar char="•"/>
            </a:pPr>
            <a:endParaRPr lang="en-NZ" baseline="0" dirty="0" smtClean="0"/>
          </a:p>
          <a:p>
            <a:pPr>
              <a:buFont typeface="Arial" pitchFamily="34" charset="0"/>
              <a:buChar char="•"/>
            </a:pPr>
            <a:r>
              <a:rPr lang="en-NZ" baseline="0" dirty="0" smtClean="0"/>
              <a:t>Assume you want to represent the inventory of a bookstore in XML</a:t>
            </a:r>
          </a:p>
          <a:p>
            <a:pPr>
              <a:buFont typeface="Arial" pitchFamily="34" charset="0"/>
              <a:buChar char="•"/>
            </a:pPr>
            <a:endParaRPr lang="en-NZ" baseline="0" dirty="0" smtClean="0"/>
          </a:p>
          <a:p>
            <a:pPr>
              <a:buFont typeface="Arial" pitchFamily="34" charset="0"/>
              <a:buChar char="•"/>
            </a:pPr>
            <a:r>
              <a:rPr lang="en-NZ" baseline="0" dirty="0" smtClean="0"/>
              <a:t>Here is one way....</a:t>
            </a:r>
          </a:p>
          <a:p>
            <a:pPr>
              <a:buFont typeface="Arial" pitchFamily="34" charset="0"/>
              <a:buChar char="•"/>
            </a:pPr>
            <a:r>
              <a:rPr lang="en-NZ" baseline="0" dirty="0" smtClean="0"/>
              <a:t>Here is an alternative, where category has been defined as a component element of &lt;book&gt;, not as an attribute.</a:t>
            </a:r>
          </a:p>
          <a:p>
            <a:pPr>
              <a:buFont typeface="Arial" pitchFamily="34" charset="0"/>
              <a:buChar char="•"/>
            </a:pPr>
            <a:r>
              <a:rPr lang="en-NZ" baseline="0" dirty="0" smtClean="0"/>
              <a:t>Both are completely legal.</a:t>
            </a:r>
          </a:p>
          <a:p>
            <a:pPr>
              <a:buFont typeface="Arial" pitchFamily="34" charset="0"/>
              <a:buChar cha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People using XML together must agree on what tags they want to use, who contains whom, and what goes in attributes and what goes in values.</a:t>
            </a:r>
          </a:p>
          <a:p>
            <a:pPr>
              <a:buFont typeface="Arial" pitchFamily="34" charset="0"/>
              <a:buNone/>
            </a:pPr>
            <a:endParaRPr lang="en-NZ" baseline="0" dirty="0" smtClean="0"/>
          </a:p>
          <a:p>
            <a:pPr>
              <a:buFont typeface="Arial" pitchFamily="34" charset="0"/>
              <a:buChar char="•"/>
            </a:pPr>
            <a:r>
              <a:rPr lang="en-NZ" baseline="0" dirty="0" smtClean="0"/>
              <a:t>As long as we are agreed on the rules, we can share information and write code to process that information. </a:t>
            </a:r>
          </a:p>
          <a:p>
            <a:pPr>
              <a:buFont typeface="Arial" pitchFamily="34" charset="0"/>
              <a:buChar char="•"/>
            </a:pPr>
            <a:r>
              <a:rPr lang="en-NZ" baseline="0" dirty="0" smtClean="0"/>
              <a:t>Modern SDK’s will have built-in tools for parsing XML. So you can give it an XML text file as input and then ask for “all the child elements” or “the value of mother”, etc.</a:t>
            </a:r>
          </a:p>
          <a:p>
            <a:pPr>
              <a:buFont typeface="Arial" pitchFamily="34" charset="0"/>
              <a:buChar char="•"/>
            </a:pPr>
            <a:endParaRPr lang="en-NZ" baseline="0" dirty="0" smtClean="0"/>
          </a:p>
          <a:p>
            <a:pPr>
              <a:buFont typeface="Arial" pitchFamily="34" charset="0"/>
              <a:buChar char="•"/>
            </a:pPr>
            <a:r>
              <a:rPr lang="en-NZ" baseline="0" dirty="0" smtClean="0"/>
              <a:t>Here is what the XML for an Android screen layout looks like.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28</a:t>
            </a:fld>
            <a:endParaRPr lang="en-NZ"/>
          </a:p>
        </p:txBody>
      </p:sp>
    </p:spTree>
    <p:extLst>
      <p:ext uri="{BB962C8B-B14F-4D97-AF65-F5344CB8AC3E}">
        <p14:creationId xmlns:p14="http://schemas.microsoft.com/office/powerpoint/2010/main" val="2690474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This file is /res/layout/</a:t>
            </a:r>
            <a:r>
              <a:rPr lang="en-NZ" sz="1200" i="1" kern="1200" dirty="0" smtClean="0">
                <a:solidFill>
                  <a:schemeClr val="tx1"/>
                </a:solidFill>
                <a:latin typeface="Times New Roman" pitchFamily="18" charset="0"/>
                <a:ea typeface="+mn-ea"/>
                <a:cs typeface="Arial" charset="0"/>
              </a:rPr>
              <a:t>activityName</a:t>
            </a:r>
            <a:r>
              <a:rPr lang="en-NZ" sz="1200" i="0" kern="1200" dirty="0" smtClean="0">
                <a:solidFill>
                  <a:schemeClr val="tx1"/>
                </a:solidFill>
                <a:latin typeface="Times New Roman" pitchFamily="18" charset="0"/>
                <a:ea typeface="+mn-ea"/>
                <a:cs typeface="Arial" charset="0"/>
              </a:rPr>
              <a:t>.xml</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i="1" kern="1200" dirty="0" smtClean="0">
              <a:solidFill>
                <a:schemeClr val="tx1"/>
              </a:solidFill>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For the example app created in the </a:t>
            </a:r>
            <a:r>
              <a:rPr lang="en-NZ" sz="1200" kern="1200" dirty="0" err="1" smtClean="0">
                <a:solidFill>
                  <a:schemeClr val="tx1"/>
                </a:solidFill>
                <a:latin typeface="Times New Roman" pitchFamily="18" charset="0"/>
                <a:ea typeface="+mn-ea"/>
                <a:cs typeface="Arial" charset="0"/>
              </a:rPr>
              <a:t>Powerpoint</a:t>
            </a:r>
            <a:r>
              <a:rPr lang="en-NZ" sz="1200" kern="1200" dirty="0" smtClean="0">
                <a:solidFill>
                  <a:schemeClr val="tx1"/>
                </a:solidFill>
                <a:latin typeface="Times New Roman" pitchFamily="18" charset="0"/>
                <a:ea typeface="+mn-ea"/>
                <a:cs typeface="Arial" charset="0"/>
              </a:rPr>
              <a:t>, the XML is: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This is syntactically correct XML -- a &lt;TextView&gt; element (with a self-close tag), contained within a &lt;RelativeLayout&gt; element</a:t>
            </a:r>
            <a:r>
              <a:rPr lang="en-NZ" sz="1200" kern="1200" baseline="0" dirty="0" smtClean="0">
                <a:solidFill>
                  <a:schemeClr val="tx1"/>
                </a:solidFill>
                <a:latin typeface="Times New Roman" pitchFamily="18" charset="0"/>
                <a:ea typeface="+mn-ea"/>
                <a:cs typeface="Arial" charset="0"/>
              </a:rPr>
              <a:t> (with an explicit-close tag).</a:t>
            </a: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Note however, that, unlike many XML contexts, all of the information about these elements is expressed with attributes in the opening tag. </a:t>
            </a:r>
          </a:p>
          <a:p>
            <a:pPr>
              <a:buFont typeface="Arial" pitchFamily="34" charset="0"/>
              <a:buChar char="•"/>
            </a:pPr>
            <a:r>
              <a:rPr lang="en-NZ" sz="1200" kern="1200" dirty="0" smtClean="0">
                <a:solidFill>
                  <a:schemeClr val="tx1"/>
                </a:solidFill>
                <a:latin typeface="Times New Roman" pitchFamily="18" charset="0"/>
                <a:ea typeface="+mn-ea"/>
                <a:cs typeface="Arial" charset="0"/>
              </a:rPr>
              <a:t>The &lt;RelativeLayout&gt; for example, contains 9 different attributes, all with lengthy value strings before its closing angle bracket</a:t>
            </a:r>
            <a:r>
              <a:rPr lang="en-NZ" sz="1200" kern="1200" baseline="0" dirty="0" smtClean="0">
                <a:solidFill>
                  <a:schemeClr val="tx1"/>
                </a:solidFill>
                <a:latin typeface="Times New Roman" pitchFamily="18" charset="0"/>
                <a:ea typeface="+mn-ea"/>
                <a:cs typeface="Arial" charset="0"/>
              </a:rPr>
              <a:t> (see the red arrow).</a:t>
            </a:r>
          </a:p>
          <a:p>
            <a:pPr>
              <a:buFont typeface="Arial" pitchFamily="34" charset="0"/>
              <a:buChar cha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This is the Android/Eclipse way. Do we like it? No.  It is ugly and hard to read. Will we learn to do it anyway? Yes. </a:t>
            </a:r>
          </a:p>
          <a:p>
            <a:pPr>
              <a:buFont typeface="Arial" pitchFamily="34" charset="0"/>
              <a:buChar cha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We will look in detail at all these various tags, attributes and values as we go. For now, realise that everything you set in the Properties window in Graphical View will appear in this XML file as an attribute.</a:t>
            </a:r>
          </a:p>
          <a:p>
            <a:pPr>
              <a:buFont typeface="Arial" pitchFamily="34" charset="0"/>
              <a:buChar cha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Note that the values of these attributes are, in some cases, expressed as android system constants (e.g. </a:t>
            </a:r>
            <a:r>
              <a:rPr lang="en-NZ" sz="1200" kern="1200" dirty="0" err="1" smtClean="0">
                <a:solidFill>
                  <a:schemeClr val="tx1"/>
                </a:solidFill>
                <a:latin typeface="Times New Roman" pitchFamily="18" charset="0"/>
                <a:ea typeface="+mn-ea"/>
                <a:cs typeface="Arial" charset="0"/>
              </a:rPr>
              <a:t>match_parent</a:t>
            </a:r>
            <a:r>
              <a:rPr lang="en-NZ" sz="1200" kern="1200" dirty="0" smtClean="0">
                <a:solidFill>
                  <a:schemeClr val="tx1"/>
                </a:solidFill>
                <a:latin typeface="Times New Roman" pitchFamily="18" charset="0"/>
                <a:ea typeface="+mn-ea"/>
                <a:cs typeface="Arial" charset="0"/>
              </a:rPr>
              <a:t>) and sometimes as strings that begin with @ and a file path. These latter strings are references to items that have been entered into one of the xml files in the /values folder of your app. For example, the string </a:t>
            </a:r>
            <a:r>
              <a:rPr lang="en-NZ" sz="1200" i="1" kern="1200" dirty="0" smtClean="0">
                <a:solidFill>
                  <a:schemeClr val="tx1"/>
                </a:solidFill>
                <a:latin typeface="Times New Roman" pitchFamily="18" charset="0"/>
                <a:ea typeface="+mn-ea"/>
                <a:cs typeface="Arial" charset="0"/>
              </a:rPr>
              <a:t>@</a:t>
            </a:r>
            <a:r>
              <a:rPr lang="en-NZ" sz="1200" i="1" kern="1200" dirty="0" err="1" smtClean="0">
                <a:solidFill>
                  <a:schemeClr val="tx1"/>
                </a:solidFill>
                <a:latin typeface="Times New Roman" pitchFamily="18" charset="0"/>
                <a:ea typeface="+mn-ea"/>
                <a:cs typeface="Arial" charset="0"/>
              </a:rPr>
              <a:t>dimen</a:t>
            </a:r>
            <a:r>
              <a:rPr lang="en-NZ" sz="1200" i="1" kern="1200" dirty="0" smtClean="0">
                <a:solidFill>
                  <a:schemeClr val="tx1"/>
                </a:solidFill>
                <a:latin typeface="Times New Roman" pitchFamily="18" charset="0"/>
                <a:ea typeface="+mn-ea"/>
                <a:cs typeface="Arial" charset="0"/>
              </a:rPr>
              <a:t>/</a:t>
            </a:r>
            <a:r>
              <a:rPr lang="en-NZ" sz="1200" i="1" kern="1200" dirty="0" err="1" smtClean="0">
                <a:solidFill>
                  <a:schemeClr val="tx1"/>
                </a:solidFill>
                <a:latin typeface="Times New Roman" pitchFamily="18" charset="0"/>
                <a:ea typeface="+mn-ea"/>
                <a:cs typeface="Arial" charset="0"/>
              </a:rPr>
              <a:t>activity_vertical_margin</a:t>
            </a:r>
            <a:r>
              <a:rPr lang="en-NZ" sz="1200" i="1" kern="1200" dirty="0" smtClean="0">
                <a:solidFill>
                  <a:schemeClr val="tx1"/>
                </a:solidFill>
                <a:latin typeface="Times New Roman" pitchFamily="18" charset="0"/>
                <a:ea typeface="+mn-ea"/>
                <a:cs typeface="Arial" charset="0"/>
              </a:rPr>
              <a:t> </a:t>
            </a:r>
            <a:r>
              <a:rPr lang="en-NZ" sz="1200" kern="1200" dirty="0" smtClean="0">
                <a:solidFill>
                  <a:schemeClr val="tx1"/>
                </a:solidFill>
                <a:latin typeface="Times New Roman" pitchFamily="18" charset="0"/>
                <a:ea typeface="+mn-ea"/>
                <a:cs typeface="Arial" charset="0"/>
              </a:rPr>
              <a:t>refers to an XML element of type &lt;</a:t>
            </a:r>
            <a:r>
              <a:rPr lang="en-NZ" sz="1200" kern="1200" dirty="0" err="1" smtClean="0">
                <a:solidFill>
                  <a:schemeClr val="tx1"/>
                </a:solidFill>
                <a:latin typeface="Times New Roman" pitchFamily="18" charset="0"/>
                <a:ea typeface="+mn-ea"/>
                <a:cs typeface="Arial" charset="0"/>
              </a:rPr>
              <a:t>dimen</a:t>
            </a:r>
            <a:r>
              <a:rPr lang="en-NZ" sz="1200" kern="1200" dirty="0" smtClean="0">
                <a:solidFill>
                  <a:schemeClr val="tx1"/>
                </a:solidFill>
                <a:latin typeface="Times New Roman" pitchFamily="18" charset="0"/>
                <a:ea typeface="+mn-ea"/>
                <a:cs typeface="Arial" charset="0"/>
              </a:rPr>
              <a:t>&gt; with name attribute "</a:t>
            </a:r>
            <a:r>
              <a:rPr lang="en-NZ" sz="1200" kern="1200" dirty="0" err="1" smtClean="0">
                <a:solidFill>
                  <a:schemeClr val="tx1"/>
                </a:solidFill>
                <a:latin typeface="Times New Roman" pitchFamily="18" charset="0"/>
                <a:ea typeface="+mn-ea"/>
                <a:cs typeface="Arial" charset="0"/>
              </a:rPr>
              <a:t>activity_vertical_margin</a:t>
            </a:r>
            <a:r>
              <a:rPr lang="en-NZ" sz="1200" kern="1200" dirty="0" smtClean="0">
                <a:solidFill>
                  <a:schemeClr val="tx1"/>
                </a:solidFill>
                <a:latin typeface="Times New Roman" pitchFamily="18" charset="0"/>
                <a:ea typeface="+mn-ea"/>
                <a:cs typeface="Arial" charset="0"/>
              </a:rPr>
              <a:t>" contained in the file /values/dimens.xml.</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dirty="0" smtClean="0">
              <a:solidFill>
                <a:schemeClr val="tx1"/>
              </a:solidFill>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29</a:t>
            </a:fld>
            <a:endParaRPr lang="en-NZ"/>
          </a:p>
        </p:txBody>
      </p:sp>
    </p:spTree>
    <p:extLst>
      <p:ext uri="{BB962C8B-B14F-4D97-AF65-F5344CB8AC3E}">
        <p14:creationId xmlns:p14="http://schemas.microsoft.com/office/powerpoint/2010/main" val="392262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Our primary goal today is to test the install and configuration of Android Studio</a:t>
            </a:r>
            <a:r>
              <a:rPr lang="en-NZ" baseline="0" dirty="0" smtClean="0"/>
              <a:t> on whatever machine you are using. </a:t>
            </a:r>
          </a:p>
          <a:p>
            <a:pPr marL="171450" indent="-171450">
              <a:buFont typeface="Arial" panose="020B0604020202020204" pitchFamily="34" charset="0"/>
              <a:buChar char="•"/>
            </a:pPr>
            <a:r>
              <a:rPr lang="en-NZ" baseline="0" dirty="0" smtClean="0"/>
              <a:t>Be prepared: AS is very complex and not very mature, and it will be quirky, Weird problems will come up, and you will need to take the time to figure out how to solve them.</a:t>
            </a:r>
          </a:p>
          <a:p>
            <a:pPr marL="171450" indent="-171450">
              <a:buFont typeface="Arial" panose="020B0604020202020204" pitchFamily="34" charset="0"/>
              <a:buChar char="•"/>
            </a:pPr>
            <a:r>
              <a:rPr lang="en-NZ" b="1" baseline="0" dirty="0" smtClean="0"/>
              <a:t>This is a perfectly normal part of the IT life. The more you do it, the better you will get at it.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There is a handout with all the details….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30</a:t>
            </a:fld>
            <a:endParaRPr lang="en-NZ"/>
          </a:p>
        </p:txBody>
      </p:sp>
    </p:spTree>
    <p:extLst>
      <p:ext uri="{BB962C8B-B14F-4D97-AF65-F5344CB8AC3E}">
        <p14:creationId xmlns:p14="http://schemas.microsoft.com/office/powerpoint/2010/main" val="4068291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a:bodyPr>
          <a:lstStyle/>
          <a:p>
            <a:pPr>
              <a:buFont typeface="Arial" pitchFamily="34" charset="0"/>
              <a:buChar char="•"/>
            </a:pPr>
            <a:r>
              <a:rPr lang="en-NZ" dirty="0" smtClean="0"/>
              <a:t>More independent</a:t>
            </a:r>
          </a:p>
          <a:p>
            <a:pPr lvl="1">
              <a:buFont typeface="Arial" pitchFamily="34" charset="0"/>
              <a:buChar char="•"/>
            </a:pPr>
            <a:r>
              <a:rPr lang="en-NZ" dirty="0" smtClean="0"/>
              <a:t>In</a:t>
            </a:r>
            <a:r>
              <a:rPr lang="en-NZ" baseline="0" dirty="0" smtClean="0"/>
              <a:t> second year, we specify the target, and tell you how to get there. In third year, sometimes we just specify the target, and you have to figure out how to get there by yourself. This is to prepare you for the job, where pretty much nobody ever tells you anything but what you’re supposed to deliver.</a:t>
            </a:r>
            <a:endParaRPr lang="en-NZ" dirty="0" smtClean="0"/>
          </a:p>
          <a:p>
            <a:pPr>
              <a:buFont typeface="Arial" pitchFamily="34" charset="0"/>
              <a:buChar char="•"/>
            </a:pPr>
            <a:r>
              <a:rPr lang="en-NZ" dirty="0" smtClean="0"/>
              <a:t>More flexible</a:t>
            </a:r>
          </a:p>
          <a:p>
            <a:pPr lvl="1">
              <a:buFont typeface="Arial" pitchFamily="34" charset="0"/>
              <a:buChar char="•"/>
            </a:pPr>
            <a:r>
              <a:rPr lang="en-NZ" dirty="0" smtClean="0"/>
              <a:t>As much as possible I</a:t>
            </a:r>
            <a:r>
              <a:rPr lang="en-NZ" baseline="0" dirty="0" smtClean="0"/>
              <a:t> want you to be able to make things you care about. Therefore, assignments will generally be designed to give you a lot of latitude. You get general specs or FR, but you can often hit them in a personalised way</a:t>
            </a:r>
            <a:endParaRPr lang="en-NZ" dirty="0" smtClean="0"/>
          </a:p>
          <a:p>
            <a:pPr>
              <a:buFont typeface="Arial" pitchFamily="34" charset="0"/>
              <a:buChar char="•"/>
            </a:pPr>
            <a:r>
              <a:rPr lang="en-NZ" dirty="0" smtClean="0"/>
              <a:t>More work</a:t>
            </a:r>
          </a:p>
          <a:p>
            <a:pPr lvl="1">
              <a:buFont typeface="Arial" pitchFamily="34" charset="0"/>
              <a:buChar char="•"/>
            </a:pPr>
            <a:r>
              <a:rPr lang="en-NZ" dirty="0" smtClean="0"/>
              <a:t>At 3</a:t>
            </a:r>
            <a:r>
              <a:rPr lang="en-NZ" baseline="30000" dirty="0" smtClean="0"/>
              <a:t>rd</a:t>
            </a:r>
            <a:r>
              <a:rPr lang="en-NZ" baseline="0" dirty="0" smtClean="0"/>
              <a:t> year you are expected to spend twice as many hours outside of class as there are scheduled teaching hours. That is, in addition to the 4 hours a week you spend in class, you are expected to spend a minimum of 8 additional hours working on your own. The practicals and assignments assume this much commitment, so be sure to schedule it in. </a:t>
            </a:r>
          </a:p>
          <a:p>
            <a:pPr lvl="1">
              <a:buFont typeface="Arial" pitchFamily="34" charset="0"/>
              <a:buChar char="•"/>
            </a:pPr>
            <a:r>
              <a:rPr lang="en-NZ" baseline="0" dirty="0" smtClean="0"/>
              <a:t>And absolutely do not fall behind. This is a “</a:t>
            </a:r>
            <a:r>
              <a:rPr lang="en-NZ" baseline="0" dirty="0" err="1" smtClean="0"/>
              <a:t>scaffolded</a:t>
            </a:r>
            <a:r>
              <a:rPr lang="en-NZ" baseline="0" dirty="0" smtClean="0"/>
              <a:t>” paper. That means that topic n builds on, and assumes mastery of, topic n-1. If you fall substantially behind, you will probably not be able to catch up. If it is unavoidable, due to health or family issues, see me VERY PROMPTLY.</a:t>
            </a:r>
          </a:p>
          <a:p>
            <a:pPr lvl="1">
              <a:buFont typeface="Arial" pitchFamily="34" charset="0"/>
              <a:buChar char="•"/>
            </a:pPr>
            <a:r>
              <a:rPr lang="en-NZ" baseline="0" dirty="0" smtClean="0"/>
              <a:t>Remember, this is 3</a:t>
            </a:r>
            <a:r>
              <a:rPr lang="en-NZ" baseline="30000" dirty="0" smtClean="0"/>
              <a:t>rd</a:t>
            </a:r>
            <a:r>
              <a:rPr lang="en-NZ" baseline="0" dirty="0" smtClean="0"/>
              <a:t> year – there are no convenient do-</a:t>
            </a:r>
            <a:r>
              <a:rPr lang="en-NZ" baseline="0" dirty="0" err="1" smtClean="0"/>
              <a:t>overs</a:t>
            </a:r>
            <a:r>
              <a:rPr lang="en-NZ" baseline="0" dirty="0" smtClean="0"/>
              <a:t>.</a:t>
            </a:r>
            <a:endParaRPr lang="en-NZ" dirty="0" smtClean="0"/>
          </a:p>
          <a:p>
            <a:pPr>
              <a:buFont typeface="Arial" pitchFamily="34" charset="0"/>
              <a:buChar char="•"/>
            </a:pPr>
            <a:r>
              <a:rPr lang="en-NZ" dirty="0" smtClean="0"/>
              <a:t>More fun</a:t>
            </a:r>
          </a:p>
          <a:p>
            <a:pPr lvl="1">
              <a:buFont typeface="Arial" pitchFamily="34" charset="0"/>
              <a:buChar char="•"/>
            </a:pPr>
            <a:r>
              <a:rPr lang="en-NZ" dirty="0" smtClean="0"/>
              <a:t>Because of</a:t>
            </a:r>
            <a:r>
              <a:rPr lang="en-NZ" baseline="0" dirty="0" smtClean="0"/>
              <a:t> the above.</a:t>
            </a:r>
          </a:p>
          <a:p>
            <a:pPr lvl="0">
              <a:buFont typeface="Arial" pitchFamily="34" charset="0"/>
              <a:buChar char="•"/>
            </a:pPr>
            <a:r>
              <a:rPr lang="en-NZ" baseline="0" dirty="0" smtClean="0"/>
              <a:t>Getting a job: Natural ability * how hard you work * not being a jerk</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21402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are using Android because the software is open source, the community is large, it is easier to deploy than</a:t>
            </a:r>
            <a:r>
              <a:rPr lang="en-NZ" baseline="0" dirty="0" smtClean="0"/>
              <a:t> </a:t>
            </a:r>
            <a:r>
              <a:rPr lang="en-NZ" baseline="0" dirty="0" err="1" smtClean="0"/>
              <a:t>iOS</a:t>
            </a:r>
            <a:r>
              <a:rPr lang="en-NZ" baseline="0" dirty="0" smtClean="0"/>
              <a:t> and has a bigger market share than Windows.</a:t>
            </a:r>
            <a:endParaRPr lang="en-NZ" dirty="0" smtClean="0"/>
          </a:p>
          <a:p>
            <a:pPr>
              <a:buFont typeface="Arial" pitchFamily="34" charset="0"/>
              <a:buChar char="•"/>
            </a:pPr>
            <a:r>
              <a:rPr lang="en-NZ" dirty="0" smtClean="0"/>
              <a:t>Remember</a:t>
            </a:r>
            <a:r>
              <a:rPr lang="en-NZ" baseline="0" dirty="0" smtClean="0"/>
              <a:t> that, as always, it’s not about the particular tool or language or environment, it is about the underlying principles, that you want to learn well enough to generalise to whatever tool/language/environment you need.</a:t>
            </a:r>
          </a:p>
          <a:p>
            <a:pPr>
              <a:buFont typeface="Arial" pitchFamily="34" charset="0"/>
              <a:buChar char="•"/>
            </a:pPr>
            <a:r>
              <a:rPr lang="en-NZ" baseline="0" dirty="0" smtClean="0"/>
              <a:t>We will be coding in Java, but the libraries and architectures are very Android-specific.</a:t>
            </a:r>
          </a:p>
          <a:p>
            <a:pPr>
              <a:buFont typeface="Arial" pitchFamily="34" charset="0"/>
              <a:buChar char="•"/>
            </a:pPr>
            <a:r>
              <a:rPr lang="en-NZ" baseline="0" dirty="0" smtClean="0"/>
              <a:t>If you learned everything in C++, you should be fine in this paper. If you didn’t take C++ or you didn’t learn everything in there, please schedule in some extra time in the first few weeks to get your coding skills up to speed.</a:t>
            </a:r>
          </a:p>
          <a:p>
            <a:pPr>
              <a:buFont typeface="Arial" pitchFamily="34" charset="0"/>
              <a:buChar char="•"/>
            </a:pPr>
            <a:endParaRPr lang="en-NZ" baseline="0" dirty="0" smtClean="0"/>
          </a:p>
          <a:p>
            <a:pPr>
              <a:buFont typeface="Arial" pitchFamily="34" charset="0"/>
              <a:buChar char="•"/>
            </a:pPr>
            <a:r>
              <a:rPr lang="en-NZ" baseline="0" dirty="0" smtClean="0"/>
              <a:t>We are not referring here solely to look and feel, but to broader issues of usability and user experience.</a:t>
            </a:r>
          </a:p>
          <a:p>
            <a:pPr>
              <a:buFont typeface="Arial" pitchFamily="34" charset="0"/>
              <a:buChar char="•"/>
            </a:pPr>
            <a:r>
              <a:rPr lang="en-NZ" baseline="0" dirty="0" smtClean="0"/>
              <a:t>The design of mobile applications is complex and interesting, and introduces some new issues to the general principles of HCI. </a:t>
            </a:r>
          </a:p>
          <a:p>
            <a:pPr>
              <a:buFont typeface="Arial" pitchFamily="34" charset="0"/>
              <a:buChar char="•"/>
            </a:pPr>
            <a:r>
              <a:rPr lang="en-NZ" baseline="0" dirty="0" smtClean="0"/>
              <a:t>To address this, however, we must first start with those general principles, which we will do, before addressing the particular concerns of mobile.</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1995871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Absolutely, positively</a:t>
            </a:r>
            <a:r>
              <a:rPr lang="en-NZ" baseline="0" dirty="0" smtClean="0"/>
              <a:t> subject to change.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val="2928730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Complete</a:t>
            </a:r>
            <a:r>
              <a:rPr lang="en-NZ" baseline="0" dirty="0" smtClean="0"/>
              <a:t> details as they arise</a:t>
            </a:r>
          </a:p>
          <a:p>
            <a:pPr>
              <a:buFont typeface="Arial" pitchFamily="34" charset="0"/>
              <a:buChar char="•"/>
            </a:pPr>
            <a:r>
              <a:rPr lang="en-NZ" baseline="0" dirty="0" smtClean="0"/>
              <a:t>Note the stricter requirements for 3</a:t>
            </a:r>
            <a:r>
              <a:rPr lang="en-NZ" baseline="30000" dirty="0" smtClean="0"/>
              <a:t>rd</a:t>
            </a:r>
            <a:r>
              <a:rPr lang="en-NZ" baseline="0" dirty="0" smtClean="0"/>
              <a:t> year. </a:t>
            </a:r>
          </a:p>
          <a:p>
            <a:pPr>
              <a:buFont typeface="Arial" pitchFamily="34" charset="0"/>
              <a:buChar char="•"/>
            </a:pPr>
            <a:r>
              <a:rPr lang="en-NZ" baseline="0" dirty="0" smtClean="0"/>
              <a:t>First couple of weeks we will mark in class; later I will be looking at your GitHub page</a:t>
            </a:r>
          </a:p>
          <a:p>
            <a:pPr>
              <a:buFont typeface="Arial" pitchFamily="34" charset="0"/>
              <a:buChar char="•"/>
            </a:pPr>
            <a:endParaRPr lang="en-NZ" baseline="0" dirty="0" smtClean="0"/>
          </a:p>
          <a:p>
            <a:pPr>
              <a:buFont typeface="Arial" pitchFamily="34" charset="0"/>
              <a:buChar char="•"/>
            </a:pPr>
            <a:r>
              <a:rPr lang="en-NZ" baseline="0" dirty="0" smtClean="0"/>
              <a:t>Project will be “choose from these options”. You’ll do requirements elicitation, design and implementation. Probably in pairs</a:t>
            </a:r>
          </a:p>
          <a:p>
            <a:pPr>
              <a:buFont typeface="Arial" pitchFamily="34" charset="0"/>
              <a:buChar char="•"/>
            </a:pPr>
            <a:endParaRPr lang="en-NZ" baseline="0" dirty="0" smtClean="0"/>
          </a:p>
          <a:p>
            <a:pPr>
              <a:buFont typeface="Arial" pitchFamily="34" charset="0"/>
              <a:buChar char="•"/>
            </a:pPr>
            <a:r>
              <a:rPr lang="en-NZ" baseline="0" dirty="0" smtClean="0"/>
              <a:t>Note the user testing. This is a very technical process and is a requirement for the majority of 3</a:t>
            </a:r>
            <a:r>
              <a:rPr lang="en-NZ" baseline="30000" dirty="0" smtClean="0"/>
              <a:t>rd</a:t>
            </a:r>
            <a:r>
              <a:rPr lang="en-NZ" baseline="0" dirty="0" smtClean="0"/>
              <a:t> year projects, so we’ll do it thoroughly in this paper.</a:t>
            </a:r>
          </a:p>
          <a:p>
            <a:pPr>
              <a:buFont typeface="Arial" pitchFamily="34" charset="0"/>
              <a:buChar char="•"/>
            </a:pPr>
            <a:endParaRPr lang="en-NZ" baseline="0" dirty="0" smtClean="0"/>
          </a:p>
          <a:p>
            <a:pPr>
              <a:buFont typeface="Arial" pitchFamily="34" charset="0"/>
              <a:buChar char="•"/>
            </a:pPr>
            <a:r>
              <a:rPr lang="en-NZ" baseline="0" dirty="0" smtClean="0"/>
              <a:t>Readings assigned as they come up. </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val="175810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Mascot</a:t>
            </a:r>
          </a:p>
          <a:p>
            <a:pPr>
              <a:buFont typeface="Arial" pitchFamily="34" charset="0"/>
              <a:buChar char="•"/>
            </a:pPr>
            <a:r>
              <a:rPr lang="en-NZ" dirty="0" smtClean="0"/>
              <a:t>And the market share. These values differ</a:t>
            </a:r>
            <a:r>
              <a:rPr lang="en-NZ" baseline="0" dirty="0" smtClean="0"/>
              <a:t> depending on source (can you think why that would be)? But Android always has the biggest slice of pie.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3756820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 end-to-end mobile application development and execution platform.</a:t>
            </a:r>
          </a:p>
          <a:p>
            <a:pPr lvl="1">
              <a:buFont typeface="Arial" pitchFamily="34" charset="0"/>
              <a:buChar char="•"/>
            </a:pPr>
            <a:r>
              <a:rPr lang="en-NZ" dirty="0" smtClean="0"/>
              <a:t>Not unreasonable to think of it as both the development</a:t>
            </a:r>
            <a:r>
              <a:rPr lang="en-NZ" baseline="0" dirty="0" smtClean="0"/>
              <a:t> tools, the execution environment and the operating system. So sort of like Visual Studio + the .NET framework + Windows, but only for mobile devices.</a:t>
            </a:r>
            <a:endParaRPr lang="en-NZ" dirty="0" smtClean="0"/>
          </a:p>
          <a:p>
            <a:pPr>
              <a:buFont typeface="Arial" pitchFamily="34" charset="0"/>
              <a:buChar char="•"/>
            </a:pPr>
            <a:r>
              <a:rPr lang="en-NZ" dirty="0" smtClean="0"/>
              <a:t>Initiated in 2007 by the Open Handset Alliance</a:t>
            </a:r>
          </a:p>
          <a:p>
            <a:pPr lvl="1">
              <a:buFont typeface="Arial" pitchFamily="34" charset="0"/>
              <a:buChar char="•"/>
            </a:pPr>
            <a:r>
              <a:rPr lang="en-NZ" dirty="0" smtClean="0"/>
              <a:t>OHA a group</a:t>
            </a:r>
            <a:r>
              <a:rPr lang="en-NZ" baseline="0" dirty="0" smtClean="0"/>
              <a:t> of hardware manufacturers, telecoms companies and software developers (including, of course, Google).</a:t>
            </a:r>
          </a:p>
          <a:p>
            <a:pPr lvl="0">
              <a:buFont typeface="Arial" pitchFamily="34" charset="0"/>
              <a:buChar char="•"/>
            </a:pPr>
            <a:r>
              <a:rPr lang="en-NZ" baseline="0" dirty="0" smtClean="0"/>
              <a:t>OS </a:t>
            </a:r>
          </a:p>
          <a:p>
            <a:pPr lvl="1">
              <a:buFont typeface="Arial" pitchFamily="34" charset="0"/>
              <a:buChar char="•"/>
            </a:pPr>
            <a:r>
              <a:rPr lang="en-NZ" baseline="0" dirty="0" smtClean="0"/>
              <a:t>Based on Linux</a:t>
            </a:r>
          </a:p>
          <a:p>
            <a:pPr lvl="1">
              <a:buFont typeface="Arial" pitchFamily="34" charset="0"/>
              <a:buChar char="•"/>
            </a:pPr>
            <a:r>
              <a:rPr lang="en-NZ" baseline="0" dirty="0" smtClean="0"/>
              <a:t>Makes it a feisty competitor to Apple and Blackberry’s proprietary tools</a:t>
            </a:r>
          </a:p>
          <a:p>
            <a:pPr lvl="0">
              <a:buFont typeface="Arial" pitchFamily="34" charset="0"/>
              <a:buChar char="•"/>
            </a:pPr>
            <a:r>
              <a:rPr lang="en-NZ" baseline="0" dirty="0" smtClean="0"/>
              <a:t>Development</a:t>
            </a:r>
          </a:p>
          <a:p>
            <a:pPr lvl="1">
              <a:buFont typeface="Arial" pitchFamily="34" charset="0"/>
              <a:buChar char="•"/>
            </a:pPr>
            <a:r>
              <a:rPr lang="en-NZ" baseline="0" dirty="0" smtClean="0"/>
              <a:t>We will use AS throughout, but you should be aware of the Eclipse option, and note that lots of extant resource materials are based on Eclipse. The difference between the two is just the IDE (and file structure), not the code, so you should be able to get value out of these older materials.</a:t>
            </a: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p14="http://schemas.microsoft.com/office/powerpoint/2010/main" val="3044932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Essentially, each app running on your phone is running inside its own virtual machine.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p14="http://schemas.microsoft.com/office/powerpoint/2010/main" val="4119302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eveloper.android.com/sdk/index.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Nathan.Rountree@op.ac.nz"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Introduction</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2019</a:t>
            </a:r>
          </a:p>
          <a:p>
            <a:r>
              <a:rPr lang="en-AU" dirty="0" smtClean="0"/>
              <a:t>Design and Development for Mobile Devices</a:t>
            </a:r>
            <a:endParaRPr lang="en-NZ" dirty="0" smtClean="0"/>
          </a:p>
          <a:p>
            <a:r>
              <a:rPr lang="en-NZ" dirty="0" smtClean="0"/>
              <a:t>Session 1.1</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Android Computational Model</a:t>
            </a:r>
            <a:endParaRPr lang="en-NZ" dirty="0"/>
          </a:p>
        </p:txBody>
      </p:sp>
      <p:sp>
        <p:nvSpPr>
          <p:cNvPr id="3" name="Content Placeholder 2"/>
          <p:cNvSpPr>
            <a:spLocks noGrp="1"/>
          </p:cNvSpPr>
          <p:nvPr>
            <p:ph idx="1"/>
          </p:nvPr>
        </p:nvSpPr>
        <p:spPr/>
        <p:txBody>
          <a:bodyPr/>
          <a:lstStyle/>
          <a:p>
            <a:pPr>
              <a:spcBef>
                <a:spcPts val="1200"/>
              </a:spcBef>
              <a:spcAft>
                <a:spcPts val="1200"/>
              </a:spcAft>
            </a:pPr>
            <a:r>
              <a:rPr lang="en-NZ" dirty="0" smtClean="0"/>
              <a:t>Multiple apps run simultaneously, each in its own “security sandbox”.</a:t>
            </a:r>
          </a:p>
          <a:p>
            <a:pPr>
              <a:spcBef>
                <a:spcPts val="1200"/>
              </a:spcBef>
              <a:spcAft>
                <a:spcPts val="1200"/>
              </a:spcAft>
            </a:pPr>
            <a:r>
              <a:rPr lang="en-NZ" dirty="0" smtClean="0"/>
              <a:t>“...</a:t>
            </a:r>
            <a:r>
              <a:rPr lang="en-NZ" dirty="0" smtClean="0"/>
              <a:t>each app, by default, has access only to the components that it requires to do its work and no more</a:t>
            </a:r>
            <a:r>
              <a:rPr lang="en-NZ" i="1" dirty="0" smtClean="0"/>
              <a:t>.”  - developer.android.com</a:t>
            </a:r>
          </a:p>
          <a:p>
            <a:pPr>
              <a:spcBef>
                <a:spcPts val="1200"/>
              </a:spcBef>
              <a:spcAft>
                <a:spcPts val="1200"/>
              </a:spcAft>
            </a:pPr>
            <a:r>
              <a:rPr lang="en-NZ" dirty="0" smtClean="0"/>
              <a:t>Apps communicate via messaging, allowing them to share data and services.</a:t>
            </a:r>
          </a:p>
          <a:p>
            <a:pPr>
              <a:spcBef>
                <a:spcPts val="1200"/>
              </a:spcBef>
              <a:spcAft>
                <a:spcPts val="1200"/>
              </a:spcAft>
            </a:pPr>
            <a:endParaRPr lang="en-NZ"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Android Computational Entities</a:t>
            </a:r>
            <a:endParaRPr lang="en-NZ" dirty="0"/>
          </a:p>
        </p:txBody>
      </p:sp>
      <p:sp>
        <p:nvSpPr>
          <p:cNvPr id="3" name="Content Placeholder 2"/>
          <p:cNvSpPr>
            <a:spLocks noGrp="1"/>
          </p:cNvSpPr>
          <p:nvPr>
            <p:ph idx="1"/>
          </p:nvPr>
        </p:nvSpPr>
        <p:spPr/>
        <p:txBody>
          <a:bodyPr/>
          <a:lstStyle/>
          <a:p>
            <a:r>
              <a:rPr lang="en-NZ" dirty="0" smtClean="0"/>
              <a:t>Activity</a:t>
            </a:r>
          </a:p>
          <a:p>
            <a:pPr lvl="1"/>
            <a:r>
              <a:rPr lang="en-NZ" dirty="0" smtClean="0"/>
              <a:t>The classic “app” is composed of multiple Activities.</a:t>
            </a:r>
          </a:p>
          <a:p>
            <a:pPr lvl="1"/>
            <a:r>
              <a:rPr lang="en-NZ" dirty="0" smtClean="0"/>
              <a:t>A  single screen with associated interface definition and computation.</a:t>
            </a:r>
          </a:p>
          <a:p>
            <a:pPr lvl="1"/>
            <a:r>
              <a:rPr lang="en-NZ" dirty="0" smtClean="0"/>
              <a:t>Can communicate with other Activities (including those in other applications) via messaging.</a:t>
            </a:r>
          </a:p>
          <a:p>
            <a:pPr lvl="1"/>
            <a:r>
              <a:rPr lang="en-NZ" dirty="0" smtClean="0"/>
              <a:t>All activities descend from </a:t>
            </a:r>
            <a:r>
              <a:rPr lang="en-NZ" dirty="0" err="1" smtClean="0"/>
              <a:t>android.app.Activity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Android Computational Entities</a:t>
            </a:r>
            <a:endParaRPr lang="en-NZ" dirty="0"/>
          </a:p>
        </p:txBody>
      </p:sp>
      <p:sp>
        <p:nvSpPr>
          <p:cNvPr id="3" name="Content Placeholder 2"/>
          <p:cNvSpPr>
            <a:spLocks noGrp="1"/>
          </p:cNvSpPr>
          <p:nvPr>
            <p:ph idx="1"/>
          </p:nvPr>
        </p:nvSpPr>
        <p:spPr/>
        <p:txBody>
          <a:bodyPr/>
          <a:lstStyle/>
          <a:p>
            <a:r>
              <a:rPr lang="en-NZ" dirty="0" smtClean="0"/>
              <a:t>Service</a:t>
            </a:r>
          </a:p>
          <a:p>
            <a:pPr lvl="1"/>
            <a:r>
              <a:rPr lang="en-NZ" dirty="0" smtClean="0"/>
              <a:t>Has no interface.</a:t>
            </a:r>
          </a:p>
          <a:p>
            <a:pPr lvl="1"/>
            <a:r>
              <a:rPr lang="en-NZ" dirty="0" smtClean="0"/>
              <a:t>Runs in the background and performs work for other components (e.g. Activities).</a:t>
            </a:r>
          </a:p>
          <a:p>
            <a:r>
              <a:rPr lang="en-NZ" dirty="0" smtClean="0"/>
              <a:t>Content Provider</a:t>
            </a:r>
          </a:p>
          <a:p>
            <a:pPr lvl="1"/>
            <a:r>
              <a:rPr lang="en-NZ" dirty="0" smtClean="0"/>
              <a:t>Data manager</a:t>
            </a:r>
          </a:p>
          <a:p>
            <a:pPr lvl="1"/>
            <a:r>
              <a:rPr lang="en-NZ" dirty="0" smtClean="0"/>
              <a:t>Exposes a standard API for other computational elements to access the data.</a:t>
            </a:r>
          </a:p>
          <a:p>
            <a:r>
              <a:rPr lang="en-NZ" dirty="0" smtClean="0"/>
              <a:t>Broadcast Receiver</a:t>
            </a:r>
          </a:p>
          <a:p>
            <a:pPr lvl="1"/>
            <a:r>
              <a:rPr lang="en-NZ" dirty="0" smtClean="0"/>
              <a:t>System-wide listener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Android Computational Communication</a:t>
            </a:r>
            <a:endParaRPr lang="en-NZ" dirty="0"/>
          </a:p>
        </p:txBody>
      </p:sp>
      <p:sp>
        <p:nvSpPr>
          <p:cNvPr id="3" name="Content Placeholder 2"/>
          <p:cNvSpPr>
            <a:spLocks noGrp="1"/>
          </p:cNvSpPr>
          <p:nvPr>
            <p:ph idx="1"/>
          </p:nvPr>
        </p:nvSpPr>
        <p:spPr/>
        <p:txBody>
          <a:bodyPr>
            <a:normAutofit/>
          </a:bodyPr>
          <a:lstStyle/>
          <a:p>
            <a:pPr>
              <a:spcBef>
                <a:spcPts val="1200"/>
              </a:spcBef>
              <a:spcAft>
                <a:spcPts val="1200"/>
              </a:spcAft>
            </a:pPr>
            <a:r>
              <a:rPr lang="en-NZ" sz="2400" dirty="0" smtClean="0"/>
              <a:t>Activities, Services, Content Providers and Broadcast Receivers are highly interactive.</a:t>
            </a:r>
          </a:p>
          <a:p>
            <a:pPr>
              <a:spcBef>
                <a:spcPts val="1200"/>
              </a:spcBef>
              <a:spcAft>
                <a:spcPts val="1200"/>
              </a:spcAft>
            </a:pPr>
            <a:r>
              <a:rPr lang="en-NZ" sz="2400" dirty="0" smtClean="0"/>
              <a:t>Any app can ask to transfer control to any other app’s components (directly or indirectly).</a:t>
            </a:r>
          </a:p>
          <a:p>
            <a:pPr lvl="1">
              <a:spcBef>
                <a:spcPts val="1200"/>
              </a:spcBef>
              <a:spcAft>
                <a:spcPts val="1200"/>
              </a:spcAft>
            </a:pPr>
            <a:r>
              <a:rPr lang="en-NZ" dirty="0" smtClean="0"/>
              <a:t>Apps register the work they can do. </a:t>
            </a:r>
          </a:p>
          <a:p>
            <a:pPr lvl="1">
              <a:spcBef>
                <a:spcPts val="1200"/>
              </a:spcBef>
              <a:spcAft>
                <a:spcPts val="1200"/>
              </a:spcAft>
            </a:pPr>
            <a:r>
              <a:rPr lang="en-NZ" dirty="0" smtClean="0"/>
              <a:t>When work of a given type is requested, the system looks dynamically for some entity that can do it.</a:t>
            </a:r>
          </a:p>
          <a:p>
            <a:pPr>
              <a:spcBef>
                <a:spcPts val="1200"/>
              </a:spcBef>
              <a:spcAft>
                <a:spcPts val="1200"/>
              </a:spcAft>
            </a:pPr>
            <a:r>
              <a:rPr lang="en-NZ" sz="2400" dirty="0" smtClean="0"/>
              <a:t>This communication performed via </a:t>
            </a:r>
            <a:r>
              <a:rPr lang="en-NZ" sz="2400" b="1" i="1" dirty="0" smtClean="0"/>
              <a:t>Intent</a:t>
            </a:r>
            <a:r>
              <a:rPr lang="en-NZ" sz="2400" dirty="0" smtClean="0"/>
              <a:t> objects</a:t>
            </a:r>
            <a:endParaRPr lang="en-NZ"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Activity Lifecycle</a:t>
            </a:r>
            <a:endParaRPr lang="en-NZ" dirty="0"/>
          </a:p>
        </p:txBody>
      </p:sp>
      <p:sp>
        <p:nvSpPr>
          <p:cNvPr id="3" name="Content Placeholder 2"/>
          <p:cNvSpPr>
            <a:spLocks noGrp="1"/>
          </p:cNvSpPr>
          <p:nvPr>
            <p:ph idx="1"/>
          </p:nvPr>
        </p:nvSpPr>
        <p:spPr/>
        <p:txBody>
          <a:bodyPr/>
          <a:lstStyle/>
          <a:p>
            <a:r>
              <a:rPr lang="en-NZ" dirty="0" smtClean="0"/>
              <a:t>Activities are event driven.</a:t>
            </a:r>
          </a:p>
          <a:p>
            <a:r>
              <a:rPr lang="en-NZ" dirty="0" smtClean="0"/>
              <a:t>We will write code for events in the Activity Lifecycle.</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Activity Lifecycle</a:t>
            </a:r>
            <a:endParaRPr lang="en-NZ" dirty="0"/>
          </a:p>
        </p:txBody>
      </p:sp>
      <p:sp>
        <p:nvSpPr>
          <p:cNvPr id="3" name="Content Placeholder 2"/>
          <p:cNvSpPr>
            <a:spLocks noGrp="1"/>
          </p:cNvSpPr>
          <p:nvPr>
            <p:ph idx="1"/>
          </p:nvPr>
        </p:nvSpPr>
        <p:spPr/>
        <p:txBody>
          <a:bodyPr/>
          <a:lstStyle/>
          <a:p>
            <a:endParaRPr lang="en-NZ" dirty="0"/>
          </a:p>
        </p:txBody>
      </p:sp>
      <p:pic>
        <p:nvPicPr>
          <p:cNvPr id="38914" name="Picture 2" descr="Enter image description here"/>
          <p:cNvPicPr>
            <a:picLocks noChangeAspect="1" noChangeArrowheads="1"/>
          </p:cNvPicPr>
          <p:nvPr/>
        </p:nvPicPr>
        <p:blipFill>
          <a:blip r:embed="rId3" cstate="print"/>
          <a:srcRect/>
          <a:stretch>
            <a:fillRect/>
          </a:stretch>
        </p:blipFill>
        <p:spPr bwMode="auto">
          <a:xfrm>
            <a:off x="2627784" y="1614061"/>
            <a:ext cx="3744416" cy="483927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Simplified Activity Lifecycle</a:t>
            </a:r>
            <a:endParaRPr lang="en-NZ" dirty="0"/>
          </a:p>
        </p:txBody>
      </p:sp>
      <p:sp>
        <p:nvSpPr>
          <p:cNvPr id="3" name="Content Placeholder 2"/>
          <p:cNvSpPr>
            <a:spLocks noGrp="1"/>
          </p:cNvSpPr>
          <p:nvPr>
            <p:ph idx="1"/>
          </p:nvPr>
        </p:nvSpPr>
        <p:spPr/>
        <p:txBody>
          <a:bodyPr/>
          <a:lstStyle/>
          <a:p>
            <a:endParaRPr lang="en-NZ" dirty="0"/>
          </a:p>
        </p:txBody>
      </p:sp>
      <p:pic>
        <p:nvPicPr>
          <p:cNvPr id="49154" name="Picture 2" descr="Activity life cycle"/>
          <p:cNvPicPr>
            <a:picLocks noChangeAspect="1" noChangeArrowheads="1"/>
          </p:cNvPicPr>
          <p:nvPr/>
        </p:nvPicPr>
        <p:blipFill>
          <a:blip r:embed="rId3" cstate="print"/>
          <a:srcRect/>
          <a:stretch>
            <a:fillRect/>
          </a:stretch>
        </p:blipFill>
        <p:spPr bwMode="auto">
          <a:xfrm>
            <a:off x="2051720" y="1615045"/>
            <a:ext cx="4608512" cy="512632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Android Studio</a:t>
            </a:r>
            <a:endParaRPr lang="en-NZ" dirty="0"/>
          </a:p>
        </p:txBody>
      </p:sp>
      <p:sp>
        <p:nvSpPr>
          <p:cNvPr id="3" name="Content Placeholder 2"/>
          <p:cNvSpPr>
            <a:spLocks noGrp="1"/>
          </p:cNvSpPr>
          <p:nvPr>
            <p:ph idx="1"/>
          </p:nvPr>
        </p:nvSpPr>
        <p:spPr/>
        <p:txBody>
          <a:bodyPr/>
          <a:lstStyle/>
          <a:p>
            <a:r>
              <a:rPr lang="en-NZ" dirty="0" smtClean="0"/>
              <a:t>Code editor</a:t>
            </a:r>
          </a:p>
          <a:p>
            <a:r>
              <a:rPr lang="en-NZ" dirty="0" smtClean="0"/>
              <a:t>Screen designer</a:t>
            </a:r>
          </a:p>
          <a:p>
            <a:r>
              <a:rPr lang="en-NZ" dirty="0" smtClean="0"/>
              <a:t>Compiler</a:t>
            </a:r>
          </a:p>
          <a:p>
            <a:r>
              <a:rPr lang="en-NZ" dirty="0" smtClean="0"/>
              <a:t>Debugger</a:t>
            </a:r>
          </a:p>
          <a:p>
            <a:r>
              <a:rPr lang="en-NZ" dirty="0" smtClean="0"/>
              <a:t>Build tool</a:t>
            </a:r>
          </a:p>
          <a:p>
            <a:r>
              <a:rPr lang="en-NZ" dirty="0" smtClean="0"/>
              <a:t>Emulator</a:t>
            </a:r>
          </a:p>
          <a:p>
            <a:endParaRPr lang="en-NZ"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Android Studio</a:t>
            </a:r>
            <a:endParaRPr lang="en-NZ" dirty="0"/>
          </a:p>
        </p:txBody>
      </p:sp>
      <p:sp>
        <p:nvSpPr>
          <p:cNvPr id="3" name="Content Placeholder 2"/>
          <p:cNvSpPr>
            <a:spLocks noGrp="1"/>
          </p:cNvSpPr>
          <p:nvPr>
            <p:ph idx="1"/>
          </p:nvPr>
        </p:nvSpPr>
        <p:spPr/>
        <p:txBody>
          <a:bodyPr/>
          <a:lstStyle/>
          <a:p>
            <a:r>
              <a:rPr lang="en-NZ" dirty="0" smtClean="0"/>
              <a:t>Should be installed on all OP machines</a:t>
            </a:r>
          </a:p>
          <a:p>
            <a:r>
              <a:rPr lang="en-NZ" dirty="0" smtClean="0"/>
              <a:t>For laptop installation go to </a:t>
            </a:r>
          </a:p>
          <a:p>
            <a:pPr lvl="1">
              <a:buNone/>
            </a:pPr>
            <a:r>
              <a:rPr lang="en-NZ" sz="2800" dirty="0" smtClean="0">
                <a:hlinkClick r:id="rId3"/>
              </a:rPr>
              <a:t>http://developer.android.com/studio/index.html</a:t>
            </a:r>
            <a:endParaRPr lang="en-NZ" sz="2800" dirty="0" smtClean="0"/>
          </a:p>
          <a:p>
            <a:endParaRPr lang="en-NZ"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Android Studio</a:t>
            </a:r>
          </a:p>
        </p:txBody>
      </p:sp>
      <p:sp>
        <p:nvSpPr>
          <p:cNvPr id="3" name="Content Placeholder 2"/>
          <p:cNvSpPr>
            <a:spLocks noGrp="1"/>
          </p:cNvSpPr>
          <p:nvPr>
            <p:ph idx="1"/>
          </p:nvPr>
        </p:nvSpPr>
        <p:spPr/>
        <p:txBody>
          <a:bodyPr/>
          <a:lstStyle/>
          <a:p>
            <a:endParaRPr lang="en-NZ" i="1" dirty="0">
              <a:solidFill>
                <a:srgbClr val="FF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453976" y="1772816"/>
            <a:ext cx="5926336" cy="44708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64" y="491108"/>
            <a:ext cx="8229600" cy="990600"/>
          </a:xfrm>
        </p:spPr>
        <p:txBody>
          <a:bodyPr/>
          <a:lstStyle/>
          <a:p>
            <a:r>
              <a:rPr lang="en-NZ" dirty="0" smtClean="0"/>
              <a:t>Administration</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56057253"/>
              </p:ext>
            </p:extLst>
          </p:nvPr>
        </p:nvGraphicFramePr>
        <p:xfrm>
          <a:off x="539552" y="1951464"/>
          <a:ext cx="7776864" cy="2218944"/>
        </p:xfrm>
        <a:graphic>
          <a:graphicData uri="http://schemas.openxmlformats.org/drawingml/2006/table">
            <a:tbl>
              <a:tblPr/>
              <a:tblGrid>
                <a:gridCol w="1728192">
                  <a:extLst>
                    <a:ext uri="{9D8B030D-6E8A-4147-A177-3AD203B41FA5}">
                      <a16:colId xmlns:a16="http://schemas.microsoft.com/office/drawing/2014/main" val="20000"/>
                    </a:ext>
                  </a:extLst>
                </a:gridCol>
                <a:gridCol w="6048672">
                  <a:extLst>
                    <a:ext uri="{9D8B030D-6E8A-4147-A177-3AD203B41FA5}">
                      <a16:colId xmlns:a16="http://schemas.microsoft.com/office/drawing/2014/main" val="20001"/>
                    </a:ext>
                  </a:extLst>
                </a:gridCol>
              </a:tblGrid>
              <a:tr h="0">
                <a:tc>
                  <a:txBody>
                    <a:bodyPr/>
                    <a:lstStyle/>
                    <a:p>
                      <a:pPr>
                        <a:lnSpc>
                          <a:spcPct val="130000"/>
                        </a:lnSpc>
                        <a:spcAft>
                          <a:spcPts val="0"/>
                        </a:spcAft>
                      </a:pPr>
                      <a:r>
                        <a:rPr lang="en-US" sz="2800" b="1" dirty="0">
                          <a:latin typeface="Calibri" pitchFamily="34" charset="0"/>
                          <a:ea typeface="Times New Roman"/>
                          <a:cs typeface="Times New Roman"/>
                        </a:rPr>
                        <a:t>Name</a:t>
                      </a:r>
                      <a:endParaRPr lang="en-NZ" sz="2800" b="1"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US" sz="2800" dirty="0" smtClean="0">
                          <a:latin typeface="Calibri" pitchFamily="34" charset="0"/>
                          <a:ea typeface="Times New Roman"/>
                          <a:cs typeface="Times New Roman"/>
                        </a:rPr>
                        <a:t>Nathan</a:t>
                      </a:r>
                      <a:r>
                        <a:rPr lang="en-US" sz="2800" baseline="0" dirty="0" smtClean="0">
                          <a:latin typeface="Calibri" pitchFamily="34" charset="0"/>
                          <a:ea typeface="Times New Roman"/>
                          <a:cs typeface="Times New Roman"/>
                        </a:rPr>
                        <a:t> Rountree</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30000"/>
                        </a:lnSpc>
                        <a:spcAft>
                          <a:spcPts val="0"/>
                        </a:spcAft>
                      </a:pPr>
                      <a:r>
                        <a:rPr lang="en-US" sz="2800" b="1" dirty="0">
                          <a:latin typeface="Calibri" pitchFamily="34" charset="0"/>
                          <a:ea typeface="Times New Roman"/>
                          <a:cs typeface="Times New Roman"/>
                        </a:rPr>
                        <a:t>Location</a:t>
                      </a:r>
                      <a:endParaRPr lang="en-NZ" sz="2800" b="1"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US" sz="2800" dirty="0" smtClean="0">
                          <a:latin typeface="Calibri" pitchFamily="34" charset="0"/>
                          <a:ea typeface="Times New Roman"/>
                          <a:cs typeface="Times New Roman"/>
                        </a:rPr>
                        <a:t>D303a</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2"/>
                  </a:ext>
                </a:extLst>
              </a:tr>
              <a:tr h="0">
                <a:tc>
                  <a:txBody>
                    <a:bodyPr/>
                    <a:lstStyle/>
                    <a:p>
                      <a:pPr>
                        <a:lnSpc>
                          <a:spcPct val="130000"/>
                        </a:lnSpc>
                        <a:spcAft>
                          <a:spcPts val="0"/>
                        </a:spcAft>
                      </a:pPr>
                      <a:r>
                        <a:rPr lang="en-US" sz="2800" b="1">
                          <a:latin typeface="Calibri" pitchFamily="34" charset="0"/>
                          <a:ea typeface="Times New Roman"/>
                          <a:cs typeface="Times New Roman"/>
                        </a:rPr>
                        <a:t>Phone</a:t>
                      </a:r>
                      <a:endParaRPr lang="en-NZ" sz="2800" b="1">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US" sz="2800" dirty="0" smtClean="0">
                          <a:latin typeface="Calibri" pitchFamily="34" charset="0"/>
                          <a:ea typeface="Times New Roman"/>
                          <a:cs typeface="Times New Roman"/>
                        </a:rPr>
                        <a:t>972-7447</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3"/>
                  </a:ext>
                </a:extLst>
              </a:tr>
              <a:tr h="0">
                <a:tc>
                  <a:txBody>
                    <a:bodyPr/>
                    <a:lstStyle/>
                    <a:p>
                      <a:pPr>
                        <a:lnSpc>
                          <a:spcPct val="130000"/>
                        </a:lnSpc>
                        <a:spcAft>
                          <a:spcPts val="0"/>
                        </a:spcAft>
                      </a:pPr>
                      <a:r>
                        <a:rPr lang="en-US" sz="2800" b="1" dirty="0">
                          <a:latin typeface="Calibri" pitchFamily="34" charset="0"/>
                          <a:ea typeface="Times New Roman"/>
                          <a:cs typeface="Times New Roman"/>
                        </a:rPr>
                        <a:t>email</a:t>
                      </a:r>
                      <a:endParaRPr lang="en-NZ" sz="2800" b="1"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US" sz="2800" dirty="0" smtClean="0">
                          <a:latin typeface="Calibri" pitchFamily="34" charset="0"/>
                          <a:ea typeface="Times New Roman"/>
                          <a:cs typeface="Times New Roman"/>
                          <a:hlinkClick r:id="rId3"/>
                        </a:rPr>
                        <a:t>Nathan.Rountree@op.ac.nz</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Creating a Project</a:t>
            </a:r>
            <a:endParaRPr lang="en-NZ" dirty="0"/>
          </a:p>
        </p:txBody>
      </p:sp>
      <p:sp>
        <p:nvSpPr>
          <p:cNvPr id="3" name="Content Placeholder 2"/>
          <p:cNvSpPr>
            <a:spLocks noGrp="1"/>
          </p:cNvSpPr>
          <p:nvPr>
            <p:ph idx="1"/>
          </p:nvPr>
        </p:nvSpPr>
        <p:spPr/>
        <p:txBody>
          <a:bodyPr/>
          <a:lstStyle/>
          <a:p>
            <a:endParaRPr lang="en-NZ" i="1" dirty="0">
              <a:solidFill>
                <a:srgbClr val="FF0000"/>
              </a:solidFill>
            </a:endParaRPr>
          </a:p>
        </p:txBody>
      </p:sp>
      <p:pic>
        <p:nvPicPr>
          <p:cNvPr id="4" name="Picture 3"/>
          <p:cNvPicPr>
            <a:picLocks noChangeAspect="1"/>
          </p:cNvPicPr>
          <p:nvPr/>
        </p:nvPicPr>
        <p:blipFill>
          <a:blip r:embed="rId3"/>
          <a:stretch>
            <a:fillRect/>
          </a:stretch>
        </p:blipFill>
        <p:spPr>
          <a:xfrm>
            <a:off x="871537" y="1802854"/>
            <a:ext cx="7400925" cy="43624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Creating a Project</a:t>
            </a:r>
          </a:p>
        </p:txBody>
      </p:sp>
      <p:sp>
        <p:nvSpPr>
          <p:cNvPr id="3" name="Content Placeholder 2"/>
          <p:cNvSpPr>
            <a:spLocks noGrp="1"/>
          </p:cNvSpPr>
          <p:nvPr>
            <p:ph idx="1"/>
          </p:nvPr>
        </p:nvSpPr>
        <p:spPr/>
        <p:txBody>
          <a:bodyPr/>
          <a:lstStyle/>
          <a:p>
            <a:endParaRPr lang="en-NZ"/>
          </a:p>
        </p:txBody>
      </p:sp>
      <p:pic>
        <p:nvPicPr>
          <p:cNvPr id="4" name="Picture 3"/>
          <p:cNvPicPr>
            <a:picLocks noChangeAspect="1"/>
          </p:cNvPicPr>
          <p:nvPr/>
        </p:nvPicPr>
        <p:blipFill>
          <a:blip r:embed="rId3"/>
          <a:stretch>
            <a:fillRect/>
          </a:stretch>
        </p:blipFill>
        <p:spPr>
          <a:xfrm>
            <a:off x="1043608" y="1600199"/>
            <a:ext cx="7056784" cy="4893999"/>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Creating a Project</a:t>
            </a:r>
          </a:p>
        </p:txBody>
      </p:sp>
      <p:sp>
        <p:nvSpPr>
          <p:cNvPr id="3" name="Content Placeholder 2"/>
          <p:cNvSpPr>
            <a:spLocks noGrp="1"/>
          </p:cNvSpPr>
          <p:nvPr>
            <p:ph idx="1"/>
          </p:nvPr>
        </p:nvSpPr>
        <p:spPr/>
        <p:txBody>
          <a:bodyPr/>
          <a:lstStyle/>
          <a:p>
            <a:endParaRPr lang="en-NZ"/>
          </a:p>
        </p:txBody>
      </p:sp>
      <p:pic>
        <p:nvPicPr>
          <p:cNvPr id="4" name="Picture 3"/>
          <p:cNvPicPr>
            <a:picLocks noChangeAspect="1"/>
          </p:cNvPicPr>
          <p:nvPr/>
        </p:nvPicPr>
        <p:blipFill>
          <a:blip r:embed="rId3"/>
          <a:stretch>
            <a:fillRect/>
          </a:stretch>
        </p:blipFill>
        <p:spPr>
          <a:xfrm>
            <a:off x="951387" y="1557072"/>
            <a:ext cx="7241225" cy="5040000"/>
          </a:xfrm>
          <a:prstGeom prst="rect">
            <a:avLst/>
          </a:prstGeom>
        </p:spPr>
      </p:pic>
      <p:cxnSp>
        <p:nvCxnSpPr>
          <p:cNvPr id="5" name="Straight Arrow Connector 4"/>
          <p:cNvCxnSpPr/>
          <p:nvPr/>
        </p:nvCxnSpPr>
        <p:spPr>
          <a:xfrm>
            <a:off x="963216" y="3068960"/>
            <a:ext cx="872480"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63216" y="3717032"/>
            <a:ext cx="1016496" cy="5040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971600" y="5229200"/>
            <a:ext cx="1016496" cy="5040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Creating a Project</a:t>
            </a:r>
          </a:p>
        </p:txBody>
      </p:sp>
      <p:sp>
        <p:nvSpPr>
          <p:cNvPr id="3" name="Content Placeholder 2"/>
          <p:cNvSpPr>
            <a:spLocks noGrp="1"/>
          </p:cNvSpPr>
          <p:nvPr>
            <p:ph idx="1"/>
          </p:nvPr>
        </p:nvSpPr>
        <p:spPr/>
        <p:txBody>
          <a:bodyPr/>
          <a:lstStyle/>
          <a:p>
            <a:endParaRPr lang="en-NZ"/>
          </a:p>
        </p:txBody>
      </p:sp>
      <p:pic>
        <p:nvPicPr>
          <p:cNvPr id="4" name="Picture 3"/>
          <p:cNvPicPr>
            <a:picLocks noChangeAspect="1"/>
          </p:cNvPicPr>
          <p:nvPr/>
        </p:nvPicPr>
        <p:blipFill>
          <a:blip r:embed="rId3"/>
          <a:stretch>
            <a:fillRect/>
          </a:stretch>
        </p:blipFill>
        <p:spPr>
          <a:xfrm>
            <a:off x="875498" y="1556792"/>
            <a:ext cx="7224894" cy="5040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Creating a Project</a:t>
            </a:r>
          </a:p>
        </p:txBody>
      </p:sp>
      <p:sp>
        <p:nvSpPr>
          <p:cNvPr id="3" name="Content Placeholder 2"/>
          <p:cNvSpPr>
            <a:spLocks noGrp="1"/>
          </p:cNvSpPr>
          <p:nvPr>
            <p:ph idx="1"/>
          </p:nvPr>
        </p:nvSpPr>
        <p:spPr/>
        <p:txBody>
          <a:bodyPr/>
          <a:lstStyle/>
          <a:p>
            <a:endParaRPr lang="en-NZ"/>
          </a:p>
        </p:txBody>
      </p:sp>
      <p:pic>
        <p:nvPicPr>
          <p:cNvPr id="6147" name="Picture 3"/>
          <p:cNvPicPr>
            <a:picLocks noChangeAspect="1" noChangeArrowheads="1"/>
          </p:cNvPicPr>
          <p:nvPr/>
        </p:nvPicPr>
        <p:blipFill>
          <a:blip r:embed="rId3" cstate="print"/>
          <a:srcRect/>
          <a:stretch>
            <a:fillRect/>
          </a:stretch>
        </p:blipFill>
        <p:spPr bwMode="auto">
          <a:xfrm>
            <a:off x="827584" y="1629360"/>
            <a:ext cx="7466728" cy="486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Creating a Project</a:t>
            </a:r>
          </a:p>
        </p:txBody>
      </p:sp>
      <p:sp>
        <p:nvSpPr>
          <p:cNvPr id="3" name="Content Placeholder 2"/>
          <p:cNvSpPr>
            <a:spLocks noGrp="1"/>
          </p:cNvSpPr>
          <p:nvPr>
            <p:ph idx="1"/>
          </p:nvPr>
        </p:nvSpPr>
        <p:spPr/>
        <p:txBody>
          <a:bodyPr/>
          <a:lstStyle/>
          <a:p>
            <a:r>
              <a:rPr lang="en-NZ" dirty="0" smtClean="0"/>
              <a:t>File Structure</a:t>
            </a:r>
            <a:endParaRPr lang="en-NZ" dirty="0"/>
          </a:p>
        </p:txBody>
      </p:sp>
      <p:pic>
        <p:nvPicPr>
          <p:cNvPr id="4" name="Picture 3"/>
          <p:cNvPicPr>
            <a:picLocks noChangeAspect="1"/>
          </p:cNvPicPr>
          <p:nvPr/>
        </p:nvPicPr>
        <p:blipFill>
          <a:blip r:embed="rId3"/>
          <a:stretch>
            <a:fillRect/>
          </a:stretch>
        </p:blipFill>
        <p:spPr>
          <a:xfrm>
            <a:off x="3851920" y="1600200"/>
            <a:ext cx="2664296" cy="4932364"/>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Before we can start….</a:t>
            </a:r>
            <a:endParaRPr lang="en-US" dirty="0"/>
          </a:p>
        </p:txBody>
      </p:sp>
      <p:sp>
        <p:nvSpPr>
          <p:cNvPr id="3" name="Content Placeholder 2"/>
          <p:cNvSpPr>
            <a:spLocks noGrp="1"/>
          </p:cNvSpPr>
          <p:nvPr>
            <p:ph idx="1"/>
          </p:nvPr>
        </p:nvSpPr>
        <p:spPr/>
        <p:txBody>
          <a:bodyPr/>
          <a:lstStyle/>
          <a:p>
            <a:r>
              <a:rPr lang="en-US" dirty="0" smtClean="0"/>
              <a:t>An XML refresher</a:t>
            </a:r>
            <a:endParaRPr lang="en-US" dirty="0"/>
          </a:p>
        </p:txBody>
      </p:sp>
    </p:spTree>
    <p:extLst>
      <p:ext uri="{BB962C8B-B14F-4D97-AF65-F5344CB8AC3E}">
        <p14:creationId xmlns:p14="http://schemas.microsoft.com/office/powerpoint/2010/main" val="8894322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XML</a:t>
            </a:r>
            <a:endParaRPr lang="en-NZ" dirty="0"/>
          </a:p>
        </p:txBody>
      </p:sp>
      <p:sp>
        <p:nvSpPr>
          <p:cNvPr id="3" name="Content Placeholder 2"/>
          <p:cNvSpPr>
            <a:spLocks noGrp="1"/>
          </p:cNvSpPr>
          <p:nvPr>
            <p:ph idx="1"/>
          </p:nvPr>
        </p:nvSpPr>
        <p:spPr/>
        <p:txBody>
          <a:bodyPr/>
          <a:lstStyle/>
          <a:p>
            <a:endParaRPr lang="en-NZ"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276872"/>
            <a:ext cx="3384376" cy="2567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725" y="5229200"/>
            <a:ext cx="7409244"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111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XML</a:t>
            </a:r>
            <a:endParaRPr lang="en-NZ" dirty="0"/>
          </a:p>
        </p:txBody>
      </p:sp>
      <p:sp>
        <p:nvSpPr>
          <p:cNvPr id="3" name="Content Placeholder 2"/>
          <p:cNvSpPr>
            <a:spLocks noGrp="1"/>
          </p:cNvSpPr>
          <p:nvPr>
            <p:ph idx="1"/>
          </p:nvPr>
        </p:nvSpPr>
        <p:spPr/>
        <p:txBody>
          <a:bodyPr/>
          <a:lstStyle/>
          <a:p>
            <a:endParaRPr lang="en-NZ"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196058"/>
            <a:ext cx="4019550"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8439" y="2196058"/>
            <a:ext cx="40100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415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XML</a:t>
            </a:r>
            <a:endParaRPr lang="en-NZ" dirty="0"/>
          </a:p>
        </p:txBody>
      </p:sp>
      <p:sp>
        <p:nvSpPr>
          <p:cNvPr id="3" name="Content Placeholder 2"/>
          <p:cNvSpPr>
            <a:spLocks noGrp="1"/>
          </p:cNvSpPr>
          <p:nvPr>
            <p:ph idx="1"/>
          </p:nvPr>
        </p:nvSpPr>
        <p:spPr/>
        <p:txBody>
          <a:bodyPr/>
          <a:lstStyle/>
          <a:p>
            <a:endParaRPr lang="en-NZ"/>
          </a:p>
        </p:txBody>
      </p:sp>
      <p:pic>
        <p:nvPicPr>
          <p:cNvPr id="4" name="Picture 3"/>
          <p:cNvPicPr>
            <a:picLocks noChangeAspect="1"/>
          </p:cNvPicPr>
          <p:nvPr/>
        </p:nvPicPr>
        <p:blipFill>
          <a:blip r:embed="rId3"/>
          <a:stretch>
            <a:fillRect/>
          </a:stretch>
        </p:blipFill>
        <p:spPr>
          <a:xfrm>
            <a:off x="428747" y="1600200"/>
            <a:ext cx="8360671" cy="4421088"/>
          </a:xfrm>
          <a:prstGeom prst="rect">
            <a:avLst/>
          </a:prstGeom>
        </p:spPr>
      </p:pic>
      <p:cxnSp>
        <p:nvCxnSpPr>
          <p:cNvPr id="7" name="Straight Arrow Connector 6"/>
          <p:cNvCxnSpPr/>
          <p:nvPr/>
        </p:nvCxnSpPr>
        <p:spPr>
          <a:xfrm flipH="1">
            <a:off x="6804248" y="3573016"/>
            <a:ext cx="792088" cy="6480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6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64" y="491108"/>
            <a:ext cx="8229600" cy="990600"/>
          </a:xfrm>
        </p:spPr>
        <p:txBody>
          <a:bodyPr/>
          <a:lstStyle/>
          <a:p>
            <a:r>
              <a:rPr lang="en-NZ" dirty="0" smtClean="0"/>
              <a:t>Administration</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8436981"/>
              </p:ext>
            </p:extLst>
          </p:nvPr>
        </p:nvGraphicFramePr>
        <p:xfrm>
          <a:off x="539552" y="1951464"/>
          <a:ext cx="6264696" cy="1064641"/>
        </p:xfrm>
        <a:graphic>
          <a:graphicData uri="http://schemas.openxmlformats.org/drawingml/2006/table">
            <a:tbl>
              <a:tblPr/>
              <a:tblGrid>
                <a:gridCol w="2862318">
                  <a:extLst>
                    <a:ext uri="{9D8B030D-6E8A-4147-A177-3AD203B41FA5}">
                      <a16:colId xmlns:a16="http://schemas.microsoft.com/office/drawing/2014/main" val="20000"/>
                    </a:ext>
                  </a:extLst>
                </a:gridCol>
                <a:gridCol w="3402378">
                  <a:extLst>
                    <a:ext uri="{9D8B030D-6E8A-4147-A177-3AD203B41FA5}">
                      <a16:colId xmlns:a16="http://schemas.microsoft.com/office/drawing/2014/main" val="20001"/>
                    </a:ext>
                  </a:extLst>
                </a:gridCol>
              </a:tblGrid>
              <a:tr h="0">
                <a:tc>
                  <a:txBody>
                    <a:bodyPr/>
                    <a:lstStyle/>
                    <a:p>
                      <a:pPr algn="ctr">
                        <a:lnSpc>
                          <a:spcPct val="130000"/>
                        </a:lnSpc>
                        <a:spcAft>
                          <a:spcPts val="0"/>
                        </a:spcAft>
                      </a:pPr>
                      <a:r>
                        <a:rPr lang="en-US" sz="2800" b="1" dirty="0" smtClean="0">
                          <a:latin typeface="Calibri" pitchFamily="34" charset="0"/>
                          <a:ea typeface="Times New Roman"/>
                          <a:cs typeface="Times New Roman"/>
                        </a:rPr>
                        <a:t>Session 1</a:t>
                      </a:r>
                      <a:endParaRPr lang="en-NZ" sz="2800" b="1"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lnSpc>
                          <a:spcPct val="130000"/>
                        </a:lnSpc>
                        <a:spcAft>
                          <a:spcPts val="0"/>
                        </a:spcAft>
                      </a:pPr>
                      <a:r>
                        <a:rPr lang="en-NZ" sz="2800" b="1" dirty="0" smtClean="0">
                          <a:latin typeface="Calibri" pitchFamily="34" charset="0"/>
                          <a:ea typeface="Times New Roman"/>
                          <a:cs typeface="Times New Roman"/>
                        </a:rPr>
                        <a:t>Session 2</a:t>
                      </a:r>
                      <a:endParaRPr lang="en-NZ" sz="2800" b="1"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30000"/>
                        </a:lnSpc>
                        <a:spcAft>
                          <a:spcPts val="0"/>
                        </a:spcAft>
                      </a:pPr>
                      <a:r>
                        <a:rPr lang="en-US" sz="2800" baseline="0" dirty="0" smtClean="0">
                          <a:latin typeface="Calibri" pitchFamily="34" charset="0"/>
                          <a:ea typeface="Times New Roman"/>
                          <a:cs typeface="Times New Roman"/>
                        </a:rPr>
                        <a:t>Tue 3pm D202</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lnSpc>
                          <a:spcPct val="130000"/>
                        </a:lnSpc>
                        <a:spcAft>
                          <a:spcPts val="0"/>
                        </a:spcAft>
                      </a:pPr>
                      <a:r>
                        <a:rPr lang="en-NZ" sz="2800" dirty="0" smtClean="0">
                          <a:latin typeface="Calibri" pitchFamily="34" charset="0"/>
                          <a:ea typeface="Times New Roman"/>
                          <a:cs typeface="Times New Roman"/>
                        </a:rPr>
                        <a:t>Thu</a:t>
                      </a:r>
                      <a:r>
                        <a:rPr lang="en-NZ" sz="2800" baseline="0" dirty="0" smtClean="0">
                          <a:latin typeface="Calibri" pitchFamily="34" charset="0"/>
                          <a:ea typeface="Times New Roman"/>
                          <a:cs typeface="Times New Roman"/>
                        </a:rPr>
                        <a:t> 3pm D207</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1.1</a:t>
            </a:r>
            <a:endParaRPr lang="en-NZ" dirty="0"/>
          </a:p>
        </p:txBody>
      </p:sp>
      <p:sp>
        <p:nvSpPr>
          <p:cNvPr id="3" name="Content Placeholder 2"/>
          <p:cNvSpPr>
            <a:spLocks noGrp="1"/>
          </p:cNvSpPr>
          <p:nvPr>
            <p:ph idx="1"/>
          </p:nvPr>
        </p:nvSpPr>
        <p:spPr/>
        <p:txBody>
          <a:bodyPr/>
          <a:lstStyle/>
          <a:p>
            <a:r>
              <a:rPr lang="en-NZ" dirty="0" smtClean="0"/>
              <a:t>Create an Android Project with a single empty Activity</a:t>
            </a:r>
          </a:p>
          <a:p>
            <a:r>
              <a:rPr lang="en-NZ" dirty="0" smtClean="0"/>
              <a:t>Modify some screen elements</a:t>
            </a:r>
          </a:p>
          <a:p>
            <a:r>
              <a:rPr lang="en-NZ" dirty="0" smtClean="0"/>
              <a:t>Launch using the Android software device emulator</a:t>
            </a:r>
            <a:endParaRPr lang="en-NZ" dirty="0"/>
          </a:p>
        </p:txBody>
      </p:sp>
    </p:spTree>
    <p:extLst>
      <p:ext uri="{BB962C8B-B14F-4D97-AF65-F5344CB8AC3E}">
        <p14:creationId xmlns:p14="http://schemas.microsoft.com/office/powerpoint/2010/main" val="509429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Thinking about Third Year</a:t>
            </a:r>
            <a:endParaRPr lang="en-NZ" dirty="0"/>
          </a:p>
        </p:txBody>
      </p:sp>
      <p:sp>
        <p:nvSpPr>
          <p:cNvPr id="3" name="Content Placeholder 2"/>
          <p:cNvSpPr>
            <a:spLocks noGrp="1"/>
          </p:cNvSpPr>
          <p:nvPr>
            <p:ph idx="1"/>
          </p:nvPr>
        </p:nvSpPr>
        <p:spPr/>
        <p:txBody>
          <a:bodyPr/>
          <a:lstStyle/>
          <a:p>
            <a:r>
              <a:rPr lang="en-NZ" dirty="0" smtClean="0"/>
              <a:t>How are 3</a:t>
            </a:r>
            <a:r>
              <a:rPr lang="en-NZ" baseline="30000" dirty="0" smtClean="0"/>
              <a:t>rd</a:t>
            </a:r>
            <a:r>
              <a:rPr lang="en-NZ" dirty="0" smtClean="0"/>
              <a:t> year papers different?</a:t>
            </a:r>
          </a:p>
          <a:p>
            <a:r>
              <a:rPr lang="en-NZ" dirty="0" smtClean="0"/>
              <a:t>Who can actually get a job as a software dev?</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Content</a:t>
            </a:r>
            <a:endParaRPr lang="en-NZ" dirty="0"/>
          </a:p>
        </p:txBody>
      </p:sp>
      <p:sp>
        <p:nvSpPr>
          <p:cNvPr id="3" name="Content Placeholder 2"/>
          <p:cNvSpPr>
            <a:spLocks noGrp="1"/>
          </p:cNvSpPr>
          <p:nvPr>
            <p:ph idx="1"/>
          </p:nvPr>
        </p:nvSpPr>
        <p:spPr/>
        <p:txBody>
          <a:bodyPr/>
          <a:lstStyle/>
          <a:p>
            <a:r>
              <a:rPr lang="en-NZ" dirty="0" smtClean="0"/>
              <a:t>Development of Mobile Applications</a:t>
            </a:r>
          </a:p>
          <a:p>
            <a:pPr lvl="1"/>
            <a:r>
              <a:rPr lang="en-NZ" dirty="0" smtClean="0"/>
              <a:t>Android</a:t>
            </a:r>
          </a:p>
          <a:p>
            <a:pPr lvl="1"/>
            <a:r>
              <a:rPr lang="en-NZ" dirty="0" smtClean="0"/>
              <a:t>Java</a:t>
            </a:r>
          </a:p>
          <a:p>
            <a:pPr lvl="1"/>
            <a:endParaRPr lang="en-NZ" dirty="0" smtClean="0"/>
          </a:p>
          <a:p>
            <a:r>
              <a:rPr lang="en-NZ" dirty="0" smtClean="0"/>
              <a:t>Design of Mobile Applications (HCI)</a:t>
            </a:r>
          </a:p>
          <a:p>
            <a:pPr lvl="1"/>
            <a:r>
              <a:rPr lang="en-NZ" dirty="0" smtClean="0"/>
              <a:t>Design for general usability</a:t>
            </a:r>
          </a:p>
          <a:p>
            <a:pPr lvl="1"/>
            <a:r>
              <a:rPr lang="en-NZ" dirty="0" smtClean="0"/>
              <a:t>Human perception and cognition</a:t>
            </a:r>
          </a:p>
          <a:p>
            <a:pPr lvl="1"/>
            <a:r>
              <a:rPr lang="en-NZ" dirty="0" smtClean="0"/>
              <a:t>Specific issues in mobile – UI and UX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Provisional Schedule</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7337827"/>
              </p:ext>
            </p:extLst>
          </p:nvPr>
        </p:nvGraphicFramePr>
        <p:xfrm>
          <a:off x="899592" y="1571837"/>
          <a:ext cx="6912768" cy="5109889"/>
        </p:xfrm>
        <a:graphic>
          <a:graphicData uri="http://schemas.openxmlformats.org/drawingml/2006/table">
            <a:tbl>
              <a:tblPr firstRow="1" firstCol="1" bandRow="1">
                <a:tableStyleId>{5C22544A-7EE6-4342-B048-85BDC9FD1C3A}</a:tableStyleId>
              </a:tblPr>
              <a:tblGrid>
                <a:gridCol w="864096">
                  <a:extLst>
                    <a:ext uri="{9D8B030D-6E8A-4147-A177-3AD203B41FA5}">
                      <a16:colId xmlns:a16="http://schemas.microsoft.com/office/drawing/2014/main" val="20000"/>
                    </a:ext>
                  </a:extLst>
                </a:gridCol>
                <a:gridCol w="1958465">
                  <a:extLst>
                    <a:ext uri="{9D8B030D-6E8A-4147-A177-3AD203B41FA5}">
                      <a16:colId xmlns:a16="http://schemas.microsoft.com/office/drawing/2014/main" val="20001"/>
                    </a:ext>
                  </a:extLst>
                </a:gridCol>
                <a:gridCol w="4090207">
                  <a:extLst>
                    <a:ext uri="{9D8B030D-6E8A-4147-A177-3AD203B41FA5}">
                      <a16:colId xmlns:a16="http://schemas.microsoft.com/office/drawing/2014/main" val="20002"/>
                    </a:ext>
                  </a:extLst>
                </a:gridCol>
              </a:tblGrid>
              <a:tr h="517509">
                <a:tc>
                  <a:txBody>
                    <a:bodyPr/>
                    <a:lstStyle/>
                    <a:p>
                      <a:pPr algn="ctr"/>
                      <a:r>
                        <a:rPr lang="en-US" sz="1050" dirty="0">
                          <a:effectLst/>
                        </a:rPr>
                        <a:t>Week</a:t>
                      </a:r>
                      <a:endParaRPr lang="en-US" sz="1050" dirty="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lgn="ctr"/>
                      <a:r>
                        <a:rPr lang="en-US" sz="1050">
                          <a:effectLst/>
                        </a:rPr>
                        <a:t>Session 1</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lgn="ctr"/>
                      <a:r>
                        <a:rPr lang="en-US" sz="1050">
                          <a:effectLst/>
                        </a:rPr>
                        <a:t>Session 2</a:t>
                      </a:r>
                      <a:endParaRPr lang="en-US" sz="1050">
                        <a:effectLst/>
                        <a:latin typeface="Times New Roman" panose="02020603050405020304" pitchFamily="18" charset="0"/>
                        <a:ea typeface="Times New Roman" panose="02020603050405020304" pitchFamily="18" charset="0"/>
                      </a:endParaRPr>
                    </a:p>
                  </a:txBody>
                  <a:tcPr marL="47126" marR="47126" marT="49307" marB="49307"/>
                </a:tc>
                <a:extLst>
                  <a:ext uri="{0D108BD9-81ED-4DB2-BD59-A6C34878D82A}">
                    <a16:rowId xmlns:a16="http://schemas.microsoft.com/office/drawing/2014/main" val="10000"/>
                  </a:ext>
                </a:extLst>
              </a:tr>
              <a:tr h="259534">
                <a:tc>
                  <a:txBody>
                    <a:bodyPr/>
                    <a:lstStyle/>
                    <a:p>
                      <a:pPr algn="ctr"/>
                      <a:r>
                        <a:rPr lang="en-US" sz="1050">
                          <a:effectLst/>
                        </a:rPr>
                        <a:t>1 </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dirty="0">
                          <a:effectLst/>
                        </a:rPr>
                        <a:t>Introduction </a:t>
                      </a:r>
                      <a:r>
                        <a:rPr lang="en-NZ" sz="1050" dirty="0" smtClean="0">
                          <a:effectLst/>
                        </a:rPr>
                        <a:t>to</a:t>
                      </a:r>
                      <a:r>
                        <a:rPr lang="en-US" sz="1050" baseline="0" dirty="0" smtClean="0">
                          <a:effectLst/>
                        </a:rPr>
                        <a:t> </a:t>
                      </a:r>
                      <a:r>
                        <a:rPr lang="en-NZ" sz="1050" dirty="0" smtClean="0">
                          <a:effectLst/>
                        </a:rPr>
                        <a:t>Android </a:t>
                      </a:r>
                      <a:r>
                        <a:rPr lang="en-NZ" sz="1050" dirty="0">
                          <a:effectLst/>
                        </a:rPr>
                        <a:t>Studio</a:t>
                      </a:r>
                      <a:endParaRPr lang="en-US" sz="1050" dirty="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dirty="0" smtClean="0">
                          <a:effectLst/>
                        </a:rPr>
                        <a:t>First </a:t>
                      </a:r>
                      <a:r>
                        <a:rPr lang="en-NZ" sz="1050" dirty="0">
                          <a:effectLst/>
                        </a:rPr>
                        <a:t>Code – </a:t>
                      </a:r>
                      <a:r>
                        <a:rPr lang="en-NZ" sz="1050" dirty="0" smtClean="0">
                          <a:effectLst/>
                        </a:rPr>
                        <a:t>resources and  controls</a:t>
                      </a:r>
                      <a:endParaRPr lang="en-US" sz="1050" dirty="0">
                        <a:effectLst/>
                      </a:endParaRPr>
                    </a:p>
                  </a:txBody>
                  <a:tcPr marL="47126" marR="47126" marT="49307" marB="49307"/>
                </a:tc>
                <a:extLst>
                  <a:ext uri="{0D108BD9-81ED-4DB2-BD59-A6C34878D82A}">
                    <a16:rowId xmlns:a16="http://schemas.microsoft.com/office/drawing/2014/main" val="10001"/>
                  </a:ext>
                </a:extLst>
              </a:tr>
              <a:tr h="261983">
                <a:tc>
                  <a:txBody>
                    <a:bodyPr/>
                    <a:lstStyle/>
                    <a:p>
                      <a:pPr algn="ctr"/>
                      <a:r>
                        <a:rPr lang="en-US" sz="1050">
                          <a:effectLst/>
                        </a:rPr>
                        <a:t>2</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lnSpc>
                          <a:spcPct val="130000"/>
                        </a:lnSpc>
                        <a:spcAft>
                          <a:spcPts val="0"/>
                        </a:spcAft>
                      </a:pPr>
                      <a:r>
                        <a:rPr lang="en-US" sz="1100" dirty="0">
                          <a:effectLst/>
                        </a:rPr>
                        <a:t>Event handlers</a:t>
                      </a:r>
                      <a:endParaRPr lang="en-US" sz="105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47126" marR="47126" marT="49307" marB="49307"/>
                </a:tc>
                <a:tc>
                  <a:txBody>
                    <a:bodyPr/>
                    <a:lstStyle/>
                    <a:p>
                      <a:pPr>
                        <a:spcAft>
                          <a:spcPts val="0"/>
                        </a:spcAft>
                      </a:pPr>
                      <a:r>
                        <a:rPr lang="en-NZ" sz="1050">
                          <a:effectLst/>
                        </a:rPr>
                        <a:t>Universal Design Principles</a:t>
                      </a:r>
                      <a:endParaRPr lang="en-US" sz="1050">
                        <a:effectLst/>
                        <a:latin typeface="Times New Roman" panose="02020603050405020304" pitchFamily="18" charset="0"/>
                        <a:ea typeface="Times New Roman" panose="02020603050405020304" pitchFamily="18" charset="0"/>
                      </a:endParaRPr>
                    </a:p>
                  </a:txBody>
                  <a:tcPr marL="47126" marR="47126" marT="49307" marB="49307"/>
                </a:tc>
                <a:extLst>
                  <a:ext uri="{0D108BD9-81ED-4DB2-BD59-A6C34878D82A}">
                    <a16:rowId xmlns:a16="http://schemas.microsoft.com/office/drawing/2014/main" val="10002"/>
                  </a:ext>
                </a:extLst>
              </a:tr>
              <a:tr h="203338">
                <a:tc>
                  <a:txBody>
                    <a:bodyPr/>
                    <a:lstStyle/>
                    <a:p>
                      <a:pPr algn="ctr"/>
                      <a:r>
                        <a:rPr lang="en-US" sz="1050">
                          <a:effectLst/>
                        </a:rPr>
                        <a:t>3</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More screen controls</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marL="347345" indent="-347345">
                        <a:spcAft>
                          <a:spcPts val="0"/>
                        </a:spcAft>
                      </a:pPr>
                      <a:r>
                        <a:rPr lang="en-US" sz="1050" dirty="0">
                          <a:effectLst/>
                        </a:rPr>
                        <a:t>Basic Activities and Intents</a:t>
                      </a:r>
                      <a:endParaRPr lang="en-US" sz="1050" dirty="0">
                        <a:effectLst/>
                        <a:latin typeface="Times New Roman" panose="02020603050405020304" pitchFamily="18" charset="0"/>
                        <a:ea typeface="Times New Roman" panose="02020603050405020304" pitchFamily="18" charset="0"/>
                      </a:endParaRPr>
                    </a:p>
                  </a:txBody>
                  <a:tcPr marL="47126" marR="47126" marT="49307" marB="49307"/>
                </a:tc>
                <a:extLst>
                  <a:ext uri="{0D108BD9-81ED-4DB2-BD59-A6C34878D82A}">
                    <a16:rowId xmlns:a16="http://schemas.microsoft.com/office/drawing/2014/main" val="10003"/>
                  </a:ext>
                </a:extLst>
              </a:tr>
              <a:tr h="203338">
                <a:tc>
                  <a:txBody>
                    <a:bodyPr/>
                    <a:lstStyle/>
                    <a:p>
                      <a:pPr algn="ctr"/>
                      <a:r>
                        <a:rPr lang="en-US" sz="1050">
                          <a:effectLst/>
                        </a:rPr>
                        <a:t>4</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Navigation Options</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Fragments 1</a:t>
                      </a:r>
                      <a:endParaRPr lang="en-US" sz="1050">
                        <a:effectLst/>
                        <a:latin typeface="Times New Roman" panose="02020603050405020304" pitchFamily="18" charset="0"/>
                        <a:ea typeface="Times New Roman" panose="02020603050405020304" pitchFamily="18" charset="0"/>
                      </a:endParaRPr>
                    </a:p>
                  </a:txBody>
                  <a:tcPr marL="47126" marR="47126" marT="49307" marB="49307"/>
                </a:tc>
                <a:extLst>
                  <a:ext uri="{0D108BD9-81ED-4DB2-BD59-A6C34878D82A}">
                    <a16:rowId xmlns:a16="http://schemas.microsoft.com/office/drawing/2014/main" val="10004"/>
                  </a:ext>
                </a:extLst>
              </a:tr>
              <a:tr h="203338">
                <a:tc>
                  <a:txBody>
                    <a:bodyPr/>
                    <a:lstStyle/>
                    <a:p>
                      <a:pPr algn="ctr"/>
                      <a:r>
                        <a:rPr lang="en-US" sz="1050">
                          <a:effectLst/>
                        </a:rPr>
                        <a:t>5</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Data Passing</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Fragments 2</a:t>
                      </a:r>
                      <a:endParaRPr lang="en-US" sz="1050">
                        <a:effectLst/>
                        <a:latin typeface="Times New Roman" panose="02020603050405020304" pitchFamily="18" charset="0"/>
                        <a:ea typeface="Times New Roman" panose="02020603050405020304" pitchFamily="18" charset="0"/>
                      </a:endParaRPr>
                    </a:p>
                  </a:txBody>
                  <a:tcPr marL="47126" marR="47126" marT="49307" marB="49307"/>
                </a:tc>
                <a:extLst>
                  <a:ext uri="{0D108BD9-81ED-4DB2-BD59-A6C34878D82A}">
                    <a16:rowId xmlns:a16="http://schemas.microsoft.com/office/drawing/2014/main" val="10005"/>
                  </a:ext>
                </a:extLst>
              </a:tr>
              <a:tr h="203338">
                <a:tc>
                  <a:txBody>
                    <a:bodyPr/>
                    <a:lstStyle/>
                    <a:p>
                      <a:pPr algn="ctr"/>
                      <a:r>
                        <a:rPr lang="en-US" sz="1050">
                          <a:effectLst/>
                        </a:rPr>
                        <a:t>6</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Visual and Auditory systems</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marL="347345" indent="-347345">
                        <a:spcAft>
                          <a:spcPts val="0"/>
                        </a:spcAft>
                      </a:pPr>
                      <a:r>
                        <a:rPr lang="en-US" sz="1050">
                          <a:effectLst/>
                        </a:rPr>
                        <a:t>Perception practical</a:t>
                      </a:r>
                      <a:endParaRPr lang="en-US" sz="1050">
                        <a:effectLst/>
                        <a:latin typeface="Times New Roman" panose="02020603050405020304" pitchFamily="18" charset="0"/>
                        <a:ea typeface="Times New Roman" panose="02020603050405020304" pitchFamily="18" charset="0"/>
                      </a:endParaRPr>
                    </a:p>
                  </a:txBody>
                  <a:tcPr marL="47126" marR="47126" marT="49307" marB="49307"/>
                </a:tc>
                <a:extLst>
                  <a:ext uri="{0D108BD9-81ED-4DB2-BD59-A6C34878D82A}">
                    <a16:rowId xmlns:a16="http://schemas.microsoft.com/office/drawing/2014/main" val="10006"/>
                  </a:ext>
                </a:extLst>
              </a:tr>
              <a:tr h="308062">
                <a:tc>
                  <a:txBody>
                    <a:bodyPr/>
                    <a:lstStyle/>
                    <a:p>
                      <a:pPr algn="ctr"/>
                      <a:r>
                        <a:rPr lang="en-US" sz="1050">
                          <a:effectLst/>
                        </a:rPr>
                        <a:t>7</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Custom Controls </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marL="347345" indent="-347345">
                        <a:spcAft>
                          <a:spcPts val="0"/>
                        </a:spcAft>
                      </a:pPr>
                      <a:r>
                        <a:rPr lang="en-US" sz="1050" dirty="0">
                          <a:effectLst/>
                        </a:rPr>
                        <a:t>Issues in Mobile Screen </a:t>
                      </a:r>
                      <a:r>
                        <a:rPr lang="en-US" sz="1050" dirty="0" smtClean="0">
                          <a:effectLst/>
                        </a:rPr>
                        <a:t>Design</a:t>
                      </a:r>
                      <a:endParaRPr lang="en-US" sz="1050" dirty="0">
                        <a:effectLst/>
                      </a:endParaRPr>
                    </a:p>
                  </a:txBody>
                  <a:tcPr marL="47126" marR="47126" marT="49307" marB="49307"/>
                </a:tc>
                <a:extLst>
                  <a:ext uri="{0D108BD9-81ED-4DB2-BD59-A6C34878D82A}">
                    <a16:rowId xmlns:a16="http://schemas.microsoft.com/office/drawing/2014/main" val="10007"/>
                  </a:ext>
                </a:extLst>
              </a:tr>
              <a:tr h="203338">
                <a:tc>
                  <a:txBody>
                    <a:bodyPr/>
                    <a:lstStyle/>
                    <a:p>
                      <a:pPr algn="ctr"/>
                      <a:r>
                        <a:rPr lang="en-US" sz="1050">
                          <a:effectLst/>
                        </a:rPr>
                        <a:t>8</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Data storage 1 </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Data storage 2</a:t>
                      </a:r>
                      <a:endParaRPr lang="en-US" sz="1050">
                        <a:effectLst/>
                        <a:latin typeface="Times New Roman" panose="02020603050405020304" pitchFamily="18" charset="0"/>
                        <a:ea typeface="Times New Roman" panose="02020603050405020304" pitchFamily="18" charset="0"/>
                      </a:endParaRPr>
                    </a:p>
                  </a:txBody>
                  <a:tcPr marL="47126" marR="47126" marT="49307" marB="49307"/>
                </a:tc>
                <a:extLst>
                  <a:ext uri="{0D108BD9-81ED-4DB2-BD59-A6C34878D82A}">
                    <a16:rowId xmlns:a16="http://schemas.microsoft.com/office/drawing/2014/main" val="10008"/>
                  </a:ext>
                </a:extLst>
              </a:tr>
              <a:tr h="203338">
                <a:tc>
                  <a:txBody>
                    <a:bodyPr/>
                    <a:lstStyle/>
                    <a:p>
                      <a:pPr algn="ctr"/>
                      <a:r>
                        <a:rPr lang="en-US" sz="1050">
                          <a:effectLst/>
                        </a:rPr>
                        <a:t>9</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Onboard hardware 1</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Good Friday – no class</a:t>
                      </a:r>
                      <a:endParaRPr lang="en-US" sz="1050">
                        <a:effectLst/>
                        <a:latin typeface="Times New Roman" panose="02020603050405020304" pitchFamily="18" charset="0"/>
                        <a:ea typeface="Times New Roman" panose="02020603050405020304" pitchFamily="18" charset="0"/>
                      </a:endParaRPr>
                    </a:p>
                  </a:txBody>
                  <a:tcPr marL="47126" marR="47126" marT="49307" marB="49307"/>
                </a:tc>
                <a:extLst>
                  <a:ext uri="{0D108BD9-81ED-4DB2-BD59-A6C34878D82A}">
                    <a16:rowId xmlns:a16="http://schemas.microsoft.com/office/drawing/2014/main" val="10009"/>
                  </a:ext>
                </a:extLst>
              </a:tr>
              <a:tr h="308062">
                <a:tc>
                  <a:txBody>
                    <a:bodyPr/>
                    <a:lstStyle/>
                    <a:p>
                      <a:pPr algn="ctr"/>
                      <a:r>
                        <a:rPr lang="en-US" sz="1050">
                          <a:effectLst/>
                        </a:rPr>
                        <a:t>10</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r>
                        <a:rPr lang="en-US" sz="1100">
                          <a:effectLst/>
                        </a:rPr>
                        <a:t>Onboard hardware 2</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r>
                        <a:rPr lang="en-US" sz="1100">
                          <a:effectLst/>
                        </a:rPr>
                        <a:t>3</a:t>
                      </a:r>
                      <a:r>
                        <a:rPr lang="en-US" sz="1100" baseline="30000">
                          <a:effectLst/>
                        </a:rPr>
                        <a:t>rd</a:t>
                      </a:r>
                      <a:r>
                        <a:rPr lang="en-US" sz="1100">
                          <a:effectLst/>
                        </a:rPr>
                        <a:t> Party APIs and libraries 1</a:t>
                      </a:r>
                      <a:endParaRPr lang="en-US" sz="1050">
                        <a:effectLst/>
                        <a:latin typeface="Times New Roman" panose="02020603050405020304" pitchFamily="18" charset="0"/>
                        <a:ea typeface="Times New Roman" panose="02020603050405020304" pitchFamily="18" charset="0"/>
                      </a:endParaRPr>
                    </a:p>
                  </a:txBody>
                  <a:tcPr marL="47126" marR="47126" marT="49307" marB="49307"/>
                </a:tc>
                <a:extLst>
                  <a:ext uri="{0D108BD9-81ED-4DB2-BD59-A6C34878D82A}">
                    <a16:rowId xmlns:a16="http://schemas.microsoft.com/office/drawing/2014/main" val="10010"/>
                  </a:ext>
                </a:extLst>
              </a:tr>
              <a:tr h="308062">
                <a:tc>
                  <a:txBody>
                    <a:bodyPr/>
                    <a:lstStyle/>
                    <a:p>
                      <a:pPr algn="ctr"/>
                      <a:r>
                        <a:rPr lang="en-US" sz="1050">
                          <a:effectLst/>
                        </a:rPr>
                        <a:t>11</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3</a:t>
                      </a:r>
                      <a:r>
                        <a:rPr lang="en-US" sz="1050" baseline="30000">
                          <a:effectLst/>
                        </a:rPr>
                        <a:t>rd</a:t>
                      </a:r>
                      <a:r>
                        <a:rPr lang="en-US" sz="1050">
                          <a:effectLst/>
                        </a:rPr>
                        <a:t> Party APIs and libraries 2</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Location-based services 1</a:t>
                      </a:r>
                      <a:endParaRPr lang="en-US" sz="1050">
                        <a:effectLst/>
                        <a:latin typeface="Times New Roman" panose="02020603050405020304" pitchFamily="18" charset="0"/>
                        <a:ea typeface="Times New Roman" panose="02020603050405020304" pitchFamily="18" charset="0"/>
                      </a:endParaRPr>
                    </a:p>
                  </a:txBody>
                  <a:tcPr marL="47126" marR="47126" marT="49307" marB="49307"/>
                </a:tc>
                <a:extLst>
                  <a:ext uri="{0D108BD9-81ED-4DB2-BD59-A6C34878D82A}">
                    <a16:rowId xmlns:a16="http://schemas.microsoft.com/office/drawing/2014/main" val="10011"/>
                  </a:ext>
                </a:extLst>
              </a:tr>
              <a:tr h="308062">
                <a:tc>
                  <a:txBody>
                    <a:bodyPr/>
                    <a:lstStyle/>
                    <a:p>
                      <a:pPr algn="ctr"/>
                      <a:r>
                        <a:rPr lang="en-US" sz="1050">
                          <a:effectLst/>
                        </a:rPr>
                        <a:t>12</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Location-based services 2</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Project spec</a:t>
                      </a:r>
                      <a:endParaRPr lang="en-US" sz="1050">
                        <a:effectLst/>
                        <a:latin typeface="Times New Roman" panose="02020603050405020304" pitchFamily="18" charset="0"/>
                        <a:ea typeface="Times New Roman" panose="02020603050405020304" pitchFamily="18" charset="0"/>
                      </a:endParaRPr>
                    </a:p>
                  </a:txBody>
                  <a:tcPr marL="47126" marR="47126" marT="49307" marB="49307"/>
                </a:tc>
                <a:extLst>
                  <a:ext uri="{0D108BD9-81ED-4DB2-BD59-A6C34878D82A}">
                    <a16:rowId xmlns:a16="http://schemas.microsoft.com/office/drawing/2014/main" val="10012"/>
                  </a:ext>
                </a:extLst>
              </a:tr>
              <a:tr h="308062">
                <a:tc>
                  <a:txBody>
                    <a:bodyPr/>
                    <a:lstStyle/>
                    <a:p>
                      <a:pPr algn="ctr"/>
                      <a:r>
                        <a:rPr lang="en-US" sz="1050">
                          <a:effectLst/>
                        </a:rPr>
                        <a:t>13</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Project work</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Project work</a:t>
                      </a:r>
                      <a:endParaRPr lang="en-US" sz="1050">
                        <a:effectLst/>
                        <a:latin typeface="Times New Roman" panose="02020603050405020304" pitchFamily="18" charset="0"/>
                        <a:ea typeface="Times New Roman" panose="02020603050405020304" pitchFamily="18" charset="0"/>
                      </a:endParaRPr>
                    </a:p>
                  </a:txBody>
                  <a:tcPr marL="47126" marR="47126" marT="49307" marB="49307"/>
                </a:tc>
                <a:extLst>
                  <a:ext uri="{0D108BD9-81ED-4DB2-BD59-A6C34878D82A}">
                    <a16:rowId xmlns:a16="http://schemas.microsoft.com/office/drawing/2014/main" val="10013"/>
                  </a:ext>
                </a:extLst>
              </a:tr>
              <a:tr h="308062">
                <a:tc>
                  <a:txBody>
                    <a:bodyPr/>
                    <a:lstStyle/>
                    <a:p>
                      <a:pPr algn="ctr"/>
                      <a:r>
                        <a:rPr lang="en-US" sz="1050">
                          <a:effectLst/>
                        </a:rPr>
                        <a:t>14</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User testing</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User testing</a:t>
                      </a:r>
                      <a:endParaRPr lang="en-US" sz="1050">
                        <a:effectLst/>
                        <a:latin typeface="Times New Roman" panose="02020603050405020304" pitchFamily="18" charset="0"/>
                        <a:ea typeface="Times New Roman" panose="02020603050405020304" pitchFamily="18" charset="0"/>
                      </a:endParaRPr>
                    </a:p>
                  </a:txBody>
                  <a:tcPr marL="47126" marR="47126" marT="49307" marB="49307"/>
                </a:tc>
                <a:extLst>
                  <a:ext uri="{0D108BD9-81ED-4DB2-BD59-A6C34878D82A}">
                    <a16:rowId xmlns:a16="http://schemas.microsoft.com/office/drawing/2014/main" val="10014"/>
                  </a:ext>
                </a:extLst>
              </a:tr>
              <a:tr h="308062">
                <a:tc>
                  <a:txBody>
                    <a:bodyPr/>
                    <a:lstStyle/>
                    <a:p>
                      <a:pPr algn="ctr"/>
                      <a:r>
                        <a:rPr lang="en-US" sz="1050">
                          <a:effectLst/>
                        </a:rPr>
                        <a:t>15</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Project work</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Project work</a:t>
                      </a:r>
                      <a:endParaRPr lang="en-US" sz="1050">
                        <a:effectLst/>
                        <a:latin typeface="Times New Roman" panose="02020603050405020304" pitchFamily="18" charset="0"/>
                        <a:ea typeface="Times New Roman" panose="02020603050405020304" pitchFamily="18" charset="0"/>
                      </a:endParaRPr>
                    </a:p>
                  </a:txBody>
                  <a:tcPr marL="47126" marR="47126" marT="49307" marB="49307"/>
                </a:tc>
                <a:extLst>
                  <a:ext uri="{0D108BD9-81ED-4DB2-BD59-A6C34878D82A}">
                    <a16:rowId xmlns:a16="http://schemas.microsoft.com/office/drawing/2014/main" val="10015"/>
                  </a:ext>
                </a:extLst>
              </a:tr>
              <a:tr h="308062">
                <a:tc>
                  <a:txBody>
                    <a:bodyPr/>
                    <a:lstStyle/>
                    <a:p>
                      <a:pPr algn="ctr"/>
                      <a:r>
                        <a:rPr lang="en-US" sz="1050" dirty="0">
                          <a:effectLst/>
                        </a:rPr>
                        <a:t>16</a:t>
                      </a:r>
                      <a:endParaRPr lang="en-US" sz="1050" dirty="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Exam prep</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dirty="0">
                          <a:effectLst/>
                        </a:rPr>
                        <a:t>Exam </a:t>
                      </a:r>
                      <a:endParaRPr lang="en-US" sz="1050" dirty="0">
                        <a:effectLst/>
                        <a:latin typeface="Times New Roman" panose="02020603050405020304" pitchFamily="18" charset="0"/>
                        <a:ea typeface="Times New Roman" panose="02020603050405020304" pitchFamily="18" charset="0"/>
                      </a:endParaRPr>
                    </a:p>
                  </a:txBody>
                  <a:tcPr marL="47126" marR="47126" marT="49307" marB="49307"/>
                </a:tc>
                <a:extLst>
                  <a:ext uri="{0D108BD9-81ED-4DB2-BD59-A6C34878D82A}">
                    <a16:rowId xmlns:a16="http://schemas.microsoft.com/office/drawing/2014/main" val="10016"/>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Assessments</a:t>
            </a:r>
            <a:endParaRPr lang="en-NZ" dirty="0"/>
          </a:p>
        </p:txBody>
      </p:sp>
      <p:sp>
        <p:nvSpPr>
          <p:cNvPr id="3" name="Content Placeholder 2"/>
          <p:cNvSpPr>
            <a:spLocks noGrp="1"/>
          </p:cNvSpPr>
          <p:nvPr>
            <p:ph idx="1"/>
          </p:nvPr>
        </p:nvSpPr>
        <p:spPr/>
        <p:txBody>
          <a:bodyPr/>
          <a:lstStyle/>
          <a:p>
            <a:endParaRPr lang="en-NZ"/>
          </a:p>
        </p:txBody>
      </p:sp>
      <p:graphicFrame>
        <p:nvGraphicFramePr>
          <p:cNvPr id="4" name="Content Placeholder 3"/>
          <p:cNvGraphicFramePr>
            <a:graphicFrameLocks/>
          </p:cNvGraphicFramePr>
          <p:nvPr>
            <p:extLst>
              <p:ext uri="{D42A27DB-BD31-4B8C-83A1-F6EECF244321}">
                <p14:modId xmlns:p14="http://schemas.microsoft.com/office/powerpoint/2010/main" val="2758020217"/>
              </p:ext>
            </p:extLst>
          </p:nvPr>
        </p:nvGraphicFramePr>
        <p:xfrm>
          <a:off x="467544" y="1655618"/>
          <a:ext cx="8280920" cy="4064381"/>
        </p:xfrm>
        <a:graphic>
          <a:graphicData uri="http://schemas.openxmlformats.org/drawingml/2006/table">
            <a:tbl>
              <a:tblPr/>
              <a:tblGrid>
                <a:gridCol w="1268250">
                  <a:extLst>
                    <a:ext uri="{9D8B030D-6E8A-4147-A177-3AD203B41FA5}">
                      <a16:colId xmlns:a16="http://schemas.microsoft.com/office/drawing/2014/main" val="20000"/>
                    </a:ext>
                  </a:extLst>
                </a:gridCol>
                <a:gridCol w="1133217">
                  <a:extLst>
                    <a:ext uri="{9D8B030D-6E8A-4147-A177-3AD203B41FA5}">
                      <a16:colId xmlns:a16="http://schemas.microsoft.com/office/drawing/2014/main" val="20001"/>
                    </a:ext>
                  </a:extLst>
                </a:gridCol>
                <a:gridCol w="5879453">
                  <a:extLst>
                    <a:ext uri="{9D8B030D-6E8A-4147-A177-3AD203B41FA5}">
                      <a16:colId xmlns:a16="http://schemas.microsoft.com/office/drawing/2014/main" val="20002"/>
                    </a:ext>
                  </a:extLst>
                </a:gridCol>
              </a:tblGrid>
              <a:tr h="432050">
                <a:tc>
                  <a:txBody>
                    <a:bodyPr/>
                    <a:lstStyle/>
                    <a:p>
                      <a:pPr algn="ctr">
                        <a:lnSpc>
                          <a:spcPct val="115000"/>
                        </a:lnSpc>
                        <a:spcAft>
                          <a:spcPts val="0"/>
                        </a:spcAft>
                      </a:pPr>
                      <a:r>
                        <a:rPr lang="en-NZ" sz="1800" dirty="0" smtClean="0">
                          <a:latin typeface="Calibri"/>
                          <a:ea typeface="Calibri"/>
                          <a:cs typeface="Times New Roman"/>
                        </a:rPr>
                        <a:t>Component</a:t>
                      </a:r>
                      <a:endParaRPr lang="en-NZ" sz="18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a:lnSpc>
                          <a:spcPct val="115000"/>
                        </a:lnSpc>
                        <a:spcAft>
                          <a:spcPts val="0"/>
                        </a:spcAft>
                      </a:pPr>
                      <a:r>
                        <a:rPr lang="en-NZ" sz="1800" dirty="0" smtClean="0">
                          <a:latin typeface="Calibri"/>
                          <a:ea typeface="Calibri"/>
                          <a:cs typeface="Times New Roman"/>
                        </a:rPr>
                        <a:t>Weight</a:t>
                      </a:r>
                      <a:endParaRPr lang="en-NZ" sz="18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36000" indent="0" algn="ctr">
                        <a:lnSpc>
                          <a:spcPct val="115000"/>
                        </a:lnSpc>
                        <a:spcAft>
                          <a:spcPts val="0"/>
                        </a:spcAft>
                        <a:buFont typeface="Arial" panose="020B0604020202020204" pitchFamily="34" charset="0"/>
                        <a:buNone/>
                      </a:pPr>
                      <a:r>
                        <a:rPr lang="en-NZ" sz="1800" dirty="0" smtClean="0">
                          <a:latin typeface="Calibri"/>
                          <a:ea typeface="Calibri"/>
                          <a:cs typeface="Times New Roman"/>
                        </a:rPr>
                        <a:t>Comments</a:t>
                      </a:r>
                      <a:endParaRPr lang="en-NZ" sz="18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822279">
                <a:tc>
                  <a:txBody>
                    <a:bodyPr/>
                    <a:lstStyle/>
                    <a:p>
                      <a:pPr>
                        <a:lnSpc>
                          <a:spcPct val="115000"/>
                        </a:lnSpc>
                        <a:spcAft>
                          <a:spcPts val="0"/>
                        </a:spcAft>
                      </a:pPr>
                      <a:r>
                        <a:rPr lang="en-NZ" sz="2000" dirty="0" smtClean="0">
                          <a:latin typeface="Calibri"/>
                          <a:ea typeface="Calibri"/>
                          <a:cs typeface="Times New Roman"/>
                        </a:rPr>
                        <a:t>In-class practicals</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NZ" sz="2000" dirty="0" smtClean="0">
                          <a:latin typeface="Calibri"/>
                          <a:ea typeface="Calibri"/>
                          <a:cs typeface="Times New Roman"/>
                        </a:rPr>
                        <a:t>20%</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78900" indent="-342900">
                        <a:lnSpc>
                          <a:spcPct val="115000"/>
                        </a:lnSpc>
                        <a:spcAft>
                          <a:spcPts val="0"/>
                        </a:spcAft>
                        <a:buFont typeface="Arial" pitchFamily="34" charset="0"/>
                        <a:buChar char="•"/>
                      </a:pPr>
                      <a:r>
                        <a:rPr lang="en-NZ" sz="2000" dirty="0" smtClean="0">
                          <a:solidFill>
                            <a:schemeClr val="tx1"/>
                          </a:solidFill>
                          <a:latin typeface="Calibri"/>
                          <a:ea typeface="Calibri"/>
                          <a:cs typeface="Times New Roman"/>
                        </a:rPr>
                        <a:t>Due dates will be strictly enforced</a:t>
                      </a:r>
                    </a:p>
                    <a:p>
                      <a:pPr marL="378900" indent="-342900">
                        <a:lnSpc>
                          <a:spcPct val="115000"/>
                        </a:lnSpc>
                        <a:spcAft>
                          <a:spcPts val="0"/>
                        </a:spcAft>
                        <a:buFont typeface="Arial" pitchFamily="34" charset="0"/>
                        <a:buChar char="•"/>
                      </a:pPr>
                      <a:r>
                        <a:rPr lang="en-NZ" sz="2000" dirty="0" smtClean="0">
                          <a:solidFill>
                            <a:schemeClr val="tx1"/>
                          </a:solidFill>
                          <a:latin typeface="Calibri"/>
                          <a:ea typeface="Calibri"/>
                          <a:cs typeface="Times New Roman"/>
                        </a:rPr>
                        <a:t>Submission</a:t>
                      </a:r>
                      <a:r>
                        <a:rPr lang="en-NZ" sz="2000" baseline="0" dirty="0" smtClean="0">
                          <a:solidFill>
                            <a:schemeClr val="tx1"/>
                          </a:solidFill>
                          <a:latin typeface="Calibri"/>
                          <a:ea typeface="Calibri"/>
                          <a:cs typeface="Times New Roman"/>
                        </a:rPr>
                        <a:t> via </a:t>
                      </a:r>
                      <a:r>
                        <a:rPr lang="en-NZ" sz="2000" baseline="0" dirty="0" err="1" smtClean="0">
                          <a:solidFill>
                            <a:schemeClr val="tx1"/>
                          </a:solidFill>
                          <a:latin typeface="Calibri"/>
                          <a:ea typeface="Calibri"/>
                          <a:cs typeface="Times New Roman"/>
                        </a:rPr>
                        <a:t>GitLab</a:t>
                      </a:r>
                      <a:r>
                        <a:rPr lang="en-NZ" sz="2000" baseline="0" dirty="0" smtClean="0">
                          <a:solidFill>
                            <a:schemeClr val="tx1"/>
                          </a:solidFill>
                          <a:latin typeface="Calibri"/>
                          <a:ea typeface="Calibri"/>
                          <a:cs typeface="Times New Roman"/>
                        </a:rPr>
                        <a:t> </a:t>
                      </a:r>
                      <a:r>
                        <a:rPr lang="en-NZ" sz="2000" baseline="0" dirty="0" smtClean="0">
                          <a:solidFill>
                            <a:schemeClr val="tx1"/>
                          </a:solidFill>
                          <a:latin typeface="Calibri"/>
                          <a:ea typeface="Calibri"/>
                          <a:cs typeface="Times New Roman"/>
                        </a:rPr>
                        <a:t>repo </a:t>
                      </a:r>
                      <a:r>
                        <a:rPr lang="en-NZ" sz="2000" baseline="0" dirty="0" smtClean="0">
                          <a:solidFill>
                            <a:schemeClr val="tx1"/>
                          </a:solidFill>
                          <a:latin typeface="Calibri"/>
                          <a:ea typeface="Calibri"/>
                          <a:cs typeface="Times New Roman"/>
                        </a:rPr>
                        <a:t>only</a:t>
                      </a:r>
                      <a:endParaRPr lang="en-NZ" sz="2000" dirty="0" smtClean="0">
                        <a:solidFill>
                          <a:schemeClr val="tx1"/>
                        </a:solidFill>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2413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NZ" sz="2000" dirty="0" smtClean="0">
                          <a:latin typeface="Calibri"/>
                          <a:ea typeface="Calibri"/>
                          <a:cs typeface="Times New Roman"/>
                        </a:rPr>
                        <a:t>Project</a:t>
                      </a:r>
                    </a:p>
                    <a:p>
                      <a:pPr>
                        <a:lnSpc>
                          <a:spcPct val="115000"/>
                        </a:lnSpc>
                        <a:spcAft>
                          <a:spcPts val="0"/>
                        </a:spcAft>
                      </a:pP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NZ" sz="2000" dirty="0" smtClean="0">
                          <a:latin typeface="Calibri"/>
                          <a:ea typeface="Calibri"/>
                          <a:cs typeface="Times New Roman"/>
                        </a:rPr>
                        <a:t>50%</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78900" indent="-342900">
                        <a:lnSpc>
                          <a:spcPct val="115000"/>
                        </a:lnSpc>
                        <a:spcAft>
                          <a:spcPts val="0"/>
                        </a:spcAft>
                        <a:buFont typeface="Arial" pitchFamily="34" charset="0"/>
                        <a:buChar char="•"/>
                      </a:pPr>
                      <a:r>
                        <a:rPr lang="en-NZ" sz="2000" dirty="0" smtClean="0">
                          <a:latin typeface="Calibri"/>
                          <a:ea typeface="Calibri"/>
                          <a:cs typeface="Times New Roman"/>
                        </a:rPr>
                        <a:t>Three</a:t>
                      </a:r>
                      <a:r>
                        <a:rPr lang="en-NZ" sz="2000" baseline="0" dirty="0" smtClean="0">
                          <a:latin typeface="Calibri"/>
                          <a:ea typeface="Calibri"/>
                          <a:cs typeface="Times New Roman"/>
                        </a:rPr>
                        <a:t> parts:</a:t>
                      </a:r>
                    </a:p>
                    <a:p>
                      <a:pPr marL="836100" lvl="2" indent="-342900">
                        <a:lnSpc>
                          <a:spcPct val="115000"/>
                        </a:lnSpc>
                        <a:spcAft>
                          <a:spcPts val="0"/>
                        </a:spcAft>
                        <a:buFont typeface="Arial" pitchFamily="34" charset="0"/>
                        <a:buChar char="•"/>
                      </a:pPr>
                      <a:r>
                        <a:rPr lang="en-NZ" sz="2000" baseline="0" dirty="0" smtClean="0">
                          <a:latin typeface="Calibri"/>
                          <a:ea typeface="Calibri"/>
                          <a:cs typeface="Times New Roman"/>
                        </a:rPr>
                        <a:t>Beta version</a:t>
                      </a:r>
                    </a:p>
                    <a:p>
                      <a:pPr marL="836100" lvl="2" indent="-342900">
                        <a:lnSpc>
                          <a:spcPct val="115000"/>
                        </a:lnSpc>
                        <a:spcAft>
                          <a:spcPts val="0"/>
                        </a:spcAft>
                        <a:buFont typeface="Arial" pitchFamily="34" charset="0"/>
                        <a:buChar char="•"/>
                      </a:pPr>
                      <a:r>
                        <a:rPr lang="en-NZ" sz="2000" baseline="0" dirty="0" smtClean="0">
                          <a:latin typeface="Calibri"/>
                          <a:ea typeface="Calibri"/>
                          <a:cs typeface="Times New Roman"/>
                        </a:rPr>
                        <a:t>User testing and consequent modifications</a:t>
                      </a:r>
                    </a:p>
                    <a:p>
                      <a:pPr marL="836100" lvl="2" indent="-342900">
                        <a:lnSpc>
                          <a:spcPct val="115000"/>
                        </a:lnSpc>
                        <a:spcAft>
                          <a:spcPts val="0"/>
                        </a:spcAft>
                        <a:buFont typeface="Arial" pitchFamily="34" charset="0"/>
                        <a:buChar char="•"/>
                      </a:pPr>
                      <a:r>
                        <a:rPr lang="en-NZ" sz="2000" baseline="0" dirty="0" smtClean="0">
                          <a:latin typeface="Calibri"/>
                          <a:ea typeface="Calibri"/>
                          <a:cs typeface="Times New Roman"/>
                        </a:rPr>
                        <a:t>Final release</a:t>
                      </a:r>
                      <a:endParaRPr lang="en-NZ" sz="2000" dirty="0" smtClean="0">
                        <a:latin typeface="Calibri"/>
                        <a:ea typeface="Calibri"/>
                        <a:cs typeface="Times New Roman"/>
                      </a:endParaRPr>
                    </a:p>
                    <a:p>
                      <a:pPr marL="836100" lvl="1" indent="-342900">
                        <a:lnSpc>
                          <a:spcPct val="115000"/>
                        </a:lnSpc>
                        <a:spcAft>
                          <a:spcPts val="0"/>
                        </a:spcAft>
                        <a:buFont typeface="Arial" pitchFamily="34" charset="0"/>
                        <a:buChar char="•"/>
                      </a:pPr>
                      <a:r>
                        <a:rPr lang="en-NZ" sz="2000" dirty="0" smtClean="0">
                          <a:latin typeface="Calibri"/>
                          <a:ea typeface="Calibri"/>
                          <a:cs typeface="Times New Roman"/>
                        </a:rPr>
                        <a:t>Marks</a:t>
                      </a:r>
                      <a:r>
                        <a:rPr lang="en-NZ" sz="2000" baseline="0" dirty="0" smtClean="0">
                          <a:latin typeface="Calibri"/>
                          <a:ea typeface="Calibri"/>
                          <a:cs typeface="Times New Roman"/>
                        </a:rPr>
                        <a:t> based on design and code quality and functional robustness</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06932">
                <a:tc>
                  <a:txBody>
                    <a:bodyPr/>
                    <a:lstStyle/>
                    <a:p>
                      <a:pPr>
                        <a:lnSpc>
                          <a:spcPct val="115000"/>
                        </a:lnSpc>
                        <a:spcAft>
                          <a:spcPts val="0"/>
                        </a:spcAft>
                      </a:pPr>
                      <a:r>
                        <a:rPr lang="en-NZ" sz="2000" dirty="0" smtClean="0">
                          <a:latin typeface="Calibri"/>
                          <a:ea typeface="Calibri"/>
                          <a:cs typeface="Times New Roman"/>
                        </a:rPr>
                        <a:t>Exam</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NZ" sz="2000" dirty="0" smtClean="0">
                          <a:latin typeface="Calibri"/>
                          <a:ea typeface="Calibri"/>
                          <a:cs typeface="Times New Roman"/>
                        </a:rPr>
                        <a:t>30%</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78900" indent="-342900">
                        <a:lnSpc>
                          <a:spcPct val="115000"/>
                        </a:lnSpc>
                        <a:spcAft>
                          <a:spcPts val="0"/>
                        </a:spcAft>
                        <a:buFont typeface="Arial" panose="020B0604020202020204" pitchFamily="34" charset="0"/>
                        <a:buChar char="•"/>
                      </a:pPr>
                      <a:r>
                        <a:rPr lang="en-NZ" sz="2000" dirty="0" smtClean="0">
                          <a:latin typeface="Calibri"/>
                          <a:ea typeface="Calibri"/>
                          <a:cs typeface="Times New Roman"/>
                        </a:rPr>
                        <a:t>All</a:t>
                      </a:r>
                      <a:r>
                        <a:rPr lang="en-NZ" sz="2000" baseline="0" dirty="0" smtClean="0">
                          <a:latin typeface="Calibri"/>
                          <a:ea typeface="Calibri"/>
                          <a:cs typeface="Times New Roman"/>
                        </a:rPr>
                        <a:t> course material  presented in class and/or covered in the readings is examinable.</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Introduction to Android</a:t>
            </a:r>
            <a:endParaRPr lang="en-NZ" dirty="0"/>
          </a:p>
        </p:txBody>
      </p:sp>
      <p:pic>
        <p:nvPicPr>
          <p:cNvPr id="1027" name="Picture 3"/>
          <p:cNvPicPr>
            <a:picLocks noChangeAspect="1" noChangeArrowheads="1"/>
          </p:cNvPicPr>
          <p:nvPr/>
        </p:nvPicPr>
        <p:blipFill>
          <a:blip r:embed="rId3" cstate="print"/>
          <a:srcRect/>
          <a:stretch>
            <a:fillRect/>
          </a:stretch>
        </p:blipFill>
        <p:spPr bwMode="auto">
          <a:xfrm>
            <a:off x="793447" y="2348880"/>
            <a:ext cx="3058473" cy="3356124"/>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3707904" y="1968599"/>
            <a:ext cx="5000625" cy="3476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Android Platform</a:t>
            </a:r>
            <a:endParaRPr lang="en-NZ" dirty="0"/>
          </a:p>
        </p:txBody>
      </p:sp>
      <p:sp>
        <p:nvSpPr>
          <p:cNvPr id="3" name="Content Placeholder 2"/>
          <p:cNvSpPr>
            <a:spLocks noGrp="1"/>
          </p:cNvSpPr>
          <p:nvPr>
            <p:ph idx="1"/>
          </p:nvPr>
        </p:nvSpPr>
        <p:spPr/>
        <p:txBody>
          <a:bodyPr/>
          <a:lstStyle/>
          <a:p>
            <a:r>
              <a:rPr lang="en-NZ" dirty="0" smtClean="0"/>
              <a:t>An end-to-end mobile application development and execution platform.</a:t>
            </a:r>
          </a:p>
          <a:p>
            <a:r>
              <a:rPr lang="en-NZ" dirty="0" smtClean="0"/>
              <a:t>Initiated in 2007 by the Open Handset Alliance</a:t>
            </a:r>
          </a:p>
          <a:p>
            <a:r>
              <a:rPr lang="en-NZ" dirty="0" smtClean="0"/>
              <a:t>Open source and non-proprietary</a:t>
            </a:r>
          </a:p>
          <a:p>
            <a:r>
              <a:rPr lang="en-NZ" dirty="0" smtClean="0"/>
              <a:t>Development</a:t>
            </a:r>
          </a:p>
          <a:p>
            <a:pPr lvl="1"/>
            <a:r>
              <a:rPr lang="en-NZ" dirty="0" smtClean="0"/>
              <a:t>Java with Android libraries</a:t>
            </a:r>
          </a:p>
          <a:p>
            <a:pPr lvl="1"/>
            <a:r>
              <a:rPr lang="en-NZ" dirty="0" smtClean="0"/>
              <a:t>Until 2014, Eclipse using Android plug-ins.</a:t>
            </a:r>
          </a:p>
          <a:p>
            <a:pPr lvl="1"/>
            <a:r>
              <a:rPr lang="en-NZ" dirty="0" smtClean="0"/>
              <a:t>Android Studio.</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2649</TotalTime>
  <Words>4516</Words>
  <Application>Microsoft Office PowerPoint</Application>
  <PresentationFormat>On-screen Show (4:3)</PresentationFormat>
  <Paragraphs>403</Paragraphs>
  <Slides>30</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Tahoma</vt:lpstr>
      <vt:lpstr>Times New Roman</vt:lpstr>
      <vt:lpstr>Clarity</vt:lpstr>
      <vt:lpstr>Introduction</vt:lpstr>
      <vt:lpstr>Administration</vt:lpstr>
      <vt:lpstr>Administration</vt:lpstr>
      <vt:lpstr>Thinking about Third Year</vt:lpstr>
      <vt:lpstr>Content</vt:lpstr>
      <vt:lpstr>Provisional Schedule</vt:lpstr>
      <vt:lpstr>Assessments</vt:lpstr>
      <vt:lpstr>Introduction to Android</vt:lpstr>
      <vt:lpstr>The Android Platform</vt:lpstr>
      <vt:lpstr>The Android Computational Model</vt:lpstr>
      <vt:lpstr>Android Computational Entities</vt:lpstr>
      <vt:lpstr>Android Computational Entities</vt:lpstr>
      <vt:lpstr>Android Computational Communication</vt:lpstr>
      <vt:lpstr>The Activity Lifecycle</vt:lpstr>
      <vt:lpstr>The Activity Lifecycle</vt:lpstr>
      <vt:lpstr>Simplified Activity Lifecycle</vt:lpstr>
      <vt:lpstr>Android Studio</vt:lpstr>
      <vt:lpstr>Android Studio</vt:lpstr>
      <vt:lpstr>Android Studio</vt:lpstr>
      <vt:lpstr>Creating a Project</vt:lpstr>
      <vt:lpstr>Creating a Project</vt:lpstr>
      <vt:lpstr>Creating a Project</vt:lpstr>
      <vt:lpstr>Creating a Project</vt:lpstr>
      <vt:lpstr>Creating a Project</vt:lpstr>
      <vt:lpstr>Creating a Project</vt:lpstr>
      <vt:lpstr>Before we can start….</vt:lpstr>
      <vt:lpstr>XML</vt:lpstr>
      <vt:lpstr>XML</vt:lpstr>
      <vt:lpstr>XML</vt:lpstr>
      <vt:lpstr>Practical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Nathan Rountree</cp:lastModifiedBy>
  <cp:revision>848</cp:revision>
  <dcterms:created xsi:type="dcterms:W3CDTF">1601-01-01T00:00:00Z</dcterms:created>
  <dcterms:modified xsi:type="dcterms:W3CDTF">2019-02-19T00:29:05Z</dcterms:modified>
</cp:coreProperties>
</file>